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54" r:id="rId1"/>
  </p:sldMasterIdLst>
  <p:notesMasterIdLst>
    <p:notesMasterId r:id="rId12"/>
  </p:notesMasterIdLst>
  <p:sldIdLst>
    <p:sldId id="256" r:id="rId2"/>
    <p:sldId id="266" r:id="rId3"/>
    <p:sldId id="268" r:id="rId4"/>
    <p:sldId id="269" r:id="rId5"/>
    <p:sldId id="271" r:id="rId6"/>
    <p:sldId id="272" r:id="rId7"/>
    <p:sldId id="274" r:id="rId8"/>
    <p:sldId id="267" r:id="rId9"/>
    <p:sldId id="275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223214"/>
    <a:srgbClr val="471F01"/>
    <a:srgbClr val="FF6699"/>
    <a:srgbClr val="990033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21174-D149-4587-BC5D-613D4D55E2FD}" type="datetimeFigureOut">
              <a:rPr lang="mk-MK" smtClean="0"/>
              <a:t>22.12.2017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C0E70-E41C-497F-9A84-A1ACBC2BE89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874799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42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0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13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5706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90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95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07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77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9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5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4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pPr/>
              <a:t>12/22/2017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2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8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9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3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5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1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708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  <p:sldLayoutId id="2147484066" r:id="rId12"/>
    <p:sldLayoutId id="2147484067" r:id="rId13"/>
    <p:sldLayoutId id="2147484068" r:id="rId14"/>
    <p:sldLayoutId id="2147484069" r:id="rId15"/>
    <p:sldLayoutId id="2147484070" r:id="rId16"/>
    <p:sldLayoutId id="214748407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umskapismenost.m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2087B-A04B-4F80-8CF1-6558AC12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668" y="2733709"/>
            <a:ext cx="8841996" cy="1373070"/>
          </a:xfrm>
        </p:spPr>
        <p:txBody>
          <a:bodyPr>
            <a:noAutofit/>
          </a:bodyPr>
          <a:lstStyle/>
          <a:p>
            <a:r>
              <a:rPr lang="ru-RU" sz="3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Препорака CM/Rec(2017)9</a:t>
            </a:r>
            <a:br>
              <a:rPr lang="ru-RU" sz="30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3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од Комитетот на министри до земјите-членки </a:t>
            </a:r>
            <a:br>
              <a:rPr lang="ru-RU" sz="30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3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 родова еднаквост во аудиовизуелниот сектор </a:t>
            </a:r>
            <a:endParaRPr lang="mk-MK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FE2332-666B-4E6C-A86D-A07FD994C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01761" y="5594309"/>
            <a:ext cx="3895288" cy="802298"/>
          </a:xfrm>
        </p:spPr>
        <p:txBody>
          <a:bodyPr>
            <a:normAutofit/>
          </a:bodyPr>
          <a:lstStyle/>
          <a:p>
            <a:pPr algn="r"/>
            <a:r>
              <a:rPr lang="mk-MK" sz="1500" cap="none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м-р Емилија Петреска-</a:t>
            </a:r>
            <a:r>
              <a:rPr lang="mk-MK" sz="1500" cap="none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Камењарова</a:t>
            </a:r>
            <a:endParaRPr lang="mk-MK" sz="1500" cap="none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r">
              <a:spcBef>
                <a:spcPts val="0"/>
              </a:spcBef>
            </a:pPr>
            <a:r>
              <a:rPr lang="mk-MK" sz="1500" cap="none" dirty="0">
                <a:solidFill>
                  <a:schemeClr val="bg2">
                    <a:lumMod val="20000"/>
                    <a:lumOff val="80000"/>
                  </a:schemeClr>
                </a:solidFill>
              </a:rPr>
              <a:t>22 декември 2017, Скопје</a:t>
            </a:r>
          </a:p>
          <a:p>
            <a:endParaRPr lang="mk-MK" sz="15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6B2E97-77BE-49CB-8405-BC14319871F8}"/>
              </a:ext>
            </a:extLst>
          </p:cNvPr>
          <p:cNvSpPr txBox="1"/>
          <p:nvPr/>
        </p:nvSpPr>
        <p:spPr>
          <a:xfrm>
            <a:off x="9613783" y="2860646"/>
            <a:ext cx="2013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Усвоена на 27.09.2017</a:t>
            </a:r>
            <a:endParaRPr lang="mk-MK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442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4DA24-17BF-4936-8A1C-FEF8746DC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2119746"/>
            <a:ext cx="12090400" cy="473825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223214"/>
                </a:solidFill>
                <a:effectLst/>
              </a:rPr>
              <a:t>Усвојат политики за родова еднаквост во АВ сектор,</a:t>
            </a:r>
          </a:p>
          <a:p>
            <a:r>
              <a:rPr lang="ru-RU" dirty="0">
                <a:solidFill>
                  <a:srgbClr val="223214"/>
                </a:solidFill>
                <a:effectLst/>
              </a:rPr>
              <a:t>Поттикнат европските, националните и регионалните филмски фондови, јавни и комерцијални радиодифузери Еуроимаж, Креативна Европа да следат состојба и водат сметка за родовата еднаквост во обуките, продукцијата, дистрибуцијата, фестивалите и иницијативите за медиумска писменост;</a:t>
            </a:r>
          </a:p>
          <a:p>
            <a:r>
              <a:rPr lang="ru-RU" dirty="0">
                <a:solidFill>
                  <a:srgbClr val="223214"/>
                </a:solidFill>
                <a:effectLst/>
              </a:rPr>
              <a:t>Поттикнат јавните и приватните тела за финансирање, секторските работодавачи, синдикатите и професионалните организации, давателите на обуки и образование и професионалците од оваа индустрија, како и  релевантните регулаторни тела да подготват/ревидираат регулаторните и саморегулаторните стратегии, колективни спогодби и кодекси на однесување или други рамки за имплементација, од перспектива на родовата еднаквост;</a:t>
            </a:r>
          </a:p>
          <a:p>
            <a:r>
              <a:rPr lang="ru-RU" dirty="0">
                <a:solidFill>
                  <a:srgbClr val="223214"/>
                </a:solidFill>
                <a:effectLst/>
              </a:rPr>
              <a:t>Рашират оваа препорака и  следат и оценуваат напредок.</a:t>
            </a:r>
          </a:p>
          <a:p>
            <a:endParaRPr lang="mk-MK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42F74D6-70AA-4CBB-9E6D-EA9818D65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394" y="672361"/>
            <a:ext cx="9613861" cy="703430"/>
          </a:xfrm>
        </p:spPr>
        <p:txBody>
          <a:bodyPr>
            <a:noAutofit/>
          </a:bodyPr>
          <a:lstStyle/>
          <a:p>
            <a:pPr algn="r"/>
            <a:r>
              <a:rPr lang="ru-RU" sz="25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Препораки до земјите – членки да:</a:t>
            </a:r>
            <a:endParaRPr lang="mk-MK" sz="2500" b="1" cap="none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960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7A16842-8062-47E9-B79C-E39F2AE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20784"/>
            <a:ext cx="10410738" cy="700481"/>
          </a:xfrm>
        </p:spPr>
        <p:txBody>
          <a:bodyPr>
            <a:noAutofit/>
          </a:bodyPr>
          <a:lstStyle/>
          <a:p>
            <a:pPr algn="r"/>
            <a:r>
              <a:rPr lang="mk-MK" sz="2500" b="1" cap="none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Основи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B37A9-2EC6-47A4-8C6C-410BF4D3A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187" y="2080470"/>
            <a:ext cx="9966352" cy="4777530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ru-RU" sz="2000" b="1" dirty="0"/>
          </a:p>
          <a:p>
            <a:pPr>
              <a:lnSpc>
                <a:spcPct val="100000"/>
              </a:lnSpc>
            </a:pPr>
            <a:r>
              <a:rPr lang="ru-RU" sz="2000" b="1" dirty="0"/>
              <a:t>Вистинската демократија бара еднакво учество на жените и мажите во општеството</a:t>
            </a:r>
          </a:p>
          <a:p>
            <a:pPr>
              <a:lnSpc>
                <a:spcPct val="100000"/>
              </a:lnSpc>
            </a:pPr>
            <a:r>
              <a:rPr lang="ru-RU" sz="2000" b="1" dirty="0"/>
              <a:t>Демократијата и родовата еднаквост се меѓусебно зависни и се поткрепуваат една со друга.</a:t>
            </a:r>
          </a:p>
          <a:p>
            <a:pPr>
              <a:lnSpc>
                <a:spcPct val="100000"/>
              </a:lnSpc>
            </a:pPr>
            <a:r>
              <a:rPr lang="ru-RU" sz="2000" b="1" dirty="0"/>
              <a:t>Вклученоста на жените и мажите, со почит кон еднаквите права и можности, е суштински предуслов за демократско владеење и правилно одлучување.</a:t>
            </a:r>
          </a:p>
          <a:p>
            <a:pPr>
              <a:lnSpc>
                <a:spcPct val="100000"/>
              </a:lnSpc>
            </a:pPr>
            <a:r>
              <a:rPr lang="ru-RU" sz="2000" b="1" dirty="0"/>
              <a:t>Родовата еднаквост подразбира подеднаква видливост, зајакнување, одговорност и учество и на жените и на мажите во сите сфери на животот;</a:t>
            </a:r>
          </a:p>
          <a:p>
            <a:pPr>
              <a:lnSpc>
                <a:spcPct val="100000"/>
              </a:lnSpc>
            </a:pPr>
            <a:r>
              <a:rPr lang="ru-RU" sz="2000" b="1" dirty="0"/>
              <a:t>Родовата еднаквост е предуслов за постигнување социјална правда. Ова не е само во интерес на жените, туку се однесува на општеството како целина. </a:t>
            </a:r>
            <a:endParaRPr lang="mk-MK" sz="2000" b="1" dirty="0"/>
          </a:p>
        </p:txBody>
      </p:sp>
    </p:spTree>
    <p:extLst>
      <p:ext uri="{BB962C8B-B14F-4D97-AF65-F5344CB8AC3E}">
        <p14:creationId xmlns:p14="http://schemas.microsoft.com/office/powerpoint/2010/main" val="139571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D7C1A-B7FB-4B0A-A773-3A6CE2A22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672" y="2038525"/>
            <a:ext cx="11789328" cy="3649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223214"/>
                </a:solidFill>
              </a:rPr>
              <a:t>Стратегијата за родова еднаквост 2014-2017 на Советот на Европа:</a:t>
            </a:r>
          </a:p>
          <a:p>
            <a:pPr marL="0" indent="0">
              <a:buNone/>
            </a:pPr>
            <a:endParaRPr lang="ru-RU" sz="2000" dirty="0">
              <a:solidFill>
                <a:srgbClr val="223214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223214"/>
                </a:solidFill>
              </a:rPr>
              <a:t>		</a:t>
            </a:r>
            <a:r>
              <a:rPr lang="ru-RU" sz="2000" b="1" u="sng" dirty="0">
                <a:solidFill>
                  <a:srgbClr val="FF0066"/>
                </a:solidFill>
                <a:effectLst/>
              </a:rPr>
              <a:t>борба против родовите стереотипи и сексизмот;</a:t>
            </a:r>
          </a:p>
          <a:p>
            <a:pPr marL="0" indent="0">
              <a:buNone/>
            </a:pPr>
            <a:endParaRPr lang="ru-RU" sz="2000" dirty="0">
              <a:solidFill>
                <a:srgbClr val="223214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223214"/>
                </a:solidFill>
              </a:rPr>
              <a:t>		</a:t>
            </a:r>
            <a:r>
              <a:rPr lang="ru-RU" sz="1800" dirty="0">
                <a:solidFill>
                  <a:srgbClr val="223214"/>
                </a:solidFill>
              </a:rPr>
              <a:t>превенција и борба против насилството врз жените;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223214"/>
                </a:solidFill>
              </a:rPr>
              <a:t>		гарантирање на еднаков пристап за жените до правдата;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223214"/>
                </a:solidFill>
              </a:rPr>
              <a:t>		постигнување на балансирано учество на жените и мажите во политичкото и јавното одлучување;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223214"/>
                </a:solidFill>
              </a:rPr>
              <a:t>		воведување на родовата еднаквост во главните текови на сите политики и мерки (gender mainstreaming).</a:t>
            </a:r>
          </a:p>
          <a:p>
            <a:pPr marL="0" indent="0">
              <a:buNone/>
            </a:pPr>
            <a:endParaRPr lang="mk-MK" sz="2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04E0B8B-A6E4-44B8-B53B-4902016DA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20784"/>
            <a:ext cx="10410738" cy="700481"/>
          </a:xfrm>
        </p:spPr>
        <p:txBody>
          <a:bodyPr>
            <a:noAutofit/>
          </a:bodyPr>
          <a:lstStyle/>
          <a:p>
            <a:pPr algn="r"/>
            <a:r>
              <a:rPr lang="ru-RU" sz="25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Стандарди и инструменти </a:t>
            </a:r>
            <a:br>
              <a:rPr lang="ru-RU" sz="25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5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за унапредување на родовата еднаквост  </a:t>
            </a:r>
            <a:endParaRPr lang="mk-MK" sz="2500" b="1" cap="none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D742A8-46D3-4B5A-964D-72271832AD76}"/>
              </a:ext>
            </a:extLst>
          </p:cNvPr>
          <p:cNvSpPr txBox="1"/>
          <p:nvPr/>
        </p:nvSpPr>
        <p:spPr>
          <a:xfrm>
            <a:off x="327170" y="5964734"/>
            <a:ext cx="4035106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mk-MK" dirty="0"/>
              <a:t>Право на еднаква плата - </a:t>
            </a:r>
            <a:r>
              <a:rPr lang="ru-RU" dirty="0"/>
              <a:t>член 4 од Европска социјална повелба </a:t>
            </a:r>
            <a:endParaRPr lang="mk-MK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79F436-8701-43A0-856A-31F7C3DF0FC7}"/>
              </a:ext>
            </a:extLst>
          </p:cNvPr>
          <p:cNvSpPr txBox="1"/>
          <p:nvPr/>
        </p:nvSpPr>
        <p:spPr>
          <a:xfrm>
            <a:off x="5153637" y="5624115"/>
            <a:ext cx="7038363" cy="120032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mk-MK" dirty="0"/>
              <a:t>Член 17 </a:t>
            </a:r>
            <a:r>
              <a:rPr lang="ru-RU" dirty="0"/>
              <a:t>Конвенцијата на СоЕ за спречување и борба против насилството врз жените и семејното насилство (Истанбулска) – </a:t>
            </a:r>
            <a:r>
              <a:rPr lang="ru-RU" dirty="0">
                <a:solidFill>
                  <a:srgbClr val="FFFF00"/>
                </a:solidFill>
              </a:rPr>
              <a:t>поттик за медиумите за зголемена почит кон достоинството на жените</a:t>
            </a:r>
            <a:r>
              <a:rPr lang="ru-RU" dirty="0"/>
              <a:t>!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544491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56B0F85-AAB3-482D-9067-1EF9C5C05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394" y="672361"/>
            <a:ext cx="9613861" cy="703430"/>
          </a:xfrm>
        </p:spPr>
        <p:txBody>
          <a:bodyPr>
            <a:noAutofit/>
          </a:bodyPr>
          <a:lstStyle/>
          <a:p>
            <a:pPr algn="r"/>
            <a:r>
              <a:rPr lang="ru-RU" sz="25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Важноста на аудиовизуелниот сектор</a:t>
            </a:r>
            <a:endParaRPr lang="mk-MK" sz="2500" b="1" cap="none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4710035-0255-40DB-B975-821452F12AF7}"/>
              </a:ext>
            </a:extLst>
          </p:cNvPr>
          <p:cNvSpPr/>
          <p:nvPr/>
        </p:nvSpPr>
        <p:spPr>
          <a:xfrm>
            <a:off x="167780" y="1665213"/>
            <a:ext cx="5511567" cy="1702966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/>
              <a:t>Слободата на изразување и родовата еднаквост се меѓусебно суштински поврзани – </a:t>
            </a:r>
          </a:p>
          <a:p>
            <a:pPr algn="ctr"/>
            <a:endParaRPr lang="mk-MK" dirty="0"/>
          </a:p>
          <a:p>
            <a:pPr algn="ctr"/>
            <a:r>
              <a:rPr lang="ru-RU" dirty="0"/>
              <a:t>Практикувањето на слободата на изразување може да ја унапреди родовата еднаквост</a:t>
            </a:r>
            <a:r>
              <a:rPr lang="en-US" dirty="0"/>
              <a:t>.</a:t>
            </a:r>
            <a:endParaRPr lang="mk-MK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74DFE50-CB44-4D89-9E6E-4E051A694472}"/>
              </a:ext>
            </a:extLst>
          </p:cNvPr>
          <p:cNvSpPr/>
          <p:nvPr/>
        </p:nvSpPr>
        <p:spPr>
          <a:xfrm>
            <a:off x="6618913" y="1753299"/>
            <a:ext cx="4815281" cy="120801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/>
              <a:t>АВ сектор е во положба да ги обликува и да влијае врз перцепциите, идеите, ставовите и однесувањето кои преовладуваат во општеството.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D07C03B-F568-409B-8BDD-62E7036DA5E9}"/>
              </a:ext>
            </a:extLst>
          </p:cNvPr>
          <p:cNvSpPr/>
          <p:nvPr/>
        </p:nvSpPr>
        <p:spPr>
          <a:xfrm>
            <a:off x="520117" y="3657601"/>
            <a:ext cx="3095538" cy="145129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Ја одразува реалноста на жените и мажите, во сета нивна различност. </a:t>
            </a:r>
            <a:endParaRPr lang="mk-MK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0FD5090-42E2-47BB-8889-9A3FA33BA8F3}"/>
              </a:ext>
            </a:extLst>
          </p:cNvPr>
          <p:cNvSpPr/>
          <p:nvPr/>
        </p:nvSpPr>
        <p:spPr>
          <a:xfrm>
            <a:off x="5855515" y="3368179"/>
            <a:ext cx="3758268" cy="1451295"/>
          </a:xfrm>
          <a:prstGeom prst="roundRect">
            <a:avLst/>
          </a:prstGeom>
          <a:solidFill>
            <a:srgbClr val="99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Аудиовизуелните содржини можат или да ги попречат или да ги забрзаат структурните промени кон родова еднаквост. </a:t>
            </a:r>
            <a:endParaRPr lang="mk-MK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F9E8FEB-5BFA-46A1-9B02-9B408F0077E3}"/>
              </a:ext>
            </a:extLst>
          </p:cNvPr>
          <p:cNvSpPr/>
          <p:nvPr/>
        </p:nvSpPr>
        <p:spPr>
          <a:xfrm>
            <a:off x="2986481" y="5301841"/>
            <a:ext cx="7734650" cy="132965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471F01"/>
                </a:solidFill>
              </a:rPr>
              <a:t>Родовата нееднаквост во општеството се реплицира во аудиовизуелните содржини, но и во аудиовизуелниот сектор, особено во недоволната застапеност на жените во разни професии и во одлучувањето. </a:t>
            </a:r>
            <a:endParaRPr lang="mk-MK" dirty="0">
              <a:solidFill>
                <a:srgbClr val="471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92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4E348-C050-43CB-B512-F6A4525C1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76582"/>
            <a:ext cx="12192000" cy="488141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endParaRPr lang="ru-RU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effectLst/>
              </a:rPr>
              <a:t>1. </a:t>
            </a:r>
            <a:r>
              <a:rPr lang="ru-RU" dirty="0">
                <a:solidFill>
                  <a:srgbClr val="223214"/>
                </a:solidFill>
                <a:effectLst/>
              </a:rPr>
              <a:t>Недоволна свест за раширеноста на родовата нееднаквост.</a:t>
            </a:r>
          </a:p>
          <a:p>
            <a:pPr marL="0" indent="0">
              <a:buNone/>
            </a:pPr>
            <a:r>
              <a:rPr lang="ru-RU" dirty="0">
                <a:solidFill>
                  <a:srgbClr val="223214"/>
                </a:solidFill>
                <a:effectLst/>
              </a:rPr>
              <a:t>2. Свесни и несвесни предрасуди на сите нивоа на дејноста.</a:t>
            </a:r>
          </a:p>
          <a:p>
            <a:pPr marL="0" indent="0">
              <a:buNone/>
            </a:pPr>
            <a:r>
              <a:rPr lang="ru-RU" dirty="0">
                <a:solidFill>
                  <a:srgbClr val="223214"/>
                </a:solidFill>
                <a:effectLst/>
              </a:rPr>
              <a:t>3. Недоволна подготвеност да се инвестира во финансиски амбициозни содржини создадени од жени. </a:t>
            </a:r>
          </a:p>
          <a:p>
            <a:pPr marL="0" indent="0">
              <a:buNone/>
            </a:pPr>
            <a:r>
              <a:rPr lang="ru-RU" dirty="0">
                <a:solidFill>
                  <a:srgbClr val="223214"/>
                </a:solidFill>
                <a:effectLst/>
              </a:rPr>
              <a:t>4. Нееднаква распределба на фондовите за аудиовизуелни содржини меѓу мажите и жените. </a:t>
            </a:r>
          </a:p>
          <a:p>
            <a:pPr marL="0" indent="0">
              <a:buNone/>
            </a:pPr>
            <a:r>
              <a:rPr lang="ru-RU" dirty="0">
                <a:solidFill>
                  <a:srgbClr val="223214"/>
                </a:solidFill>
                <a:effectLst/>
              </a:rPr>
              <a:t>5. Нееднакво инвестирање од страна на инвеститорите на капитал. </a:t>
            </a:r>
          </a:p>
          <a:p>
            <a:pPr marL="0" indent="0">
              <a:buNone/>
            </a:pPr>
            <a:r>
              <a:rPr lang="ru-RU" dirty="0">
                <a:solidFill>
                  <a:srgbClr val="223214"/>
                </a:solidFill>
                <a:effectLst/>
              </a:rPr>
              <a:t>6. Неизбалансирана поддршка за ширењето содржини создадени од  жени.</a:t>
            </a:r>
          </a:p>
          <a:p>
            <a:pPr marL="0" indent="0">
              <a:buNone/>
            </a:pPr>
            <a:r>
              <a:rPr lang="ru-RU" dirty="0">
                <a:solidFill>
                  <a:srgbClr val="223214"/>
                </a:solidFill>
                <a:effectLst/>
              </a:rPr>
              <a:t>7. Слаба застапеност на жените во панелите за ангажирање (commissioning panels) и финансирање, како и во надзорните и извршните тела.  </a:t>
            </a:r>
          </a:p>
          <a:p>
            <a:pPr marL="0" indent="0">
              <a:buNone/>
            </a:pPr>
            <a:r>
              <a:rPr lang="ru-RU" dirty="0">
                <a:solidFill>
                  <a:srgbClr val="223214"/>
                </a:solidFill>
                <a:effectLst/>
              </a:rPr>
              <a:t>8. Нееднакви плати за мажите и жените.</a:t>
            </a:r>
          </a:p>
          <a:p>
            <a:pPr marL="0" indent="0">
              <a:buNone/>
            </a:pPr>
            <a:r>
              <a:rPr lang="ru-RU" dirty="0">
                <a:solidFill>
                  <a:srgbClr val="223214"/>
                </a:solidFill>
                <a:effectLst/>
              </a:rPr>
              <a:t>9. Немање поддршка за родителите и старателите, ниту усогласеност на рамнотежата во секторот помеѓу кариерата и приватниот живот.</a:t>
            </a:r>
          </a:p>
          <a:p>
            <a:pPr marL="0" indent="0">
              <a:buNone/>
            </a:pPr>
            <a:r>
              <a:rPr lang="ru-RU" dirty="0">
                <a:solidFill>
                  <a:srgbClr val="223214"/>
                </a:solidFill>
                <a:effectLst/>
              </a:rPr>
              <a:t>10. Нееднаков пристап до можностите за вработување за мажите и жените. </a:t>
            </a:r>
          </a:p>
          <a:p>
            <a:endParaRPr lang="mk-MK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3318F9-1FD3-4473-9B74-F0635FDDB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394" y="672361"/>
            <a:ext cx="9613861" cy="703430"/>
          </a:xfrm>
        </p:spPr>
        <p:txBody>
          <a:bodyPr>
            <a:noAutofit/>
          </a:bodyPr>
          <a:lstStyle/>
          <a:p>
            <a:pPr algn="r"/>
            <a:r>
              <a:rPr lang="ru-RU" sz="25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Бариери за жени во АВ сектор</a:t>
            </a:r>
            <a:endParaRPr lang="mk-MK" sz="2500" b="1" cap="none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630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784EF-E754-4617-AFE3-AF4352183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745" y="2135982"/>
            <a:ext cx="11591638" cy="1293018"/>
          </a:xfrm>
          <a:ln>
            <a:solidFill>
              <a:srgbClr val="FF6699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effectLst/>
              </a:rPr>
              <a:t>	</a:t>
            </a:r>
            <a:r>
              <a:rPr lang="ru-RU" sz="2000" dirty="0">
                <a:solidFill>
                  <a:srgbClr val="223214"/>
                </a:solidFill>
                <a:effectLst/>
              </a:rPr>
              <a:t>Помалку филмови режирани од жени, НО честопати застапеност на филмови режирани од жени на националните и на меѓународните фестивали е пропорционално поголема; овие филмови освојуваат пропорционално повеќе награди отколку филмовите кои ги режирале мажи. Сепак - значително послабо застапени на фестивалите од А-листата.</a:t>
            </a:r>
            <a:endParaRPr lang="mk-MK" sz="2000" dirty="0">
              <a:solidFill>
                <a:srgbClr val="223214"/>
              </a:solidFill>
              <a:effectLst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5B3678-D9F7-4A83-815B-E73EE4D9C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394" y="672361"/>
            <a:ext cx="9613861" cy="703430"/>
          </a:xfrm>
        </p:spPr>
        <p:txBody>
          <a:bodyPr>
            <a:noAutofit/>
          </a:bodyPr>
          <a:lstStyle/>
          <a:p>
            <a:pPr algn="r"/>
            <a:r>
              <a:rPr lang="ru-RU" sz="25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Достигнувања на жени во АВ сектор</a:t>
            </a:r>
            <a:endParaRPr lang="mk-MK" sz="2500" b="1" cap="none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65D591-558B-44B4-9D60-89759498E3A6}"/>
              </a:ext>
            </a:extLst>
          </p:cNvPr>
          <p:cNvSpPr txBox="1"/>
          <p:nvPr/>
        </p:nvSpPr>
        <p:spPr>
          <a:xfrm>
            <a:off x="185578" y="3768436"/>
            <a:ext cx="5421746" cy="286232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6699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/>
              <a:t>На ТВ и он-лајн - сè позастапени се силни женски главни ликови, со голем комерцијален успех. </a:t>
            </a:r>
          </a:p>
          <a:p>
            <a:r>
              <a:rPr lang="ru-RU" sz="2000" dirty="0"/>
              <a:t>Вo најразлични жанрови од фантазија до злосторства, болници и семејни драми, женските протагонисти уживаат голема популарност кај публиката и го одразуваат апетитот за разноликост во телевизискиот кастинг и портретирање. </a:t>
            </a:r>
            <a:endParaRPr lang="mk-MK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649235-A027-4A0C-BA1B-54F3E8155B30}"/>
              </a:ext>
            </a:extLst>
          </p:cNvPr>
          <p:cNvSpPr txBox="1"/>
          <p:nvPr/>
        </p:nvSpPr>
        <p:spPr>
          <a:xfrm>
            <a:off x="5883563" y="3768436"/>
            <a:ext cx="6243781" cy="1323439"/>
          </a:xfrm>
          <a:prstGeom prst="rect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44% од жените во Европа играат видео-игри, значајна публика која е во пораст: 2012 во просек три часа неделно играле на мобилен/таблет, 2016 година - четири и пол часа.</a:t>
            </a:r>
            <a:endParaRPr lang="mk-MK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B91EB6-0357-4CED-848D-EB1D88E27EFB}"/>
              </a:ext>
            </a:extLst>
          </p:cNvPr>
          <p:cNvSpPr txBox="1"/>
          <p:nvPr/>
        </p:nvSpPr>
        <p:spPr>
          <a:xfrm>
            <a:off x="6160655" y="5226784"/>
            <a:ext cx="558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>
                <a:solidFill>
                  <a:srgbClr val="223214"/>
                </a:solidFill>
              </a:rPr>
              <a:t>Повеќе АВ содржини од жени = позитивен одраз врз прикажување на жени и мажи; би </a:t>
            </a:r>
            <a:r>
              <a:rPr lang="ru-RU" sz="2000" dirty="0">
                <a:solidFill>
                  <a:srgbClr val="223214"/>
                </a:solidFill>
              </a:rPr>
              <a:t>промовирало еднаквост и би ја поттикнало праведноста во нашето општество.</a:t>
            </a:r>
            <a:endParaRPr lang="mk-MK" sz="2000" dirty="0">
              <a:solidFill>
                <a:srgbClr val="2232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944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A9DAF-D947-4CBD-8C25-05DA92640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069" y="2650909"/>
            <a:ext cx="9613861" cy="2539927"/>
          </a:xfrm>
        </p:spPr>
        <p:txBody>
          <a:bodyPr/>
          <a:lstStyle/>
          <a:p>
            <a:pPr marL="514350" indent="-514350">
              <a:buAutoNum type="romanUcPeriod"/>
            </a:pPr>
            <a:r>
              <a:rPr lang="ru-RU" dirty="0">
                <a:solidFill>
                  <a:srgbClr val="223214"/>
                </a:solidFill>
                <a:effectLst/>
              </a:rPr>
              <a:t>Преглед на законодавството, регулативата и политиките</a:t>
            </a:r>
          </a:p>
          <a:p>
            <a:pPr marL="514350" indent="-514350">
              <a:buAutoNum type="romanUcPeriod"/>
            </a:pPr>
            <a:r>
              <a:rPr lang="ru-RU" dirty="0">
                <a:solidFill>
                  <a:srgbClr val="223214"/>
                </a:solidFill>
                <a:effectLst/>
              </a:rPr>
              <a:t>Собирање, мониторинг и објавување податоци</a:t>
            </a:r>
          </a:p>
          <a:p>
            <a:pPr marL="514350" indent="-514350">
              <a:buAutoNum type="romanUcPeriod"/>
            </a:pPr>
            <a:r>
              <a:rPr lang="mk-MK" dirty="0">
                <a:solidFill>
                  <a:srgbClr val="223214"/>
                </a:solidFill>
                <a:effectLst/>
              </a:rPr>
              <a:t>Поддршка на истражувањата</a:t>
            </a:r>
          </a:p>
          <a:p>
            <a:pPr marL="514350" indent="-514350">
              <a:buAutoNum type="romanUcPeriod"/>
            </a:pPr>
            <a:r>
              <a:rPr lang="ru-RU" dirty="0">
                <a:solidFill>
                  <a:srgbClr val="223214"/>
                </a:solidFill>
                <a:effectLst/>
              </a:rPr>
              <a:t>Поттикнување на постојан развој на медиумската писменост </a:t>
            </a:r>
          </a:p>
          <a:p>
            <a:pPr marL="514350" indent="-514350">
              <a:buAutoNum type="romanUcPeriod"/>
            </a:pPr>
            <a:r>
              <a:rPr lang="ru-RU" dirty="0">
                <a:solidFill>
                  <a:srgbClr val="223214"/>
                </a:solidFill>
                <a:effectLst/>
              </a:rPr>
              <a:t>Унапредување на процесите на отчетност</a:t>
            </a:r>
            <a:endParaRPr lang="mk-MK" dirty="0">
              <a:solidFill>
                <a:srgbClr val="223214"/>
              </a:solidFill>
              <a:effectLst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1A4931F-E4A0-4DBA-8732-B431F6BC5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394" y="672361"/>
            <a:ext cx="9613861" cy="703430"/>
          </a:xfrm>
        </p:spPr>
        <p:txBody>
          <a:bodyPr>
            <a:noAutofit/>
          </a:bodyPr>
          <a:lstStyle/>
          <a:p>
            <a:pPr algn="r"/>
            <a:r>
              <a:rPr lang="ru-RU" sz="25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Мерки:</a:t>
            </a:r>
            <a:endParaRPr lang="mk-MK" sz="2500" b="1" cap="none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68ABBF0-4AC9-451E-818A-4DC2088172EA}"/>
              </a:ext>
            </a:extLst>
          </p:cNvPr>
          <p:cNvSpPr txBox="1">
            <a:spLocks/>
          </p:cNvSpPr>
          <p:nvPr/>
        </p:nvSpPr>
        <p:spPr>
          <a:xfrm>
            <a:off x="3195782" y="5563015"/>
            <a:ext cx="6322545" cy="70343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5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Препорачани методи за </a:t>
            </a:r>
          </a:p>
          <a:p>
            <a:pPr algn="r"/>
            <a:r>
              <a:rPr lang="ru-RU" sz="25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мониторинг и показатели за успешност</a:t>
            </a:r>
            <a:endParaRPr lang="mk-MK" sz="25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7115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7A16842-8062-47E9-B79C-E39F2AE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20785"/>
            <a:ext cx="10410738" cy="598416"/>
          </a:xfrm>
        </p:spPr>
        <p:txBody>
          <a:bodyPr>
            <a:noAutofit/>
          </a:bodyPr>
          <a:lstStyle/>
          <a:p>
            <a:pPr algn="r"/>
            <a:r>
              <a:rPr lang="ru-RU" sz="25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IV. Поттикнување на постојан развој на медиумската писменост </a:t>
            </a:r>
            <a:endParaRPr lang="mk-MK" sz="2500" b="1" cap="none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B37A9-2EC6-47A4-8C6C-410BF4D3A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1"/>
            <a:ext cx="12192000" cy="5638799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mk-MK" sz="1800" b="1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mk-MK" sz="1800" b="1" dirty="0">
                <a:solidFill>
                  <a:schemeClr val="bg2">
                    <a:lumMod val="50000"/>
                  </a:schemeClr>
                </a:solidFill>
                <a:effectLst/>
              </a:rPr>
              <a:t>1.	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effectLst/>
              </a:rPr>
              <a:t>Промовирање на родово-чувствителна медиумска писменост за </a:t>
            </a:r>
            <a:r>
              <a:rPr lang="ru-RU" sz="1800" b="1" u="sng" dirty="0">
                <a:solidFill>
                  <a:srgbClr val="FF0066"/>
                </a:solidFill>
                <a:effectLst/>
              </a:rPr>
              <a:t>помладите генерации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effectLst/>
              </a:rPr>
              <a:t>, подготвување на младите луѓе да пристапуваат одговорно кон разните форми на аудиовизуелни содржини и нивно оспособување да стекнат критички поглед врз претставувањето на жените и мажите и да ги дешифрираат сексистичките стереотипи</a:t>
            </a:r>
            <a:r>
              <a:rPr lang="mk-MK" sz="1800" b="1" dirty="0">
                <a:solidFill>
                  <a:schemeClr val="bg2">
                    <a:lumMod val="50000"/>
                  </a:schemeClr>
                </a:solidFill>
                <a:effectLst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mk-MK" sz="1800" b="1" dirty="0">
                <a:solidFill>
                  <a:schemeClr val="bg2">
                    <a:lumMod val="50000"/>
                  </a:schemeClr>
                </a:solidFill>
                <a:effectLst/>
              </a:rPr>
              <a:t>2.	Подобрување на перспективата на родовата еднаквост во програмите за медиумска писменост за </a:t>
            </a:r>
            <a:r>
              <a:rPr lang="mk-MK" sz="1800" b="1" u="sng" dirty="0">
                <a:solidFill>
                  <a:srgbClr val="FF0066"/>
                </a:solidFill>
                <a:effectLst/>
              </a:rPr>
              <a:t>младите</a:t>
            </a:r>
            <a:r>
              <a:rPr lang="mk-MK" sz="1800" b="1" dirty="0">
                <a:solidFill>
                  <a:schemeClr val="bg2">
                    <a:lumMod val="50000"/>
                  </a:schemeClr>
                </a:solidFill>
                <a:effectLst/>
              </a:rPr>
              <a:t> како средство за обезбедување широка едукација за човековите права и активна вклученост во демократските процеси.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mk-MK" sz="1800" b="1" dirty="0">
                <a:solidFill>
                  <a:schemeClr val="bg2">
                    <a:lumMod val="50000"/>
                  </a:schemeClr>
                </a:solidFill>
                <a:effectLst/>
              </a:rPr>
              <a:t>3.	 Развој на посебни алатки за подигање на свеста за медиумската писменост во и за аудиовизуелните дела за </a:t>
            </a:r>
            <a:r>
              <a:rPr lang="mk-MK" sz="1800" b="1" u="sng" dirty="0">
                <a:solidFill>
                  <a:srgbClr val="FF0066"/>
                </a:solidFill>
                <a:effectLst/>
              </a:rPr>
              <a:t>возрасни</a:t>
            </a:r>
            <a:r>
              <a:rPr lang="mk-MK" sz="1800" b="1" dirty="0">
                <a:solidFill>
                  <a:schemeClr val="bg2">
                    <a:lumMod val="50000"/>
                  </a:schemeClr>
                </a:solidFill>
                <a:effectLst/>
              </a:rPr>
              <a:t>, вклучувајќи ги тука и родителите и наставниците како важни фатори за развојот на родова едукација и активно граѓанство.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mk-MK" sz="1800" b="1" dirty="0">
                <a:solidFill>
                  <a:schemeClr val="bg2">
                    <a:lumMod val="50000"/>
                  </a:schemeClr>
                </a:solidFill>
                <a:effectLst/>
              </a:rPr>
              <a:t>4.	Подигање на свеста и зајакнување на капацитетите на </a:t>
            </a:r>
            <a:r>
              <a:rPr lang="mk-MK" sz="1800" b="1" u="sng" dirty="0">
                <a:solidFill>
                  <a:srgbClr val="FF0066"/>
                </a:solidFill>
                <a:effectLst/>
              </a:rPr>
              <a:t>аудиовизуелните професионалци и студентите</a:t>
            </a:r>
            <a:r>
              <a:rPr lang="mk-MK" sz="1800" b="1" dirty="0">
                <a:solidFill>
                  <a:schemeClr val="bg2">
                    <a:lumMod val="50000"/>
                  </a:schemeClr>
                </a:solidFill>
                <a:effectLst/>
              </a:rPr>
              <a:t> преку понуда на редовни програми за образование и стручно усовршување насочени кон стекнување на темелни знаења за родовата еднаквост и нејзината клучна улога во едно демократско општество. </a:t>
            </a:r>
          </a:p>
          <a:p>
            <a:pPr marL="0" indent="0">
              <a:buNone/>
            </a:pPr>
            <a:r>
              <a:rPr lang="mk-MK" sz="1800" b="1" dirty="0">
                <a:solidFill>
                  <a:schemeClr val="bg2">
                    <a:lumMod val="50000"/>
                  </a:schemeClr>
                </a:solidFill>
                <a:effectLst/>
              </a:rPr>
              <a:t>5.	Вградување на перспективата на родова еднаквост во </a:t>
            </a:r>
            <a:r>
              <a:rPr lang="mk-MK" sz="1800" b="1" u="sng" dirty="0">
                <a:solidFill>
                  <a:srgbClr val="FF0066"/>
                </a:solidFill>
                <a:effectLst/>
              </a:rPr>
              <a:t>наставните програми </a:t>
            </a:r>
            <a:r>
              <a:rPr lang="mk-MK" sz="1800" b="1" dirty="0">
                <a:solidFill>
                  <a:schemeClr val="bg2">
                    <a:lumMod val="50000"/>
                  </a:schemeClr>
                </a:solidFill>
                <a:effectLst/>
              </a:rPr>
              <a:t>кои се однесуваат на аудиовизуелниот сектор и во постојаните </a:t>
            </a:r>
            <a:r>
              <a:rPr lang="mk-MK" sz="1800" b="1" u="sng" dirty="0">
                <a:solidFill>
                  <a:srgbClr val="FF0066"/>
                </a:solidFill>
                <a:effectLst/>
              </a:rPr>
              <a:t>обуки</a:t>
            </a:r>
            <a:r>
              <a:rPr lang="mk-MK" sz="1800" b="1" dirty="0">
                <a:solidFill>
                  <a:schemeClr val="bg2">
                    <a:lumMod val="50000"/>
                  </a:schemeClr>
                </a:solidFill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1088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64EC5-3D55-42B0-BB7E-1EBBC89B8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hlinkClick r:id="rId2"/>
              </a:rPr>
              <a:t>www.mediumskapismenost.mk</a:t>
            </a:r>
            <a:r>
              <a:rPr lang="en-US" sz="3200" dirty="0"/>
              <a:t> </a:t>
            </a:r>
            <a:endParaRPr lang="mk-MK" sz="3200" dirty="0"/>
          </a:p>
        </p:txBody>
      </p:sp>
    </p:spTree>
    <p:extLst>
      <p:ext uri="{BB962C8B-B14F-4D97-AF65-F5344CB8AC3E}">
        <p14:creationId xmlns:p14="http://schemas.microsoft.com/office/powerpoint/2010/main" val="274101793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386</TotalTime>
  <Words>725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Berlin</vt:lpstr>
      <vt:lpstr>Препорака CM/Rec(2017)9 од Комитетот на министри до земјите-членки  за родова еднаквост во аудиовизуелниот сектор </vt:lpstr>
      <vt:lpstr>Основи</vt:lpstr>
      <vt:lpstr>Стандарди и инструменти  за унапредување на родовата еднаквост  </vt:lpstr>
      <vt:lpstr>Важноста на аудиовизуелниот сектор</vt:lpstr>
      <vt:lpstr>Бариери за жени во АВ сектор</vt:lpstr>
      <vt:lpstr>Достигнувања на жени во АВ сектор</vt:lpstr>
      <vt:lpstr>Мерки:</vt:lpstr>
      <vt:lpstr>IV. Поттикнување на постојан развој на медиумската писменост </vt:lpstr>
      <vt:lpstr>PowerPoint Presentation</vt:lpstr>
      <vt:lpstr>Препораки до земјите – членки да: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Emilija Ep. Petreska</dc:creator>
  <cp:lastModifiedBy>Emilija Ep. Petreska</cp:lastModifiedBy>
  <cp:revision>53</cp:revision>
  <dcterms:created xsi:type="dcterms:W3CDTF">2017-12-06T14:26:33Z</dcterms:created>
  <dcterms:modified xsi:type="dcterms:W3CDTF">2017-12-22T10:00:19Z</dcterms:modified>
</cp:coreProperties>
</file>