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style10.xml" ContentType="application/vnd.ms-office.chart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  <p:sldMasterId id="2147483720" r:id="rId2"/>
  </p:sldMasterIdLst>
  <p:sldIdLst>
    <p:sldId id="256" r:id="rId3"/>
    <p:sldId id="269" r:id="rId4"/>
    <p:sldId id="257" r:id="rId5"/>
    <p:sldId id="258" r:id="rId6"/>
    <p:sldId id="262" r:id="rId7"/>
    <p:sldId id="259" r:id="rId8"/>
    <p:sldId id="261" r:id="rId9"/>
    <p:sldId id="260" r:id="rId10"/>
    <p:sldId id="263" r:id="rId11"/>
    <p:sldId id="270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B5BCBB22-CFB0-4549-A985-955954176696}">
          <p14:sldIdLst>
            <p14:sldId id="256"/>
            <p14:sldId id="269"/>
            <p14:sldId id="257"/>
            <p14:sldId id="258"/>
            <p14:sldId id="262"/>
            <p14:sldId id="259"/>
            <p14:sldId id="261"/>
            <p14:sldId id="260"/>
            <p14:sldId id="263"/>
          </p14:sldIdLst>
        </p14:section>
        <p14:section name="Untitled Section" id="{1CC7A7D0-1B75-410C-8087-768292660FBB}">
          <p14:sldIdLst>
            <p14:sldId id="270"/>
            <p14:sldId id="264"/>
            <p14:sldId id="265"/>
            <p14:sldId id="266"/>
            <p14:sldId id="267"/>
            <p14:sldId id="268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FCD03"/>
    <a:srgbClr val="F2F2E2"/>
    <a:srgbClr val="660033"/>
    <a:srgbClr val="DDDDFF"/>
    <a:srgbClr val="EBEBFF"/>
    <a:srgbClr val="9999FF"/>
    <a:srgbClr val="D2D2EE"/>
    <a:srgbClr val="DDDDDD"/>
    <a:srgbClr val="CCCCFF"/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800" dirty="0"/>
              <a:t>Број на управител(к)и </a:t>
            </a:r>
            <a:r>
              <a:rPr lang="mk-MK" sz="1800" dirty="0" err="1"/>
              <a:t>и</a:t>
            </a:r>
            <a:r>
              <a:rPr lang="mk-MK" sz="1800" dirty="0"/>
              <a:t> директор(к)и во сите ТВ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Sheet1!$B$18</c:f>
              <c:strCache>
                <c:ptCount val="1"/>
                <c:pt idx="0">
                  <c:v>жени</c:v>
                </c:pt>
              </c:strCache>
            </c:strRef>
          </c:tx>
          <c:spPr>
            <a:solidFill>
              <a:srgbClr val="0C8663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Sheet1!$A$19:$A$23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Sheet1!$B$19:$B$23</c:f>
              <c:numCache>
                <c:formatCode>0</c:formatCode>
                <c:ptCount val="5"/>
                <c:pt idx="0" formatCode="General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D1-4747-AFC2-18B2D1E1644F}"/>
            </c:ext>
          </c:extLst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мажи</c:v>
                </c:pt>
              </c:strCache>
            </c:strRef>
          </c:tx>
          <c:spPr>
            <a:solidFill>
              <a:srgbClr val="7030A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Sheet1!$A$19:$A$23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Sheet1!$C$19:$C$23</c:f>
              <c:numCache>
                <c:formatCode>0</c:formatCode>
                <c:ptCount val="5"/>
                <c:pt idx="0" formatCode="General">
                  <c:v>50</c:v>
                </c:pt>
                <c:pt idx="1">
                  <c:v>51</c:v>
                </c:pt>
                <c:pt idx="2">
                  <c:v>49</c:v>
                </c:pt>
                <c:pt idx="3">
                  <c:v>55</c:v>
                </c:pt>
                <c:pt idx="4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D1-4747-AFC2-18B2D1E1644F}"/>
            </c:ext>
          </c:extLst>
        </c:ser>
        <c:dLbls>
          <c:showVal val="1"/>
        </c:dLbls>
        <c:gapWidth val="65"/>
        <c:axId val="177141248"/>
        <c:axId val="177142784"/>
      </c:barChart>
      <c:catAx>
        <c:axId val="177141248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77142784"/>
        <c:crosses val="autoZero"/>
        <c:auto val="1"/>
        <c:lblAlgn val="ctr"/>
        <c:lblOffset val="100"/>
      </c:catAx>
      <c:valAx>
        <c:axId val="1771427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714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mk-MK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/>
              <a:t>Слика 13: Возраст и пол на субјектите во рекламите</a:t>
            </a:r>
            <a:endParaRPr lang="en-GB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905411505090529E-3"/>
          <c:y val="9.6903824699918192E-2"/>
          <c:w val="0.98906548305665565"/>
          <c:h val="0.73332168925355612"/>
        </c:manualLayout>
      </c:layout>
      <c:barChart>
        <c:barDir val="col"/>
        <c:grouping val="clustered"/>
        <c:ser>
          <c:idx val="0"/>
          <c:order val="0"/>
          <c:tx>
            <c:strRef>
              <c:f>Sheet1!$B$29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atMod val="110000"/>
                    <a:lumMod val="104000"/>
                  </a:schemeClr>
                </a:gs>
                <a:gs pos="69000">
                  <a:schemeClr val="accent1">
                    <a:shade val="84000"/>
                    <a:satMod val="130000"/>
                    <a:lumMod val="92000"/>
                  </a:schemeClr>
                </a:gs>
                <a:gs pos="100000">
                  <a:schemeClr val="accent1">
                    <a:shade val="76000"/>
                    <a:satMod val="130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1.172385734044737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0E-447C-AAFF-9B9AFA6F7D62}"/>
                </c:ext>
              </c:extLst>
            </c:dLbl>
            <c:dLbl>
              <c:idx val="1"/>
              <c:layout>
                <c:manualLayout>
                  <c:x val="-1.5958119862066712E-3"/>
                  <c:y val="1.172385734044737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0E-447C-AAFF-9B9AFA6F7D62}"/>
                </c:ext>
              </c:extLst>
            </c:dLbl>
            <c:dLbl>
              <c:idx val="2"/>
              <c:layout>
                <c:manualLayout>
                  <c:x val="-1.2766508406931861E-2"/>
                  <c:y val="-1.316622178716420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0E-447C-AAFF-9B9AFA6F7D62}"/>
                </c:ext>
              </c:extLst>
            </c:dLbl>
            <c:dLbl>
              <c:idx val="3"/>
              <c:layout>
                <c:manualLayout>
                  <c:x val="0"/>
                  <c:y val="-1.0980227327532892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0E-447C-AAFF-9B9AFA6F7D62}"/>
                </c:ext>
              </c:extLst>
            </c:dLbl>
            <c:dLbl>
              <c:idx val="4"/>
              <c:layout>
                <c:manualLayout>
                  <c:x val="0"/>
                  <c:y val="8.864379940338248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60E-447C-AAFF-9B9AFA6F7D62}"/>
                </c:ext>
              </c:extLst>
            </c:dLbl>
            <c:dLbl>
              <c:idx val="5"/>
              <c:layout>
                <c:manualLayout>
                  <c:x val="-3.1916239724133137E-3"/>
                  <c:y val="2.8594774001091105E-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0E-447C-AAFF-9B9AFA6F7D62}"/>
                </c:ext>
              </c:extLst>
            </c:dLbl>
            <c:dLbl>
              <c:idx val="6"/>
              <c:layout>
                <c:manualLayout>
                  <c:x val="0"/>
                  <c:y val="8.864379940338248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0E-447C-AAFF-9B9AFA6F7D62}"/>
                </c:ext>
              </c:extLst>
            </c:dLbl>
            <c:dLbl>
              <c:idx val="7"/>
              <c:layout>
                <c:manualLayout>
                  <c:x val="0"/>
                  <c:y val="2.8594774001091105E-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0E-447C-AAFF-9B9AFA6F7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Sheet1!$A$30:$A$37</c:f>
              <c:strCache>
                <c:ptCount val="8"/>
                <c:pt idx="0">
                  <c:v>♀ под 18 год.</c:v>
                </c:pt>
                <c:pt idx="1">
                  <c:v>♀ 18-30 год.</c:v>
                </c:pt>
                <c:pt idx="2">
                  <c:v>♀ 31-45 год.</c:v>
                </c:pt>
                <c:pt idx="3">
                  <c:v>♀ над 45 год.</c:v>
                </c:pt>
                <c:pt idx="4">
                  <c:v>♂ под 18 год.</c:v>
                </c:pt>
                <c:pt idx="5">
                  <c:v>♂ 18-30 год.</c:v>
                </c:pt>
                <c:pt idx="6">
                  <c:v>♂ 31-45 год.</c:v>
                </c:pt>
                <c:pt idx="7">
                  <c:v>♂ над 45 год.</c:v>
                </c:pt>
              </c:strCache>
            </c:strRef>
          </c:cat>
          <c:val>
            <c:numRef>
              <c:f>Sheet1!$B$30:$B$37</c:f>
              <c:numCache>
                <c:formatCode>0%</c:formatCode>
                <c:ptCount val="8"/>
                <c:pt idx="0">
                  <c:v>8.0000000000000043E-2</c:v>
                </c:pt>
                <c:pt idx="1">
                  <c:v>0.31000000000000022</c:v>
                </c:pt>
                <c:pt idx="2">
                  <c:v>0.14000000000000001</c:v>
                </c:pt>
                <c:pt idx="3">
                  <c:v>4.0000000000000022E-2</c:v>
                </c:pt>
                <c:pt idx="4">
                  <c:v>7.0000000000000021E-2</c:v>
                </c:pt>
                <c:pt idx="5">
                  <c:v>0.1800000000000001</c:v>
                </c:pt>
                <c:pt idx="6">
                  <c:v>8.0000000000000043E-2</c:v>
                </c:pt>
                <c:pt idx="7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0E-447C-AAFF-9B9AFA6F7D62}"/>
            </c:ext>
          </c:extLst>
        </c:ser>
        <c:ser>
          <c:idx val="1"/>
          <c:order val="1"/>
          <c:tx>
            <c:strRef>
              <c:f>Sheet1!$C$29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7.3140537775404925E-18"/>
                  <c:y val="5.666493521932756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0E-447C-AAFF-9B9AFA6F7D62}"/>
                </c:ext>
              </c:extLst>
            </c:dLbl>
            <c:dLbl>
              <c:idx val="1"/>
              <c:layout>
                <c:manualLayout>
                  <c:x val="0"/>
                  <c:y val="1.633189136491469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0E-447C-AAFF-9B9AFA6F7D62}"/>
                </c:ext>
              </c:extLst>
            </c:dLbl>
            <c:dLbl>
              <c:idx val="2"/>
              <c:layout>
                <c:manualLayout>
                  <c:x val="-1.3423187658277368E-3"/>
                  <c:y val="-1.2829334317510889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0E-447C-AAFF-9B9AFA6F7D62}"/>
                </c:ext>
              </c:extLst>
            </c:dLbl>
            <c:dLbl>
              <c:idx val="3"/>
              <c:layout>
                <c:manualLayout>
                  <c:x val="-5.8512430220324026E-17"/>
                  <c:y val="3.1454251401200235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60E-447C-AAFF-9B9AFA6F7D62}"/>
                </c:ext>
              </c:extLst>
            </c:dLbl>
            <c:dLbl>
              <c:idx val="4"/>
              <c:layout>
                <c:manualLayout>
                  <c:x val="0"/>
                  <c:y val="-9.5664154154201618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60E-447C-AAFF-9B9AFA6F7D62}"/>
                </c:ext>
              </c:extLst>
            </c:dLbl>
            <c:dLbl>
              <c:idx val="5"/>
              <c:layout>
                <c:manualLayout>
                  <c:x val="-7.483162883512113E-5"/>
                  <c:y val="-1.888516467560082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0E-447C-AAFF-9B9AFA6F7D62}"/>
                </c:ext>
              </c:extLst>
            </c:dLbl>
            <c:dLbl>
              <c:idx val="6"/>
              <c:layout>
                <c:manualLayout>
                  <c:x val="-3.1916239724134282E-3"/>
                  <c:y val="8.864379940338137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0E-447C-AAFF-9B9AFA6F7D62}"/>
                </c:ext>
              </c:extLst>
            </c:dLbl>
            <c:dLbl>
              <c:idx val="7"/>
              <c:layout>
                <c:manualLayout>
                  <c:x val="-1.1702486044064795E-16"/>
                  <c:y val="-1.115196186042553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60E-447C-AAFF-9B9AFA6F7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Sheet1!$A$30:$A$37</c:f>
              <c:strCache>
                <c:ptCount val="8"/>
                <c:pt idx="0">
                  <c:v>♀ под 18 год.</c:v>
                </c:pt>
                <c:pt idx="1">
                  <c:v>♀ 18-30 год.</c:v>
                </c:pt>
                <c:pt idx="2">
                  <c:v>♀ 31-45 год.</c:v>
                </c:pt>
                <c:pt idx="3">
                  <c:v>♀ над 45 год.</c:v>
                </c:pt>
                <c:pt idx="4">
                  <c:v>♂ под 18 год.</c:v>
                </c:pt>
                <c:pt idx="5">
                  <c:v>♂ 18-30 год.</c:v>
                </c:pt>
                <c:pt idx="6">
                  <c:v>♂ 31-45 год.</c:v>
                </c:pt>
                <c:pt idx="7">
                  <c:v>♂ над 45 год.</c:v>
                </c:pt>
              </c:strCache>
            </c:strRef>
          </c:cat>
          <c:val>
            <c:numRef>
              <c:f>Sheet1!$C$30:$C$37</c:f>
              <c:numCache>
                <c:formatCode>0%</c:formatCode>
                <c:ptCount val="8"/>
                <c:pt idx="0">
                  <c:v>3.0000000000000002E-2</c:v>
                </c:pt>
                <c:pt idx="1">
                  <c:v>0.33000000000000035</c:v>
                </c:pt>
                <c:pt idx="2">
                  <c:v>0.14000000000000001</c:v>
                </c:pt>
                <c:pt idx="3">
                  <c:v>7.0000000000000021E-2</c:v>
                </c:pt>
                <c:pt idx="4">
                  <c:v>2.0000000000000011E-2</c:v>
                </c:pt>
                <c:pt idx="5">
                  <c:v>0.2</c:v>
                </c:pt>
                <c:pt idx="6">
                  <c:v>0.12000000000000002</c:v>
                </c:pt>
                <c:pt idx="7">
                  <c:v>9.0000000000000024E-2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60E-447C-AAFF-9B9AFA6F7D62}"/>
            </c:ext>
          </c:extLst>
        </c:ser>
        <c:ser>
          <c:idx val="2"/>
          <c:order val="2"/>
          <c:tx>
            <c:strRef>
              <c:f>Sheet1!$D$29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-1.5958119862066566E-3"/>
                  <c:y val="8.864379940338248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0E-447C-AAFF-9B9AFA6F7D62}"/>
                </c:ext>
              </c:extLst>
            </c:dLbl>
            <c:dLbl>
              <c:idx val="1"/>
              <c:layout>
                <c:manualLayout>
                  <c:x val="0"/>
                  <c:y val="6.004902540229135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0E-447C-AAFF-9B9AFA6F7D62}"/>
                </c:ext>
              </c:extLst>
            </c:dLbl>
            <c:dLbl>
              <c:idx val="2"/>
              <c:layout>
                <c:manualLayout>
                  <c:x val="1.5957739154698045E-3"/>
                  <c:y val="-1.417648692316461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0E-447C-AAFF-9B9AFA6F7D62}"/>
                </c:ext>
              </c:extLst>
            </c:dLbl>
            <c:dLbl>
              <c:idx val="3"/>
              <c:layout>
                <c:manualLayout>
                  <c:x val="-9.8435572357902669E-17"/>
                  <c:y val="-6.608437044750113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60E-447C-AAFF-9B9AFA6F7D62}"/>
                </c:ext>
              </c:extLst>
            </c:dLbl>
            <c:dLbl>
              <c:idx val="4"/>
              <c:layout>
                <c:manualLayout>
                  <c:x val="-9.8435572357902669E-17"/>
                  <c:y val="-1.568890507996910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60E-447C-AAFF-9B9AFA6F7D62}"/>
                </c:ext>
              </c:extLst>
            </c:dLbl>
            <c:dLbl>
              <c:idx val="5"/>
              <c:layout>
                <c:manualLayout>
                  <c:x val="0"/>
                  <c:y val="-6.7069380153110441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60E-447C-AAFF-9B9AFA6F7D62}"/>
                </c:ext>
              </c:extLst>
            </c:dLbl>
            <c:dLbl>
              <c:idx val="6"/>
              <c:layout>
                <c:manualLayout>
                  <c:x val="-9.8435572357902669E-17"/>
                  <c:y val="-1.3165620964461227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60E-447C-AAFF-9B9AFA6F7D62}"/>
                </c:ext>
              </c:extLst>
            </c:dLbl>
            <c:dLbl>
              <c:idx val="7"/>
              <c:layout>
                <c:manualLayout>
                  <c:x val="4.0269562974832064E-3"/>
                  <c:y val="-5.5997610005875734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60E-447C-AAFF-9B9AFA6F7D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Sheet1!$A$30:$A$37</c:f>
              <c:strCache>
                <c:ptCount val="8"/>
                <c:pt idx="0">
                  <c:v>♀ под 18 год.</c:v>
                </c:pt>
                <c:pt idx="1">
                  <c:v>♀ 18-30 год.</c:v>
                </c:pt>
                <c:pt idx="2">
                  <c:v>♀ 31-45 год.</c:v>
                </c:pt>
                <c:pt idx="3">
                  <c:v>♀ над 45 год.</c:v>
                </c:pt>
                <c:pt idx="4">
                  <c:v>♂ под 18 год.</c:v>
                </c:pt>
                <c:pt idx="5">
                  <c:v>♂ 18-30 год.</c:v>
                </c:pt>
                <c:pt idx="6">
                  <c:v>♂ 31-45 год.</c:v>
                </c:pt>
                <c:pt idx="7">
                  <c:v>♂ над 45 год.</c:v>
                </c:pt>
              </c:strCache>
            </c:strRef>
          </c:cat>
          <c:val>
            <c:numRef>
              <c:f>Sheet1!$D$30:$D$37</c:f>
              <c:numCache>
                <c:formatCode>0%</c:formatCode>
                <c:ptCount val="8"/>
                <c:pt idx="0">
                  <c:v>0.14000000000000001</c:v>
                </c:pt>
                <c:pt idx="1">
                  <c:v>7.0000000000000021E-2</c:v>
                </c:pt>
                <c:pt idx="2">
                  <c:v>0.19</c:v>
                </c:pt>
                <c:pt idx="3">
                  <c:v>4.0000000000000022E-2</c:v>
                </c:pt>
                <c:pt idx="4">
                  <c:v>0.23</c:v>
                </c:pt>
                <c:pt idx="5">
                  <c:v>2.0000000000000011E-2</c:v>
                </c:pt>
                <c:pt idx="6">
                  <c:v>0.26</c:v>
                </c:pt>
                <c:pt idx="7">
                  <c:v>3.0000000000000002E-2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60E-447C-AAFF-9B9AFA6F7D62}"/>
            </c:ext>
          </c:extLst>
        </c:ser>
        <c:dLbls>
          <c:showVal val="1"/>
        </c:dLbls>
        <c:gapWidth val="100"/>
        <c:overlap val="-24"/>
        <c:axId val="186814848"/>
        <c:axId val="186816384"/>
      </c:barChart>
      <c:catAx>
        <c:axId val="1868148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86816384"/>
        <c:crosses val="autoZero"/>
        <c:auto val="1"/>
        <c:lblAlgn val="ctr"/>
        <c:lblOffset val="100"/>
      </c:catAx>
      <c:valAx>
        <c:axId val="186816384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8681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mk-MK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800" dirty="0"/>
              <a:t>Број на уреднички и уредници во сите ТВ</a:t>
            </a:r>
            <a:endParaRPr lang="en-GB" sz="1800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0925925925925923E-2"/>
          <c:y val="0.23177245924384318"/>
          <c:w val="0.89814814814814814"/>
          <c:h val="0.48165827971966962"/>
        </c:manualLayout>
      </c:layout>
      <c:lineChart>
        <c:grouping val="standard"/>
        <c:ser>
          <c:idx val="0"/>
          <c:order val="0"/>
          <c:tx>
            <c:strRef>
              <c:f>Sheet1!$B$9</c:f>
              <c:strCache>
                <c:ptCount val="1"/>
                <c:pt idx="0">
                  <c:v>жени</c:v>
                </c:pt>
              </c:strCache>
            </c:strRef>
          </c:tx>
          <c:spPr>
            <a:ln w="47625" cap="rnd">
              <a:solidFill>
                <a:srgbClr val="FFFF00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1911802523056889E-2"/>
                  <c:y val="5.191642681654827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74-4896-8A05-48E7AE7E2618}"/>
                </c:ext>
              </c:extLst>
            </c:dLbl>
            <c:dLbl>
              <c:idx val="1"/>
              <c:layout>
                <c:manualLayout>
                  <c:x val="-4.1944137758160673E-2"/>
                  <c:y val="3.993571293580635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74-4896-8A05-48E7AE7E2618}"/>
                </c:ext>
              </c:extLst>
            </c:dLbl>
            <c:dLbl>
              <c:idx val="2"/>
              <c:layout>
                <c:manualLayout>
                  <c:x val="-4.1944137758160673E-2"/>
                  <c:y val="-5.590999811012890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74-4896-8A05-48E7AE7E2618}"/>
                </c:ext>
              </c:extLst>
            </c:dLbl>
            <c:dLbl>
              <c:idx val="3"/>
              <c:layout>
                <c:manualLayout>
                  <c:x val="-4.1944137758160673E-2"/>
                  <c:y val="6.38971406972901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74-4896-8A05-48E7AE7E2618}"/>
                </c:ext>
              </c:extLst>
            </c:dLbl>
            <c:dLbl>
              <c:idx val="4"/>
              <c:layout>
                <c:manualLayout>
                  <c:x val="-4.1944137758160673E-2"/>
                  <c:y val="3.993571293580628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BD-4B9F-9EAF-D7F503718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Sheet1!$A$10:$A$14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Sheet1!$B$10:$B$14</c:f>
              <c:numCache>
                <c:formatCode>0</c:formatCode>
                <c:ptCount val="5"/>
                <c:pt idx="0" formatCode="General">
                  <c:v>68</c:v>
                </c:pt>
                <c:pt idx="1">
                  <c:v>67</c:v>
                </c:pt>
                <c:pt idx="2">
                  <c:v>65</c:v>
                </c:pt>
                <c:pt idx="3">
                  <c:v>82</c:v>
                </c:pt>
                <c:pt idx="4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374-4896-8A05-48E7AE7E2618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мажи</c:v>
                </c:pt>
              </c:strCache>
            </c:strRef>
          </c:tx>
          <c:spPr>
            <a:ln w="476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5.7063050463571789E-2"/>
                  <c:y val="-4.3929284229387036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74-4896-8A05-48E7AE7E2618}"/>
                </c:ext>
              </c:extLst>
            </c:dLbl>
            <c:dLbl>
              <c:idx val="1"/>
              <c:layout>
                <c:manualLayout>
                  <c:x val="-4.1944137758160673E-2"/>
                  <c:y val="-5.5909998110128901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74-4896-8A05-48E7AE7E2618}"/>
                </c:ext>
              </c:extLst>
            </c:dLbl>
            <c:dLbl>
              <c:idx val="2"/>
              <c:layout>
                <c:manualLayout>
                  <c:x val="-4.1944137758160673E-2"/>
                  <c:y val="3.993571293580635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74-4896-8A05-48E7AE7E2618}"/>
                </c:ext>
              </c:extLst>
            </c:dLbl>
            <c:dLbl>
              <c:idx val="3"/>
              <c:layout>
                <c:manualLayout>
                  <c:x val="-4.1944137758160673E-2"/>
                  <c:y val="-5.5909998110128895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374-4896-8A05-48E7AE7E2618}"/>
                </c:ext>
              </c:extLst>
            </c:dLbl>
            <c:dLbl>
              <c:idx val="4"/>
              <c:layout>
                <c:manualLayout>
                  <c:x val="-2.1339145996101282E-2"/>
                  <c:y val="-4.392928422938697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BD-4B9F-9EAF-D7F503718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FF00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Sheet1!$A$10:$A$14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Sheet1!$C$10:$C$14</c:f>
              <c:numCache>
                <c:formatCode>0</c:formatCode>
                <c:ptCount val="5"/>
                <c:pt idx="0" formatCode="General">
                  <c:v>67</c:v>
                </c:pt>
                <c:pt idx="1">
                  <c:v>76</c:v>
                </c:pt>
                <c:pt idx="2">
                  <c:v>61</c:v>
                </c:pt>
                <c:pt idx="3">
                  <c:v>92</c:v>
                </c:pt>
                <c:pt idx="4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74-4896-8A05-48E7AE7E2618}"/>
            </c:ext>
          </c:extLst>
        </c:ser>
        <c:dLbls>
          <c:showVal val="1"/>
        </c:dLbls>
        <c:marker val="1"/>
        <c:axId val="179467392"/>
        <c:axId val="179468928"/>
      </c:lineChart>
      <c:catAx>
        <c:axId val="179467392"/>
        <c:scaling>
          <c:orientation val="minMax"/>
        </c:scaling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79468928"/>
        <c:crosses val="autoZero"/>
        <c:auto val="1"/>
        <c:lblAlgn val="ctr"/>
        <c:lblOffset val="100"/>
      </c:catAx>
      <c:valAx>
        <c:axId val="1794689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946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691656032922629"/>
          <c:y val="0.88417668439875208"/>
          <c:w val="0.3102391695013948"/>
          <c:h val="7.030138625463895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mk-MK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Национални ТВ</a:t>
            </a:r>
          </a:p>
          <a:p>
            <a:pPr>
              <a:defRPr sz="1800" b="1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defRPr sz="1800" b="1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Број на уреднички/</a:t>
            </a:r>
            <a:r>
              <a:rPr lang="mk-MK" sz="1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ци</a:t>
            </a:r>
            <a:r>
              <a:rPr lang="mk-MK" sz="1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		Број на управител(к)и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1.4178240065311237E-2"/>
          <c:y val="0.1599245805804316"/>
          <c:w val="0.97164351986937803"/>
          <c:h val="0.66346852222265451"/>
        </c:manualLayout>
      </c:layout>
      <c:barChart>
        <c:barDir val="col"/>
        <c:grouping val="clustered"/>
        <c:ser>
          <c:idx val="0"/>
          <c:order val="0"/>
          <c:tx>
            <c:strRef>
              <c:f>'nacionalni TV'!$B$9</c:f>
              <c:strCache>
                <c:ptCount val="1"/>
                <c:pt idx="0">
                  <c:v>жени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c:spPr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A7-4595-A86E-E7638F566B2F}"/>
                </c:ext>
              </c:extLst>
            </c:dLbl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('nacionalni TV'!$A$10:$A$14,'nacionalni TV'!$A$16:$A$21)</c:f>
              <c:numCache>
                <c:formatCode>0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('nacionalni TV'!$B$10:$B$14,'nacionalni TV'!$B$16:$B$21)</c:f>
              <c:numCache>
                <c:formatCode>0</c:formatCode>
                <c:ptCount val="11"/>
                <c:pt idx="0" formatCode="General">
                  <c:v>39</c:v>
                </c:pt>
                <c:pt idx="1">
                  <c:v>41</c:v>
                </c:pt>
                <c:pt idx="2">
                  <c:v>36</c:v>
                </c:pt>
                <c:pt idx="3">
                  <c:v>57</c:v>
                </c:pt>
                <c:pt idx="4">
                  <c:v>37</c:v>
                </c:pt>
                <c:pt idx="5" formatCode="General">
                  <c:v>0</c:v>
                </c:pt>
                <c:pt idx="6" formatCode="General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4E-4B81-87CD-02C9D85D1834}"/>
            </c:ext>
          </c:extLst>
        </c:ser>
        <c:ser>
          <c:idx val="1"/>
          <c:order val="1"/>
          <c:tx>
            <c:strRef>
              <c:f>'nacionalni TV'!$C$9</c:f>
              <c:strCache>
                <c:ptCount val="1"/>
                <c:pt idx="0">
                  <c:v>мажи</c:v>
                </c:pt>
              </c:strCache>
            </c:strRef>
          </c:tx>
          <c:spPr>
            <a:solidFill>
              <a:srgbClr val="660066"/>
            </a:solidFill>
            <a:ln>
              <a:noFill/>
            </a:ln>
            <a:effectLst>
              <a:glow rad="139700">
                <a:srgbClr val="CC00CC">
                  <a:alpha val="40000"/>
                </a:srgbClr>
              </a:glow>
            </a:effectLst>
          </c:spPr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A7-4595-A86E-E7638F566B2F}"/>
                </c:ext>
              </c:extLst>
            </c:dLbl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('nacionalni TV'!$A$10:$A$14,'nacionalni TV'!$A$16:$A$21)</c:f>
              <c:numCache>
                <c:formatCode>0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('nacionalni TV'!$C$10:$C$14,'nacionalni TV'!$C$16:$C$21)</c:f>
              <c:numCache>
                <c:formatCode>0</c:formatCode>
                <c:ptCount val="11"/>
                <c:pt idx="0" formatCode="General">
                  <c:v>35</c:v>
                </c:pt>
                <c:pt idx="1">
                  <c:v>37</c:v>
                </c:pt>
                <c:pt idx="2">
                  <c:v>29</c:v>
                </c:pt>
                <c:pt idx="3">
                  <c:v>50</c:v>
                </c:pt>
                <c:pt idx="4">
                  <c:v>34</c:v>
                </c:pt>
                <c:pt idx="5" formatCode="General">
                  <c:v>0</c:v>
                </c:pt>
                <c:pt idx="6" formatCode="General">
                  <c:v>9</c:v>
                </c:pt>
                <c:pt idx="7">
                  <c:v>11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4E-4B81-87CD-02C9D85D1834}"/>
            </c:ext>
          </c:extLst>
        </c:ser>
        <c:dLbls>
          <c:showVal val="1"/>
        </c:dLbls>
        <c:gapWidth val="100"/>
        <c:overlap val="-24"/>
        <c:axId val="179446144"/>
        <c:axId val="179447680"/>
      </c:barChart>
      <c:catAx>
        <c:axId val="179446144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79447680"/>
        <c:crosses val="autoZero"/>
        <c:auto val="1"/>
        <c:lblAlgn val="ctr"/>
        <c:lblOffset val="100"/>
      </c:catAx>
      <c:valAx>
        <c:axId val="1794476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944614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2991556893562873"/>
          <c:y val="0.93356710502970885"/>
          <c:w val="0.29376724769710166"/>
          <c:h val="4.945055473662400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solidFill>
      <a:srgbClr val="F2F2E2"/>
    </a:solidFill>
    <a:ln>
      <a:noFill/>
    </a:ln>
    <a:effectLst/>
  </c:spPr>
  <c:txPr>
    <a:bodyPr/>
    <a:lstStyle/>
    <a:p>
      <a:pPr>
        <a:defRPr/>
      </a:pPr>
      <a:endParaRPr lang="mk-MK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800" dirty="0"/>
              <a:t>Број на новинарки и новинари во сите ТВ</a:t>
            </a:r>
            <a:endParaRPr lang="en-GB" sz="1800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"/>
          <c:y val="0.25386554222421631"/>
          <c:w val="1"/>
          <c:h val="0.5281587016127614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жени</c:v>
                </c:pt>
              </c:strCache>
            </c:strRef>
          </c:tx>
          <c:spPr>
            <a:ln w="4762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5844406061645613E-2"/>
                  <c:y val="-7.197093550178047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F8-487A-92A7-3E4CA897F144}"/>
                </c:ext>
              </c:extLst>
            </c:dLbl>
            <c:dLbl>
              <c:idx val="1"/>
              <c:layout>
                <c:manualLayout>
                  <c:x val="-7.2228560259442909E-2"/>
                  <c:y val="-5.573893113545973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3D-47BC-869D-EBA209104685}"/>
                </c:ext>
              </c:extLst>
            </c:dLbl>
            <c:dLbl>
              <c:idx val="2"/>
              <c:layout>
                <c:manualLayout>
                  <c:x val="-7.4761559050783674E-2"/>
                  <c:y val="-4.37948744635754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D-47BC-869D-EBA209104685}"/>
                </c:ext>
              </c:extLst>
            </c:dLbl>
            <c:dLbl>
              <c:idx val="3"/>
              <c:layout>
                <c:manualLayout>
                  <c:x val="-7.4761559050783674E-2"/>
                  <c:y val="-5.972028335942115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3D-47BC-869D-EBA209104685}"/>
                </c:ext>
              </c:extLst>
            </c:dLbl>
            <c:dLbl>
              <c:idx val="4"/>
              <c:layout>
                <c:manualLayout>
                  <c:x val="-5.4368126498358538E-2"/>
                  <c:y val="-5.5738931135459788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3D-47BC-869D-EBA209104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 formatCode="General">
                  <c:v>272</c:v>
                </c:pt>
                <c:pt idx="1">
                  <c:v>351</c:v>
                </c:pt>
                <c:pt idx="2">
                  <c:v>385</c:v>
                </c:pt>
                <c:pt idx="3">
                  <c:v>481</c:v>
                </c:pt>
                <c:pt idx="4">
                  <c:v>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F8-487A-92A7-3E4CA897F1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мажи</c:v>
                </c:pt>
              </c:strCache>
            </c:strRef>
          </c:tx>
          <c:spPr>
            <a:ln w="476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5844406061645613E-2"/>
                  <c:y val="7.6565165174391062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F8-487A-92A7-3E4CA897F144}"/>
                </c:ext>
              </c:extLst>
            </c:dLbl>
            <c:dLbl>
              <c:idx val="1"/>
              <c:layout>
                <c:manualLayout>
                  <c:x val="-7.2228560259442909E-2"/>
                  <c:y val="5.573893113545967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3D-47BC-869D-EBA209104685}"/>
                </c:ext>
              </c:extLst>
            </c:dLbl>
            <c:dLbl>
              <c:idx val="2"/>
              <c:layout>
                <c:manualLayout>
                  <c:x val="-7.4761559050783674E-2"/>
                  <c:y val="5.5738931135459739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3D-47BC-869D-EBA209104685}"/>
                </c:ext>
              </c:extLst>
            </c:dLbl>
            <c:dLbl>
              <c:idx val="3"/>
              <c:layout>
                <c:manualLayout>
                  <c:x val="-7.4761559050783674E-2"/>
                  <c:y val="7.166434003130534E-2"/>
                </c:manualLayout>
              </c:layout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3D-47BC-869D-EBA209104685}"/>
                </c:ext>
              </c:extLst>
            </c:dLbl>
            <c:dLbl>
              <c:idx val="4"/>
              <c:layout>
                <c:manualLayout>
                  <c:x val="-5.6901125289699261E-2"/>
                  <c:y val="6.3701635583382529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 formatCode="General">
                  <c:v>218</c:v>
                </c:pt>
                <c:pt idx="1">
                  <c:v>245</c:v>
                </c:pt>
                <c:pt idx="2">
                  <c:v>298</c:v>
                </c:pt>
                <c:pt idx="3">
                  <c:v>369</c:v>
                </c:pt>
                <c:pt idx="4">
                  <c:v>319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BF8-487A-92A7-3E4CA897F144}"/>
            </c:ext>
          </c:extLst>
        </c:ser>
        <c:dLbls>
          <c:showVal val="1"/>
        </c:dLbls>
        <c:marker val="1"/>
        <c:axId val="179524736"/>
        <c:axId val="179526272"/>
      </c:lineChart>
      <c:catAx>
        <c:axId val="179524736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79526272"/>
        <c:crosses val="autoZero"/>
        <c:auto val="1"/>
        <c:lblAlgn val="ctr"/>
        <c:lblOffset val="100"/>
      </c:catAx>
      <c:valAx>
        <c:axId val="1795262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7952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mk-MK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50" baseline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800" cap="none" baseline="0" dirty="0"/>
              <a:t>Број на вработени во маркетинг во сите ТВ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1959887488653013"/>
          <c:y val="0.24586968688136349"/>
          <c:w val="0.85376695526612123"/>
          <c:h val="0.63092239597800615"/>
        </c:manualLayout>
      </c:layout>
      <c:barChart>
        <c:barDir val="bar"/>
        <c:grouping val="clustered"/>
        <c:ser>
          <c:idx val="0"/>
          <c:order val="0"/>
          <c:tx>
            <c:strRef>
              <c:f>Sheet1!$B$42</c:f>
              <c:strCache>
                <c:ptCount val="1"/>
                <c:pt idx="0">
                  <c:v>жени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2.0552988679671249E-3"/>
                  <c:y val="-1.3673102220228389E-16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16-4FA9-9E4B-89CAFF8261A4}"/>
                </c:ext>
              </c:extLst>
            </c:dLbl>
            <c:dLbl>
              <c:idx val="1"/>
              <c:layout>
                <c:manualLayout>
                  <c:x val="2.0552988679671249E-3"/>
                  <c:y val="-3.7290709562922859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16-4FA9-9E4B-89CAFF8261A4}"/>
                </c:ext>
              </c:extLst>
            </c:dLbl>
            <c:dLbl>
              <c:idx val="2"/>
              <c:layout>
                <c:manualLayout>
                  <c:x val="4.1525426107908783E-3"/>
                  <c:y val="0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16-4FA9-9E4B-89CAFF8261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Sheet1!$A$43:$A$45</c:f>
              <c:numCache>
                <c:formatCode>0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Sheet1!$B$43:$B$45</c:f>
              <c:numCache>
                <c:formatCode>0</c:formatCode>
                <c:ptCount val="3"/>
                <c:pt idx="0">
                  <c:v>38</c:v>
                </c:pt>
                <c:pt idx="1">
                  <c:v>36</c:v>
                </c:pt>
                <c:pt idx="2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16-4FA9-9E4B-89CAFF8261A4}"/>
            </c:ext>
          </c:extLst>
        </c:ser>
        <c:ser>
          <c:idx val="1"/>
          <c:order val="1"/>
          <c:tx>
            <c:strRef>
              <c:f>Sheet1!$C$42</c:f>
              <c:strCache>
                <c:ptCount val="1"/>
                <c:pt idx="0">
                  <c:v>мажи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8.4309198461514842E-3"/>
                  <c:y val="-1.4916283825169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16-4FA9-9E4B-89CAFF8261A4}"/>
                </c:ext>
              </c:extLst>
            </c:dLbl>
            <c:dLbl>
              <c:idx val="1"/>
              <c:layout>
                <c:manualLayout>
                  <c:x val="-4.2364323605039826E-3"/>
                  <c:y val="-6.8365511101141993E-17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16-4FA9-9E4B-89CAFF8261A4}"/>
                </c:ext>
              </c:extLst>
            </c:dLbl>
            <c:dLbl>
              <c:idx val="2"/>
              <c:layout>
                <c:manualLayout>
                  <c:x val="6.2497863536147879E-3"/>
                  <c:y val="-1.49162838251694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16-4FA9-9E4B-89CAFF8261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Sheet1!$A$43:$A$45</c:f>
              <c:numCache>
                <c:formatCode>0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Sheet1!$C$43:$C$45</c:f>
              <c:numCache>
                <c:formatCode>0</c:formatCode>
                <c:ptCount val="3"/>
                <c:pt idx="0">
                  <c:v>34</c:v>
                </c:pt>
                <c:pt idx="1">
                  <c:v>28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616-4FA9-9E4B-89CAFF8261A4}"/>
            </c:ext>
          </c:extLst>
        </c:ser>
        <c:dLbls>
          <c:showVal val="1"/>
        </c:dLbls>
        <c:gapWidth val="326"/>
        <c:overlap val="-58"/>
        <c:axId val="180240384"/>
        <c:axId val="180241920"/>
      </c:barChart>
      <c:catAx>
        <c:axId val="180240384"/>
        <c:scaling>
          <c:orientation val="minMax"/>
        </c:scaling>
        <c:axPos val="l"/>
        <c:numFmt formatCode="0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80241920"/>
        <c:crosses val="autoZero"/>
        <c:auto val="1"/>
        <c:lblAlgn val="ctr"/>
        <c:lblOffset val="100"/>
      </c:catAx>
      <c:valAx>
        <c:axId val="180241920"/>
        <c:scaling>
          <c:orientation val="minMax"/>
        </c:scaling>
        <c:delete val="1"/>
        <c:axPos val="b"/>
        <c:numFmt formatCode="0" sourceLinked="1"/>
        <c:majorTickMark val="none"/>
        <c:tickLblPos val="none"/>
        <c:crossAx val="180240384"/>
        <c:crosses val="autoZero"/>
        <c:crossBetween val="between"/>
      </c:valAx>
      <c:spPr>
        <a:solidFill>
          <a:schemeClr val="tx2">
            <a:lumMod val="1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23941556587531"/>
          <c:y val="0.86487197541514593"/>
          <c:w val="0.3773265162453"/>
          <c:h val="0.109024527890808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solidFill>
      <a:schemeClr val="tx2"/>
    </a:solidFill>
    <a:ln>
      <a:noFill/>
    </a:ln>
    <a:effectLst/>
  </c:spPr>
  <c:txPr>
    <a:bodyPr/>
    <a:lstStyle/>
    <a:p>
      <a:pPr>
        <a:defRPr sz="1800">
          <a:solidFill>
            <a:schemeClr val="tx2">
              <a:lumMod val="10000"/>
            </a:schemeClr>
          </a:solidFill>
        </a:defRPr>
      </a:pPr>
      <a:endParaRPr lang="mk-MK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2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Преостанат кадар во сите ТВ</a:t>
            </a:r>
          </a:p>
        </c:rich>
      </c:tx>
      <c:layout>
        <c:manualLayout>
          <c:xMode val="edge"/>
          <c:yMode val="edge"/>
          <c:x val="0.15580875080862874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52362264342877E-2"/>
          <c:y val="0.20458237198070992"/>
          <c:w val="0.93888888888888933"/>
          <c:h val="0.58335482144052109"/>
        </c:manualLayout>
      </c:layout>
      <c:lineChart>
        <c:grouping val="standard"/>
        <c:ser>
          <c:idx val="0"/>
          <c:order val="0"/>
          <c:tx>
            <c:strRef>
              <c:f>Sheet1!$B$55</c:f>
              <c:strCache>
                <c:ptCount val="1"/>
                <c:pt idx="0">
                  <c:v>жени</c:v>
                </c:pt>
              </c:strCache>
            </c:strRef>
          </c:tx>
          <c:spPr>
            <a:ln w="476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88888888888889E-2"/>
                  <c:y val="-4.62962962962963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F8-4223-B842-AEBAD5F12914}"/>
                </c:ext>
              </c:extLst>
            </c:dLbl>
            <c:dLbl>
              <c:idx val="1"/>
              <c:layout>
                <c:manualLayout>
                  <c:x val="-2.5000000000000001E-2"/>
                  <c:y val="-4.62962962962963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F8-4223-B842-AEBAD5F12914}"/>
                </c:ext>
              </c:extLst>
            </c:dLbl>
            <c:dLbl>
              <c:idx val="2"/>
              <c:layout>
                <c:manualLayout>
                  <c:x val="-5.8080887616320714E-2"/>
                  <c:y val="-7.5661038120943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F8-4223-B842-AEBAD5F12914}"/>
                </c:ext>
              </c:extLst>
            </c:dLbl>
            <c:dLbl>
              <c:idx val="3"/>
              <c:layout>
                <c:manualLayout>
                  <c:x val="-3.333333333333334E-2"/>
                  <c:y val="-4.1666666666666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F8-4223-B842-AEBAD5F12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Sheet1!$A$56:$A$60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Sheet1!$B$56:$B$60</c:f>
              <c:numCache>
                <c:formatCode>0</c:formatCode>
                <c:ptCount val="5"/>
                <c:pt idx="0" formatCode="General">
                  <c:v>178</c:v>
                </c:pt>
                <c:pt idx="1">
                  <c:v>178</c:v>
                </c:pt>
                <c:pt idx="2">
                  <c:v>161</c:v>
                </c:pt>
                <c:pt idx="3">
                  <c:v>218</c:v>
                </c:pt>
                <c:pt idx="4">
                  <c:v>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F8-4223-B842-AEBAD5F12914}"/>
            </c:ext>
          </c:extLst>
        </c:ser>
        <c:ser>
          <c:idx val="1"/>
          <c:order val="1"/>
          <c:tx>
            <c:strRef>
              <c:f>Sheet1!$C$55</c:f>
              <c:strCache>
                <c:ptCount val="1"/>
                <c:pt idx="0">
                  <c:v>мажи</c:v>
                </c:pt>
              </c:strCache>
            </c:strRef>
          </c:tx>
          <c:spPr>
            <a:ln w="47625" cap="rnd" cmpd="sng" algn="ctr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33333333333334E-2"/>
                  <c:y val="6.94444444444445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F8-4223-B842-AEBAD5F12914}"/>
                </c:ext>
              </c:extLst>
            </c:dLbl>
            <c:dLbl>
              <c:idx val="1"/>
              <c:layout>
                <c:manualLayout>
                  <c:x val="-3.6111111111111135E-2"/>
                  <c:y val="6.01851851851850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F8-4223-B842-AEBAD5F12914}"/>
                </c:ext>
              </c:extLst>
            </c:dLbl>
            <c:dLbl>
              <c:idx val="2"/>
              <c:layout>
                <c:manualLayout>
                  <c:x val="-0.05"/>
                  <c:y val="4.1666666666666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F8-4223-B842-AEBAD5F12914}"/>
                </c:ext>
              </c:extLst>
            </c:dLbl>
            <c:dLbl>
              <c:idx val="3"/>
              <c:layout>
                <c:manualLayout>
                  <c:x val="-2.5000000000000112E-2"/>
                  <c:y val="6.48148148148147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F8-4223-B842-AEBAD5F12914}"/>
                </c:ext>
              </c:extLst>
            </c:dLbl>
            <c:dLbl>
              <c:idx val="4"/>
              <c:layout>
                <c:manualLayout>
                  <c:x val="-4.7222222222222332E-2"/>
                  <c:y val="6.01851851851850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F8-4223-B842-AEBAD5F12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Sheet1!$A$56:$A$60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Sheet1!$C$56:$C$60</c:f>
              <c:numCache>
                <c:formatCode>0</c:formatCode>
                <c:ptCount val="5"/>
                <c:pt idx="0" formatCode="General">
                  <c:v>127</c:v>
                </c:pt>
                <c:pt idx="1">
                  <c:v>141</c:v>
                </c:pt>
                <c:pt idx="2">
                  <c:v>128</c:v>
                </c:pt>
                <c:pt idx="3">
                  <c:v>186</c:v>
                </c:pt>
                <c:pt idx="4">
                  <c:v>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5F8-4223-B842-AEBAD5F12914}"/>
            </c:ext>
          </c:extLst>
        </c:ser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80198784"/>
        <c:axId val="180212864"/>
      </c:lineChart>
      <c:catAx>
        <c:axId val="180198784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80212864"/>
        <c:crosses val="autoZero"/>
        <c:auto val="1"/>
        <c:lblAlgn val="ctr"/>
        <c:lblOffset val="100"/>
      </c:catAx>
      <c:valAx>
        <c:axId val="1802128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0198784"/>
        <c:crosses val="autoZero"/>
        <c:crossBetween val="between"/>
      </c:valAx>
      <c:spPr>
        <a:solidFill>
          <a:schemeClr val="tx2">
            <a:lumMod val="10000"/>
          </a:schemeClr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solidFill>
      <a:schemeClr val="accent1">
        <a:lumMod val="60000"/>
        <a:lumOff val="40000"/>
      </a:schemeClr>
    </a:solidFill>
    <a:ln>
      <a:noFill/>
    </a:ln>
    <a:effectLst/>
  </c:spPr>
  <c:txPr>
    <a:bodyPr/>
    <a:lstStyle/>
    <a:p>
      <a:pPr>
        <a:defRPr sz="1800">
          <a:solidFill>
            <a:schemeClr val="bg1"/>
          </a:solidFill>
        </a:defRPr>
      </a:pPr>
      <a:endParaRPr lang="mk-MK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mk-MK" sz="1800" dirty="0">
                <a:solidFill>
                  <a:schemeClr val="tx1"/>
                </a:solidFill>
              </a:rPr>
              <a:t>Број на технички кадар во сите ТВ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6692512394284048"/>
          <c:y val="0.27047304663840099"/>
          <c:w val="0.78214895013123353"/>
          <c:h val="0.62125499697153264"/>
        </c:manualLayout>
      </c:layout>
      <c:barChart>
        <c:barDir val="bar"/>
        <c:grouping val="clustered"/>
        <c:ser>
          <c:idx val="0"/>
          <c:order val="0"/>
          <c:tx>
            <c:strRef>
              <c:f>Sheet1!$B$26</c:f>
              <c:strCache>
                <c:ptCount val="1"/>
                <c:pt idx="0">
                  <c:v>жени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Sheet1!$A$27:$A$31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Sheet1!$B$27:$B$31</c:f>
              <c:numCache>
                <c:formatCode>0</c:formatCode>
                <c:ptCount val="5"/>
                <c:pt idx="0" formatCode="General">
                  <c:v>27</c:v>
                </c:pt>
                <c:pt idx="1">
                  <c:v>18</c:v>
                </c:pt>
                <c:pt idx="2">
                  <c:v>17</c:v>
                </c:pt>
                <c:pt idx="3">
                  <c:v>14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72-444F-8380-2C884C6A53B9}"/>
            </c:ext>
          </c:extLst>
        </c:ser>
        <c:ser>
          <c:idx val="1"/>
          <c:order val="1"/>
          <c:tx>
            <c:strRef>
              <c:f>Sheet1!$C$26</c:f>
              <c:strCache>
                <c:ptCount val="1"/>
                <c:pt idx="0">
                  <c:v>мажи</c:v>
                </c:pt>
              </c:strCache>
            </c:strRef>
          </c:tx>
          <c:spPr>
            <a:noFill/>
            <a:ln w="9525" cap="flat" cmpd="sng" algn="ctr">
              <a:solidFill>
                <a:schemeClr val="accent4"/>
              </a:solidFill>
              <a:miter lim="800000"/>
            </a:ln>
            <a:effectLst>
              <a:glow rad="63500">
                <a:schemeClr val="accent4">
                  <a:satMod val="175000"/>
                  <a:alpha val="25000"/>
                </a:schemeClr>
              </a:glo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Sheet1!$A$27:$A$31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Sheet1!$C$27:$C$31</c:f>
              <c:numCache>
                <c:formatCode>0</c:formatCode>
                <c:ptCount val="5"/>
                <c:pt idx="0" formatCode="General">
                  <c:v>136</c:v>
                </c:pt>
                <c:pt idx="1">
                  <c:v>148</c:v>
                </c:pt>
                <c:pt idx="2">
                  <c:v>180</c:v>
                </c:pt>
                <c:pt idx="3">
                  <c:v>178</c:v>
                </c:pt>
                <c:pt idx="4">
                  <c:v>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E72-444F-8380-2C884C6A53B9}"/>
            </c:ext>
          </c:extLst>
        </c:ser>
        <c:dLbls>
          <c:showVal val="1"/>
        </c:dLbls>
        <c:gapWidth val="182"/>
        <c:overlap val="-50"/>
        <c:axId val="180403584"/>
        <c:axId val="180425856"/>
      </c:barChart>
      <c:catAx>
        <c:axId val="180403584"/>
        <c:scaling>
          <c:orientation val="minMax"/>
        </c:scaling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80425856"/>
        <c:crosses val="autoZero"/>
        <c:auto val="1"/>
        <c:lblAlgn val="ctr"/>
        <c:lblOffset val="100"/>
      </c:catAx>
      <c:valAx>
        <c:axId val="18042585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8040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063841750939581"/>
          <c:y val="0.91186051922570011"/>
          <c:w val="0.33325404228440214"/>
          <c:h val="8.769599425599676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mk-MK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1800" cap="none" baseline="0" dirty="0"/>
              <a:t>Број на реализаторски кадар во сите ТВ</a:t>
            </a:r>
          </a:p>
        </c:rich>
      </c:tx>
      <c:layout>
        <c:manualLayout>
          <c:xMode val="edge"/>
          <c:yMode val="edge"/>
          <c:x val="0.10401611256926217"/>
          <c:y val="1.941747572815535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2.736329833770779E-2"/>
          <c:y val="0.22804425792662816"/>
          <c:w val="0.94527363184079605"/>
          <c:h val="0.56229421196178031"/>
        </c:manualLayout>
      </c:layout>
      <c:barChart>
        <c:barDir val="col"/>
        <c:grouping val="stacked"/>
        <c:ser>
          <c:idx val="0"/>
          <c:order val="0"/>
          <c:tx>
            <c:strRef>
              <c:f>Sheet1!$B$34</c:f>
              <c:strCache>
                <c:ptCount val="1"/>
                <c:pt idx="0">
                  <c:v>жени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dLbls>
            <c:spPr>
              <a:solidFill>
                <a:srgbClr val="00B05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Sheet1!$A$35:$A$39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Sheet1!$B$35:$B$39</c:f>
              <c:numCache>
                <c:formatCode>0</c:formatCode>
                <c:ptCount val="5"/>
                <c:pt idx="0" formatCode="General">
                  <c:v>127</c:v>
                </c:pt>
                <c:pt idx="1">
                  <c:v>122</c:v>
                </c:pt>
                <c:pt idx="2">
                  <c:v>139</c:v>
                </c:pt>
                <c:pt idx="3">
                  <c:v>146</c:v>
                </c:pt>
                <c:pt idx="4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1B-4CEB-AA18-A71E044E4B45}"/>
            </c:ext>
          </c:extLst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мажи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Sheet1!$A$35:$A$39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Sheet1!$C$35:$C$39</c:f>
              <c:numCache>
                <c:formatCode>0</c:formatCode>
                <c:ptCount val="5"/>
                <c:pt idx="0" formatCode="General">
                  <c:v>478</c:v>
                </c:pt>
                <c:pt idx="1">
                  <c:v>526</c:v>
                </c:pt>
                <c:pt idx="2">
                  <c:v>597</c:v>
                </c:pt>
                <c:pt idx="3">
                  <c:v>728</c:v>
                </c:pt>
                <c:pt idx="4">
                  <c:v>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F1B-4CEB-AA18-A71E044E4B45}"/>
            </c:ext>
          </c:extLst>
        </c:ser>
        <c:overlap val="100"/>
        <c:axId val="180497792"/>
        <c:axId val="180507776"/>
      </c:barChart>
      <c:catAx>
        <c:axId val="180497792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80507776"/>
        <c:crosses val="autoZero"/>
        <c:auto val="1"/>
        <c:lblAlgn val="ctr"/>
        <c:lblOffset val="100"/>
      </c:catAx>
      <c:valAx>
        <c:axId val="180507776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tickLblPos val="none"/>
        <c:crossAx val="18049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979541127554384"/>
          <c:y val="0.90520041075312541"/>
          <c:w val="0.33325404228440214"/>
          <c:h val="6.604546545731611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mk-MK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mk-M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dirty="0"/>
              <a:t>Национални ТВ</a:t>
            </a:r>
          </a:p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endParaRPr lang="mk-MK" dirty="0"/>
          </a:p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dirty="0"/>
              <a:t>Број на технички кадар		Број на реализаторски кадар</a:t>
            </a:r>
          </a:p>
        </c:rich>
      </c:tx>
      <c:layout>
        <c:manualLayout>
          <c:xMode val="edge"/>
          <c:yMode val="edge"/>
          <c:x val="0.15383328302663707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757110148465494E-2"/>
          <c:y val="0.16957433096389693"/>
          <c:w val="0.9199004379771677"/>
          <c:h val="0.65020833599203653"/>
        </c:manualLayout>
      </c:layout>
      <c:barChart>
        <c:barDir val="col"/>
        <c:grouping val="clustered"/>
        <c:ser>
          <c:idx val="0"/>
          <c:order val="0"/>
          <c:tx>
            <c:strRef>
              <c:f>'nacionalni TV'!$B$23</c:f>
              <c:strCache>
                <c:ptCount val="1"/>
                <c:pt idx="0">
                  <c:v>жени</c:v>
                </c:pt>
              </c:strCache>
            </c:strRef>
          </c:tx>
          <c:spPr>
            <a:solidFill>
              <a:srgbClr val="002060">
                <a:alpha val="7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24-4AFF-B45F-CF132582D548}"/>
                </c:ext>
              </c:extLst>
            </c:dLbl>
            <c:dLbl>
              <c:idx val="6"/>
              <c:layout>
                <c:manualLayout>
                  <c:x val="-6.042296072507557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24-4AFF-B45F-CF132582D548}"/>
                </c:ext>
              </c:extLst>
            </c:dLbl>
            <c:dLbl>
              <c:idx val="7"/>
              <c:layout>
                <c:manualLayout>
                  <c:x val="-8.0563947633434871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24-4AFF-B45F-CF132582D548}"/>
                </c:ext>
              </c:extLst>
            </c:dLbl>
            <c:dLbl>
              <c:idx val="8"/>
              <c:layout>
                <c:manualLayout>
                  <c:x val="-1.0070493454179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24-4AFF-B45F-CF132582D548}"/>
                </c:ext>
              </c:extLst>
            </c:dLbl>
            <c:dLbl>
              <c:idx val="9"/>
              <c:layout>
                <c:manualLayout>
                  <c:x val="-6.042296072507557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24-4AFF-B45F-CF132582D548}"/>
                </c:ext>
              </c:extLst>
            </c:dLbl>
            <c:dLbl>
              <c:idx val="10"/>
              <c:layout>
                <c:manualLayout>
                  <c:x val="-6.042296072507557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24-4AFF-B45F-CF132582D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('nacionalni TV'!$A$24:$A$28,'nacionalni TV'!$A$30:$A$35)</c:f>
              <c:numCache>
                <c:formatCode>0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('nacionalni TV'!$B$24:$B$28,'nacionalni TV'!$B$30:$B$35)</c:f>
              <c:numCache>
                <c:formatCode>0</c:formatCode>
                <c:ptCount val="11"/>
                <c:pt idx="0" formatCode="General">
                  <c:v>10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 formatCode="General">
                  <c:v>0</c:v>
                </c:pt>
                <c:pt idx="6" formatCode="General">
                  <c:v>95</c:v>
                </c:pt>
                <c:pt idx="7">
                  <c:v>107</c:v>
                </c:pt>
                <c:pt idx="8">
                  <c:v>105</c:v>
                </c:pt>
                <c:pt idx="9">
                  <c:v>114</c:v>
                </c:pt>
                <c:pt idx="10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D24-4AFF-B45F-CF132582D548}"/>
            </c:ext>
          </c:extLst>
        </c:ser>
        <c:ser>
          <c:idx val="1"/>
          <c:order val="1"/>
          <c:tx>
            <c:strRef>
              <c:f>'nacionalni TV'!$C$23</c:f>
              <c:strCache>
                <c:ptCount val="1"/>
                <c:pt idx="0">
                  <c:v>мажи</c:v>
                </c:pt>
              </c:strCache>
            </c:strRef>
          </c:tx>
          <c:spPr>
            <a:solidFill>
              <a:schemeClr val="tx1">
                <a:lumMod val="50000"/>
                <a:alpha val="9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0"/>
                  <c:y val="-8.079636873120511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24-4AFF-B45F-CF132582D548}"/>
                </c:ext>
              </c:extLst>
            </c:dLbl>
            <c:dLbl>
              <c:idx val="1"/>
              <c:layout>
                <c:manualLayout>
                  <c:x val="-3.6924716107852669E-17"/>
                  <c:y val="-2.32656071502422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24-4AFF-B45F-CF132582D548}"/>
                </c:ext>
              </c:extLst>
            </c:dLbl>
            <c:dLbl>
              <c:idx val="2"/>
              <c:layout>
                <c:manualLayout>
                  <c:x val="2.0263101553393459E-3"/>
                  <c:y val="-1.50601020692560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24-4AFF-B45F-CF132582D548}"/>
                </c:ext>
              </c:extLst>
            </c:dLbl>
            <c:dLbl>
              <c:idx val="3"/>
              <c:layout>
                <c:manualLayout>
                  <c:x val="0"/>
                  <c:y val="-3.28304308723972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24-4AFF-B45F-CF132582D548}"/>
                </c:ext>
              </c:extLst>
            </c:dLbl>
            <c:dLbl>
              <c:idx val="4"/>
              <c:layout>
                <c:manualLayout>
                  <c:x val="0"/>
                  <c:y val="-3.2830430872397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24-4AFF-B45F-CF132582D548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24-4AFF-B45F-CF132582D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mk-MK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('nacionalni TV'!$A$24:$A$28,'nacionalni TV'!$A$30:$A$35)</c:f>
              <c:numCache>
                <c:formatCode>0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('nacionalni TV'!$C$24:$C$28,'nacionalni TV'!$C$30:$C$35)</c:f>
              <c:numCache>
                <c:formatCode>0</c:formatCode>
                <c:ptCount val="11"/>
                <c:pt idx="0" formatCode="General">
                  <c:v>47</c:v>
                </c:pt>
                <c:pt idx="1">
                  <c:v>51</c:v>
                </c:pt>
                <c:pt idx="2">
                  <c:v>84</c:v>
                </c:pt>
                <c:pt idx="3">
                  <c:v>83</c:v>
                </c:pt>
                <c:pt idx="4">
                  <c:v>87</c:v>
                </c:pt>
                <c:pt idx="5" formatCode="General">
                  <c:v>0</c:v>
                </c:pt>
                <c:pt idx="6" formatCode="General">
                  <c:v>321</c:v>
                </c:pt>
                <c:pt idx="7">
                  <c:v>377</c:v>
                </c:pt>
                <c:pt idx="8">
                  <c:v>401</c:v>
                </c:pt>
                <c:pt idx="9">
                  <c:v>477</c:v>
                </c:pt>
                <c:pt idx="10">
                  <c:v>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FD24-4AFF-B45F-CF132582D548}"/>
            </c:ext>
          </c:extLst>
        </c:ser>
        <c:gapWidth val="80"/>
        <c:overlap val="25"/>
        <c:axId val="182924416"/>
        <c:axId val="182925952"/>
      </c:barChart>
      <c:catAx>
        <c:axId val="182924416"/>
        <c:scaling>
          <c:orientation val="minMax"/>
        </c:scaling>
        <c:axPos val="b"/>
        <c:numFmt formatCode="0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mk-MK"/>
          </a:p>
        </c:txPr>
        <c:crossAx val="182925952"/>
        <c:crosses val="autoZero"/>
        <c:auto val="1"/>
        <c:lblAlgn val="ctr"/>
        <c:lblOffset val="100"/>
      </c:catAx>
      <c:valAx>
        <c:axId val="182925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tickLblPos val="none"/>
        <c:crossAx val="182924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0525237860892377"/>
          <c:y val="0.89880564791443662"/>
          <c:w val="0.17074524278215245"/>
          <c:h val="8.746885871081594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legend>
    <c:plotVisOnly val="1"/>
    <c:dispBlanksAs val="gap"/>
  </c:chart>
  <c:spPr>
    <a:solidFill>
      <a:srgbClr val="660033"/>
    </a:solidFill>
    <a:ln>
      <a:noFill/>
    </a:ln>
    <a:effectLst/>
  </c:spPr>
  <c:txPr>
    <a:bodyPr/>
    <a:lstStyle/>
    <a:p>
      <a:pPr>
        <a:defRPr/>
      </a:pPr>
      <a:endParaRPr lang="mk-MK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294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121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8360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12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07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751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80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88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604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0058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486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17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923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074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865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42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063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26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80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449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792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392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859102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52280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B650FA-6A16-4356-AF26-4772CD28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585908"/>
          </a:xfrm>
        </p:spPr>
        <p:txBody>
          <a:bodyPr>
            <a:noAutofit/>
          </a:bodyPr>
          <a:lstStyle/>
          <a:p>
            <a:r>
              <a:rPr lang="ru-RU" sz="4400" dirty="0"/>
              <a:t>Родот и телевизијата: Трендови и контекст 2012-2016</a:t>
            </a:r>
            <a:endParaRPr lang="mk-MK" sz="44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E740D57-8002-4A9A-82BE-56D841145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7F171F-E62E-4C4E-8B14-81033654D724}"/>
              </a:ext>
            </a:extLst>
          </p:cNvPr>
          <p:cNvSpPr txBox="1"/>
          <p:nvPr/>
        </p:nvSpPr>
        <p:spPr>
          <a:xfrm>
            <a:off x="9012573" y="5821960"/>
            <a:ext cx="3179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dirty="0">
                <a:solidFill>
                  <a:schemeClr val="tx2">
                    <a:lumMod val="10000"/>
                  </a:schemeClr>
                </a:solidFill>
              </a:rPr>
              <a:t>м-р Емилија Петреска–</a:t>
            </a:r>
            <a:r>
              <a:rPr lang="mk-MK" sz="1400" dirty="0" err="1">
                <a:solidFill>
                  <a:schemeClr val="tx2">
                    <a:lumMod val="10000"/>
                  </a:schemeClr>
                </a:solidFill>
              </a:rPr>
              <a:t>Камењарова</a:t>
            </a:r>
            <a:endParaRPr lang="mk-MK" sz="1400" dirty="0">
              <a:solidFill>
                <a:schemeClr val="tx2">
                  <a:lumMod val="10000"/>
                </a:schemeClr>
              </a:solidFill>
            </a:endParaRPr>
          </a:p>
          <a:p>
            <a:endParaRPr lang="en-US" sz="14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mk-MK" sz="1400" dirty="0">
                <a:solidFill>
                  <a:schemeClr val="tx2">
                    <a:lumMod val="10000"/>
                  </a:schemeClr>
                </a:solidFill>
              </a:rPr>
              <a:t>Марина Трајкова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B7E5215-58BA-4A15-B96C-CF6B7C3C1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942438" y="2942440"/>
            <a:ext cx="6858000" cy="9731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66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FEDE39-7010-49A8-90E9-82F03313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702" y="2052116"/>
            <a:ext cx="8405437" cy="3997828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6160" indent="0" algn="ctr">
              <a:buNone/>
            </a:pPr>
            <a:r>
              <a:rPr lang="mk-MK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Родовите прашања </a:t>
            </a:r>
          </a:p>
          <a:p>
            <a:pPr marL="6160" indent="0" algn="ctr">
              <a:buNone/>
            </a:pPr>
            <a:r>
              <a:rPr lang="mk-MK" sz="3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во вестите на националните телевизиски програми (2012-2016)</a:t>
            </a:r>
          </a:p>
          <a:p>
            <a:endParaRPr lang="mk-MK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85855C2-A80B-463F-B05B-2C6B66E01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2156704"/>
              </p:ext>
            </p:extLst>
          </p:nvPr>
        </p:nvGraphicFramePr>
        <p:xfrm>
          <a:off x="9331" y="980750"/>
          <a:ext cx="12192004" cy="489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114">
                  <a:extLst>
                    <a:ext uri="{9D8B030D-6E8A-4147-A177-3AD203B41FA5}">
                      <a16:colId xmlns="" xmlns:a16="http://schemas.microsoft.com/office/drawing/2014/main" val="1265373927"/>
                    </a:ext>
                  </a:extLst>
                </a:gridCol>
                <a:gridCol w="834345">
                  <a:extLst>
                    <a:ext uri="{9D8B030D-6E8A-4147-A177-3AD203B41FA5}">
                      <a16:colId xmlns="" xmlns:a16="http://schemas.microsoft.com/office/drawing/2014/main" val="1952102125"/>
                    </a:ext>
                  </a:extLst>
                </a:gridCol>
                <a:gridCol w="659906">
                  <a:extLst>
                    <a:ext uri="{9D8B030D-6E8A-4147-A177-3AD203B41FA5}">
                      <a16:colId xmlns="" xmlns:a16="http://schemas.microsoft.com/office/drawing/2014/main" val="2927270906"/>
                    </a:ext>
                  </a:extLst>
                </a:gridCol>
                <a:gridCol w="1135901">
                  <a:extLst>
                    <a:ext uri="{9D8B030D-6E8A-4147-A177-3AD203B41FA5}">
                      <a16:colId xmlns="" xmlns:a16="http://schemas.microsoft.com/office/drawing/2014/main" val="2093604713"/>
                    </a:ext>
                  </a:extLst>
                </a:gridCol>
                <a:gridCol w="659906">
                  <a:extLst>
                    <a:ext uri="{9D8B030D-6E8A-4147-A177-3AD203B41FA5}">
                      <a16:colId xmlns="" xmlns:a16="http://schemas.microsoft.com/office/drawing/2014/main" val="836720452"/>
                    </a:ext>
                  </a:extLst>
                </a:gridCol>
                <a:gridCol w="834345">
                  <a:extLst>
                    <a:ext uri="{9D8B030D-6E8A-4147-A177-3AD203B41FA5}">
                      <a16:colId xmlns="" xmlns:a16="http://schemas.microsoft.com/office/drawing/2014/main" val="1627327979"/>
                    </a:ext>
                  </a:extLst>
                </a:gridCol>
                <a:gridCol w="659906">
                  <a:extLst>
                    <a:ext uri="{9D8B030D-6E8A-4147-A177-3AD203B41FA5}">
                      <a16:colId xmlns="" xmlns:a16="http://schemas.microsoft.com/office/drawing/2014/main" val="3646212761"/>
                    </a:ext>
                  </a:extLst>
                </a:gridCol>
                <a:gridCol w="834345">
                  <a:extLst>
                    <a:ext uri="{9D8B030D-6E8A-4147-A177-3AD203B41FA5}">
                      <a16:colId xmlns="" xmlns:a16="http://schemas.microsoft.com/office/drawing/2014/main" val="447883044"/>
                    </a:ext>
                  </a:extLst>
                </a:gridCol>
                <a:gridCol w="659906">
                  <a:extLst>
                    <a:ext uri="{9D8B030D-6E8A-4147-A177-3AD203B41FA5}">
                      <a16:colId xmlns="" xmlns:a16="http://schemas.microsoft.com/office/drawing/2014/main" val="1162874095"/>
                    </a:ext>
                  </a:extLst>
                </a:gridCol>
                <a:gridCol w="834345">
                  <a:extLst>
                    <a:ext uri="{9D8B030D-6E8A-4147-A177-3AD203B41FA5}">
                      <a16:colId xmlns="" xmlns:a16="http://schemas.microsoft.com/office/drawing/2014/main" val="2051920936"/>
                    </a:ext>
                  </a:extLst>
                </a:gridCol>
                <a:gridCol w="659906">
                  <a:extLst>
                    <a:ext uri="{9D8B030D-6E8A-4147-A177-3AD203B41FA5}">
                      <a16:colId xmlns="" xmlns:a16="http://schemas.microsoft.com/office/drawing/2014/main" val="3859843673"/>
                    </a:ext>
                  </a:extLst>
                </a:gridCol>
                <a:gridCol w="970922">
                  <a:extLst>
                    <a:ext uri="{9D8B030D-6E8A-4147-A177-3AD203B41FA5}">
                      <a16:colId xmlns="" xmlns:a16="http://schemas.microsoft.com/office/drawing/2014/main" val="1561592142"/>
                    </a:ext>
                  </a:extLst>
                </a:gridCol>
                <a:gridCol w="659906">
                  <a:extLst>
                    <a:ext uri="{9D8B030D-6E8A-4147-A177-3AD203B41FA5}">
                      <a16:colId xmlns="" xmlns:a16="http://schemas.microsoft.com/office/drawing/2014/main" val="2485093433"/>
                    </a:ext>
                  </a:extLst>
                </a:gridCol>
                <a:gridCol w="834345">
                  <a:extLst>
                    <a:ext uri="{9D8B030D-6E8A-4147-A177-3AD203B41FA5}">
                      <a16:colId xmlns="" xmlns:a16="http://schemas.microsoft.com/office/drawing/2014/main" val="3629165871"/>
                    </a:ext>
                  </a:extLst>
                </a:gridCol>
                <a:gridCol w="659906">
                  <a:extLst>
                    <a:ext uri="{9D8B030D-6E8A-4147-A177-3AD203B41FA5}">
                      <a16:colId xmlns="" xmlns:a16="http://schemas.microsoft.com/office/drawing/2014/main" val="829981618"/>
                    </a:ext>
                  </a:extLst>
                </a:gridCol>
              </a:tblGrid>
              <a:tr h="744180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Застапеност на прилози со родова проблематика во вестите и дневниците</a:t>
                      </a:r>
                      <a:endParaRPr lang="mk-MK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4737906"/>
                  </a:ext>
                </a:extLst>
              </a:tr>
              <a:tr h="744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Медиум</a:t>
                      </a:r>
                      <a:endParaRPr lang="mk-MK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МРТ 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МРТ 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Алсат- М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Алфа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Канал 5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Сител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Телма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8005528"/>
                  </a:ext>
                </a:extLst>
              </a:tr>
              <a:tr h="431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Година</a:t>
                      </a:r>
                      <a:endParaRPr lang="mk-MK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Бр.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Бр.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Бр.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Бр.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Бр.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Бр.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Бр.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0283783"/>
                  </a:ext>
                </a:extLst>
              </a:tr>
              <a:tr h="744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2013</a:t>
                      </a:r>
                      <a:endParaRPr lang="mk-MK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5,2%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/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4,8%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/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4,2%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/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8,6%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/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9,0%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/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5,7%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/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7,4%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/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3561727"/>
                  </a:ext>
                </a:extLst>
              </a:tr>
              <a:tr h="744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</a:t>
                      </a:r>
                      <a:endParaRPr lang="mk-MK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0,7%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0,7%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0,7%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3,1%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3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10,1%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4,7%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5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7328197"/>
                  </a:ext>
                </a:extLst>
              </a:tr>
              <a:tr h="744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mk-MK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0%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0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Нема пода-</a:t>
                      </a:r>
                      <a:r>
                        <a:rPr lang="mk-MK" sz="2000" dirty="0" err="1">
                          <a:effectLst/>
                        </a:rPr>
                        <a:t>тоци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/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0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1,1%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0,9%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1,3%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0,6%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1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4798101"/>
                  </a:ext>
                </a:extLst>
              </a:tr>
              <a:tr h="744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2016</a:t>
                      </a:r>
                      <a:endParaRPr lang="mk-MK" sz="20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0,6%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1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/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>
                          <a:effectLst/>
                        </a:rPr>
                        <a:t>0%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0,7%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26886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="" xmlns:a16="http://schemas.microsoft.com/office/drawing/2014/main" id="{B8D21598-3AA6-4B9C-80DF-8F07542E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7" y="108261"/>
            <a:ext cx="9898335" cy="1077229"/>
          </a:xfrm>
        </p:spPr>
        <p:txBody>
          <a:bodyPr/>
          <a:lstStyle/>
          <a:p>
            <a:r>
              <a:rPr lang="ru-RU" dirty="0"/>
              <a:t>Родот во вестите – споредбени податоци</a:t>
            </a:r>
            <a:endParaRPr lang="mk-MK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04425BF-E7A9-4606-8990-04FD11B08B61}"/>
              </a:ext>
            </a:extLst>
          </p:cNvPr>
          <p:cNvSpPr/>
          <p:nvPr/>
        </p:nvSpPr>
        <p:spPr>
          <a:xfrm>
            <a:off x="989045" y="6067463"/>
            <a:ext cx="10383527" cy="79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mk-MK" sz="2200" b="1" dirty="0"/>
              <a:t>Повеќе од 60% од публиката смета дека жените и мажите во вестите се претставуваат еднакво, но перцепцијата полека се менува.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8961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79F4D-E1AC-48B0-A31E-7C0540DB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43812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r>
              <a:rPr lang="mk-MK" dirty="0"/>
              <a:t>Знаењето и искуствата на жените помалку се консултираат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F9E3459-A119-4B5F-AEDC-193ACC0BD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5903720"/>
              </p:ext>
            </p:extLst>
          </p:nvPr>
        </p:nvGraphicFramePr>
        <p:xfrm>
          <a:off x="0" y="643813"/>
          <a:ext cx="6096000" cy="3177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3181100095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408550118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349422169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85526735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30379468"/>
                    </a:ext>
                  </a:extLst>
                </a:gridCol>
              </a:tblGrid>
              <a:tr h="397195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Соговорници и соговорнички во вести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4779923"/>
                  </a:ext>
                </a:extLst>
              </a:tr>
              <a:tr h="3971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Година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Мажи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Жени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38720297"/>
                  </a:ext>
                </a:extLst>
              </a:tr>
              <a:tr h="397195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бр.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бр.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479249"/>
                  </a:ext>
                </a:extLst>
              </a:tr>
              <a:tr h="39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2012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732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81,6%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165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18,4%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7970917"/>
                  </a:ext>
                </a:extLst>
              </a:tr>
              <a:tr h="39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2013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/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71,2%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/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28,8%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1227527"/>
                  </a:ext>
                </a:extLst>
              </a:tr>
              <a:tr h="39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2014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637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75,3%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208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24,7%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9693042"/>
                  </a:ext>
                </a:extLst>
              </a:tr>
              <a:tr h="39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2015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819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83%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169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17%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BEB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8126355"/>
                  </a:ext>
                </a:extLst>
              </a:tr>
              <a:tr h="397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2016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621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75%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202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25%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919635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15C3A36-3B8E-459E-88F8-EB34360A5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1685763"/>
              </p:ext>
            </p:extLst>
          </p:nvPr>
        </p:nvGraphicFramePr>
        <p:xfrm>
          <a:off x="6096000" y="3257603"/>
          <a:ext cx="6096000" cy="3715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3540">
                  <a:extLst>
                    <a:ext uri="{9D8B030D-6E8A-4147-A177-3AD203B41FA5}">
                      <a16:colId xmlns="" xmlns:a16="http://schemas.microsoft.com/office/drawing/2014/main" val="3829971936"/>
                    </a:ext>
                  </a:extLst>
                </a:gridCol>
                <a:gridCol w="1777337">
                  <a:extLst>
                    <a:ext uri="{9D8B030D-6E8A-4147-A177-3AD203B41FA5}">
                      <a16:colId xmlns="" xmlns:a16="http://schemas.microsoft.com/office/drawing/2014/main" val="3998076530"/>
                    </a:ext>
                  </a:extLst>
                </a:gridCol>
                <a:gridCol w="1777337">
                  <a:extLst>
                    <a:ext uri="{9D8B030D-6E8A-4147-A177-3AD203B41FA5}">
                      <a16:colId xmlns="" xmlns:a16="http://schemas.microsoft.com/office/drawing/2014/main" val="682630301"/>
                    </a:ext>
                  </a:extLst>
                </a:gridCol>
                <a:gridCol w="107786">
                  <a:extLst>
                    <a:ext uri="{9D8B030D-6E8A-4147-A177-3AD203B41FA5}">
                      <a16:colId xmlns="" xmlns:a16="http://schemas.microsoft.com/office/drawing/2014/main" val="1424247735"/>
                    </a:ext>
                  </a:extLst>
                </a:gridCol>
              </a:tblGrid>
              <a:tr h="58597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Соговорници и соговорнички во вести за Законот за прекин на бременоста (2013)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5647155"/>
                  </a:ext>
                </a:extLst>
              </a:tr>
              <a:tr h="713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 Медиум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Изјави од мажи 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Изјави од жени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 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12632655"/>
                  </a:ext>
                </a:extLst>
              </a:tr>
              <a:tr h="285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МРТ 1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50%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50%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 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660105942"/>
                  </a:ext>
                </a:extLst>
              </a:tr>
              <a:tr h="3927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МРТ 2 (</a:t>
                      </a:r>
                      <a:r>
                        <a:rPr lang="mk-MK" sz="2000" dirty="0" err="1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алб</a:t>
                      </a: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. јазик)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100%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0%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 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51336034"/>
                  </a:ext>
                </a:extLst>
              </a:tr>
              <a:tr h="285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ТВ Алсат- М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66,7%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33,3%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 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07574262"/>
                  </a:ext>
                </a:extLst>
              </a:tr>
              <a:tr h="285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ТВ Алфа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84,6%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15,4%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 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35531325"/>
                  </a:ext>
                </a:extLst>
              </a:tr>
              <a:tr h="285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ТВ Канал 5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37,5%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62,5%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 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447706385"/>
                  </a:ext>
                </a:extLst>
              </a:tr>
              <a:tr h="285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ТВ Сител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54,5%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45,5%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2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 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112597496"/>
                  </a:ext>
                </a:extLst>
              </a:tr>
              <a:tr h="285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ТВ Телма</a:t>
                      </a:r>
                      <a:endParaRPr lang="mk-MK" sz="2000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43,8%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mk-MK" sz="2000" dirty="0">
                          <a:effectLst/>
                        </a:rPr>
                        <a:t>56,2%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2000" dirty="0">
                          <a:effectLst/>
                        </a:rPr>
                        <a:t> 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62248035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5FBD0F6-0E64-4573-AE30-7CBC301F7B57}"/>
              </a:ext>
            </a:extLst>
          </p:cNvPr>
          <p:cNvSpPr/>
          <p:nvPr/>
        </p:nvSpPr>
        <p:spPr>
          <a:xfrm>
            <a:off x="317241" y="4702629"/>
            <a:ext cx="5169159" cy="1604865"/>
          </a:xfrm>
          <a:prstGeom prst="roundRect">
            <a:avLst/>
          </a:prstGeom>
          <a:solidFill>
            <a:srgbClr val="DDDDFF"/>
          </a:solidFill>
          <a:scene3d>
            <a:camera prst="orthographicFront"/>
            <a:lightRig rig="sunrise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>
                <a:solidFill>
                  <a:schemeClr val="tx2">
                    <a:lumMod val="10000"/>
                  </a:schemeClr>
                </a:solidFill>
              </a:rPr>
              <a:t>Улоги: докторки, директорки, </a:t>
            </a:r>
            <a:r>
              <a:rPr lang="mk-MK" b="1" dirty="0" err="1">
                <a:solidFill>
                  <a:schemeClr val="tx2">
                    <a:lumMod val="10000"/>
                  </a:schemeClr>
                </a:solidFill>
              </a:rPr>
              <a:t>портпаролки</a:t>
            </a:r>
            <a:r>
              <a:rPr lang="mk-MK" b="1" dirty="0">
                <a:solidFill>
                  <a:schemeClr val="tx2">
                    <a:lumMod val="10000"/>
                  </a:schemeClr>
                </a:solidFill>
              </a:rPr>
              <a:t> на институции, политичарки (министерки и странски политичарки), обвинителки, продуцентки, актерки и сл.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8D4B7852-2362-4A92-8685-17241901D179}"/>
              </a:ext>
            </a:extLst>
          </p:cNvPr>
          <p:cNvSpPr/>
          <p:nvPr/>
        </p:nvSpPr>
        <p:spPr>
          <a:xfrm>
            <a:off x="6559420" y="1090714"/>
            <a:ext cx="5169159" cy="1604865"/>
          </a:xfrm>
          <a:prstGeom prst="roundRect">
            <a:avLst/>
          </a:prstGeom>
          <a:solidFill>
            <a:srgbClr val="DDDDFF"/>
          </a:solidFill>
          <a:scene3d>
            <a:camera prst="orthographicFront"/>
            <a:lightRig rig="sunrise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>
                <a:solidFill>
                  <a:schemeClr val="tx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Теми: здравје, образование, урбанизам, криминал, бизнис, култура, земјоделство и економија</a:t>
            </a:r>
            <a:endParaRPr lang="mk-MK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33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8876DF-B7C4-498E-A6CE-463C3F3F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10" y="14955"/>
            <a:ext cx="7958331" cy="600866"/>
          </a:xfrm>
        </p:spPr>
        <p:txBody>
          <a:bodyPr/>
          <a:lstStyle/>
          <a:p>
            <a:r>
              <a:rPr lang="mk-MK" dirty="0"/>
              <a:t>Квалитативни показатели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7E115979-E9F0-45E1-A1AA-4C678FB0B86E}"/>
              </a:ext>
            </a:extLst>
          </p:cNvPr>
          <p:cNvSpPr/>
          <p:nvPr/>
        </p:nvSpPr>
        <p:spPr>
          <a:xfrm>
            <a:off x="249013" y="531265"/>
            <a:ext cx="5374434" cy="102974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reezing" dir="t"/>
          </a:scene3d>
          <a:sp3d extrusionH="76200"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површно обработување на темите, родовите прашања се избегнуваат...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7B809544-04EE-4B97-A1E6-2E7F1585B1EC}"/>
              </a:ext>
            </a:extLst>
          </p:cNvPr>
          <p:cNvSpPr/>
          <p:nvPr/>
        </p:nvSpPr>
        <p:spPr>
          <a:xfrm>
            <a:off x="249013" y="2028619"/>
            <a:ext cx="5756988" cy="183316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reezing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...во прилозите за обичаите, семејството и домот можат да се отворат прашања за општествените родови улоги, како и за општественото идентификување на жените со домот и семејството...</a:t>
            </a:r>
            <a:endParaRPr lang="mk-MK" sz="2000" b="1" dirty="0">
              <a:solidFill>
                <a:schemeClr val="bg2"/>
              </a:solidFill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="" xmlns:a16="http://schemas.microsoft.com/office/drawing/2014/main" id="{7FC7368B-A81F-43A1-BF73-E42BFDBE5B8B}"/>
              </a:ext>
            </a:extLst>
          </p:cNvPr>
          <p:cNvSpPr/>
          <p:nvPr/>
        </p:nvSpPr>
        <p:spPr>
          <a:xfrm>
            <a:off x="6830202" y="1253693"/>
            <a:ext cx="5035421" cy="102974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reezing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Често се изоставени мислењата и ставовите на жените</a:t>
            </a:r>
            <a:r>
              <a:rPr lang="mk-MK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mk-MK" sz="2000" b="1" dirty="0">
              <a:solidFill>
                <a:schemeClr val="bg2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35D29A4E-CAFC-4F08-9DBA-C8E2A64E8BD1}"/>
              </a:ext>
            </a:extLst>
          </p:cNvPr>
          <p:cNvSpPr/>
          <p:nvPr/>
        </p:nvSpPr>
        <p:spPr>
          <a:xfrm>
            <a:off x="249013" y="4329402"/>
            <a:ext cx="6251510" cy="229750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reezing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исклучок - прилозите за верските празници - во главни улоги се жените кои се грижат за почитување на обичаите во домот. Во ваквите прилози, особено се забележува патријархалното позиционирање на жената во домот и семејството.</a:t>
            </a:r>
            <a:endParaRPr lang="mk-MK" sz="2000" b="1" dirty="0">
              <a:solidFill>
                <a:schemeClr val="bg2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="" xmlns:a16="http://schemas.microsoft.com/office/drawing/2014/main" id="{16426701-4AF1-433C-8C1D-61F0A4D36D1A}"/>
              </a:ext>
            </a:extLst>
          </p:cNvPr>
          <p:cNvSpPr/>
          <p:nvPr/>
        </p:nvSpPr>
        <p:spPr>
          <a:xfrm>
            <a:off x="6830202" y="3016577"/>
            <a:ext cx="5112782" cy="125771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reezing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ru-RU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 прилозите од медицината кои се однесуваат на репродуктивното здравје, сексуалното злоставување – нема женски искуства и ставови</a:t>
            </a:r>
            <a:r>
              <a:rPr lang="mk-MK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k-MK" sz="2000" b="1" dirty="0">
              <a:solidFill>
                <a:schemeClr val="bg2"/>
              </a:solidFill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3BE2751B-2BB9-47B9-8655-D9333430B9D2}"/>
              </a:ext>
            </a:extLst>
          </p:cNvPr>
          <p:cNvSpPr/>
          <p:nvPr/>
        </p:nvSpPr>
        <p:spPr>
          <a:xfrm>
            <a:off x="6830203" y="5109202"/>
            <a:ext cx="5035421" cy="86853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reezing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Позитивен развој – го снема </a:t>
            </a:r>
            <a:r>
              <a:rPr lang="mk-MK" sz="20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сексистичкиот</a:t>
            </a:r>
            <a:r>
              <a:rPr lang="mk-MK" sz="20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пристап.</a:t>
            </a:r>
            <a:endParaRPr lang="mk-MK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4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49059D-DF04-4568-A0AB-DFAEDEF0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10" y="1"/>
            <a:ext cx="7958331" cy="671804"/>
          </a:xfrm>
        </p:spPr>
        <p:txBody>
          <a:bodyPr/>
          <a:lstStyle/>
          <a:p>
            <a:r>
              <a:rPr lang="mk-MK" dirty="0"/>
              <a:t>Моќта и женскиот род на именките</a:t>
            </a:r>
          </a:p>
        </p:txBody>
      </p:sp>
      <p:sp>
        <p:nvSpPr>
          <p:cNvPr id="4" name="Flowchart: Off-page Connector 3">
            <a:extLst>
              <a:ext uri="{FF2B5EF4-FFF2-40B4-BE49-F238E27FC236}">
                <a16:creationId xmlns="" xmlns:a16="http://schemas.microsoft.com/office/drawing/2014/main" id="{F7623722-6CAB-4E0C-88E7-9846DE0E3060}"/>
              </a:ext>
            </a:extLst>
          </p:cNvPr>
          <p:cNvSpPr/>
          <p:nvPr/>
        </p:nvSpPr>
        <p:spPr>
          <a:xfrm>
            <a:off x="1207551" y="2309327"/>
            <a:ext cx="4618653" cy="2607907"/>
          </a:xfrm>
          <a:prstGeom prst="flowChartOffpageConnector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mk-MK" dirty="0"/>
              <a:t>	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прилозите во кои се говори за политичарките може да се забележи отсуство на нивните изјави и ставови</a:t>
            </a:r>
            <a:r>
              <a:rPr lang="mk-MK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mk-MK" b="1" dirty="0">
              <a:solidFill>
                <a:schemeClr val="tx1"/>
              </a:solidFill>
            </a:endParaRPr>
          </a:p>
          <a:p>
            <a:pPr algn="just"/>
            <a:endParaRPr lang="mk-MK" dirty="0"/>
          </a:p>
        </p:txBody>
      </p:sp>
      <p:sp>
        <p:nvSpPr>
          <p:cNvPr id="5" name="Flowchart: Off-page Connector 4">
            <a:extLst>
              <a:ext uri="{FF2B5EF4-FFF2-40B4-BE49-F238E27FC236}">
                <a16:creationId xmlns="" xmlns:a16="http://schemas.microsoft.com/office/drawing/2014/main" id="{80428E6A-3583-4235-9CC0-3E6372184E80}"/>
              </a:ext>
            </a:extLst>
          </p:cNvPr>
          <p:cNvSpPr/>
          <p:nvPr/>
        </p:nvSpPr>
        <p:spPr>
          <a:xfrm>
            <a:off x="6096000" y="1875454"/>
            <a:ext cx="4618653" cy="4161453"/>
          </a:xfrm>
          <a:prstGeom prst="flowChartOffpageConnector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mk-MK" dirty="0"/>
              <a:t>	Родова неутрализација во јазикот - бришење на видливоста на учеството на жените во јавната сфера како нивно човеково право и </a:t>
            </a:r>
            <a:r>
              <a:rPr lang="mk-MK" dirty="0" err="1"/>
              <a:t>маскулинизација</a:t>
            </a:r>
            <a:r>
              <a:rPr lang="mk-MK" dirty="0"/>
              <a:t> на поимањето за јавните општествени и политички позиции - најмногу се забележува во претставувањето на професиите на жените („министерка“, „канцеларка“, „обвинителка“ и сл.) кои беа дадени во машки граматички род. </a:t>
            </a:r>
          </a:p>
        </p:txBody>
      </p:sp>
    </p:spTree>
    <p:extLst>
      <p:ext uri="{BB962C8B-B14F-4D97-AF65-F5344CB8AC3E}">
        <p14:creationId xmlns="" xmlns:p14="http://schemas.microsoft.com/office/powerpoint/2010/main" val="6164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06F15F-51F9-4CA1-94F7-536DCA47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10" y="1"/>
            <a:ext cx="7958331" cy="808056"/>
          </a:xfrm>
        </p:spPr>
        <p:txBody>
          <a:bodyPr/>
          <a:lstStyle/>
          <a:p>
            <a:r>
              <a:rPr lang="mk-MK" dirty="0"/>
              <a:t>Заклучоци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FB425A1-57AD-4063-9E88-E9694EEF5BCD}"/>
              </a:ext>
            </a:extLst>
          </p:cNvPr>
          <p:cNvSpPr/>
          <p:nvPr/>
        </p:nvSpPr>
        <p:spPr>
          <a:xfrm>
            <a:off x="258148" y="1110343"/>
            <a:ext cx="11414448" cy="5281126"/>
          </a:xfrm>
          <a:prstGeom prst="roundRect">
            <a:avLst/>
          </a:prstGeom>
          <a:solidFill>
            <a:srgbClr val="F2F2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mk-MK" sz="2000" dirty="0">
                <a:solidFill>
                  <a:srgbClr val="660033"/>
                </a:solidFill>
              </a:rPr>
              <a:t>Квантитативните податоци за фреквентноста на прилозите во кои се обработуваат родовите прашања во периодот 2013 - 2016 година, покажуваат тренд на намалување на бр. на ваквите прилози, кај секој од анализираните медиуми;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mk-MK" sz="2000" dirty="0">
              <a:solidFill>
                <a:srgbClr val="660033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mk-MK" sz="2000" dirty="0">
                <a:solidFill>
                  <a:srgbClr val="660033"/>
                </a:solidFill>
              </a:rPr>
              <a:t>Константна е помалата застапеност на знаењата, стручноста и искуствата на жените - бр. на </a:t>
            </a:r>
            <a:r>
              <a:rPr lang="mk-MK" sz="2000" dirty="0" err="1">
                <a:solidFill>
                  <a:srgbClr val="660033"/>
                </a:solidFill>
              </a:rPr>
              <a:t>соговорничките</a:t>
            </a:r>
            <a:r>
              <a:rPr lang="mk-MK" sz="2000" dirty="0">
                <a:solidFill>
                  <a:srgbClr val="660033"/>
                </a:solidFill>
              </a:rPr>
              <a:t> е редовно помал;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mk-MK" sz="2000" dirty="0">
              <a:solidFill>
                <a:srgbClr val="660033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mk-MK" sz="2000" dirty="0">
                <a:solidFill>
                  <a:srgbClr val="660033"/>
                </a:solidFill>
              </a:rPr>
              <a:t>Ставовите на жените се помалку презентирани дури и во оние прилози во кои се обработуваат родови теми и прашања, дури и кога тие се тесно врзани за нивното здравје;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mk-MK" sz="2000" dirty="0">
              <a:solidFill>
                <a:srgbClr val="660033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mk-MK" sz="2000" dirty="0">
                <a:solidFill>
                  <a:srgbClr val="660033"/>
                </a:solidFill>
              </a:rPr>
              <a:t>И кога ТВ ќе известат за родови прашања постои разлика во начинот на обработка како резултат од различната уредувачка политика: од професионален критички однос до традиционална </a:t>
            </a:r>
            <a:r>
              <a:rPr lang="mk-MK" sz="2000" dirty="0" err="1">
                <a:solidFill>
                  <a:srgbClr val="660033"/>
                </a:solidFill>
              </a:rPr>
              <a:t>позиционираност</a:t>
            </a:r>
            <a:r>
              <a:rPr lang="mk-MK" sz="2000" dirty="0">
                <a:solidFill>
                  <a:srgbClr val="660033"/>
                </a:solidFill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mk-MK" sz="2000" dirty="0">
              <a:solidFill>
                <a:srgbClr val="660033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mk-MK" sz="2000" dirty="0">
                <a:solidFill>
                  <a:srgbClr val="660033"/>
                </a:solidFill>
              </a:rPr>
              <a:t>Забележлив тренд на родова неутрализација во јазикот.</a:t>
            </a:r>
          </a:p>
        </p:txBody>
      </p:sp>
    </p:spTree>
    <p:extLst>
      <p:ext uri="{BB962C8B-B14F-4D97-AF65-F5344CB8AC3E}">
        <p14:creationId xmlns="" xmlns:p14="http://schemas.microsoft.com/office/powerpoint/2010/main" val="32800703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06F15F-51F9-4CA1-94F7-536DCA47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910" y="1"/>
            <a:ext cx="7958331" cy="808056"/>
          </a:xfrm>
        </p:spPr>
        <p:txBody>
          <a:bodyPr/>
          <a:lstStyle/>
          <a:p>
            <a:r>
              <a:rPr lang="mk-MK" dirty="0"/>
              <a:t>Генерални препораки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EE1C96A-2D1B-41FA-B575-A83BA65673E2}"/>
              </a:ext>
            </a:extLst>
          </p:cNvPr>
          <p:cNvSpPr/>
          <p:nvPr/>
        </p:nvSpPr>
        <p:spPr>
          <a:xfrm>
            <a:off x="2407298" y="1810139"/>
            <a:ext cx="6969967" cy="3377682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mk-MK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k-MK" sz="2000" dirty="0">
                <a:solidFill>
                  <a:srgbClr val="F2F2E2"/>
                </a:solidFill>
              </a:rPr>
              <a:t>Да се смени начинот на кој во редакциите се гледа на родовите прашања. </a:t>
            </a:r>
          </a:p>
          <a:p>
            <a:pPr algn="just"/>
            <a:endParaRPr lang="mk-MK" sz="2000" dirty="0">
              <a:solidFill>
                <a:srgbClr val="F2F2E2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mk-MK" sz="2000" dirty="0">
                <a:solidFill>
                  <a:srgbClr val="F2F2E2"/>
                </a:solidFill>
              </a:rPr>
              <a:t>Медиумските работници имаат значајна улога и дел од одговорноста во процесот на обезбедување рамноправност. </a:t>
            </a:r>
          </a:p>
          <a:p>
            <a:pPr algn="ctr"/>
            <a:r>
              <a:rPr lang="mk-MK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93212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9482C3-7EF9-4966-AB7C-9B6CE288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580" y="80269"/>
            <a:ext cx="7958331" cy="1077229"/>
          </a:xfrm>
        </p:spPr>
        <p:txBody>
          <a:bodyPr/>
          <a:lstStyle/>
          <a:p>
            <a:r>
              <a:rPr lang="ru-RU" dirty="0"/>
              <a:t>Жените и мажите во рекламите</a:t>
            </a:r>
            <a:endParaRPr lang="mk-M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E8D262B-744D-4D48-8F5F-9637AC22E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3981914"/>
              </p:ext>
            </p:extLst>
          </p:nvPr>
        </p:nvGraphicFramePr>
        <p:xfrm>
          <a:off x="3508310" y="1033907"/>
          <a:ext cx="4702630" cy="2597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331">
                  <a:extLst>
                    <a:ext uri="{9D8B030D-6E8A-4147-A177-3AD203B41FA5}">
                      <a16:colId xmlns="" xmlns:a16="http://schemas.microsoft.com/office/drawing/2014/main" val="272124594"/>
                    </a:ext>
                  </a:extLst>
                </a:gridCol>
                <a:gridCol w="1871376">
                  <a:extLst>
                    <a:ext uri="{9D8B030D-6E8A-4147-A177-3AD203B41FA5}">
                      <a16:colId xmlns="" xmlns:a16="http://schemas.microsoft.com/office/drawing/2014/main" val="1504036989"/>
                    </a:ext>
                  </a:extLst>
                </a:gridCol>
                <a:gridCol w="1873923">
                  <a:extLst>
                    <a:ext uri="{9D8B030D-6E8A-4147-A177-3AD203B41FA5}">
                      <a16:colId xmlns="" xmlns:a16="http://schemas.microsoft.com/office/drawing/2014/main" val="3403756516"/>
                    </a:ext>
                  </a:extLst>
                </a:gridCol>
              </a:tblGrid>
              <a:tr h="650811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2000" dirty="0">
                          <a:effectLst/>
                        </a:rPr>
                        <a:t>Вкупен број жени и мажи во рекламите</a:t>
                      </a:r>
                      <a:endParaRPr lang="mk-M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0252353"/>
                  </a:ext>
                </a:extLst>
              </a:tr>
              <a:tr h="4862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mk-MK" sz="2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</a:rPr>
                        <a:t>жени</a:t>
                      </a:r>
                      <a:endParaRPr lang="mk-MK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</a:rPr>
                        <a:t>мажи</a:t>
                      </a:r>
                      <a:endParaRPr lang="mk-MK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7271923"/>
                  </a:ext>
                </a:extLst>
              </a:tr>
              <a:tr h="486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2014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9975"/>
                  </a:ext>
                </a:extLst>
              </a:tr>
              <a:tr h="486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2015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mk-MK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>
                          <a:solidFill>
                            <a:schemeClr val="tx1"/>
                          </a:solidFill>
                          <a:effectLst/>
                        </a:rPr>
                        <a:t>84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7649583"/>
                  </a:ext>
                </a:extLst>
              </a:tr>
              <a:tr h="486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>
                          <a:effectLst/>
                        </a:rPr>
                        <a:t>2016</a:t>
                      </a:r>
                      <a:endParaRPr lang="mk-M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4343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4ED1458-09B9-4174-91F4-9387C0603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1082378"/>
              </p:ext>
            </p:extLst>
          </p:nvPr>
        </p:nvGraphicFramePr>
        <p:xfrm>
          <a:off x="979101" y="4217936"/>
          <a:ext cx="4017136" cy="2509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453">
                  <a:extLst>
                    <a:ext uri="{9D8B030D-6E8A-4147-A177-3AD203B41FA5}">
                      <a16:colId xmlns="" xmlns:a16="http://schemas.microsoft.com/office/drawing/2014/main" val="97704426"/>
                    </a:ext>
                  </a:extLst>
                </a:gridCol>
                <a:gridCol w="1597650">
                  <a:extLst>
                    <a:ext uri="{9D8B030D-6E8A-4147-A177-3AD203B41FA5}">
                      <a16:colId xmlns="" xmlns:a16="http://schemas.microsoft.com/office/drawing/2014/main" val="4063275435"/>
                    </a:ext>
                  </a:extLst>
                </a:gridCol>
                <a:gridCol w="1602033">
                  <a:extLst>
                    <a:ext uri="{9D8B030D-6E8A-4147-A177-3AD203B41FA5}">
                      <a16:colId xmlns="" xmlns:a16="http://schemas.microsoft.com/office/drawing/2014/main" val="2940803548"/>
                    </a:ext>
                  </a:extLst>
                </a:gridCol>
              </a:tblGrid>
              <a:tr h="464327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</a:rPr>
                        <a:t>Наратори и </a:t>
                      </a:r>
                      <a:r>
                        <a:rPr lang="mk-MK" sz="2000" dirty="0" err="1">
                          <a:solidFill>
                            <a:schemeClr val="tx1"/>
                          </a:solidFill>
                          <a:effectLst/>
                        </a:rPr>
                        <a:t>нараторки</a:t>
                      </a: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</a:rPr>
                        <a:t> во рекламите</a:t>
                      </a:r>
                      <a:endParaRPr lang="mk-MK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664127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жени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мажи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9323648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0047211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mk-MK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7540030"/>
                  </a:ext>
                </a:extLst>
              </a:tr>
              <a:tr h="464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mk-MK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15775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5F560723-99B1-4E5F-B1C4-261B421DD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9368163"/>
              </p:ext>
            </p:extLst>
          </p:nvPr>
        </p:nvGraphicFramePr>
        <p:xfrm>
          <a:off x="7120311" y="4217935"/>
          <a:ext cx="4233600" cy="2493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2295">
                  <a:extLst>
                    <a:ext uri="{9D8B030D-6E8A-4147-A177-3AD203B41FA5}">
                      <a16:colId xmlns="" xmlns:a16="http://schemas.microsoft.com/office/drawing/2014/main" val="790319953"/>
                    </a:ext>
                  </a:extLst>
                </a:gridCol>
                <a:gridCol w="1685088">
                  <a:extLst>
                    <a:ext uri="{9D8B030D-6E8A-4147-A177-3AD203B41FA5}">
                      <a16:colId xmlns="" xmlns:a16="http://schemas.microsoft.com/office/drawing/2014/main" val="540354249"/>
                    </a:ext>
                  </a:extLst>
                </a:gridCol>
                <a:gridCol w="1686217">
                  <a:extLst>
                    <a:ext uri="{9D8B030D-6E8A-4147-A177-3AD203B41FA5}">
                      <a16:colId xmlns="" xmlns:a16="http://schemas.microsoft.com/office/drawing/2014/main" val="2649937636"/>
                    </a:ext>
                  </a:extLst>
                </a:gridCol>
              </a:tblGrid>
              <a:tr h="705531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2000" dirty="0">
                          <a:solidFill>
                            <a:schemeClr val="tx1"/>
                          </a:solidFill>
                          <a:effectLst/>
                        </a:rPr>
                        <a:t>Гласови на субјекти во рекламите</a:t>
                      </a:r>
                      <a:endParaRPr lang="mk-MK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2918166"/>
                  </a:ext>
                </a:extLst>
              </a:tr>
              <a:tr h="4469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жени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мажи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2668212"/>
                  </a:ext>
                </a:extLst>
              </a:tr>
              <a:tr h="446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2839425"/>
                  </a:ext>
                </a:extLst>
              </a:tr>
              <a:tr h="446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mk-MK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2982991"/>
                  </a:ext>
                </a:extLst>
              </a:tr>
              <a:tr h="4469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mk-MK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mk-MK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mk-MK" sz="20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mk-MK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600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04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DE1134-63DC-4D59-91DE-7C6521EEA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579" y="0"/>
            <a:ext cx="7958331" cy="1077229"/>
          </a:xfrm>
        </p:spPr>
        <p:txBody>
          <a:bodyPr/>
          <a:lstStyle/>
          <a:p>
            <a:r>
              <a:rPr lang="mk-MK" dirty="0"/>
              <a:t>Возраст и пол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D99AFF4F-DEC0-4169-B3F0-AC220374AD3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46034206"/>
              </p:ext>
            </p:extLst>
          </p:nvPr>
        </p:nvGraphicFramePr>
        <p:xfrm>
          <a:off x="1399593" y="811763"/>
          <a:ext cx="9461240" cy="529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637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CBA41D3-0595-458E-A807-4FA136FC15A8}"/>
              </a:ext>
            </a:extLst>
          </p:cNvPr>
          <p:cNvSpPr/>
          <p:nvPr/>
        </p:nvSpPr>
        <p:spPr>
          <a:xfrm>
            <a:off x="2659224" y="1460752"/>
            <a:ext cx="6111551" cy="483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mk-M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Светот на рекламите е населен со жени и мажи меѓу 18 и 45 години.</a:t>
            </a:r>
          </a:p>
          <a:p>
            <a:pPr indent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mk-M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Обично се побројни жените, кои неретко се претставени во традиционални улоги или самосвесни за важноста на нивниот физички изглед.</a:t>
            </a:r>
          </a:p>
          <a:p>
            <a:pPr indent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mk-M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Најголем дел од рекламите се родово-неутрални, оние со нагласено </a:t>
            </a:r>
            <a:r>
              <a:rPr lang="mk-MK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сексистичка</a:t>
            </a:r>
            <a:r>
              <a:rPr lang="mk-M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патријархална порака се јавуваат еднакво ретко колку и оние кои се исклучително родово-афирмативни.</a:t>
            </a:r>
          </a:p>
          <a:p>
            <a:pPr indent="45720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mk-M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Речиси сите кои испраќаат нагласено </a:t>
            </a:r>
            <a:r>
              <a:rPr lang="mk-MK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сексистичка</a:t>
            </a:r>
            <a:r>
              <a:rPr lang="mk-M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патријархална порака се наменети за публиката од овој регион.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EA91E6A-B248-44FF-A263-ADC769D3DB62}"/>
              </a:ext>
            </a:extLst>
          </p:cNvPr>
          <p:cNvSpPr txBox="1">
            <a:spLocks/>
          </p:cNvSpPr>
          <p:nvPr/>
        </p:nvSpPr>
        <p:spPr>
          <a:xfrm>
            <a:off x="950960" y="0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indent="4572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mk-MK" sz="3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Накусо...</a:t>
            </a:r>
            <a:endParaRPr lang="mk-MK" sz="3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5EC381F-B27D-4639-BE45-00FBEB604A49}"/>
              </a:ext>
            </a:extLst>
          </p:cNvPr>
          <p:cNvSpPr/>
          <p:nvPr/>
        </p:nvSpPr>
        <p:spPr>
          <a:xfrm>
            <a:off x="9443128" y="538614"/>
            <a:ext cx="2183363" cy="176348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/>
              <a:t>Благодариме.</a:t>
            </a:r>
          </a:p>
        </p:txBody>
      </p:sp>
    </p:spTree>
    <p:extLst>
      <p:ext uri="{BB962C8B-B14F-4D97-AF65-F5344CB8AC3E}">
        <p14:creationId xmlns="" xmlns:p14="http://schemas.microsoft.com/office/powerpoint/2010/main" val="10354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0156 0.577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124CBB-A791-4ECE-ABE4-098CE1C9A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7" y="2052116"/>
            <a:ext cx="10356978" cy="3997828"/>
          </a:xfrm>
        </p:spPr>
        <p:txBody>
          <a:bodyPr/>
          <a:lstStyle/>
          <a:p>
            <a:pPr marL="0" indent="0" algn="ctr">
              <a:buNone/>
            </a:pPr>
            <a:r>
              <a:rPr lang="mk-MK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Одлучувачи и работници</a:t>
            </a:r>
          </a:p>
          <a:p>
            <a:pPr marL="0" indent="0" algn="ctr">
              <a:buNone/>
            </a:pPr>
            <a:r>
              <a:rPr lang="mk-MK" sz="3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контекстот на родовата структура во нивоата на донесување и спроведување одлуки во телевизиите</a:t>
            </a:r>
          </a:p>
          <a:p>
            <a:endParaRPr lang="mk-MK" dirty="0"/>
          </a:p>
        </p:txBody>
      </p:sp>
    </p:spTree>
    <p:extLst>
      <p:ext uri="{BB962C8B-B14F-4D97-AF65-F5344CB8AC3E}">
        <p14:creationId xmlns="" xmlns:p14="http://schemas.microsoft.com/office/powerpoint/2010/main" val="271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2921FD-A9FA-4641-BB39-7CF311AE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59" y="14954"/>
            <a:ext cx="7958331" cy="1077229"/>
          </a:xfrm>
        </p:spPr>
        <p:txBody>
          <a:bodyPr/>
          <a:lstStyle/>
          <a:p>
            <a:r>
              <a:rPr lang="mk-MK" dirty="0"/>
              <a:t>Вкупниот број вработени во ТВ и </a:t>
            </a:r>
            <a:br>
              <a:rPr lang="mk-MK" dirty="0"/>
            </a:br>
            <a:r>
              <a:rPr lang="mk-MK" dirty="0"/>
              <a:t>стаклениот плафон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="" xmlns:a16="http://schemas.microsoft.com/office/drawing/2014/main" id="{209D5B6E-8DD2-4E9C-A82F-2B4C067D7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05324797"/>
              </p:ext>
            </p:extLst>
          </p:nvPr>
        </p:nvGraphicFramePr>
        <p:xfrm>
          <a:off x="0" y="1016939"/>
          <a:ext cx="438321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1072">
                  <a:extLst>
                    <a:ext uri="{9D8B030D-6E8A-4147-A177-3AD203B41FA5}">
                      <a16:colId xmlns="" xmlns:a16="http://schemas.microsoft.com/office/drawing/2014/main" val="3240721365"/>
                    </a:ext>
                  </a:extLst>
                </a:gridCol>
                <a:gridCol w="1461072">
                  <a:extLst>
                    <a:ext uri="{9D8B030D-6E8A-4147-A177-3AD203B41FA5}">
                      <a16:colId xmlns="" xmlns:a16="http://schemas.microsoft.com/office/drawing/2014/main" val="527773546"/>
                    </a:ext>
                  </a:extLst>
                </a:gridCol>
                <a:gridCol w="1461072">
                  <a:extLst>
                    <a:ext uri="{9D8B030D-6E8A-4147-A177-3AD203B41FA5}">
                      <a16:colId xmlns="" xmlns:a16="http://schemas.microsoft.com/office/drawing/2014/main" val="157819732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mk-MK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Вработени во ТВ индустријата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865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Година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Жени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Мажи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9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686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1076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577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754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1187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1088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882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1347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2629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926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1635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458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956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/>
                        <a:t>1548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0920777"/>
                  </a:ext>
                </a:extLst>
              </a:tr>
            </a:tbl>
          </a:graphicData>
        </a:graphic>
      </p:graphicFrame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CB9A0C8F-DBB5-4CFA-93D6-930C39F9D54F}"/>
              </a:ext>
            </a:extLst>
          </p:cNvPr>
          <p:cNvSpPr/>
          <p:nvPr/>
        </p:nvSpPr>
        <p:spPr>
          <a:xfrm>
            <a:off x="4738846" y="1296750"/>
            <a:ext cx="3125755" cy="1296955"/>
          </a:xfrm>
          <a:prstGeom prst="wedgeRoundRectCallout">
            <a:avLst>
              <a:gd name="adj1" fmla="val -36654"/>
              <a:gd name="adj2" fmla="val 1330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dirty="0">
                <a:solidFill>
                  <a:schemeClr val="tx2">
                    <a:lumMod val="10000"/>
                  </a:schemeClr>
                </a:solidFill>
              </a:rPr>
              <a:t>Од 62 комерцијални ТВ, во сопственоста на 45 се јавуваат (и) физички лица.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5C26EC86-E643-4E69-8C7C-250A7FBDE216}"/>
              </a:ext>
            </a:extLst>
          </p:cNvPr>
          <p:cNvSpPr/>
          <p:nvPr/>
        </p:nvSpPr>
        <p:spPr>
          <a:xfrm>
            <a:off x="7253445" y="2175905"/>
            <a:ext cx="2771193" cy="745283"/>
          </a:xfrm>
          <a:prstGeom prst="wedgeRoundRectCallout">
            <a:avLst>
              <a:gd name="adj1" fmla="val -92887"/>
              <a:gd name="adj2" fmla="val 178932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dirty="0">
                <a:solidFill>
                  <a:schemeClr val="tx2">
                    <a:lumMod val="10000"/>
                  </a:schemeClr>
                </a:solidFill>
              </a:rPr>
              <a:t>Мажи се </a:t>
            </a:r>
            <a:r>
              <a:rPr lang="mk-MK" b="1" dirty="0">
                <a:solidFill>
                  <a:srgbClr val="FF0000"/>
                </a:solidFill>
              </a:rPr>
              <a:t>100% </a:t>
            </a:r>
            <a:r>
              <a:rPr lang="mk-MK" dirty="0">
                <a:solidFill>
                  <a:schemeClr val="tx2">
                    <a:lumMod val="10000"/>
                  </a:schemeClr>
                </a:solidFill>
              </a:rPr>
              <a:t>сопственици на </a:t>
            </a:r>
            <a:r>
              <a:rPr lang="mk-MK" b="1" dirty="0">
                <a:solidFill>
                  <a:srgbClr val="FF0000"/>
                </a:solidFill>
              </a:rPr>
              <a:t>34</a:t>
            </a:r>
            <a:r>
              <a:rPr lang="mk-MK" dirty="0">
                <a:solidFill>
                  <a:schemeClr val="tx2">
                    <a:lumMod val="10000"/>
                  </a:schemeClr>
                </a:solidFill>
              </a:rPr>
              <a:t> ТВ.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044B2A06-8C66-4FF2-902E-09038A0BFE9E}"/>
              </a:ext>
            </a:extLst>
          </p:cNvPr>
          <p:cNvSpPr/>
          <p:nvPr/>
        </p:nvSpPr>
        <p:spPr>
          <a:xfrm>
            <a:off x="7995612" y="3319816"/>
            <a:ext cx="2771193" cy="961053"/>
          </a:xfrm>
          <a:prstGeom prst="wedgeRoundRectCallout">
            <a:avLst>
              <a:gd name="adj1" fmla="val -123527"/>
              <a:gd name="adj2" fmla="val 83859"/>
              <a:gd name="adj3" fmla="val 16667"/>
            </a:avLst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dirty="0"/>
              <a:t>Жените се </a:t>
            </a:r>
            <a:r>
              <a:rPr lang="mk-MK" b="1" dirty="0">
                <a:solidFill>
                  <a:srgbClr val="FFFF00"/>
                </a:solidFill>
              </a:rPr>
              <a:t>100% </a:t>
            </a:r>
            <a:r>
              <a:rPr lang="mk-MK" dirty="0"/>
              <a:t>сопственички на </a:t>
            </a:r>
            <a:r>
              <a:rPr lang="mk-MK" b="1" dirty="0">
                <a:solidFill>
                  <a:srgbClr val="FFFF00"/>
                </a:solidFill>
              </a:rPr>
              <a:t>4</a:t>
            </a:r>
            <a:r>
              <a:rPr lang="mk-MK" dirty="0"/>
              <a:t> ТВ.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="" xmlns:a16="http://schemas.microsoft.com/office/drawing/2014/main" id="{59495AEE-C80E-499A-B136-F72C0E7C7115}"/>
              </a:ext>
            </a:extLst>
          </p:cNvPr>
          <p:cNvSpPr/>
          <p:nvPr/>
        </p:nvSpPr>
        <p:spPr>
          <a:xfrm>
            <a:off x="7679094" y="4713584"/>
            <a:ext cx="3554963" cy="2129462"/>
          </a:xfrm>
          <a:prstGeom prst="wedgeRoundRectCallout">
            <a:avLst>
              <a:gd name="adj1" fmla="val -98523"/>
              <a:gd name="adj2" fmla="val -41014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/>
              <a:t>Жените имаат удел во уште </a:t>
            </a:r>
            <a:r>
              <a:rPr lang="mk-MK" b="1" dirty="0">
                <a:solidFill>
                  <a:srgbClr val="FFFF00"/>
                </a:solidFill>
              </a:rPr>
              <a:t>5</a:t>
            </a:r>
            <a:r>
              <a:rPr lang="mk-MK" dirty="0"/>
              <a:t> ТВ и тоа:</a:t>
            </a:r>
          </a:p>
          <a:p>
            <a:pPr algn="ctr"/>
            <a:r>
              <a:rPr lang="mk-MK" b="1" dirty="0">
                <a:solidFill>
                  <a:srgbClr val="FFFF00"/>
                </a:solidFill>
              </a:rPr>
              <a:t>- 66%</a:t>
            </a:r>
          </a:p>
          <a:p>
            <a:pPr algn="ctr"/>
            <a:r>
              <a:rPr lang="mk-MK" b="1" dirty="0">
                <a:solidFill>
                  <a:srgbClr val="FFFF00"/>
                </a:solidFill>
              </a:rPr>
              <a:t>- 50%</a:t>
            </a:r>
          </a:p>
          <a:p>
            <a:pPr algn="ctr"/>
            <a:r>
              <a:rPr lang="mk-MK" b="1" dirty="0">
                <a:solidFill>
                  <a:srgbClr val="FFFF00"/>
                </a:solidFill>
              </a:rPr>
              <a:t>- 33%</a:t>
            </a:r>
          </a:p>
          <a:p>
            <a:pPr algn="ctr"/>
            <a:r>
              <a:rPr lang="mk-MK" b="1" dirty="0">
                <a:solidFill>
                  <a:srgbClr val="FFFF00"/>
                </a:solidFill>
              </a:rPr>
              <a:t>- 10%</a:t>
            </a:r>
          </a:p>
          <a:p>
            <a:pPr algn="ctr"/>
            <a:r>
              <a:rPr lang="mk-MK" b="1" dirty="0">
                <a:solidFill>
                  <a:srgbClr val="FFFF00"/>
                </a:solidFill>
              </a:rPr>
              <a:t>   - 0,07%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5BFFB38-A1FC-43F8-A8EB-FE942CE004E4}"/>
              </a:ext>
            </a:extLst>
          </p:cNvPr>
          <p:cNvGrpSpPr/>
          <p:nvPr/>
        </p:nvGrpSpPr>
        <p:grpSpPr>
          <a:xfrm>
            <a:off x="4302772" y="3817386"/>
            <a:ext cx="1385369" cy="2818031"/>
            <a:chOff x="4302772" y="3817386"/>
            <a:chExt cx="1385369" cy="2818031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4D72FE2B-44EF-4AE5-9F32-387449F5C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3216" y="3817386"/>
              <a:ext cx="1304925" cy="21717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09C776F-4394-47DD-876A-A869C2906F55}"/>
                </a:ext>
              </a:extLst>
            </p:cNvPr>
            <p:cNvSpPr txBox="1"/>
            <p:nvPr/>
          </p:nvSpPr>
          <p:spPr>
            <a:xfrm>
              <a:off x="4302772" y="5989086"/>
              <a:ext cx="1304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k-MK" dirty="0"/>
                <a:t>Декември 2017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9BC4F5-C7DD-458D-99FD-1BF49FE14464}"/>
              </a:ext>
            </a:extLst>
          </p:cNvPr>
          <p:cNvSpPr txBox="1"/>
          <p:nvPr/>
        </p:nvSpPr>
        <p:spPr>
          <a:xfrm>
            <a:off x="1088879" y="4280869"/>
            <a:ext cx="3048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Препорака ЦМ/Рец(2017)9 на Комитетот на министри на Советот на Европа до државите-членки за родова еднаквост во аудиовизуелниот сектор, усвоена на 27 септември 2017 година.</a:t>
            </a:r>
            <a:endParaRPr lang="mk-MK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7E371C77-46B7-4112-B967-9EFC8B121839}"/>
              </a:ext>
            </a:extLst>
          </p:cNvPr>
          <p:cNvSpPr/>
          <p:nvPr/>
        </p:nvSpPr>
        <p:spPr>
          <a:xfrm>
            <a:off x="5797829" y="5702223"/>
            <a:ext cx="2918331" cy="1140823"/>
          </a:xfrm>
          <a:prstGeom prst="wedgeRoundRectCallout">
            <a:avLst>
              <a:gd name="adj1" fmla="val -56408"/>
              <a:gd name="adj2" fmla="val -921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k-MK" dirty="0">
                <a:solidFill>
                  <a:schemeClr val="tx2">
                    <a:lumMod val="10000"/>
                  </a:schemeClr>
                </a:solidFill>
              </a:rPr>
              <a:t>Кај 2 ТВ, сопственоста е комбинација меѓу правни лица и мажи.</a:t>
            </a:r>
          </a:p>
        </p:txBody>
      </p:sp>
    </p:spTree>
    <p:extLst>
      <p:ext uri="{BB962C8B-B14F-4D97-AF65-F5344CB8AC3E}">
        <p14:creationId xmlns="" xmlns:p14="http://schemas.microsoft.com/office/powerpoint/2010/main" val="41834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5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4764DC-B545-4F17-98A0-AD1EFA42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645" y="98930"/>
            <a:ext cx="8290389" cy="1077229"/>
          </a:xfrm>
        </p:spPr>
        <p:txBody>
          <a:bodyPr/>
          <a:lstStyle/>
          <a:p>
            <a:r>
              <a:rPr lang="mk-MK" dirty="0"/>
              <a:t>Надолу по скалилата на моќта за одлучување (1)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26CA15AB-60F4-439F-845F-B0FBC53599A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67145794"/>
              </p:ext>
            </p:extLst>
          </p:nvPr>
        </p:nvGraphicFramePr>
        <p:xfrm>
          <a:off x="6565642" y="2976969"/>
          <a:ext cx="5663682" cy="3881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1B62381A-CE83-4BB3-84DA-D1FEFD5DA6D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200353419"/>
              </p:ext>
            </p:extLst>
          </p:nvPr>
        </p:nvGraphicFramePr>
        <p:xfrm>
          <a:off x="0" y="1176159"/>
          <a:ext cx="5663682" cy="388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18113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DF3D63-4C37-406D-BE04-38D888EE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579" y="0"/>
            <a:ext cx="7958331" cy="1077229"/>
          </a:xfrm>
        </p:spPr>
        <p:txBody>
          <a:bodyPr/>
          <a:lstStyle/>
          <a:p>
            <a:r>
              <a:rPr lang="mk-MK" dirty="0"/>
              <a:t>Надолу по скалилата на моќта за одлучување (2)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47920B44-7BFD-4F55-BAF0-7BD22CE74CA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44923449"/>
              </p:ext>
            </p:extLst>
          </p:nvPr>
        </p:nvGraphicFramePr>
        <p:xfrm>
          <a:off x="979714" y="1385139"/>
          <a:ext cx="9853127" cy="54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15987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488F2D-26C0-49F7-A305-26D28E4B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971" y="0"/>
            <a:ext cx="7958331" cy="676796"/>
          </a:xfrm>
        </p:spPr>
        <p:txBody>
          <a:bodyPr/>
          <a:lstStyle/>
          <a:p>
            <a:r>
              <a:rPr lang="mk-MK" dirty="0"/>
              <a:t>Новинарството е женска професија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B2827819-915C-4855-A3D7-D19A2E67381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61162283"/>
              </p:ext>
            </p:extLst>
          </p:nvPr>
        </p:nvGraphicFramePr>
        <p:xfrm>
          <a:off x="1" y="3429000"/>
          <a:ext cx="5013820" cy="3189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8DA2C64F-546F-4D6C-B7C6-1523BD103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4013019"/>
              </p:ext>
            </p:extLst>
          </p:nvPr>
        </p:nvGraphicFramePr>
        <p:xfrm>
          <a:off x="5234730" y="1140565"/>
          <a:ext cx="6957273" cy="2347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057">
                  <a:extLst>
                    <a:ext uri="{9D8B030D-6E8A-4147-A177-3AD203B41FA5}">
                      <a16:colId xmlns="" xmlns:a16="http://schemas.microsoft.com/office/drawing/2014/main" val="162631318"/>
                    </a:ext>
                  </a:extLst>
                </a:gridCol>
                <a:gridCol w="971036">
                  <a:extLst>
                    <a:ext uri="{9D8B030D-6E8A-4147-A177-3AD203B41FA5}">
                      <a16:colId xmlns="" xmlns:a16="http://schemas.microsoft.com/office/drawing/2014/main" val="3421705705"/>
                    </a:ext>
                  </a:extLst>
                </a:gridCol>
                <a:gridCol w="971036">
                  <a:extLst>
                    <a:ext uri="{9D8B030D-6E8A-4147-A177-3AD203B41FA5}">
                      <a16:colId xmlns="" xmlns:a16="http://schemas.microsoft.com/office/drawing/2014/main" val="2313295008"/>
                    </a:ext>
                  </a:extLst>
                </a:gridCol>
                <a:gridCol w="971036">
                  <a:extLst>
                    <a:ext uri="{9D8B030D-6E8A-4147-A177-3AD203B41FA5}">
                      <a16:colId xmlns="" xmlns:a16="http://schemas.microsoft.com/office/drawing/2014/main" val="2623944696"/>
                    </a:ext>
                  </a:extLst>
                </a:gridCol>
                <a:gridCol w="971036">
                  <a:extLst>
                    <a:ext uri="{9D8B030D-6E8A-4147-A177-3AD203B41FA5}">
                      <a16:colId xmlns="" xmlns:a16="http://schemas.microsoft.com/office/drawing/2014/main" val="1346260185"/>
                    </a:ext>
                  </a:extLst>
                </a:gridCol>
                <a:gridCol w="971036">
                  <a:extLst>
                    <a:ext uri="{9D8B030D-6E8A-4147-A177-3AD203B41FA5}">
                      <a16:colId xmlns="" xmlns:a16="http://schemas.microsoft.com/office/drawing/2014/main" val="868523843"/>
                    </a:ext>
                  </a:extLst>
                </a:gridCol>
                <a:gridCol w="971036">
                  <a:extLst>
                    <a:ext uri="{9D8B030D-6E8A-4147-A177-3AD203B41FA5}">
                      <a16:colId xmlns="" xmlns:a16="http://schemas.microsoft.com/office/drawing/2014/main" val="442358104"/>
                    </a:ext>
                  </a:extLst>
                </a:gridCol>
              </a:tblGrid>
              <a:tr h="190500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 dirty="0">
                          <a:effectLst/>
                        </a:rPr>
                        <a:t>Степен на образование кај новинар(к)</a:t>
                      </a:r>
                      <a:r>
                        <a:rPr lang="mk-MK" sz="1800" dirty="0" err="1">
                          <a:effectLst/>
                        </a:rPr>
                        <a:t>ите</a:t>
                      </a:r>
                      <a:r>
                        <a:rPr lang="mk-MK" sz="1800" dirty="0">
                          <a:effectLst/>
                        </a:rPr>
                        <a:t> во сите ТВ</a:t>
                      </a:r>
                      <a:endParaRPr lang="mk-M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565015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mk-MK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ВСС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ССС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Друго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755974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mk-M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ж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м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ж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м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ж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М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85558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 dirty="0">
                          <a:effectLst/>
                        </a:rPr>
                        <a:t>2012</a:t>
                      </a:r>
                      <a:endParaRPr lang="mk-M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193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144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73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71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6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3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75308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 dirty="0">
                          <a:effectLst/>
                        </a:rPr>
                        <a:t>2013</a:t>
                      </a:r>
                      <a:endParaRPr lang="mk-M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264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175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81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66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6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4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7358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 dirty="0">
                          <a:effectLst/>
                        </a:rPr>
                        <a:t>2014</a:t>
                      </a:r>
                      <a:endParaRPr lang="mk-M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308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225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71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71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6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2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30799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 dirty="0">
                          <a:effectLst/>
                        </a:rPr>
                        <a:t>2015</a:t>
                      </a:r>
                      <a:endParaRPr lang="mk-M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402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262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74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95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5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12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76908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 dirty="0">
                          <a:effectLst/>
                        </a:rPr>
                        <a:t>2016</a:t>
                      </a:r>
                      <a:endParaRPr lang="mk-M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375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223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76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91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>
                          <a:effectLst/>
                        </a:rPr>
                        <a:t>3</a:t>
                      </a:r>
                      <a:endParaRPr lang="mk-M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mk-MK" sz="1800" dirty="0">
                          <a:effectLst/>
                        </a:rPr>
                        <a:t>5</a:t>
                      </a:r>
                      <a:endParaRPr lang="mk-M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6940983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A8A66B6-14CD-4061-8BDA-03F3A85F938C}"/>
              </a:ext>
            </a:extLst>
          </p:cNvPr>
          <p:cNvSpPr txBox="1"/>
          <p:nvPr/>
        </p:nvSpPr>
        <p:spPr>
          <a:xfrm>
            <a:off x="6316824" y="4609322"/>
            <a:ext cx="4348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/>
              <a:t>И кај сите ТВ и само кај националните ТВ најбројни меѓу новинар(к)</a:t>
            </a:r>
            <a:r>
              <a:rPr lang="mk-MK" sz="2000" dirty="0" err="1"/>
              <a:t>ите</a:t>
            </a:r>
            <a:r>
              <a:rPr lang="mk-MK" sz="2000" dirty="0"/>
              <a:t> се високообразованите жени.</a:t>
            </a:r>
          </a:p>
        </p:txBody>
      </p:sp>
    </p:spTree>
    <p:extLst>
      <p:ext uri="{BB962C8B-B14F-4D97-AF65-F5344CB8AC3E}">
        <p14:creationId xmlns="" xmlns:p14="http://schemas.microsoft.com/office/powerpoint/2010/main" val="29963358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874B4C-71F1-4211-9B7E-38F21136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025" y="189172"/>
            <a:ext cx="7958331" cy="1077229"/>
          </a:xfrm>
        </p:spPr>
        <p:txBody>
          <a:bodyPr/>
          <a:lstStyle/>
          <a:p>
            <a:r>
              <a:rPr lang="mk-MK" dirty="0"/>
              <a:t>Жените се побројни и во: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8E0D0EAB-C0A3-4FF8-BD74-41BCEE4709F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032366444"/>
              </p:ext>
            </p:extLst>
          </p:nvPr>
        </p:nvGraphicFramePr>
        <p:xfrm>
          <a:off x="40433" y="727787"/>
          <a:ext cx="6055567" cy="340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697DB62C-2EB4-49B0-B489-A24F985A593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394062578"/>
              </p:ext>
            </p:extLst>
          </p:nvPr>
        </p:nvGraphicFramePr>
        <p:xfrm>
          <a:off x="5971592" y="3694922"/>
          <a:ext cx="6220408" cy="316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043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C27E1F-93F8-4499-B174-915E185F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316" y="136937"/>
            <a:ext cx="7958331" cy="1077229"/>
          </a:xfrm>
        </p:spPr>
        <p:txBody>
          <a:bodyPr/>
          <a:lstStyle/>
          <a:p>
            <a:r>
              <a:rPr lang="mk-MK" dirty="0"/>
              <a:t>Жените најмалку ги има кај: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B3851C28-6D11-4934-829E-4DB41925CC4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570635623"/>
              </p:ext>
            </p:extLst>
          </p:nvPr>
        </p:nvGraphicFramePr>
        <p:xfrm>
          <a:off x="58723" y="1552956"/>
          <a:ext cx="5612235" cy="375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F5671FCF-FE15-4FBC-869A-D6FD8BEABE5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10581524"/>
              </p:ext>
            </p:extLst>
          </p:nvPr>
        </p:nvGraphicFramePr>
        <p:xfrm>
          <a:off x="5771626" y="1552956"/>
          <a:ext cx="5612235" cy="498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439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DFA4DB-4FFE-46F0-A5D3-A7CE4D17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7" y="108261"/>
            <a:ext cx="9898335" cy="1077229"/>
          </a:xfrm>
        </p:spPr>
        <p:txBody>
          <a:bodyPr/>
          <a:lstStyle/>
          <a:p>
            <a:r>
              <a:rPr lang="mk-MK" dirty="0"/>
              <a:t>...и кај сите ТВ и кај ТВ на национално ниво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F1A12D94-382C-4E1B-8200-AC16C585AC6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78173658"/>
              </p:ext>
            </p:extLst>
          </p:nvPr>
        </p:nvGraphicFramePr>
        <p:xfrm>
          <a:off x="0" y="1306286"/>
          <a:ext cx="12192000" cy="555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34131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1_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701</TotalTime>
  <Words>1203</Words>
  <Application>Microsoft Office PowerPoint</Application>
  <PresentationFormat>Custom</PresentationFormat>
  <Paragraphs>399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Madison</vt:lpstr>
      <vt:lpstr>1_Madison</vt:lpstr>
      <vt:lpstr>Родот и телевизијата: Трендови и контекст 2012-2016</vt:lpstr>
      <vt:lpstr>Slide 2</vt:lpstr>
      <vt:lpstr>Вкупниот број вработени во ТВ и  стаклениот плафон</vt:lpstr>
      <vt:lpstr>Надолу по скалилата на моќта за одлучување (1)</vt:lpstr>
      <vt:lpstr>Надолу по скалилата на моќта за одлучување (2)</vt:lpstr>
      <vt:lpstr>Новинарството е женска професија</vt:lpstr>
      <vt:lpstr>Жените се побројни и во:</vt:lpstr>
      <vt:lpstr>Жените најмалку ги има кај:</vt:lpstr>
      <vt:lpstr>...и кај сите ТВ и кај ТВ на национално ниво</vt:lpstr>
      <vt:lpstr>Slide 10</vt:lpstr>
      <vt:lpstr>Родот во вестите – споредбени податоци</vt:lpstr>
      <vt:lpstr>Знаењето и искуствата на жените помалку се консултираат</vt:lpstr>
      <vt:lpstr>Квалитативни показатели</vt:lpstr>
      <vt:lpstr>Моќта и женскиот род на именките</vt:lpstr>
      <vt:lpstr>Заклучоци</vt:lpstr>
      <vt:lpstr>Генерални препораки</vt:lpstr>
      <vt:lpstr>Жените и мажите во рекламите</vt:lpstr>
      <vt:lpstr>Возраст и пол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Родот и телевизијата: Трендови и контекст 2012-2016</dc:title>
  <dc:creator>Emilija Ep. Petreska</dc:creator>
  <cp:lastModifiedBy>a</cp:lastModifiedBy>
  <cp:revision>77</cp:revision>
  <dcterms:created xsi:type="dcterms:W3CDTF">2018-02-05T10:01:28Z</dcterms:created>
  <dcterms:modified xsi:type="dcterms:W3CDTF">2018-03-28T09:23:49Z</dcterms:modified>
</cp:coreProperties>
</file>