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9" r:id="rId6"/>
    <p:sldId id="260" r:id="rId7"/>
    <p:sldId id="280" r:id="rId8"/>
    <p:sldId id="261" r:id="rId9"/>
    <p:sldId id="285" r:id="rId10"/>
    <p:sldId id="284" r:id="rId11"/>
    <p:sldId id="278" r:id="rId12"/>
    <p:sldId id="270" r:id="rId13"/>
    <p:sldId id="27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001E"/>
    <a:srgbClr val="FAD001"/>
    <a:srgbClr val="F9D500"/>
    <a:srgbClr val="FE6F00"/>
    <a:srgbClr val="F9D600"/>
    <a:srgbClr val="690013"/>
    <a:srgbClr val="FD6B02"/>
    <a:srgbClr val="FCFEBC"/>
    <a:srgbClr val="6C0115"/>
    <a:srgbClr val="214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2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19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13EE4-78C3-490F-AD03-4491C37A8796}" type="datetimeFigureOut">
              <a:rPr lang="ru-RU" smtClean="0"/>
              <a:t>17.06.2019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2166-D667-4383-B839-F1433620BE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54B81-F76C-4130-A3A6-053208F3BF56}" type="datetimeFigureOut">
              <a:rPr lang="ru-RU" smtClean="0"/>
              <a:t>17.06.2019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B48B0-85B2-40C4-A05A-571C99C8AB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s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$12,345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$6,789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$25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$50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$100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ontent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Picture Placeholder 11" descr="Competitors logos quadrant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2</a:t>
            </a:r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17" name="Picture Placeholder 11" descr="Competitors logos quadrant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1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18" name="Picture Placeholder 11" descr="Competitors logos quadrant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3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4</a:t>
            </a:r>
            <a:endParaRPr lang="en-US" dirty="0"/>
          </a:p>
          <a:p>
            <a:r>
              <a:rPr lang="en-US" dirty="0"/>
              <a:t>Logo</a:t>
            </a:r>
            <a:r>
              <a:rPr lang="ru-RU" dirty="0"/>
              <a:t>я</a:t>
            </a:r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5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6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expensive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expensive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convenient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convenient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Rectangle: Rounded Corner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2" name="Text Placeholder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Picture Placeholder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Picture Placeholder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8" name="Text Placeholder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Picture Placeholder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81" name="Picture Placeholder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sp>
        <p:nvSpPr>
          <p:cNvPr id="47" name="Picture Placeholder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Allan </a:t>
            </a:r>
            <a:r>
              <a:rPr lang="en-US" dirty="0" err="1"/>
              <a:t>Mattsson</a:t>
            </a:r>
            <a:endParaRPr lang="ru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Phone:</a:t>
            </a:r>
            <a:endParaRPr lang="ru-RU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208-555-0183</a:t>
            </a:r>
            <a:endParaRPr lang="ru-RU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Email:</a:t>
            </a:r>
            <a:endParaRPr lang="ru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alaan@fineartschool.net</a:t>
            </a:r>
            <a:endParaRPr lang="ru-RU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Website:</a:t>
            </a:r>
            <a:endParaRPr lang="ru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www.fineartschool.net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smtClean="0"/>
              <a:pPr/>
              <a:t>6/17/2019</a:t>
            </a:fld>
            <a:endParaRPr lang="ru-R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smtClean="0"/>
              <a:pPr/>
              <a:t>6/17/2019</a:t>
            </a:fld>
            <a:endParaRPr lang="ru-R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2BFF-A7D8-4C29-89A0-BC16EA5EFCC1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r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6/17/2019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DE8A4E7E-06A4-424E-83B2-0F5C45AFEB4E}" type="datetime1">
              <a:rPr lang="en-US" smtClean="0"/>
              <a:pPr/>
              <a:t>6/17/2019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umskapismenost.mk/" TargetMode="External"/><Relationship Id="rId2" Type="http://schemas.openxmlformats.org/officeDocument/2006/relationships/hyperlink" Target="mailto:e-Petreska-kamenjarova@avmu.mk" TargetMode="Externa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www.avmu.m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DDE83894-6117-45B2-A24C-E84A6B32C5BD}"/>
              </a:ext>
            </a:extLst>
          </p:cNvPr>
          <p:cNvSpPr txBox="1">
            <a:spLocks/>
          </p:cNvSpPr>
          <p:nvPr/>
        </p:nvSpPr>
        <p:spPr>
          <a:xfrm>
            <a:off x="10633373" y="6361672"/>
            <a:ext cx="1445471" cy="33040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dirty="0">
                <a:solidFill>
                  <a:schemeClr val="bg2">
                    <a:lumMod val="75000"/>
                  </a:schemeClr>
                </a:solidFill>
              </a:rPr>
              <a:t>јуни 2019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8BAD8AB-8392-42D4-8B7E-463C90100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749" y="0"/>
            <a:ext cx="4825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16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FC04D-1EA2-4C38-90C9-4DC62E5A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/>
              <a:t>Благодарам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986A88-BFE8-4F5B-9B64-52CC8D2E8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7236" y="3132086"/>
            <a:ext cx="5301673" cy="509472"/>
          </a:xfrm>
        </p:spPr>
        <p:txBody>
          <a:bodyPr/>
          <a:lstStyle/>
          <a:p>
            <a:r>
              <a:rPr lang="mk-MK" sz="2400" dirty="0"/>
              <a:t>Емилија Петреска-Камењарова</a:t>
            </a:r>
            <a:endParaRPr lang="ru-RU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457F2D4-E4AB-4775-96CC-E97C325E6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sz="1800" dirty="0"/>
              <a:t>Електронска пошта: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20106F-FCFF-49EE-B069-59A94CAE8F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1850" y="4650785"/>
            <a:ext cx="5264150" cy="364479"/>
          </a:xfrm>
        </p:spPr>
        <p:txBody>
          <a:bodyPr/>
          <a:lstStyle/>
          <a:p>
            <a:r>
              <a:rPr lang="en-US" sz="1800" dirty="0">
                <a:hlinkClick r:id="rId2"/>
              </a:rPr>
              <a:t>e-petreska-kamenjarova@avmu.mk</a:t>
            </a:r>
            <a:r>
              <a:rPr lang="en-US" sz="1800" dirty="0"/>
              <a:t> </a:t>
            </a:r>
            <a:endParaRPr lang="ru-RU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E84A84-FB4D-4874-8476-D2B13579C6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mk-MK" sz="1800" dirty="0"/>
              <a:t>Веб страници</a:t>
            </a:r>
            <a:r>
              <a:rPr lang="en-US" sz="1800" dirty="0"/>
              <a:t>&gt;</a:t>
            </a:r>
            <a:endParaRPr lang="ru-RU" sz="18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AEA50EB-342B-4C13-95DB-9FA3C6255C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4950" y="5363814"/>
            <a:ext cx="4873886" cy="660677"/>
          </a:xfrm>
        </p:spPr>
        <p:txBody>
          <a:bodyPr/>
          <a:lstStyle/>
          <a:p>
            <a:r>
              <a:rPr lang="en-US" sz="1800" dirty="0">
                <a:hlinkClick r:id="rId3"/>
              </a:rPr>
              <a:t>www.mediumskapismenost.mk</a:t>
            </a:r>
            <a:endParaRPr lang="en-US" sz="1800" dirty="0"/>
          </a:p>
          <a:p>
            <a:r>
              <a:rPr lang="en-US" sz="1800" dirty="0">
                <a:hlinkClick r:id="rId4"/>
              </a:rPr>
              <a:t>www.avmu.mk</a:t>
            </a:r>
            <a:r>
              <a:rPr lang="en-US" sz="1800" dirty="0"/>
              <a:t> </a:t>
            </a:r>
            <a:endParaRPr lang="mk-MK" sz="1800" dirty="0"/>
          </a:p>
        </p:txBody>
      </p:sp>
    </p:spTree>
    <p:extLst>
      <p:ext uri="{BB962C8B-B14F-4D97-AF65-F5344CB8AC3E}">
        <p14:creationId xmlns:p14="http://schemas.microsoft.com/office/powerpoint/2010/main" val="174807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A7E572-F0AC-4962-AC8B-24DD8CD6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767" y="565079"/>
            <a:ext cx="4585780" cy="611898"/>
          </a:xfrm>
        </p:spPr>
        <p:txBody>
          <a:bodyPr/>
          <a:lstStyle/>
          <a:p>
            <a:r>
              <a:rPr lang="ru-RU" dirty="0"/>
              <a:t>Сèопшта цел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97DCF-3682-44C5-A5DA-9D96CF14B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47960" y="1373588"/>
            <a:ext cx="3824814" cy="2055412"/>
          </a:xfrm>
        </p:spPr>
        <p:txBody>
          <a:bodyPr>
            <a:normAutofit/>
          </a:bodyPr>
          <a:lstStyle/>
          <a:p>
            <a:r>
              <a:rPr lang="ru-RU" sz="2400" dirty="0"/>
              <a:t>Да се поттикне медиумската писменост во македонското општество земајќи ги предвид граѓаните како крајни корисници.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7B63F-6F62-46FC-8E6A-512867B9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FF85E44-D7AE-4EF5-9CE4-8C3397CB7192}"/>
              </a:ext>
            </a:extLst>
          </p:cNvPr>
          <p:cNvSpPr txBox="1">
            <a:spLocks/>
          </p:cNvSpPr>
          <p:nvPr/>
        </p:nvSpPr>
        <p:spPr>
          <a:xfrm>
            <a:off x="946206" y="3866321"/>
            <a:ext cx="7070674" cy="27889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endParaRPr lang="ru-RU" sz="2600" dirty="0"/>
          </a:p>
          <a:p>
            <a:r>
              <a:rPr lang="ru-RU" sz="2600" dirty="0"/>
              <a:t>Да се оспособат луѓето од различни возрасни групи и сегменти (постари луѓе, возрасни, деца, млади жени, урбани, рурални средини итн.), делувајќи во различни својства и контексти (потрошувачи, гласачи, граѓани...), да извлечат корист од медиумското опкружување во кое живеат.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6429F-50F6-46DC-B958-A79AE0C5729D}"/>
              </a:ext>
            </a:extLst>
          </p:cNvPr>
          <p:cNvSpPr txBox="1"/>
          <p:nvPr/>
        </p:nvSpPr>
        <p:spPr>
          <a:xfrm>
            <a:off x="3851564" y="1607127"/>
            <a:ext cx="179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Паоло </a:t>
            </a:r>
            <a:r>
              <a:rPr lang="mk-MK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Челот</a:t>
            </a:r>
            <a:r>
              <a:rPr lang="mk-MK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– ЕАВИ</a:t>
            </a:r>
          </a:p>
          <a:p>
            <a:endParaRPr lang="mk-MK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mk-MK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ЈУФРЕКС</a:t>
            </a:r>
          </a:p>
        </p:txBody>
      </p:sp>
    </p:spTree>
    <p:extLst>
      <p:ext uri="{BB962C8B-B14F-4D97-AF65-F5344CB8AC3E}">
        <p14:creationId xmlns:p14="http://schemas.microsoft.com/office/powerpoint/2010/main" val="3210814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C665F-537D-4B74-92F8-96ED8012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03" y="211883"/>
            <a:ext cx="4585780" cy="611898"/>
          </a:xfrm>
        </p:spPr>
        <p:txBody>
          <a:bodyPr/>
          <a:lstStyle/>
          <a:p>
            <a:r>
              <a:rPr lang="mk-MK" dirty="0"/>
              <a:t>Активности: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CFCBA-E6B8-4ECB-B191-23EF34739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05585" y="904127"/>
            <a:ext cx="3209087" cy="2178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/>
              <a:t>1. Директно насочени (информативни кампањи за подигање на свеста и други конкретни иницијативи), </a:t>
            </a:r>
          </a:p>
          <a:p>
            <a:endParaRPr lang="ru-RU" sz="2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3A78F1-BA75-4E73-A5E4-920E5AE6476C}"/>
              </a:ext>
            </a:extLst>
          </p:cNvPr>
          <p:cNvSpPr txBox="1">
            <a:spLocks/>
          </p:cNvSpPr>
          <p:nvPr/>
        </p:nvSpPr>
        <p:spPr>
          <a:xfrm>
            <a:off x="6773135" y="2798236"/>
            <a:ext cx="2961562" cy="27534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2. Активности за поддршка- индиректни (поттикнување истражувања, ставањето ресурси на располагање на наставниците и сл).</a:t>
            </a:r>
          </a:p>
          <a:p>
            <a:endParaRPr lang="ru-RU" sz="26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6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47">
            <a:extLst>
              <a:ext uri="{FF2B5EF4-FFF2-40B4-BE49-F238E27FC236}">
                <a16:creationId xmlns:a16="http://schemas.microsoft.com/office/drawing/2014/main" id="{AFAAC042-C524-4F22-8A2C-867DA5647D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60" b="12760"/>
          <a:stretch>
            <a:fillRect/>
          </a:stretch>
        </p:blipFill>
        <p:spPr>
          <a:xfrm>
            <a:off x="525983" y="651100"/>
            <a:ext cx="2683193" cy="1998442"/>
          </a:xfrm>
          <a:prstGeom prst="rect">
            <a:avLst/>
          </a:prstGeom>
        </p:spPr>
      </p:pic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A069D47-8CCA-4C78-BC73-C295435A4CBC}"/>
              </a:ext>
            </a:extLst>
          </p:cNvPr>
          <p:cNvSpPr txBox="1">
            <a:spLocks/>
          </p:cNvSpPr>
          <p:nvPr/>
        </p:nvSpPr>
        <p:spPr>
          <a:xfrm>
            <a:off x="1" y="2314624"/>
            <a:ext cx="3546764" cy="4932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mk-MK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Критичка свесност 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054EAA1-ED16-42C0-97C6-945382020A35}"/>
              </a:ext>
            </a:extLst>
          </p:cNvPr>
          <p:cNvSpPr txBox="1">
            <a:spLocks/>
          </p:cNvSpPr>
          <p:nvPr/>
        </p:nvSpPr>
        <p:spPr>
          <a:xfrm>
            <a:off x="4105522" y="2258748"/>
            <a:ext cx="6211495" cy="15583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Не е доволно само да се биде оспособен критички да се прочита некоја информација – потребно е 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да се примени квалитативно размислување како личен став и цврсти вредности како </a:t>
            </a:r>
            <a:r>
              <a:rPr lang="ru-RU" sz="2000" b="1" u="sng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клуч за читање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3AFCABB6-267D-470C-BACC-1FBA81EE29A4}"/>
              </a:ext>
            </a:extLst>
          </p:cNvPr>
          <p:cNvSpPr txBox="1">
            <a:spLocks/>
          </p:cNvSpPr>
          <p:nvPr/>
        </p:nvSpPr>
        <p:spPr>
          <a:xfrm>
            <a:off x="1599262" y="4599252"/>
            <a:ext cx="8465168" cy="103822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Вештините за критичко размислување мора да се потпираат врз способноста за развивање</a:t>
            </a:r>
            <a:r>
              <a:rPr lang="en-US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добри мисли и фини вредности како што се интегритетот, етиката, емпатијата и праведноста.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6F7F13C-82B6-4CDA-B91E-9F99994B2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181" y="162261"/>
            <a:ext cx="4204855" cy="554400"/>
          </a:xfrm>
        </p:spPr>
        <p:txBody>
          <a:bodyPr/>
          <a:lstStyle/>
          <a:p>
            <a:r>
              <a:rPr lang="mk-MK" dirty="0"/>
              <a:t>Компетенции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28547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1D65C-1076-4F43-B4FA-3B4804E8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714" y="116380"/>
            <a:ext cx="3863109" cy="554400"/>
          </a:xfrm>
        </p:spPr>
        <p:txBody>
          <a:bodyPr/>
          <a:lstStyle/>
          <a:p>
            <a:r>
              <a:rPr lang="mk-MK" dirty="0"/>
              <a:t>Компетенции 2</a:t>
            </a:r>
            <a:endParaRPr lang="ru-R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3FA7AE-E9B6-4391-900E-62AD4FE3D7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295850" y="2326141"/>
            <a:ext cx="7093527" cy="1283909"/>
          </a:xfrm>
        </p:spPr>
        <p:txBody>
          <a:bodyPr>
            <a:normAutofit/>
          </a:bodyPr>
          <a:lstStyle/>
          <a:p>
            <a:r>
              <a:rPr lang="mk-MK" sz="2000" dirty="0"/>
              <a:t>Кај медиумската писменост не се работи само за рационално, логично размислување – во игра се и </a:t>
            </a:r>
            <a:r>
              <a:rPr lang="mk-MK" sz="2000" b="1" u="sng" dirty="0"/>
              <a:t>емоциите</a:t>
            </a:r>
            <a:r>
              <a:rPr lang="mk-MK" sz="2000" dirty="0"/>
              <a:t>.</a:t>
            </a:r>
            <a:endParaRPr lang="ru-RU" sz="2000" dirty="0"/>
          </a:p>
        </p:txBody>
      </p:sp>
      <p:pic>
        <p:nvPicPr>
          <p:cNvPr id="56" name="Picture Placeholder 55">
            <a:extLst>
              <a:ext uri="{FF2B5EF4-FFF2-40B4-BE49-F238E27FC236}">
                <a16:creationId xmlns:a16="http://schemas.microsoft.com/office/drawing/2014/main" id="{E8F91E15-9650-4E2A-8CAC-8FC77F53BF59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2"/>
          <a:srcRect t="12759" b="12759"/>
          <a:stretch>
            <a:fillRect/>
          </a:stretch>
        </p:blipFill>
        <p:spPr>
          <a:xfrm>
            <a:off x="802623" y="924962"/>
            <a:ext cx="2194560" cy="1634552"/>
          </a:xfrm>
          <a:prstGeom prst="rect">
            <a:avLst/>
          </a:prstGeom>
        </p:spPr>
      </p:pic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5F5645B0-6C2F-414E-A2A9-7AFC34EE9916}"/>
              </a:ext>
            </a:extLst>
          </p:cNvPr>
          <p:cNvSpPr txBox="1">
            <a:spLocks/>
          </p:cNvSpPr>
          <p:nvPr/>
        </p:nvSpPr>
        <p:spPr>
          <a:xfrm>
            <a:off x="223503" y="1574779"/>
            <a:ext cx="3352800" cy="33491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k-MK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Свест за емоциите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084756A2-404E-4793-B4CD-A17B45035831}"/>
              </a:ext>
            </a:extLst>
          </p:cNvPr>
          <p:cNvSpPr txBox="1">
            <a:spLocks/>
          </p:cNvSpPr>
          <p:nvPr/>
        </p:nvSpPr>
        <p:spPr>
          <a:xfrm>
            <a:off x="2235199" y="4611262"/>
            <a:ext cx="8368145" cy="1139560"/>
          </a:xfrm>
          <a:prstGeom prst="rect">
            <a:avLst/>
          </a:prstGeom>
          <a:solidFill>
            <a:srgbClr val="690013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2200" dirty="0">
                <a:solidFill>
                  <a:srgbClr val="F9D500"/>
                </a:solidFill>
              </a:rPr>
              <a:t>Треба </a:t>
            </a:r>
            <a:r>
              <a:rPr lang="ru-RU" sz="2200" dirty="0">
                <a:solidFill>
                  <a:srgbClr val="F9D500"/>
                </a:solidFill>
              </a:rPr>
              <a:t>да се развие капацитет за препознавање на чувствата.</a:t>
            </a:r>
          </a:p>
          <a:p>
            <a:r>
              <a:rPr lang="ru-RU" sz="2200" dirty="0">
                <a:solidFill>
                  <a:srgbClr val="F9D500"/>
                </a:solidFill>
              </a:rPr>
              <a:t>Треба да се негуваат: емоционалната интелигенција, креативноста, интуицијата и свесноста за сопственото однесување на интернет.</a:t>
            </a:r>
          </a:p>
        </p:txBody>
      </p:sp>
    </p:spTree>
    <p:extLst>
      <p:ext uri="{BB962C8B-B14F-4D97-AF65-F5344CB8AC3E}">
        <p14:creationId xmlns:p14="http://schemas.microsoft.com/office/powerpoint/2010/main" val="257000222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96F7F13C-82B6-4CDA-B91E-9F99994B2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181" y="162261"/>
            <a:ext cx="4204855" cy="554400"/>
          </a:xfrm>
        </p:spPr>
        <p:txBody>
          <a:bodyPr/>
          <a:lstStyle/>
          <a:p>
            <a:r>
              <a:rPr lang="mk-MK" dirty="0"/>
              <a:t>Компетенции 3</a:t>
            </a:r>
            <a:endParaRPr lang="ru-RU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ED92F8D-136B-4837-8483-B61117E51877}"/>
              </a:ext>
            </a:extLst>
          </p:cNvPr>
          <p:cNvSpPr txBox="1">
            <a:spLocks/>
          </p:cNvSpPr>
          <p:nvPr/>
        </p:nvSpPr>
        <p:spPr>
          <a:xfrm>
            <a:off x="979055" y="4356463"/>
            <a:ext cx="10621818" cy="204291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Развој на технички, дигитални вештини. Луѓето да се способни да ги користат технологиите безбедно и сигурно за забава, за информирање или за образовни цели. 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Може да опфаќа сè, од способноста да ги вклучуваат и исклучуваат апаратите</a:t>
            </a:r>
            <a:r>
              <a:rPr lang="en-US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(</a:t>
            </a:r>
            <a:r>
              <a:rPr lang="ru-RU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интернет на нештата и вештачка интелигенција</a:t>
            </a:r>
            <a:r>
              <a:rPr lang="en-US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  <a:r>
              <a:rPr lang="ru-RU" sz="2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да ги прилагодуваат поставките на социјалните медиуми или да одбијат согласност на трети лица да ги користат нивните лични информации и податоци. </a:t>
            </a:r>
          </a:p>
        </p:txBody>
      </p:sp>
      <p:pic>
        <p:nvPicPr>
          <p:cNvPr id="8" name="Picture Placeholder 62">
            <a:extLst>
              <a:ext uri="{FF2B5EF4-FFF2-40B4-BE49-F238E27FC236}">
                <a16:creationId xmlns:a16="http://schemas.microsoft.com/office/drawing/2014/main" id="{F7B77EAC-FED2-43A2-93EE-D9BF924FE79A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2"/>
          <a:srcRect t="8560" b="8560"/>
          <a:stretch>
            <a:fillRect/>
          </a:stretch>
        </p:blipFill>
        <p:spPr>
          <a:xfrm>
            <a:off x="694105" y="924963"/>
            <a:ext cx="2331922" cy="1739427"/>
          </a:xfrm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96A5DEDB-3ACA-4627-AC04-7EE5E8B92128}"/>
              </a:ext>
            </a:extLst>
          </p:cNvPr>
          <p:cNvSpPr txBox="1">
            <a:spLocks/>
          </p:cNvSpPr>
          <p:nvPr/>
        </p:nvSpPr>
        <p:spPr>
          <a:xfrm>
            <a:off x="4257965" y="2497473"/>
            <a:ext cx="7480076" cy="5544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Технологијата да им служи на потребите на луѓето, а не обратно. 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0581DA4-B763-47FC-B9BD-0AF2B0CE96F7}"/>
              </a:ext>
            </a:extLst>
          </p:cNvPr>
          <p:cNvSpPr txBox="1">
            <a:spLocks/>
          </p:cNvSpPr>
          <p:nvPr/>
        </p:nvSpPr>
        <p:spPr>
          <a:xfrm>
            <a:off x="660418" y="458623"/>
            <a:ext cx="3856164" cy="49027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Дигитална добросостојба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18F8F9-22DD-4574-8BDD-AE65B4FF1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591" y="2053118"/>
            <a:ext cx="371475" cy="2952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0CD2D1-2375-49B9-87B0-F2D42C303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02" y="2337241"/>
            <a:ext cx="476989" cy="3561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838F86-A1F4-47F1-A910-B3A893EA0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335" y="1744095"/>
            <a:ext cx="416844" cy="3632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66BD14-1594-4292-8140-7A7E4A1A48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699" y="2050324"/>
            <a:ext cx="449000" cy="3338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A895AE-A8A0-4363-866A-EA918BC14C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0029" y="1562249"/>
            <a:ext cx="300037" cy="266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B5DE30-570C-4F1B-8D18-E7F805928E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5524" y="1827076"/>
            <a:ext cx="213997" cy="2082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877889-1513-4C4F-8F5C-A9E6AA037E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368" y="2107345"/>
            <a:ext cx="333374" cy="3286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B0A58F-910C-4D85-BA07-242551E1D7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7572" y="1727467"/>
            <a:ext cx="341947" cy="3129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6F0D37-D4A1-4F5D-B2C6-0FA1F40A6B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9812" y="2235961"/>
            <a:ext cx="295275" cy="309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8D1CB1-4E97-41B5-8868-E9F8963426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7698" y="2321260"/>
            <a:ext cx="357187" cy="3524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1A5020-2A28-4A48-9047-CD9E5C5D06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4570" y="2538628"/>
            <a:ext cx="216300" cy="2375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F04595F-57DD-4F34-A27A-BAFCCBE334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26851" y="2442301"/>
            <a:ext cx="347662" cy="3095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9276DC-FF4C-4523-892D-2D43FD2BEB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4570" y="2308951"/>
            <a:ext cx="352425" cy="2667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5470DA4-C91E-4B6D-BBBB-AFA43301CB8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14716" y="2035289"/>
            <a:ext cx="342900" cy="19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0F4454-88AD-4ED6-BCF5-29ADAEDA85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74513" y="2200801"/>
            <a:ext cx="357188" cy="3039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BB897B-9A57-4D17-AD52-C22827132E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82789" y="1719805"/>
            <a:ext cx="339825" cy="3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7331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8042C8E-4915-4CF9-8B79-495EC51F66D1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2"/>
          <a:srcRect t="2032" b="2032"/>
          <a:stretch>
            <a:fillRect/>
          </a:stretch>
        </p:blipFill>
        <p:spPr>
          <a:xfrm>
            <a:off x="836614" y="757842"/>
            <a:ext cx="2683193" cy="19984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F1D65C-1076-4F43-B4FA-3B4804E8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296" y="147963"/>
            <a:ext cx="3715328" cy="554400"/>
          </a:xfrm>
        </p:spPr>
        <p:txBody>
          <a:bodyPr/>
          <a:lstStyle/>
          <a:p>
            <a:r>
              <a:rPr lang="mk-MK" dirty="0"/>
              <a:t>Компетенции 4 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6AC501-B359-42B4-BEAB-B15A30456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727" y="2421383"/>
            <a:ext cx="3823855" cy="580436"/>
          </a:xfrm>
          <a:solidFill>
            <a:schemeClr val="accent3">
              <a:lumMod val="50000"/>
            </a:schemeClr>
          </a:solidFill>
        </p:spPr>
        <p:txBody>
          <a:bodyPr anchor="ctr" anchorCtr="0">
            <a:noAutofit/>
          </a:bodyPr>
          <a:lstStyle/>
          <a:p>
            <a:pPr lvl="0"/>
            <a:r>
              <a:rPr lang="mk-MK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Полноправно граѓанство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470788-3F93-4B57-8AA3-4B8CC21101D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826722" y="2154636"/>
            <a:ext cx="6866513" cy="1377537"/>
          </a:xfrm>
        </p:spPr>
        <p:txBody>
          <a:bodyPr>
            <a:normAutofit/>
          </a:bodyPr>
          <a:lstStyle/>
          <a:p>
            <a:r>
              <a:rPr lang="ru-RU" sz="2000" dirty="0"/>
              <a:t>Дигиталното граѓанство и дигиталната демократија се поврзани со прашањата како: мешањето во изборни кампањи преку интернет, војувањето со информации или популизмот кој се шири преку социјалните медиуми. 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74EFCEE0-4440-49F8-AEC4-EBC5DEEE31EC}"/>
              </a:ext>
            </a:extLst>
          </p:cNvPr>
          <p:cNvSpPr txBox="1">
            <a:spLocks/>
          </p:cNvSpPr>
          <p:nvPr/>
        </p:nvSpPr>
        <p:spPr>
          <a:xfrm>
            <a:off x="618836" y="4611262"/>
            <a:ext cx="11074399" cy="1998458"/>
          </a:xfrm>
          <a:prstGeom prst="rect">
            <a:avLst/>
          </a:prstGeom>
          <a:solidFill>
            <a:srgbClr val="690013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>
                <a:solidFill>
                  <a:srgbClr val="F9D500"/>
                </a:solidFill>
              </a:rPr>
              <a:t>Кога ќе се сретнат со говор на омраза или кибер-насилство, корисниците треба да имаат вештини да ги препознаат како негативни и штетни и да одредат кое соодветно дејство да го преземат, доколку постои.</a:t>
            </a:r>
          </a:p>
          <a:p>
            <a:r>
              <a:rPr lang="ru-RU" sz="2200" dirty="0">
                <a:solidFill>
                  <a:srgbClr val="F9D500"/>
                </a:solidFill>
              </a:rPr>
              <a:t>Граѓаните да можат преку медиумите да учествуваат во процесите во и вон државните граници (климатските промени, светскиот мир или човековите права, но и во животот на својата национална држава и сл.).</a:t>
            </a:r>
          </a:p>
        </p:txBody>
      </p:sp>
    </p:spTree>
    <p:extLst>
      <p:ext uri="{BB962C8B-B14F-4D97-AF65-F5344CB8AC3E}">
        <p14:creationId xmlns:p14="http://schemas.microsoft.com/office/powerpoint/2010/main" val="274247938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1EC2A07-B075-4B45-A598-D3104B90FD77}"/>
              </a:ext>
            </a:extLst>
          </p:cNvPr>
          <p:cNvSpPr txBox="1"/>
          <p:nvPr/>
        </p:nvSpPr>
        <p:spPr>
          <a:xfrm>
            <a:off x="588397" y="1847359"/>
            <a:ext cx="10893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•	</a:t>
            </a:r>
            <a:r>
              <a:rPr lang="ru-RU" sz="2200" dirty="0">
                <a:solidFill>
                  <a:schemeClr val="bg1"/>
                </a:solidFill>
              </a:rPr>
              <a:t>Ќе придонесе граѓаните да ја разбираат медиумската писменост и ќе ја зголеми нејзината видливост и препознавање (подигање на свеста);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8A5870-CB1F-49F1-B8FF-4952AD9FEE2C}"/>
              </a:ext>
            </a:extLst>
          </p:cNvPr>
          <p:cNvSpPr/>
          <p:nvPr/>
        </p:nvSpPr>
        <p:spPr>
          <a:xfrm>
            <a:off x="2794186" y="265249"/>
            <a:ext cx="6410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Што ќе прави АВМУ: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81FBF3-C07E-41AB-93EB-374ED5A75347}"/>
              </a:ext>
            </a:extLst>
          </p:cNvPr>
          <p:cNvSpPr txBox="1"/>
          <p:nvPr/>
        </p:nvSpPr>
        <p:spPr>
          <a:xfrm>
            <a:off x="649357" y="3176675"/>
            <a:ext cx="10893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•	Ќе соработува со меѓународни организации, медоуми, граѓански организации, образовни установи, министерства и други чинители преку вмрежување, консултации и извештаи (соработка и консултации);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178975-832B-484F-9336-DE42587D3831}"/>
              </a:ext>
            </a:extLst>
          </p:cNvPr>
          <p:cNvSpPr txBox="1"/>
          <p:nvPr/>
        </p:nvSpPr>
        <p:spPr>
          <a:xfrm>
            <a:off x="552972" y="4850479"/>
            <a:ext cx="108932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•	Ќе работи на подобрување на условите за граѓанско и демократско учество, преку вградување на медиумската писменост и нејзините инспиративни принципи во релевантните национални политики и стратегии, вклучувајќи ги и медиумската слобода и плурализам (политики и трендови).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19F254-8512-4F3D-922B-47D3F0369BE5}"/>
              </a:ext>
            </a:extLst>
          </p:cNvPr>
          <p:cNvSpPr txBox="1"/>
          <p:nvPr/>
        </p:nvSpPr>
        <p:spPr>
          <a:xfrm>
            <a:off x="4655127" y="1099184"/>
            <a:ext cx="248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>
                <a:solidFill>
                  <a:schemeClr val="bg1"/>
                </a:solidFill>
              </a:rPr>
              <a:t>Сама или во соработка </a:t>
            </a:r>
          </a:p>
        </p:txBody>
      </p:sp>
    </p:spTree>
    <p:extLst>
      <p:ext uri="{BB962C8B-B14F-4D97-AF65-F5344CB8AC3E}">
        <p14:creationId xmlns:p14="http://schemas.microsoft.com/office/powerpoint/2010/main" val="2454179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5C43-91D7-4EE6-843E-EA2527BA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09" y="94272"/>
            <a:ext cx="5090392" cy="552848"/>
          </a:xfrm>
        </p:spPr>
        <p:txBody>
          <a:bodyPr>
            <a:normAutofit fontScale="90000"/>
          </a:bodyPr>
          <a:lstStyle/>
          <a:p>
            <a:r>
              <a:rPr lang="mk-MK" dirty="0"/>
              <a:t>Области/иницијативи:</a:t>
            </a:r>
            <a:endParaRPr lang="ru-RU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941A40C-478F-4854-8E0F-F7A522755D11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0" y="1302327"/>
            <a:ext cx="7490691" cy="5029200"/>
          </a:xfrm>
          <a:solidFill>
            <a:schemeClr val="tx2"/>
          </a:solidFill>
        </p:spPr>
        <p:txBody>
          <a:bodyPr>
            <a:normAutofit lnSpcReduction="10000"/>
          </a:bodyPr>
          <a:lstStyle/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Да ги поттикнат создавањето и распределбата образовни ресурси и информативни материјали, </a:t>
            </a:r>
          </a:p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Да се вршат истражувања, испитувања и анализи, </a:t>
            </a:r>
          </a:p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Да се организираат обуки за различни групи, вклучувајќи ги и медиумските професионалци, </a:t>
            </a:r>
          </a:p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Да се утврдат и да се рашират добрите практики, </a:t>
            </a:r>
          </a:p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Да се развива вмрежувањето меѓу клучните чинители,  </a:t>
            </a:r>
          </a:p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Да се организираат и да се учествува во државни и меѓународни настани, </a:t>
            </a:r>
          </a:p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Да се прилагодат школските наставни програми,</a:t>
            </a:r>
          </a:p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Да се поттикне квалитетно новинарство, </a:t>
            </a:r>
          </a:p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Да се олесни вклучувањето на медиумската писменост и во регулативата и во кодексите на однесување. </a:t>
            </a:r>
          </a:p>
          <a:p>
            <a:endParaRPr lang="mk-MK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03C658C-30B4-4BF8-ABDA-7718DA8B3582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8211126" y="3328206"/>
            <a:ext cx="3677179" cy="2301227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k-MK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Сите јавни или приватни организации активни на полето на национални или меѓународни политики или финансирање, во формалното и неформалното образование и во медиумскиот или во граѓанскиот сектор. </a:t>
            </a:r>
          </a:p>
          <a:p>
            <a:endParaRPr lang="mk-MK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B78A9EA-BD1B-492E-8481-8E027B158375}"/>
              </a:ext>
            </a:extLst>
          </p:cNvPr>
          <p:cNvSpPr txBox="1">
            <a:spLocks/>
          </p:cNvSpPr>
          <p:nvPr/>
        </p:nvSpPr>
        <p:spPr>
          <a:xfrm>
            <a:off x="9509558" y="2513603"/>
            <a:ext cx="2451532" cy="55284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k-MK" dirty="0"/>
              <a:t>Чинители: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918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itch_Deck_Generic_Abstract_MO - v4" id="{081ED41F-EC17-481F-9AAA-53A32AB5361A}" vid="{F4F09677-1FFA-483D-8949-3522B0A15F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E645E5-0105-4597-A6C9-FF428BAEF1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66A90A-9146-4A69-9CBB-F93429A11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31B41D-C4DE-41D5-B883-BFE1CC1FFE9C}">
  <ds:schemaRefs>
    <ds:schemaRef ds:uri="http://purl.org/dc/terms/"/>
    <ds:schemaRef ds:uri="fb0879af-3eba-417a-a55a-ffe6dcd6ca77"/>
    <ds:schemaRef ds:uri="6dc4bcd6-49db-4c07-9060-8acfc67cef9f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sharepoint/v3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Colorful abstract pitch deck</Template>
  <TotalTime>0</TotalTime>
  <Words>592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 Antiqua</vt:lpstr>
      <vt:lpstr>Calibri</vt:lpstr>
      <vt:lpstr>Franklin Gothic Book</vt:lpstr>
      <vt:lpstr>Wingdings</vt:lpstr>
      <vt:lpstr>Office Theme</vt:lpstr>
      <vt:lpstr>PowerPoint Presentation</vt:lpstr>
      <vt:lpstr>Сèопшта цел</vt:lpstr>
      <vt:lpstr>Активности:</vt:lpstr>
      <vt:lpstr>Компетенции 1</vt:lpstr>
      <vt:lpstr>Компетенции 2</vt:lpstr>
      <vt:lpstr>Компетенции 3</vt:lpstr>
      <vt:lpstr>Компетенции 4 </vt:lpstr>
      <vt:lpstr>PowerPoint Presentation</vt:lpstr>
      <vt:lpstr>Области/иницијативи:</vt:lpstr>
      <vt:lpstr>Благодарам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2019-05-15T07:58:11Z</dcterms:created>
  <dcterms:modified xsi:type="dcterms:W3CDTF">2019-06-17T09:48:57Z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