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56" r:id="rId2"/>
    <p:sldId id="257" r:id="rId3"/>
    <p:sldId id="259" r:id="rId4"/>
    <p:sldId id="262" r:id="rId5"/>
    <p:sldId id="263" r:id="rId6"/>
    <p:sldId id="264" r:id="rId7"/>
    <p:sldId id="258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869980580790607"/>
          <c:y val="6.5052400170878171E-3"/>
          <c:w val="0.51075291189996097"/>
          <c:h val="0.9934947599829121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explosion val="5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36F-4025-B089-0E3B74DE34FA}"/>
              </c:ext>
            </c:extLst>
          </c:dPt>
          <c:dPt>
            <c:idx val="1"/>
            <c:bubble3D val="0"/>
            <c:explosion val="7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36F-4025-B089-0E3B74DE34FA}"/>
              </c:ext>
            </c:extLst>
          </c:dPt>
          <c:dPt>
            <c:idx val="2"/>
            <c:bubble3D val="0"/>
            <c:explosion val="5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36F-4025-B089-0E3B74DE34F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36F-4025-B089-0E3B74DE34FA}"/>
              </c:ext>
            </c:extLst>
          </c:dPt>
          <c:dPt>
            <c:idx val="4"/>
            <c:bubble3D val="0"/>
            <c:explosion val="8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36F-4025-B089-0E3B74DE34FA}"/>
              </c:ext>
            </c:extLst>
          </c:dPt>
          <c:dPt>
            <c:idx val="5"/>
            <c:bubble3D val="0"/>
            <c:explosion val="8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36F-4025-B089-0E3B74DE34FA}"/>
              </c:ext>
            </c:extLst>
          </c:dPt>
          <c:cat>
            <c:strRef>
              <c:f>Sheet1!$A$2:$A$7</c:f>
              <c:strCache>
                <c:ptCount val="6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36F-4025-B089-0E3B74DE34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5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just">
        <a:defRPr b="1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0.26497</cdr:x>
      <cdr:y>0.33705</cdr:y>
    </cdr:from>
    <cdr:to>
      <cdr:x>0.44593</cdr:x>
      <cdr:y>0.4533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62313" y="1544843"/>
          <a:ext cx="1613326" cy="532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mk-MK" sz="1400" b="1" dirty="0">
              <a:solidFill>
                <a:schemeClr val="bg1"/>
              </a:solidFill>
            </a:rPr>
            <a:t>Законска основа</a:t>
          </a:r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0.41302</cdr:x>
      <cdr:y>0.13663</cdr:y>
    </cdr:from>
    <cdr:to>
      <cdr:x>0.57268</cdr:x>
      <cdr:y>0.26859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82195" y="626222"/>
          <a:ext cx="1423504" cy="6048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lvl="1" algn="ctr"/>
          <a:r>
            <a:rPr lang="mk-MK" sz="1400" b="1" dirty="0">
              <a:solidFill>
                <a:schemeClr val="bg1"/>
              </a:solidFill>
            </a:rPr>
            <a:t>Регулаторни дејствија</a:t>
          </a:r>
          <a:endParaRPr lang="en-US" sz="1400" b="1" dirty="0">
            <a:solidFill>
              <a:schemeClr val="bg1"/>
            </a:solidFill>
          </a:endParaRPr>
        </a:p>
        <a:p xmlns:a="http://schemas.openxmlformats.org/drawingml/2006/main">
          <a:pPr algn="ctr"/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0.5446</cdr:x>
      <cdr:y>0.28023</cdr:y>
    </cdr:from>
    <cdr:to>
      <cdr:x>0.76717</cdr:x>
      <cdr:y>0.48683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855361" y="1284416"/>
          <a:ext cx="1984249" cy="9468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lvl="1" algn="ctr"/>
          <a:r>
            <a:rPr lang="mk-MK" sz="1400" b="1" dirty="0">
              <a:solidFill>
                <a:schemeClr val="bg1"/>
              </a:solidFill>
            </a:rPr>
            <a:t>Органи за прогон </a:t>
          </a:r>
          <a:endParaRPr lang="en-US" sz="1400" b="1" dirty="0">
            <a:solidFill>
              <a:schemeClr val="bg1"/>
            </a:solidFill>
          </a:endParaRPr>
        </a:p>
        <a:p xmlns:a="http://schemas.openxmlformats.org/drawingml/2006/main">
          <a:pPr marL="0" lvl="1" algn="ctr"/>
          <a:r>
            <a:rPr lang="mk-MK" sz="1400" b="1" dirty="0">
              <a:solidFill>
                <a:schemeClr val="bg1"/>
              </a:solidFill>
            </a:rPr>
            <a:t>и за спроведување</a:t>
          </a:r>
          <a:endParaRPr lang="en-US" sz="1400" b="1" dirty="0">
            <a:solidFill>
              <a:schemeClr val="bg1"/>
            </a:solidFill>
          </a:endParaRPr>
        </a:p>
        <a:p xmlns:a="http://schemas.openxmlformats.org/drawingml/2006/main">
          <a:pPr marL="0" lvl="1" algn="ctr"/>
          <a:r>
            <a:rPr lang="mk-MK" sz="1400" b="1" dirty="0">
              <a:solidFill>
                <a:schemeClr val="bg1"/>
              </a:solidFill>
            </a:rPr>
            <a:t>на законот</a:t>
          </a:r>
          <a:endParaRPr lang="en-US" sz="1400" b="1" dirty="0">
            <a:solidFill>
              <a:schemeClr val="bg1"/>
            </a:solidFill>
          </a:endParaRPr>
        </a:p>
        <a:p xmlns:a="http://schemas.openxmlformats.org/drawingml/2006/main">
          <a:pPr algn="ctr"/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0.57944</cdr:x>
      <cdr:y>0.65309</cdr:y>
    </cdr:from>
    <cdr:to>
      <cdr:x>0.73233</cdr:x>
      <cdr:y>0.71897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165924" y="2993345"/>
          <a:ext cx="1363134" cy="301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lvl="1"/>
          <a:r>
            <a:rPr lang="mk-MK" sz="1400" b="1" dirty="0">
              <a:solidFill>
                <a:schemeClr val="bg1"/>
              </a:solidFill>
            </a:rPr>
            <a:t>Соработка</a:t>
          </a:r>
          <a:endParaRPr lang="en-US" sz="1400" b="1" dirty="0">
            <a:solidFill>
              <a:schemeClr val="bg1"/>
            </a:solidFill>
          </a:endParaRPr>
        </a:p>
        <a:p xmlns:a="http://schemas.openxmlformats.org/drawingml/2006/main"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0.41775</cdr:x>
      <cdr:y>0.81495</cdr:y>
    </cdr:from>
    <cdr:to>
      <cdr:x>0.61235</cdr:x>
      <cdr:y>0.97261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724426" y="3735217"/>
          <a:ext cx="1734957" cy="722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lvl="1" algn="ctr"/>
          <a:r>
            <a:rPr lang="mk-MK" sz="1400" b="1" dirty="0">
              <a:solidFill>
                <a:schemeClr val="bg1"/>
              </a:solidFill>
            </a:rPr>
            <a:t>Саморегулација</a:t>
          </a:r>
          <a:endParaRPr lang="en-US" sz="1400" b="1" dirty="0">
            <a:solidFill>
              <a:schemeClr val="bg1"/>
            </a:solidFill>
          </a:endParaRPr>
        </a:p>
        <a:p xmlns:a="http://schemas.openxmlformats.org/drawingml/2006/main">
          <a:pPr marL="0" lvl="1" algn="ctr"/>
          <a:r>
            <a:rPr lang="mk-MK" sz="1400" b="1" dirty="0">
              <a:solidFill>
                <a:schemeClr val="bg1"/>
              </a:solidFill>
            </a:rPr>
            <a:t> и корегулација</a:t>
          </a:r>
          <a:endParaRPr lang="en-US" sz="1400" b="1" dirty="0">
            <a:solidFill>
              <a:schemeClr val="bg1"/>
            </a:solidFill>
          </a:endParaRPr>
        </a:p>
        <a:p xmlns:a="http://schemas.openxmlformats.org/drawingml/2006/main"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0.22629</cdr:x>
      <cdr:y>0.64368</cdr:y>
    </cdr:from>
    <cdr:to>
      <cdr:x>0.43238</cdr:x>
      <cdr:y>0.77919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017442" y="2950244"/>
          <a:ext cx="1837427" cy="621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lvl="1" algn="ctr"/>
          <a:r>
            <a:rPr lang="mk-MK" sz="1400" b="1" dirty="0">
              <a:solidFill>
                <a:schemeClr val="bg1"/>
              </a:solidFill>
            </a:rPr>
            <a:t>Медиумска писменост</a:t>
          </a:r>
          <a:endParaRPr lang="en-US" sz="1400" b="1" dirty="0">
            <a:solidFill>
              <a:schemeClr val="bg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7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149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8242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61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5801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8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07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52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4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73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9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3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9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7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8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1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6FAAA-8ECC-465F-A469-F2EDD3268E7C}" type="datetimeFigureOut">
              <a:rPr lang="en-US" smtClean="0"/>
              <a:t>17-Jun-19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E80ADE3-3213-41A5-968B-446837C6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4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542" y="0"/>
            <a:ext cx="58487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76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k-MK" dirty="0"/>
              <a:t>„Регулаторните тела за медиуми и заштитата на малолетните лица“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84188"/>
            <a:ext cx="8915400" cy="3927034"/>
          </a:xfrm>
        </p:spPr>
        <p:txBody>
          <a:bodyPr>
            <a:normAutofit/>
          </a:bodyPr>
          <a:lstStyle/>
          <a:p>
            <a:r>
              <a:rPr lang="mk-MK" dirty="0"/>
              <a:t>Регионално издание подготвено од претставници на националните регулаторни тела од Албанија, Босна и Херцеговина, Косово, Северна Македонија, Србија и Црна Гора. Хрватска не е директен учесник, но во подготовката на овој проект има значаен придонес.</a:t>
            </a:r>
          </a:p>
          <a:p>
            <a:pPr lvl="0"/>
            <a:r>
              <a:rPr lang="ru-RU" dirty="0"/>
              <a:t>Целта на оваа публикација е да се придонесе кон пошироко разбирање на концептот за заштита на малолетни лица од штетните содржини кои произлегуваат од аудиовизуелните услуги, улогата на националните регулаторни тела во оваа област и потребата да се инволвираат разните засегнати страни за обезбедување безбедна околина, како офлајн така и онлајн, за развојот на децата и малолетните лица.</a:t>
            </a:r>
          </a:p>
          <a:p>
            <a:pPr lvl="0"/>
            <a:r>
              <a:rPr lang="mk-MK" dirty="0"/>
              <a:t>Публикацијата е достапна во печатена и електронска форма, како и на јазиците на сите земји од </a:t>
            </a:r>
            <a:r>
              <a:rPr lang="en-US" dirty="0"/>
              <a:t>JUFREX.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97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Заштитата на малолетните лица – задача за сите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Конвенцијата за правата на детето на ОН</a:t>
            </a:r>
          </a:p>
          <a:p>
            <a:r>
              <a:rPr lang="mk-MK" dirty="0"/>
              <a:t>Европската конвенција за човекови права (ЕКЧП)</a:t>
            </a:r>
          </a:p>
          <a:p>
            <a:r>
              <a:rPr lang="mk-MK" dirty="0"/>
              <a:t>Конвенцијата за компјутерски криминал</a:t>
            </a:r>
          </a:p>
          <a:p>
            <a:r>
              <a:rPr lang="mk-MK" dirty="0"/>
              <a:t>Стратегијата на Советот на Европа за правата на детето (2016-2021)</a:t>
            </a:r>
          </a:p>
          <a:p>
            <a:r>
              <a:rPr lang="mk-MK" dirty="0"/>
              <a:t>Директивата за аудиовизуелни медиумски услуги (</a:t>
            </a:r>
            <a:r>
              <a:rPr lang="en-US" dirty="0"/>
              <a:t>AVMSD)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39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29772"/>
          </a:xfrm>
        </p:spPr>
        <p:txBody>
          <a:bodyPr/>
          <a:lstStyle/>
          <a:p>
            <a:r>
              <a:rPr lang="mk-MK" dirty="0"/>
              <a:t>Прилози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64235"/>
            <a:ext cx="8915400" cy="4303059"/>
          </a:xfrm>
        </p:spPr>
        <p:txBody>
          <a:bodyPr>
            <a:normAutofit/>
          </a:bodyPr>
          <a:lstStyle/>
          <a:p>
            <a:r>
              <a:rPr lang="mk-MK" sz="2000" dirty="0"/>
              <a:t>Анекс 1: Преглед на законските рамки на земјите-учеснички</a:t>
            </a:r>
          </a:p>
          <a:p>
            <a:pPr marL="0" indent="0">
              <a:buNone/>
            </a:pPr>
            <a:endParaRPr lang="en-US" sz="2000" dirty="0"/>
          </a:p>
          <a:p>
            <a:pPr lvl="1"/>
            <a:r>
              <a:rPr lang="mk-MK" sz="1800" dirty="0"/>
              <a:t>Национално регулаторно тело, мандат и надлежности</a:t>
            </a:r>
          </a:p>
          <a:p>
            <a:pPr lvl="1"/>
            <a:r>
              <a:rPr lang="mk-MK" sz="1800" dirty="0"/>
              <a:t>Законска регулатива со која се уредува заштитата на малолетните лица</a:t>
            </a:r>
          </a:p>
          <a:p>
            <a:pPr lvl="1"/>
            <a:r>
              <a:rPr lang="mk-MK" sz="1800" dirty="0"/>
              <a:t>Подзаконски акти на регулаторното тело</a:t>
            </a:r>
          </a:p>
          <a:p>
            <a:pPr lvl="1"/>
            <a:r>
              <a:rPr lang="mk-MK" sz="1800" dirty="0"/>
              <a:t>Акти за саморегулирање</a:t>
            </a:r>
          </a:p>
          <a:p>
            <a:pPr marL="0" indent="0">
              <a:buNone/>
            </a:pPr>
            <a:endParaRPr lang="mk-MK" sz="2000" dirty="0"/>
          </a:p>
        </p:txBody>
      </p:sp>
    </p:spTree>
    <p:extLst>
      <p:ext uri="{BB962C8B-B14F-4D97-AF65-F5344CB8AC3E}">
        <p14:creationId xmlns:p14="http://schemas.microsoft.com/office/powerpoint/2010/main" val="166061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Прилози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34353"/>
            <a:ext cx="8915400" cy="4817035"/>
          </a:xfrm>
        </p:spPr>
        <p:txBody>
          <a:bodyPr>
            <a:normAutofit/>
          </a:bodyPr>
          <a:lstStyle/>
          <a:p>
            <a:r>
              <a:rPr lang="mk-MK" sz="2000" dirty="0"/>
              <a:t>Анекс 2: Случаи во врска со заштита на малолетни лица од </a:t>
            </a:r>
            <a:r>
              <a:rPr lang="en-US" sz="2000" dirty="0"/>
              <a:t>J</a:t>
            </a:r>
            <a:r>
              <a:rPr lang="mk-MK" sz="2000" dirty="0" err="1"/>
              <a:t>угоисточна</a:t>
            </a:r>
            <a:r>
              <a:rPr lang="mk-MK" sz="2000" dirty="0"/>
              <a:t> Европа</a:t>
            </a:r>
            <a:endParaRPr lang="en-US" sz="2000" dirty="0"/>
          </a:p>
          <a:p>
            <a:pPr lvl="1"/>
            <a:r>
              <a:rPr lang="mk-MK" sz="1800" dirty="0"/>
              <a:t>Случаи поврзани со емитувањето на содржини коишто може да нанесат сериозна штета или е веројатно дека ќе нанесат штета на физичкиот, менталниот или моралниот развој на малолетните лица</a:t>
            </a:r>
            <a:endParaRPr lang="en-US" sz="1800" dirty="0"/>
          </a:p>
          <a:p>
            <a:pPr lvl="1"/>
            <a:r>
              <a:rPr lang="mk-MK" sz="1800" dirty="0"/>
              <a:t>Случаи на заштита на достоинството, приватноста и идентитетот на малолетните лица</a:t>
            </a:r>
            <a:endParaRPr lang="en-US" sz="1800" dirty="0"/>
          </a:p>
          <a:p>
            <a:pPr lvl="1"/>
            <a:r>
              <a:rPr lang="mk-MK" sz="1800" dirty="0"/>
              <a:t>Случаи на известување за кривични дела во кои се вклучени и малолетни лица</a:t>
            </a:r>
            <a:endParaRPr lang="en-US" sz="1800" dirty="0"/>
          </a:p>
          <a:p>
            <a:pPr lvl="1"/>
            <a:r>
              <a:rPr lang="mk-MK" sz="1800" dirty="0"/>
              <a:t>Случаи поврзани со учеството на малолетни лица во програмски содржини</a:t>
            </a:r>
            <a:endParaRPr lang="en-US" sz="1800" dirty="0"/>
          </a:p>
          <a:p>
            <a:pPr lvl="1"/>
            <a:r>
              <a:rPr lang="mk-MK" sz="1800" dirty="0"/>
              <a:t>Случаи поврзани со комерцијалните комуникации и малолетните лица</a:t>
            </a:r>
            <a:endParaRPr lang="en-US" sz="1800" dirty="0"/>
          </a:p>
          <a:p>
            <a:pPr lvl="1"/>
            <a:r>
              <a:rPr lang="mk-MK" sz="1800" dirty="0"/>
              <a:t>Случаи поврзани со изборите и малолетните лица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0732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Прилози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sz="2000" dirty="0"/>
              <a:t>Анекс 3: Активности за медиумска и информациска писменост на националните регулаторни тела кои земаат учество во проектот на </a:t>
            </a:r>
            <a:r>
              <a:rPr lang="en-US" sz="2000" dirty="0"/>
              <a:t>JUFREX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01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7" y="558369"/>
            <a:ext cx="8911687" cy="928645"/>
          </a:xfrm>
        </p:spPr>
        <p:txBody>
          <a:bodyPr/>
          <a:lstStyle/>
          <a:p>
            <a:pPr algn="ctr"/>
            <a:r>
              <a:rPr lang="mk-MK" dirty="0"/>
              <a:t>Препораки и заклучоци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430813"/>
              </p:ext>
            </p:extLst>
          </p:nvPr>
        </p:nvGraphicFramePr>
        <p:xfrm>
          <a:off x="1640157" y="1382258"/>
          <a:ext cx="8915399" cy="4583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835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mk-MK" dirty="0"/>
          </a:p>
          <a:p>
            <a:pPr marL="0" indent="0">
              <a:buNone/>
            </a:pPr>
            <a:endParaRPr lang="mk-MK" dirty="0"/>
          </a:p>
          <a:p>
            <a:pPr marL="0" indent="0" algn="ctr">
              <a:buNone/>
            </a:pPr>
            <a:r>
              <a:rPr lang="mk-MK" sz="3000" b="1" dirty="0"/>
              <a:t>Ви благодарам на вниманието</a:t>
            </a:r>
            <a:endParaRPr lang="mk-MK" sz="2400" b="1" dirty="0"/>
          </a:p>
          <a:p>
            <a:pPr marL="0" indent="0" algn="ctr">
              <a:buNone/>
            </a:pPr>
            <a:endParaRPr lang="mk-MK" sz="2400" b="1" dirty="0"/>
          </a:p>
          <a:p>
            <a:pPr marL="0" indent="0" algn="ctr">
              <a:buNone/>
            </a:pPr>
            <a:endParaRPr lang="mk-MK" sz="2400" b="1" dirty="0"/>
          </a:p>
          <a:p>
            <a:pPr marL="0" indent="0" algn="ctr">
              <a:buNone/>
            </a:pPr>
            <a:endParaRPr lang="mk-MK" sz="2400" b="1" dirty="0"/>
          </a:p>
          <a:p>
            <a:pPr marL="0" indent="0" algn="r">
              <a:buNone/>
            </a:pPr>
            <a:r>
              <a:rPr lang="mk-MK" b="1" dirty="0"/>
              <a:t>м-р Виктор Стојанов</a:t>
            </a:r>
          </a:p>
        </p:txBody>
      </p:sp>
    </p:spTree>
    <p:extLst>
      <p:ext uri="{BB962C8B-B14F-4D97-AF65-F5344CB8AC3E}">
        <p14:creationId xmlns:p14="http://schemas.microsoft.com/office/powerpoint/2010/main" val="25674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253</TotalTime>
  <Words>361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PowerPoint Presentation</vt:lpstr>
      <vt:lpstr>„Регулаторните тела за медиуми и заштитата на малолетните лица“</vt:lpstr>
      <vt:lpstr>Заштитата на малолетните лица – задача за сите</vt:lpstr>
      <vt:lpstr>Прилози</vt:lpstr>
      <vt:lpstr>Прилози</vt:lpstr>
      <vt:lpstr>Прилози</vt:lpstr>
      <vt:lpstr>Препораки и заклучоци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monitor3</dc:creator>
  <cp:lastModifiedBy>monitor3</cp:lastModifiedBy>
  <cp:revision>17</cp:revision>
  <dcterms:created xsi:type="dcterms:W3CDTF">2019-06-13T12:22:50Z</dcterms:created>
  <dcterms:modified xsi:type="dcterms:W3CDTF">2019-06-17T07:37:30Z</dcterms:modified>
</cp:coreProperties>
</file>