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Жанровска дистрибуција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9C-4213-823E-9182C83369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9C-4213-823E-9182C83369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9C-4213-823E-9182C83369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19C-4213-823E-9182C8336945}"/>
              </c:ext>
            </c:extLst>
          </c:dPt>
          <c:cat>
            <c:strRef>
              <c:f>Sheet1!$A$2:$A$5</c:f>
              <c:strCache>
                <c:ptCount val="4"/>
                <c:pt idx="0">
                  <c:v>Вест</c:v>
                </c:pt>
                <c:pt idx="1">
                  <c:v>Коментар</c:v>
                </c:pt>
                <c:pt idx="2">
                  <c:v>Извештаи (проширени вести)</c:v>
                </c:pt>
                <c:pt idx="3">
                  <c:v>Интервју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74.8</c:v>
                </c:pt>
                <c:pt idx="1">
                  <c:v>17</c:v>
                </c:pt>
                <c:pt idx="2">
                  <c:v>5.5</c:v>
                </c:pt>
                <c:pt idx="3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0F-4D98-A822-E8189EB309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cvetkovik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2ED52-0179-4877-BB0D-C592CC9EE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161" y="1784412"/>
            <a:ext cx="9224639" cy="2248252"/>
          </a:xfrm>
        </p:spPr>
        <p:txBody>
          <a:bodyPr>
            <a:normAutofit fontScale="90000"/>
          </a:bodyPr>
          <a:lstStyle/>
          <a:p>
            <a:r>
              <a:rPr lang="en-US" dirty="0"/>
              <a:t>FRAMING THE RAINBOW: </a:t>
            </a:r>
            <a:r>
              <a:rPr lang="mk-MK" dirty="0"/>
              <a:t>Анализа на известувачките рамки во медиумското покривање на теми поврзани со лгбт- заедницата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1F45C-A187-45C9-84C8-109C9F8002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/>
              <a:t>Истражувач и автор на извештајот: Игор Мицевски</a:t>
            </a:r>
          </a:p>
          <a:p>
            <a:r>
              <a:rPr lang="mk-MK" dirty="0"/>
              <a:t>Истражувачи: Ирена Цветковиќ и Васко Маглешов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3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7D92F-99EF-4A14-AD29-97B6B2A9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476376"/>
            <a:ext cx="7729728" cy="4263652"/>
          </a:xfrm>
        </p:spPr>
        <p:txBody>
          <a:bodyPr/>
          <a:lstStyle/>
          <a:p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најголем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en-US" dirty="0"/>
              <a:t> </a:t>
            </a:r>
            <a:r>
              <a:rPr lang="en-US" dirty="0" err="1"/>
              <a:t>случаи</a:t>
            </a:r>
            <a:r>
              <a:rPr lang="en-US" dirty="0"/>
              <a:t> (82%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статиите</a:t>
            </a:r>
            <a:r>
              <a:rPr lang="en-US" dirty="0"/>
              <a:t>) </a:t>
            </a:r>
            <a:r>
              <a:rPr lang="en-US" dirty="0" err="1"/>
              <a:t>не</a:t>
            </a:r>
            <a:r>
              <a:rPr lang="en-US" dirty="0"/>
              <a:t> е </a:t>
            </a:r>
            <a:r>
              <a:rPr lang="en-US" dirty="0" err="1"/>
              <a:t>познат</a:t>
            </a:r>
            <a:r>
              <a:rPr lang="en-US" dirty="0"/>
              <a:t> </a:t>
            </a:r>
            <a:r>
              <a:rPr lang="en-US" dirty="0" err="1"/>
              <a:t>авторот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статијата</a:t>
            </a:r>
            <a:r>
              <a:rPr lang="en-US" dirty="0"/>
              <a:t>. </a:t>
            </a:r>
            <a:r>
              <a:rPr lang="en-US" dirty="0" err="1"/>
              <a:t>Ова</a:t>
            </a:r>
            <a:r>
              <a:rPr lang="en-US" dirty="0"/>
              <a:t> е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спротивност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членот</a:t>
            </a:r>
            <a:r>
              <a:rPr lang="en-US" dirty="0"/>
              <a:t> 14(2)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Законот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медиуми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исто</a:t>
            </a:r>
            <a:r>
              <a:rPr lang="en-US" dirty="0"/>
              <a:t> </a:t>
            </a:r>
            <a:r>
              <a:rPr lang="en-US" dirty="0" err="1"/>
              <a:t>така</a:t>
            </a:r>
            <a:r>
              <a:rPr lang="en-US" dirty="0"/>
              <a:t> </a:t>
            </a:r>
            <a:r>
              <a:rPr lang="en-US" dirty="0" err="1"/>
              <a:t>отвора</a:t>
            </a:r>
            <a:r>
              <a:rPr lang="en-US" dirty="0"/>
              <a:t> </a:t>
            </a:r>
            <a:r>
              <a:rPr lang="en-US" dirty="0" err="1"/>
              <a:t>стратегиски</a:t>
            </a:r>
            <a:r>
              <a:rPr lang="en-US" dirty="0"/>
              <a:t> </a:t>
            </a:r>
            <a:r>
              <a:rPr lang="en-US" dirty="0" err="1"/>
              <a:t>проблем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ЛГБТ </a:t>
            </a:r>
            <a:r>
              <a:rPr lang="en-US" dirty="0" err="1"/>
              <a:t>заедницата</a:t>
            </a:r>
            <a:r>
              <a:rPr lang="en-US" dirty="0"/>
              <a:t> –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услови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знае</a:t>
            </a:r>
            <a:r>
              <a:rPr lang="en-US" dirty="0"/>
              <a:t> </a:t>
            </a:r>
            <a:r>
              <a:rPr lang="en-US" dirty="0" err="1"/>
              <a:t>името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авторот</a:t>
            </a:r>
            <a:r>
              <a:rPr lang="en-US" dirty="0"/>
              <a:t> и </a:t>
            </a:r>
            <a:r>
              <a:rPr lang="en-US" dirty="0" err="1"/>
              <a:t>тој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биде</a:t>
            </a:r>
            <a:r>
              <a:rPr lang="en-US" dirty="0"/>
              <a:t> </a:t>
            </a:r>
            <a:r>
              <a:rPr lang="en-US" dirty="0" err="1"/>
              <a:t>санкциониран</a:t>
            </a:r>
            <a:r>
              <a:rPr lang="en-US" dirty="0"/>
              <a:t> </a:t>
            </a:r>
            <a:r>
              <a:rPr lang="en-US" dirty="0" err="1"/>
              <a:t>според</a:t>
            </a:r>
            <a:r>
              <a:rPr lang="en-US" dirty="0"/>
              <a:t> </a:t>
            </a:r>
            <a:r>
              <a:rPr lang="en-US" dirty="0" err="1"/>
              <a:t>Кривичниот</a:t>
            </a:r>
            <a:r>
              <a:rPr lang="en-US" dirty="0"/>
              <a:t> </a:t>
            </a:r>
            <a:r>
              <a:rPr lang="en-US" dirty="0" err="1"/>
              <a:t>законик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услови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Законот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ААВМУ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казнените</a:t>
            </a:r>
            <a:r>
              <a:rPr lang="en-US" dirty="0"/>
              <a:t> </a:t>
            </a:r>
            <a:r>
              <a:rPr lang="en-US" dirty="0" err="1"/>
              <a:t>одредби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предвидува</a:t>
            </a:r>
            <a:r>
              <a:rPr lang="en-US" dirty="0"/>
              <a:t> </a:t>
            </a:r>
            <a:r>
              <a:rPr lang="en-US" dirty="0" err="1"/>
              <a:t>санкција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говор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омраза</a:t>
            </a:r>
            <a:r>
              <a:rPr lang="en-US" dirty="0"/>
              <a:t>, </a:t>
            </a:r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дело</a:t>
            </a:r>
            <a:r>
              <a:rPr lang="en-US" dirty="0"/>
              <a:t>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ќе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појави</a:t>
            </a:r>
            <a:r>
              <a:rPr lang="en-US" dirty="0"/>
              <a:t>, </a:t>
            </a:r>
            <a:r>
              <a:rPr lang="en-US" dirty="0" err="1"/>
              <a:t>ќе</a:t>
            </a:r>
            <a:r>
              <a:rPr lang="en-US" dirty="0"/>
              <a:t> </a:t>
            </a:r>
            <a:r>
              <a:rPr lang="en-US" dirty="0" err="1"/>
              <a:t>остане</a:t>
            </a:r>
            <a:r>
              <a:rPr lang="en-US" dirty="0"/>
              <a:t> </a:t>
            </a:r>
            <a:r>
              <a:rPr lang="en-US" dirty="0" err="1"/>
              <a:t>несанкционирано</a:t>
            </a:r>
            <a:r>
              <a:rPr lang="en-US" dirty="0"/>
              <a:t>,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придонесува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</a:t>
            </a:r>
            <a:r>
              <a:rPr lang="en-US" dirty="0" err="1"/>
              <a:t>културата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неказнивост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делата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омраза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ЛГБТ </a:t>
            </a:r>
            <a:r>
              <a:rPr lang="en-US" dirty="0" err="1"/>
              <a:t>заедницата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8827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E84F6-A6E5-42A5-A3A0-6D4185419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660124"/>
            <a:ext cx="7729728" cy="4079903"/>
          </a:xfrm>
        </p:spPr>
        <p:txBody>
          <a:bodyPr>
            <a:normAutofit/>
          </a:bodyPr>
          <a:lstStyle/>
          <a:p>
            <a:r>
              <a:rPr lang="en-US" dirty="0" err="1"/>
              <a:t>Анализата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жанровската</a:t>
            </a:r>
            <a:r>
              <a:rPr lang="en-US" dirty="0"/>
              <a:t> </a:t>
            </a:r>
            <a:r>
              <a:rPr lang="en-US" dirty="0" err="1"/>
              <a:t>дистрибуција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покривањето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темите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е </a:t>
            </a:r>
            <a:r>
              <a:rPr lang="en-US" dirty="0" err="1"/>
              <a:t>опсервирана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покажува</a:t>
            </a:r>
            <a:r>
              <a:rPr lang="en-US" dirty="0"/>
              <a:t> </a:t>
            </a:r>
            <a:r>
              <a:rPr lang="en-US" dirty="0" err="1"/>
              <a:t>речиси</a:t>
            </a:r>
            <a:r>
              <a:rPr lang="en-US" dirty="0"/>
              <a:t> </a:t>
            </a:r>
            <a:r>
              <a:rPr lang="en-US" dirty="0" err="1"/>
              <a:t>целосно</a:t>
            </a:r>
            <a:r>
              <a:rPr lang="en-US" dirty="0"/>
              <a:t> </a:t>
            </a:r>
            <a:r>
              <a:rPr lang="en-US" dirty="0" err="1"/>
              <a:t>отсуство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аналитички</a:t>
            </a:r>
            <a:r>
              <a:rPr lang="en-US" dirty="0"/>
              <a:t> </a:t>
            </a:r>
            <a:r>
              <a:rPr lang="en-US" dirty="0" err="1"/>
              <a:t>новинарски</a:t>
            </a:r>
            <a:r>
              <a:rPr lang="en-US" dirty="0"/>
              <a:t> </a:t>
            </a:r>
            <a:r>
              <a:rPr lang="en-US" dirty="0" err="1"/>
              <a:t>жанрови</a:t>
            </a:r>
            <a:r>
              <a:rPr lang="en-US" dirty="0"/>
              <a:t>. </a:t>
            </a:r>
            <a:endParaRPr lang="mk-MK" dirty="0"/>
          </a:p>
          <a:p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селектираниот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медиумските</a:t>
            </a:r>
            <a:r>
              <a:rPr lang="en-US" dirty="0"/>
              <a:t> </a:t>
            </a:r>
            <a:r>
              <a:rPr lang="en-US" dirty="0" err="1"/>
              <a:t>објави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е </a:t>
            </a:r>
            <a:r>
              <a:rPr lang="en-US" dirty="0" err="1"/>
              <a:t>спомената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доминира</a:t>
            </a:r>
            <a:r>
              <a:rPr lang="en-US" dirty="0"/>
              <a:t> </a:t>
            </a:r>
            <a:r>
              <a:rPr lang="en-US" dirty="0" err="1"/>
              <a:t>веста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жанр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232 </a:t>
            </a:r>
            <a:r>
              <a:rPr lang="en-US" dirty="0" err="1"/>
              <a:t>објави</a:t>
            </a:r>
            <a:r>
              <a:rPr lang="en-US" dirty="0"/>
              <a:t> (74,8%)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можат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сместат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овој</a:t>
            </a:r>
            <a:r>
              <a:rPr lang="en-US" dirty="0"/>
              <a:t> </a:t>
            </a:r>
            <a:r>
              <a:rPr lang="en-US" dirty="0" err="1"/>
              <a:t>елементарен</a:t>
            </a:r>
            <a:r>
              <a:rPr lang="en-US" dirty="0"/>
              <a:t> </a:t>
            </a:r>
            <a:r>
              <a:rPr lang="en-US" dirty="0" err="1"/>
              <a:t>новинарски</a:t>
            </a:r>
            <a:r>
              <a:rPr lang="en-US" dirty="0"/>
              <a:t> </a:t>
            </a:r>
            <a:r>
              <a:rPr lang="en-US" dirty="0" err="1"/>
              <a:t>жанр</a:t>
            </a:r>
            <a:r>
              <a:rPr lang="en-US" dirty="0"/>
              <a:t>, </a:t>
            </a:r>
            <a:r>
              <a:rPr lang="en-US" dirty="0" err="1"/>
              <a:t>потоа</a:t>
            </a:r>
            <a:r>
              <a:rPr lang="en-US" dirty="0"/>
              <a:t> </a:t>
            </a:r>
            <a:r>
              <a:rPr lang="en-US" dirty="0" err="1"/>
              <a:t>детектирани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53 </a:t>
            </a:r>
            <a:r>
              <a:rPr lang="en-US" dirty="0" err="1"/>
              <a:t>коментари</a:t>
            </a:r>
            <a:r>
              <a:rPr lang="en-US" dirty="0"/>
              <a:t> (17%)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директно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индиректно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осврнуваат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општествената</a:t>
            </a:r>
            <a:r>
              <a:rPr lang="en-US" dirty="0"/>
              <a:t> </a:t>
            </a:r>
            <a:r>
              <a:rPr lang="en-US" dirty="0" err="1"/>
              <a:t>позиција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ЛГБТ, 17 </a:t>
            </a:r>
            <a:r>
              <a:rPr lang="en-US" dirty="0" err="1"/>
              <a:t>извештаи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проширени</a:t>
            </a:r>
            <a:r>
              <a:rPr lang="en-US" dirty="0"/>
              <a:t> </a:t>
            </a:r>
            <a:r>
              <a:rPr lang="en-US" dirty="0" err="1"/>
              <a:t>вести</a:t>
            </a:r>
            <a:r>
              <a:rPr lang="en-US" dirty="0"/>
              <a:t>, </a:t>
            </a:r>
            <a:r>
              <a:rPr lang="en-US" dirty="0" err="1"/>
              <a:t>што</a:t>
            </a:r>
            <a:r>
              <a:rPr lang="en-US" dirty="0"/>
              <a:t> е 5,5%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вкупниот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en-US" dirty="0"/>
              <a:t>, </a:t>
            </a:r>
            <a:r>
              <a:rPr lang="en-US" dirty="0" err="1"/>
              <a:t>како</a:t>
            </a:r>
            <a:r>
              <a:rPr lang="en-US" dirty="0"/>
              <a:t> и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интервјуа</a:t>
            </a:r>
            <a:r>
              <a:rPr lang="en-US" dirty="0"/>
              <a:t> и </a:t>
            </a:r>
            <a:r>
              <a:rPr lang="en-US" dirty="0" err="1"/>
              <a:t>неколку</a:t>
            </a:r>
            <a:r>
              <a:rPr lang="en-US" dirty="0"/>
              <a:t> </a:t>
            </a:r>
            <a:r>
              <a:rPr lang="en-US" dirty="0" err="1"/>
              <a:t>објави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жанрови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можат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влезат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класичната</a:t>
            </a:r>
            <a:r>
              <a:rPr lang="en-US" dirty="0"/>
              <a:t> </a:t>
            </a:r>
            <a:r>
              <a:rPr lang="en-US" dirty="0" err="1"/>
              <a:t>жанровска</a:t>
            </a:r>
            <a:r>
              <a:rPr lang="en-US" dirty="0"/>
              <a:t> </a:t>
            </a:r>
            <a:r>
              <a:rPr lang="en-US" dirty="0" err="1"/>
              <a:t>поделба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2490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3C74A33-0AE8-4C78-82DC-3F9B1D459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213398"/>
              </p:ext>
            </p:extLst>
          </p:nvPr>
        </p:nvGraphicFramePr>
        <p:xfrm>
          <a:off x="1926454" y="1580225"/>
          <a:ext cx="8035109" cy="416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3838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22207-5799-46F0-9384-41DBAE9AE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00326"/>
            <a:ext cx="7729728" cy="4239701"/>
          </a:xfrm>
        </p:spPr>
        <p:txBody>
          <a:bodyPr/>
          <a:lstStyle/>
          <a:p>
            <a:r>
              <a:rPr lang="en-US" dirty="0" err="1"/>
              <a:t>Изборот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жанрови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медиумското</a:t>
            </a:r>
            <a:r>
              <a:rPr lang="en-US" dirty="0"/>
              <a:t> </a:t>
            </a:r>
            <a:r>
              <a:rPr lang="en-US" dirty="0" err="1"/>
              <a:t>известување</a:t>
            </a:r>
            <a:r>
              <a:rPr lang="en-US" dirty="0"/>
              <a:t> е </a:t>
            </a:r>
            <a:r>
              <a:rPr lang="en-US" dirty="0" err="1"/>
              <a:t>индикативен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односот</a:t>
            </a:r>
            <a:r>
              <a:rPr lang="en-US" dirty="0"/>
              <a:t> и </a:t>
            </a:r>
            <a:r>
              <a:rPr lang="en-US" dirty="0" err="1"/>
              <a:t>тежината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ѝ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дава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некоја</a:t>
            </a:r>
            <a:r>
              <a:rPr lang="en-US" dirty="0"/>
              <a:t> </a:t>
            </a:r>
            <a:r>
              <a:rPr lang="en-US" dirty="0" err="1"/>
              <a:t>тема</a:t>
            </a:r>
            <a:r>
              <a:rPr lang="en-US" dirty="0"/>
              <a:t>. </a:t>
            </a:r>
            <a:r>
              <a:rPr lang="en-US" dirty="0" err="1"/>
              <a:t>Веста</a:t>
            </a:r>
            <a:r>
              <a:rPr lang="en-US" dirty="0"/>
              <a:t> е </a:t>
            </a:r>
            <a:r>
              <a:rPr lang="en-US" dirty="0" err="1"/>
              <a:t>жанр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накусо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информира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некоја</a:t>
            </a:r>
            <a:r>
              <a:rPr lang="en-US" dirty="0"/>
              <a:t> </a:t>
            </a:r>
            <a:r>
              <a:rPr lang="en-US" dirty="0" err="1"/>
              <a:t>новост</a:t>
            </a:r>
            <a:r>
              <a:rPr lang="en-US" dirty="0"/>
              <a:t>, а </a:t>
            </a:r>
            <a:r>
              <a:rPr lang="en-US" dirty="0" err="1"/>
              <a:t>аналитичките</a:t>
            </a:r>
            <a:r>
              <a:rPr lang="en-US" dirty="0"/>
              <a:t> </a:t>
            </a:r>
            <a:r>
              <a:rPr lang="en-US" dirty="0" err="1"/>
              <a:t>жанрови</a:t>
            </a:r>
            <a:r>
              <a:rPr lang="en-US" dirty="0"/>
              <a:t>, </a:t>
            </a:r>
            <a:r>
              <a:rPr lang="en-US" dirty="0" err="1"/>
              <a:t>какви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истражувачките</a:t>
            </a:r>
            <a:r>
              <a:rPr lang="en-US" dirty="0"/>
              <a:t> </a:t>
            </a:r>
            <a:r>
              <a:rPr lang="en-US" dirty="0" err="1"/>
              <a:t>стории</a:t>
            </a:r>
            <a:r>
              <a:rPr lang="en-US" dirty="0"/>
              <a:t>, </a:t>
            </a:r>
            <a:r>
              <a:rPr lang="en-US" dirty="0" err="1"/>
              <a:t>новинарските</a:t>
            </a:r>
            <a:r>
              <a:rPr lang="en-US" dirty="0"/>
              <a:t> </a:t>
            </a:r>
            <a:r>
              <a:rPr lang="en-US" dirty="0" err="1"/>
              <a:t>анализи</a:t>
            </a:r>
            <a:r>
              <a:rPr lang="en-US" dirty="0"/>
              <a:t> и </a:t>
            </a:r>
            <a:r>
              <a:rPr lang="en-US" dirty="0" err="1"/>
              <a:t>слично</a:t>
            </a:r>
            <a:r>
              <a:rPr lang="en-US" dirty="0"/>
              <a:t>,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деконструираат</a:t>
            </a:r>
            <a:r>
              <a:rPr lang="en-US" dirty="0"/>
              <a:t> </a:t>
            </a:r>
            <a:r>
              <a:rPr lang="en-US" dirty="0" err="1"/>
              <a:t>таа</a:t>
            </a:r>
            <a:r>
              <a:rPr lang="en-US" dirty="0"/>
              <a:t> </a:t>
            </a:r>
            <a:r>
              <a:rPr lang="en-US" dirty="0" err="1"/>
              <a:t>појава</a:t>
            </a:r>
            <a:r>
              <a:rPr lang="en-US" dirty="0"/>
              <a:t>.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вториве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жанровите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очекува</a:t>
            </a:r>
            <a:r>
              <a:rPr lang="en-US" dirty="0"/>
              <a:t> </a:t>
            </a:r>
            <a:r>
              <a:rPr lang="en-US" dirty="0" err="1"/>
              <a:t>посуштински</a:t>
            </a:r>
            <a:r>
              <a:rPr lang="en-US" dirty="0"/>
              <a:t> </a:t>
            </a:r>
            <a:r>
              <a:rPr lang="en-US" dirty="0" err="1"/>
              <a:t>придонес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</a:t>
            </a:r>
            <a:r>
              <a:rPr lang="en-US" dirty="0" err="1"/>
              <a:t>развој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јавната</a:t>
            </a:r>
            <a:r>
              <a:rPr lang="en-US" dirty="0"/>
              <a:t> </a:t>
            </a:r>
            <a:r>
              <a:rPr lang="en-US" dirty="0" err="1"/>
              <a:t>сфера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, </a:t>
            </a:r>
            <a:r>
              <a:rPr lang="en-US" dirty="0" err="1"/>
              <a:t>поради</a:t>
            </a:r>
            <a:r>
              <a:rPr lang="en-US" dirty="0"/>
              <a:t> </a:t>
            </a:r>
            <a:r>
              <a:rPr lang="en-US" dirty="0" err="1"/>
              <a:t>тоа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тие</a:t>
            </a:r>
            <a:r>
              <a:rPr lang="en-US" dirty="0"/>
              <a:t> </a:t>
            </a:r>
            <a:r>
              <a:rPr lang="en-US" dirty="0" err="1"/>
              <a:t>бараат</a:t>
            </a:r>
            <a:r>
              <a:rPr lang="en-US" dirty="0"/>
              <a:t> </a:t>
            </a:r>
            <a:r>
              <a:rPr lang="en-US" dirty="0" err="1"/>
              <a:t>врски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деталите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појавите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обелоденуваат</a:t>
            </a:r>
            <a:r>
              <a:rPr lang="en-US" dirty="0"/>
              <a:t> </a:t>
            </a:r>
            <a:r>
              <a:rPr lang="en-US" dirty="0" err="1"/>
              <a:t>општествени</a:t>
            </a:r>
            <a:r>
              <a:rPr lang="en-US" dirty="0"/>
              <a:t> </a:t>
            </a:r>
            <a:r>
              <a:rPr lang="en-US" dirty="0" err="1"/>
              <a:t>неправди</a:t>
            </a:r>
            <a:r>
              <a:rPr lang="en-US" dirty="0"/>
              <a:t> и </a:t>
            </a:r>
            <a:r>
              <a:rPr lang="en-US" dirty="0" err="1"/>
              <a:t>размислуваат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начините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бидат</a:t>
            </a:r>
            <a:r>
              <a:rPr lang="en-US" dirty="0"/>
              <a:t> </a:t>
            </a:r>
            <a:r>
              <a:rPr lang="en-US" dirty="0" err="1"/>
              <a:t>поправени</a:t>
            </a:r>
            <a:r>
              <a:rPr lang="en-US" dirty="0"/>
              <a:t> </a:t>
            </a:r>
            <a:r>
              <a:rPr lang="en-US" dirty="0" err="1"/>
              <a:t>тие</a:t>
            </a:r>
            <a:r>
              <a:rPr lang="en-US" dirty="0"/>
              <a:t> </a:t>
            </a:r>
            <a:r>
              <a:rPr lang="en-US" dirty="0" err="1"/>
              <a:t>неправди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16451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A8CC2-78DD-4B58-9A62-72FB36BD1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27969"/>
            <a:ext cx="7729728" cy="142544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фреквенцијата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низ</a:t>
            </a:r>
            <a:r>
              <a:rPr lang="en-US" dirty="0"/>
              <a:t> </a:t>
            </a:r>
            <a:r>
              <a:rPr lang="en-US" dirty="0" err="1"/>
              <a:t>времето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појавуваат</a:t>
            </a:r>
            <a:r>
              <a:rPr lang="en-US" dirty="0"/>
              <a:t> </a:t>
            </a:r>
            <a:r>
              <a:rPr lang="en-US" dirty="0" err="1"/>
              <a:t>медиумските</a:t>
            </a:r>
            <a:r>
              <a:rPr lang="en-US" dirty="0"/>
              <a:t> </a:t>
            </a:r>
            <a:r>
              <a:rPr lang="en-US" dirty="0" err="1"/>
              <a:t>содржини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однесуваат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D3508-E638-4DB3-B8E9-89728F61E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Најголема</a:t>
            </a:r>
            <a:r>
              <a:rPr lang="en-US" dirty="0"/>
              <a:t> </a:t>
            </a:r>
            <a:r>
              <a:rPr lang="en-US" dirty="0" err="1"/>
              <a:t>фреквенција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 </a:t>
            </a:r>
            <a:r>
              <a:rPr lang="en-US" dirty="0" err="1"/>
              <a:t>поврзани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теми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издвојуваат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пет</a:t>
            </a:r>
            <a:r>
              <a:rPr lang="en-US" dirty="0"/>
              <a:t> </a:t>
            </a:r>
            <a:r>
              <a:rPr lang="en-US" dirty="0" err="1"/>
              <a:t>известувачки</a:t>
            </a:r>
            <a:r>
              <a:rPr lang="en-US" dirty="0"/>
              <a:t> </a:t>
            </a:r>
            <a:r>
              <a:rPr lang="en-US" dirty="0" err="1"/>
              <a:t>пункта</a:t>
            </a:r>
            <a:r>
              <a:rPr lang="en-US" dirty="0"/>
              <a:t>: (1) 23 и 24 </a:t>
            </a:r>
            <a:r>
              <a:rPr lang="en-US" dirty="0" err="1"/>
              <a:t>јануари</a:t>
            </a:r>
            <a:r>
              <a:rPr lang="en-US" dirty="0"/>
              <a:t>; (2) 16 и 17 </a:t>
            </a:r>
            <a:r>
              <a:rPr lang="en-US" dirty="0" err="1"/>
              <a:t>мај</a:t>
            </a:r>
            <a:r>
              <a:rPr lang="en-US" dirty="0"/>
              <a:t>; (3) 3 </a:t>
            </a:r>
            <a:r>
              <a:rPr lang="en-US" dirty="0" err="1"/>
              <a:t>јуни</a:t>
            </a:r>
            <a:r>
              <a:rPr lang="en-US" dirty="0"/>
              <a:t>; (4) 25, 26 и 27 </a:t>
            </a:r>
            <a:r>
              <a:rPr lang="en-US" dirty="0" err="1"/>
              <a:t>јуни</a:t>
            </a:r>
            <a:r>
              <a:rPr lang="en-US" dirty="0"/>
              <a:t> и (5) 4, 5 и 6 </a:t>
            </a:r>
            <a:r>
              <a:rPr lang="en-US" dirty="0" err="1"/>
              <a:t>јули</a:t>
            </a:r>
            <a:r>
              <a:rPr lang="en-US" dirty="0"/>
              <a:t>. </a:t>
            </a:r>
            <a:r>
              <a:rPr lang="en-US" dirty="0" err="1"/>
              <a:t>Најголема</a:t>
            </a:r>
            <a:r>
              <a:rPr lang="en-US" dirty="0"/>
              <a:t> </a:t>
            </a:r>
            <a:r>
              <a:rPr lang="en-US" dirty="0" err="1"/>
              <a:t>фреквенција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 </a:t>
            </a:r>
            <a:r>
              <a:rPr lang="en-US" dirty="0" err="1"/>
              <a:t>поврзани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теми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однесуваат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случувања</a:t>
            </a:r>
            <a:r>
              <a:rPr lang="en-US" dirty="0"/>
              <a:t> </a:t>
            </a:r>
            <a:r>
              <a:rPr lang="en-US" dirty="0" err="1"/>
              <a:t>надвор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издвојуваат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шест</a:t>
            </a:r>
            <a:r>
              <a:rPr lang="en-US" dirty="0"/>
              <a:t> </a:t>
            </a:r>
            <a:r>
              <a:rPr lang="en-US" dirty="0" err="1"/>
              <a:t>известувачки</a:t>
            </a:r>
            <a:r>
              <a:rPr lang="en-US" dirty="0"/>
              <a:t> </a:t>
            </a:r>
            <a:r>
              <a:rPr lang="en-US" dirty="0" err="1"/>
              <a:t>пункта</a:t>
            </a:r>
            <a:r>
              <a:rPr lang="en-US" dirty="0"/>
              <a:t>: (1) 18 </a:t>
            </a:r>
            <a:r>
              <a:rPr lang="en-US" dirty="0" err="1"/>
              <a:t>јануари</a:t>
            </a:r>
            <a:r>
              <a:rPr lang="en-US" dirty="0"/>
              <a:t>; (2) 22 </a:t>
            </a:r>
            <a:r>
              <a:rPr lang="en-US" dirty="0" err="1"/>
              <a:t>март</a:t>
            </a:r>
            <a:r>
              <a:rPr lang="en-US" dirty="0"/>
              <a:t>; (3) 3, 4, 5 и 6 </a:t>
            </a:r>
            <a:r>
              <a:rPr lang="en-US" dirty="0" err="1"/>
              <a:t>април</a:t>
            </a:r>
            <a:r>
              <a:rPr lang="en-US" dirty="0"/>
              <a:t>; (4) 16 </a:t>
            </a:r>
            <a:r>
              <a:rPr lang="en-US" dirty="0" err="1"/>
              <a:t>јуни</a:t>
            </a:r>
            <a:r>
              <a:rPr lang="en-US" dirty="0"/>
              <a:t>; (5) 18, 19 и 20 </a:t>
            </a:r>
            <a:r>
              <a:rPr lang="en-US" dirty="0" err="1"/>
              <a:t>јуни</a:t>
            </a:r>
            <a:r>
              <a:rPr lang="en-US" dirty="0"/>
              <a:t> и (6) 30 </a:t>
            </a:r>
            <a:r>
              <a:rPr lang="en-US" dirty="0" err="1"/>
              <a:t>јуни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585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6BE8-DFAD-4ADB-9C3A-E66DA2A53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Пункт </a:t>
            </a:r>
            <a:r>
              <a:rPr lang="en-US" dirty="0"/>
              <a:t>23 и 24 </a:t>
            </a:r>
            <a:r>
              <a:rPr lang="en-US" dirty="0" err="1"/>
              <a:t>јануари</a:t>
            </a:r>
            <a:br>
              <a:rPr lang="mk-MK" dirty="0"/>
            </a:br>
            <a:r>
              <a:rPr lang="mk-MK" dirty="0"/>
              <a:t>пункт </a:t>
            </a:r>
            <a:r>
              <a:rPr lang="mk-MK" b="1" dirty="0"/>
              <a:t>16</a:t>
            </a:r>
            <a:r>
              <a:rPr lang="mk-MK" dirty="0"/>
              <a:t> и </a:t>
            </a:r>
            <a:r>
              <a:rPr lang="mk-MK" b="1" dirty="0"/>
              <a:t>17 </a:t>
            </a:r>
            <a:r>
              <a:rPr lang="mk-MK" dirty="0"/>
              <a:t>мај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24081-5C29-4514-B20D-3D58B9E0F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Тема: </a:t>
            </a:r>
            <a:r>
              <a:rPr lang="en-US" dirty="0" err="1"/>
              <a:t>предлог-резолуција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реформскиот</a:t>
            </a:r>
            <a:r>
              <a:rPr lang="en-US" dirty="0"/>
              <a:t> </a:t>
            </a:r>
            <a:r>
              <a:rPr lang="en-US" dirty="0" err="1"/>
              <a:t>напредокот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известувачот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Европскиот</a:t>
            </a:r>
            <a:r>
              <a:rPr lang="en-US" dirty="0"/>
              <a:t> </a:t>
            </a:r>
            <a:r>
              <a:rPr lang="en-US" dirty="0" err="1"/>
              <a:t>парламент</a:t>
            </a:r>
            <a:endParaRPr lang="mk-MK" dirty="0"/>
          </a:p>
          <a:p>
            <a:r>
              <a:rPr lang="mk-MK" dirty="0"/>
              <a:t>Тема: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Европската</a:t>
            </a:r>
            <a:r>
              <a:rPr lang="en-US" dirty="0"/>
              <a:t> </a:t>
            </a:r>
            <a:r>
              <a:rPr lang="en-US" dirty="0" err="1"/>
              <a:t>Унија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Македoнија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обележува</a:t>
            </a:r>
            <a:r>
              <a:rPr lang="en-US" dirty="0"/>
              <a:t> </a:t>
            </a:r>
            <a:r>
              <a:rPr lang="en-US" dirty="0" err="1"/>
              <a:t>денот</a:t>
            </a:r>
            <a:r>
              <a:rPr lang="en-US" dirty="0"/>
              <a:t> </a:t>
            </a:r>
            <a:r>
              <a:rPr lang="en-US" dirty="0" err="1"/>
              <a:t>против</a:t>
            </a:r>
            <a:r>
              <a:rPr lang="en-US" dirty="0"/>
              <a:t> </a:t>
            </a:r>
            <a:r>
              <a:rPr lang="en-US" dirty="0" err="1"/>
              <a:t>хомофобијата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74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BBD73-CDC3-4CA5-8C54-B1EB36365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врамувањата</a:t>
            </a:r>
            <a:r>
              <a:rPr lang="en-US" dirty="0"/>
              <a:t> (frame analysis)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медиумското</a:t>
            </a:r>
            <a:r>
              <a:rPr lang="en-US" dirty="0"/>
              <a:t> </a:t>
            </a:r>
            <a:r>
              <a:rPr lang="en-US" dirty="0" err="1"/>
              <a:t>покривање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BD9A69-4720-40ED-B7CF-872244CB8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135" y="2364909"/>
            <a:ext cx="5626990" cy="3451691"/>
          </a:xfrm>
        </p:spPr>
      </p:pic>
    </p:spTree>
    <p:extLst>
      <p:ext uri="{BB962C8B-B14F-4D97-AF65-F5344CB8AC3E}">
        <p14:creationId xmlns:p14="http://schemas.microsoft.com/office/powerpoint/2010/main" val="823483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11CF2-C35A-41F4-AFE2-2F27AC50F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Дискриминација</a:t>
            </a:r>
            <a:r>
              <a:rPr lang="en-US" dirty="0"/>
              <a:t>/</a:t>
            </a:r>
            <a:r>
              <a:rPr lang="en-US" dirty="0" err="1"/>
              <a:t>човекови</a:t>
            </a:r>
            <a:r>
              <a:rPr lang="en-US" dirty="0"/>
              <a:t> </a:t>
            </a:r>
            <a:r>
              <a:rPr lang="en-US" dirty="0" err="1"/>
              <a:t>права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9C854-9968-45A4-A312-3DCBEC139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анализата</a:t>
            </a:r>
            <a:r>
              <a:rPr lang="en-US" dirty="0"/>
              <a:t> </a:t>
            </a:r>
            <a:r>
              <a:rPr lang="en-US" dirty="0" err="1"/>
              <a:t>изолиравме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варијанти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појавува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196-те </a:t>
            </a:r>
            <a:r>
              <a:rPr lang="en-US" dirty="0" err="1"/>
              <a:t>последователни</a:t>
            </a:r>
            <a:r>
              <a:rPr lang="en-US" dirty="0"/>
              <a:t> </a:t>
            </a:r>
            <a:r>
              <a:rPr lang="en-US" dirty="0" err="1"/>
              <a:t>известувачки</a:t>
            </a:r>
            <a:r>
              <a:rPr lang="en-US" dirty="0"/>
              <a:t> </a:t>
            </a:r>
            <a:r>
              <a:rPr lang="en-US" dirty="0" err="1"/>
              <a:t>денови</a:t>
            </a:r>
            <a:r>
              <a:rPr lang="mk-MK" dirty="0"/>
              <a:t>:</a:t>
            </a:r>
          </a:p>
          <a:p>
            <a:endParaRPr lang="mk-MK" dirty="0"/>
          </a:p>
          <a:p>
            <a:r>
              <a:rPr lang="mk-MK" dirty="0"/>
              <a:t>* Општествена стигма</a:t>
            </a:r>
          </a:p>
          <a:p>
            <a:r>
              <a:rPr lang="mk-MK" dirty="0"/>
              <a:t>* Државно спонзорирана дискриминација</a:t>
            </a:r>
          </a:p>
          <a:p>
            <a:r>
              <a:rPr lang="mk-MK" dirty="0"/>
              <a:t>* Еднаквост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38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C6270-046C-49E3-843D-59E29A9B7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0438" y="1251752"/>
            <a:ext cx="7670425" cy="4488276"/>
          </a:xfrm>
        </p:spPr>
        <p:txBody>
          <a:bodyPr>
            <a:normAutofit/>
          </a:bodyPr>
          <a:lstStyle/>
          <a:p>
            <a:r>
              <a:rPr lang="en-US" dirty="0"/>
              <a:t>• </a:t>
            </a:r>
            <a:r>
              <a:rPr lang="en-US" b="1" dirty="0" err="1"/>
              <a:t>Општествена</a:t>
            </a:r>
            <a:r>
              <a:rPr lang="en-US" b="1" dirty="0"/>
              <a:t> </a:t>
            </a:r>
            <a:r>
              <a:rPr lang="en-US" b="1" dirty="0" err="1"/>
              <a:t>стигма</a:t>
            </a:r>
            <a:r>
              <a:rPr lang="en-US" dirty="0"/>
              <a:t>: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варијанта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рамката</a:t>
            </a:r>
            <a:r>
              <a:rPr lang="en-US" dirty="0"/>
              <a:t> </a:t>
            </a:r>
            <a:r>
              <a:rPr lang="en-US" dirty="0" err="1"/>
              <a:t>дискриминација</a:t>
            </a:r>
            <a:r>
              <a:rPr lang="en-US" dirty="0"/>
              <a:t>/</a:t>
            </a:r>
            <a:r>
              <a:rPr lang="en-US" dirty="0" err="1"/>
              <a:t>човекови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прашањата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ЛГБТ- 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гледаат</a:t>
            </a:r>
            <a:r>
              <a:rPr lang="en-US" dirty="0"/>
              <a:t> </a:t>
            </a:r>
            <a:r>
              <a:rPr lang="en-US" dirty="0" err="1"/>
              <a:t>низ</a:t>
            </a:r>
            <a:r>
              <a:rPr lang="en-US" dirty="0"/>
              <a:t> </a:t>
            </a:r>
            <a:r>
              <a:rPr lang="en-US" dirty="0" err="1"/>
              <a:t>призмата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општествената</a:t>
            </a:r>
            <a:r>
              <a:rPr lang="en-US" dirty="0"/>
              <a:t> </a:t>
            </a:r>
            <a:r>
              <a:rPr lang="en-US" dirty="0" err="1"/>
              <a:t>демонизација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соочуваат</a:t>
            </a:r>
            <a:r>
              <a:rPr lang="en-US" dirty="0"/>
              <a:t> </a:t>
            </a:r>
            <a:r>
              <a:rPr lang="en-US" dirty="0" err="1"/>
              <a:t>нејзините</a:t>
            </a:r>
            <a:r>
              <a:rPr lang="en-US" dirty="0"/>
              <a:t> </a:t>
            </a:r>
            <a:r>
              <a:rPr lang="en-US" dirty="0" err="1"/>
              <a:t>припадници</a:t>
            </a:r>
            <a:r>
              <a:rPr lang="en-US" dirty="0"/>
              <a:t>. </a:t>
            </a:r>
            <a:r>
              <a:rPr lang="en-US" dirty="0" err="1"/>
              <a:t>Таа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истражувањето</a:t>
            </a:r>
            <a:r>
              <a:rPr lang="en-US" dirty="0"/>
              <a:t> е </a:t>
            </a:r>
            <a:r>
              <a:rPr lang="en-US" dirty="0" err="1"/>
              <a:t>препознаена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32 </a:t>
            </a:r>
            <a:r>
              <a:rPr lang="en-US" dirty="0" err="1"/>
              <a:t>текста</a:t>
            </a:r>
            <a:r>
              <a:rPr lang="en-US" dirty="0"/>
              <a:t>. </a:t>
            </a:r>
            <a:r>
              <a:rPr lang="en-US" dirty="0" err="1"/>
              <a:t>Неколку</a:t>
            </a:r>
            <a:r>
              <a:rPr lang="en-US" dirty="0"/>
              <a:t> </a:t>
            </a:r>
            <a:r>
              <a:rPr lang="en-US" dirty="0" err="1"/>
              <a:t>примери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искази</a:t>
            </a:r>
            <a:r>
              <a:rPr lang="en-US" dirty="0"/>
              <a:t> </a:t>
            </a:r>
            <a:r>
              <a:rPr lang="en-US" dirty="0" err="1"/>
              <a:t>илустрираат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каква</a:t>
            </a:r>
            <a:r>
              <a:rPr lang="en-US" dirty="0"/>
              <a:t> </a:t>
            </a:r>
            <a:r>
              <a:rPr lang="en-US" dirty="0" err="1"/>
              <a:t>форма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појавува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варијанта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рамката</a:t>
            </a:r>
            <a:r>
              <a:rPr lang="en-US" dirty="0"/>
              <a:t> „</a:t>
            </a:r>
            <a:r>
              <a:rPr lang="en-US" dirty="0" err="1"/>
              <a:t>дискриминација</a:t>
            </a:r>
            <a:r>
              <a:rPr lang="en-US" dirty="0"/>
              <a:t>/</a:t>
            </a:r>
            <a:r>
              <a:rPr lang="en-US" dirty="0" err="1"/>
              <a:t>човекови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: </a:t>
            </a:r>
          </a:p>
          <a:p>
            <a:r>
              <a:rPr lang="en-US" i="1" dirty="0"/>
              <a:t>„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биде</a:t>
            </a:r>
            <a:r>
              <a:rPr lang="en-US" i="1" dirty="0"/>
              <a:t> </a:t>
            </a:r>
            <a:r>
              <a:rPr lang="en-US" i="1" dirty="0" err="1"/>
              <a:t>млад</a:t>
            </a:r>
            <a:r>
              <a:rPr lang="en-US" i="1" dirty="0"/>
              <a:t> и </a:t>
            </a:r>
            <a:r>
              <a:rPr lang="en-US" i="1" dirty="0" err="1"/>
              <a:t>различен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Македонија</a:t>
            </a:r>
            <a:r>
              <a:rPr lang="en-US" i="1" dirty="0"/>
              <a:t> е </a:t>
            </a:r>
            <a:r>
              <a:rPr lang="en-US" i="1" dirty="0" err="1"/>
              <a:t>дополнително</a:t>
            </a:r>
            <a:r>
              <a:rPr lang="en-US" i="1" dirty="0"/>
              <a:t> </a:t>
            </a:r>
            <a:r>
              <a:rPr lang="en-US" i="1" dirty="0" err="1"/>
              <a:t>проклетство</a:t>
            </a:r>
            <a:r>
              <a:rPr lang="en-US" i="1" dirty="0"/>
              <a:t>. И </a:t>
            </a:r>
            <a:r>
              <a:rPr lang="en-US" i="1" dirty="0" err="1"/>
              <a:t>со</a:t>
            </a:r>
            <a:r>
              <a:rPr lang="en-US" i="1" dirty="0"/>
              <a:t> </a:t>
            </a:r>
            <a:r>
              <a:rPr lang="en-US" i="1" dirty="0" err="1"/>
              <a:t>оваа</a:t>
            </a:r>
            <a:r>
              <a:rPr lang="en-US" i="1" dirty="0"/>
              <a:t> </a:t>
            </a:r>
            <a:r>
              <a:rPr lang="en-US" i="1" dirty="0" err="1"/>
              <a:t>констатација</a:t>
            </a:r>
            <a:r>
              <a:rPr lang="en-US" i="1" dirty="0"/>
              <a:t> </a:t>
            </a:r>
            <a:r>
              <a:rPr lang="en-US" i="1" dirty="0" err="1"/>
              <a:t>ќе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согласат</a:t>
            </a:r>
            <a:r>
              <a:rPr lang="en-US" i="1" dirty="0"/>
              <a:t> </a:t>
            </a:r>
            <a:r>
              <a:rPr lang="en-US" i="1" dirty="0" err="1"/>
              <a:t>десетиците</a:t>
            </a:r>
            <a:r>
              <a:rPr lang="en-US" i="1" dirty="0"/>
              <a:t> </a:t>
            </a:r>
            <a:r>
              <a:rPr lang="en-US" i="1" dirty="0" err="1"/>
              <a:t>илјади</a:t>
            </a:r>
            <a:r>
              <a:rPr lang="en-US" i="1" dirty="0"/>
              <a:t> </a:t>
            </a:r>
            <a:r>
              <a:rPr lang="en-US" i="1" dirty="0" err="1"/>
              <a:t>млади</a:t>
            </a:r>
            <a:r>
              <a:rPr lang="en-US" i="1" dirty="0"/>
              <a:t> ЛГБТ </a:t>
            </a:r>
            <a:r>
              <a:rPr lang="en-US" i="1" dirty="0" err="1"/>
              <a:t>луѓе</a:t>
            </a:r>
            <a:r>
              <a:rPr lang="en-US" i="1" dirty="0"/>
              <a:t> </a:t>
            </a:r>
            <a:r>
              <a:rPr lang="en-US" i="1" dirty="0" err="1"/>
              <a:t>кои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своја</a:t>
            </a:r>
            <a:r>
              <a:rPr lang="en-US" i="1" dirty="0"/>
              <a:t> </a:t>
            </a:r>
            <a:r>
              <a:rPr lang="en-US" i="1" dirty="0" err="1"/>
              <a:t>кожа</a:t>
            </a:r>
            <a:r>
              <a:rPr lang="en-US" i="1" dirty="0"/>
              <a:t> </a:t>
            </a:r>
            <a:r>
              <a:rPr lang="en-US" i="1" dirty="0" err="1"/>
              <a:t>ја</a:t>
            </a:r>
            <a:r>
              <a:rPr lang="en-US" i="1" dirty="0"/>
              <a:t> </a:t>
            </a:r>
            <a:r>
              <a:rPr lang="en-US" i="1" dirty="0" err="1"/>
              <a:t>почувствувале</a:t>
            </a:r>
            <a:r>
              <a:rPr lang="en-US" i="1" dirty="0"/>
              <a:t> </a:t>
            </a:r>
            <a:r>
              <a:rPr lang="en-US" i="1" dirty="0" err="1"/>
              <a:t>грдата</a:t>
            </a:r>
            <a:r>
              <a:rPr lang="en-US" i="1" dirty="0"/>
              <a:t> и </a:t>
            </a:r>
            <a:r>
              <a:rPr lang="en-US" i="1" dirty="0" err="1"/>
              <a:t>насилна</a:t>
            </a:r>
            <a:r>
              <a:rPr lang="en-US" i="1" dirty="0"/>
              <a:t> </a:t>
            </a:r>
            <a:r>
              <a:rPr lang="en-US" i="1" dirty="0" err="1"/>
              <a:t>страна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училишната</a:t>
            </a:r>
            <a:r>
              <a:rPr lang="en-US" i="1" dirty="0"/>
              <a:t> </a:t>
            </a:r>
            <a:r>
              <a:rPr lang="en-US" i="1" dirty="0" err="1"/>
              <a:t>средина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Нова</a:t>
            </a:r>
            <a:r>
              <a:rPr lang="en-US" dirty="0"/>
              <a:t> ТВ, 13.1). </a:t>
            </a:r>
          </a:p>
          <a:p>
            <a:r>
              <a:rPr lang="en-US" i="1" dirty="0"/>
              <a:t>„</a:t>
            </a:r>
            <a:r>
              <a:rPr lang="en-US" i="1" dirty="0" err="1"/>
              <a:t>Со</a:t>
            </a:r>
            <a:r>
              <a:rPr lang="en-US" i="1" dirty="0"/>
              <a:t> </a:t>
            </a:r>
            <a:r>
              <a:rPr lang="en-US" i="1" dirty="0" err="1"/>
              <a:t>дискриминација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запознав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млади</a:t>
            </a:r>
            <a:r>
              <a:rPr lang="en-US" i="1" dirty="0"/>
              <a:t> </a:t>
            </a:r>
            <a:r>
              <a:rPr lang="en-US" i="1" dirty="0" err="1"/>
              <a:t>години</a:t>
            </a:r>
            <a:r>
              <a:rPr lang="en-US" i="1" dirty="0"/>
              <a:t>. </a:t>
            </a:r>
            <a:r>
              <a:rPr lang="en-US" i="1" dirty="0" err="1"/>
              <a:t>Со</a:t>
            </a:r>
            <a:r>
              <a:rPr lang="en-US" i="1" dirty="0"/>
              <a:t> </a:t>
            </a:r>
            <a:r>
              <a:rPr lang="en-US" i="1" dirty="0" err="1"/>
              <a:t>денови</a:t>
            </a:r>
            <a:r>
              <a:rPr lang="en-US" i="1" dirty="0"/>
              <a:t> </a:t>
            </a:r>
            <a:r>
              <a:rPr lang="en-US" i="1" dirty="0" err="1"/>
              <a:t>сакав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ја</a:t>
            </a:r>
            <a:r>
              <a:rPr lang="en-US" i="1" dirty="0"/>
              <a:t> </a:t>
            </a:r>
            <a:r>
              <a:rPr lang="en-US" i="1" dirty="0" err="1"/>
              <a:t>кажам</a:t>
            </a:r>
            <a:r>
              <a:rPr lang="en-US" i="1" dirty="0"/>
              <a:t> </a:t>
            </a:r>
            <a:r>
              <a:rPr lang="en-US" i="1" dirty="0" err="1"/>
              <a:t>мојата</a:t>
            </a:r>
            <a:r>
              <a:rPr lang="en-US" i="1" dirty="0"/>
              <a:t> </a:t>
            </a:r>
            <a:r>
              <a:rPr lang="en-US" i="1" dirty="0" err="1"/>
              <a:t>вистина</a:t>
            </a:r>
            <a:r>
              <a:rPr lang="en-US" i="1" dirty="0"/>
              <a:t> и </a:t>
            </a:r>
            <a:r>
              <a:rPr lang="en-US" i="1" dirty="0" err="1"/>
              <a:t>еден</a:t>
            </a:r>
            <a:r>
              <a:rPr lang="en-US" i="1" dirty="0"/>
              <a:t> </a:t>
            </a:r>
            <a:r>
              <a:rPr lang="en-US" i="1" dirty="0" err="1"/>
              <a:t>ден</a:t>
            </a:r>
            <a:r>
              <a:rPr lang="en-US" i="1" dirty="0"/>
              <a:t> </a:t>
            </a:r>
            <a:r>
              <a:rPr lang="en-US" i="1" dirty="0" err="1"/>
              <a:t>ја</a:t>
            </a:r>
            <a:r>
              <a:rPr lang="en-US" i="1" dirty="0"/>
              <a:t> </a:t>
            </a:r>
            <a:r>
              <a:rPr lang="en-US" i="1" dirty="0" err="1"/>
              <a:t>кажав</a:t>
            </a:r>
            <a:r>
              <a:rPr lang="en-US" i="1" dirty="0"/>
              <a:t>.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соочив</a:t>
            </a:r>
            <a:r>
              <a:rPr lang="en-US" i="1" dirty="0"/>
              <a:t> </a:t>
            </a:r>
            <a:r>
              <a:rPr lang="en-US" i="1" dirty="0" err="1"/>
              <a:t>со</a:t>
            </a:r>
            <a:r>
              <a:rPr lang="en-US" i="1" dirty="0"/>
              <a:t> </a:t>
            </a:r>
            <a:r>
              <a:rPr lang="en-US" i="1" dirty="0" err="1"/>
              <a:t>дискриминација</a:t>
            </a:r>
            <a:r>
              <a:rPr lang="en-US" i="1" dirty="0"/>
              <a:t>, </a:t>
            </a:r>
            <a:r>
              <a:rPr lang="en-US" i="1" dirty="0" err="1"/>
              <a:t>страв</a:t>
            </a:r>
            <a:r>
              <a:rPr lang="en-US" i="1" dirty="0"/>
              <a:t> и </a:t>
            </a:r>
            <a:r>
              <a:rPr lang="en-US" i="1" dirty="0" err="1"/>
              <a:t>предрасуди</a:t>
            </a:r>
            <a:r>
              <a:rPr lang="en-US" i="1" dirty="0"/>
              <a:t>[…]“ </a:t>
            </a:r>
            <a:r>
              <a:rPr lang="en-US" dirty="0"/>
              <a:t>(</a:t>
            </a:r>
            <a:r>
              <a:rPr lang="en-US" dirty="0" err="1"/>
              <a:t>Плусинфо</a:t>
            </a:r>
            <a:r>
              <a:rPr lang="en-US" dirty="0"/>
              <a:t>, 19.6.2017).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87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68C23-2D40-4DEF-AA2F-D48357545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986" y="976544"/>
            <a:ext cx="7927878" cy="4763483"/>
          </a:xfrm>
        </p:spPr>
        <p:txBody>
          <a:bodyPr>
            <a:normAutofit fontScale="92500"/>
          </a:bodyPr>
          <a:lstStyle/>
          <a:p>
            <a:r>
              <a:rPr lang="en-US" dirty="0"/>
              <a:t>• </a:t>
            </a:r>
            <a:r>
              <a:rPr lang="en-US" b="1" dirty="0" err="1"/>
              <a:t>Државно</a:t>
            </a:r>
            <a:r>
              <a:rPr lang="en-US" b="1" dirty="0"/>
              <a:t> </a:t>
            </a:r>
            <a:r>
              <a:rPr lang="en-US" b="1" dirty="0" err="1"/>
              <a:t>спонзорирана</a:t>
            </a:r>
            <a:r>
              <a:rPr lang="en-US" b="1" dirty="0"/>
              <a:t> </a:t>
            </a:r>
            <a:r>
              <a:rPr lang="en-US" b="1" dirty="0" err="1"/>
              <a:t>дискриминација</a:t>
            </a:r>
            <a:r>
              <a:rPr lang="en-US" dirty="0"/>
              <a:t>: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случаите</a:t>
            </a:r>
            <a:r>
              <a:rPr lang="en-US" dirty="0"/>
              <a:t>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прашањето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дискриминацијата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статијата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прилогот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гледа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прашање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државно</a:t>
            </a:r>
            <a:r>
              <a:rPr lang="en-US" dirty="0"/>
              <a:t> </a:t>
            </a:r>
            <a:r>
              <a:rPr lang="en-US" dirty="0" err="1"/>
              <a:t>спонзорирана</a:t>
            </a:r>
            <a:r>
              <a:rPr lang="en-US" dirty="0"/>
              <a:t> </a:t>
            </a:r>
            <a:r>
              <a:rPr lang="en-US" dirty="0" err="1"/>
              <a:t>практика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,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текстот</a:t>
            </a:r>
            <a:r>
              <a:rPr lang="en-US" dirty="0"/>
              <a:t> </a:t>
            </a:r>
            <a:r>
              <a:rPr lang="en-US" dirty="0" err="1"/>
              <a:t>ќе</a:t>
            </a:r>
            <a:r>
              <a:rPr lang="en-US" dirty="0"/>
              <a:t> </a:t>
            </a:r>
            <a:r>
              <a:rPr lang="en-US" dirty="0" err="1"/>
              <a:t>бидат</a:t>
            </a:r>
            <a:r>
              <a:rPr lang="en-US" dirty="0"/>
              <a:t> </a:t>
            </a:r>
            <a:r>
              <a:rPr lang="en-US" dirty="0" err="1"/>
              <a:t>истакнати</a:t>
            </a:r>
            <a:r>
              <a:rPr lang="en-US" dirty="0"/>
              <a:t> </a:t>
            </a:r>
            <a:r>
              <a:rPr lang="en-US" dirty="0" err="1"/>
              <a:t>прашањата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неказнивост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насилството</a:t>
            </a:r>
            <a:r>
              <a:rPr lang="en-US" dirty="0"/>
              <a:t> </a:t>
            </a:r>
            <a:r>
              <a:rPr lang="en-US" dirty="0" err="1"/>
              <a:t>против</a:t>
            </a:r>
            <a:r>
              <a:rPr lang="en-US" dirty="0"/>
              <a:t> </a:t>
            </a:r>
            <a:r>
              <a:rPr lang="en-US" dirty="0" err="1"/>
              <a:t>заедницата</a:t>
            </a:r>
            <a:r>
              <a:rPr lang="en-US" dirty="0"/>
              <a:t>, </a:t>
            </a:r>
            <a:r>
              <a:rPr lang="en-US" dirty="0" err="1"/>
              <a:t>прашањата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јавната</a:t>
            </a:r>
            <a:r>
              <a:rPr lang="en-US" dirty="0"/>
              <a:t> </a:t>
            </a:r>
            <a:r>
              <a:rPr lang="en-US" dirty="0" err="1"/>
              <a:t>стигматизација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власта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некој</a:t>
            </a:r>
            <a:r>
              <a:rPr lang="en-US" dirty="0"/>
              <a:t> </a:t>
            </a:r>
            <a:r>
              <a:rPr lang="en-US" dirty="0" err="1"/>
              <a:t>моќен</a:t>
            </a:r>
            <a:r>
              <a:rPr lang="en-US" dirty="0"/>
              <a:t> </a:t>
            </a:r>
            <a:r>
              <a:rPr lang="en-US" dirty="0" err="1"/>
              <a:t>политички</a:t>
            </a:r>
            <a:r>
              <a:rPr lang="en-US" dirty="0"/>
              <a:t> </a:t>
            </a:r>
            <a:r>
              <a:rPr lang="en-US" dirty="0" err="1"/>
              <a:t>актер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</a:t>
            </a:r>
            <a:r>
              <a:rPr lang="en-US" dirty="0" err="1"/>
              <a:t>припадници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ЛГБТ,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акцентот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текстот</a:t>
            </a:r>
            <a:r>
              <a:rPr lang="en-US" dirty="0"/>
              <a:t> е </a:t>
            </a:r>
            <a:r>
              <a:rPr lang="en-US" dirty="0" err="1"/>
              <a:t>ставен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поддршката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јавните</a:t>
            </a:r>
            <a:r>
              <a:rPr lang="en-US" dirty="0"/>
              <a:t> </a:t>
            </a:r>
            <a:r>
              <a:rPr lang="en-US" dirty="0" err="1"/>
              <a:t>дисеминатори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говор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омраза</a:t>
            </a:r>
            <a:r>
              <a:rPr lang="en-US" dirty="0"/>
              <a:t> </a:t>
            </a:r>
            <a:r>
              <a:rPr lang="en-US" dirty="0" err="1"/>
              <a:t>против</a:t>
            </a:r>
            <a:r>
              <a:rPr lang="en-US" dirty="0"/>
              <a:t> </a:t>
            </a:r>
            <a:r>
              <a:rPr lang="en-US" dirty="0" err="1"/>
              <a:t>заедницата</a:t>
            </a:r>
            <a:r>
              <a:rPr lang="en-US" dirty="0"/>
              <a:t>, </a:t>
            </a:r>
            <a:r>
              <a:rPr lang="en-US" dirty="0" err="1"/>
              <a:t>итн</a:t>
            </a:r>
            <a:r>
              <a:rPr lang="en-US" dirty="0"/>
              <a:t>.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појавува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50 </a:t>
            </a:r>
            <a:r>
              <a:rPr lang="en-US" dirty="0" err="1"/>
              <a:t>текстови</a:t>
            </a:r>
            <a:r>
              <a:rPr lang="en-US" dirty="0"/>
              <a:t> </a:t>
            </a:r>
            <a:r>
              <a:rPr lang="en-US" dirty="0" err="1"/>
              <a:t>поврзани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општествената</a:t>
            </a:r>
            <a:r>
              <a:rPr lang="en-US" dirty="0"/>
              <a:t> </a:t>
            </a:r>
            <a:r>
              <a:rPr lang="en-US" dirty="0" err="1"/>
              <a:t>позиција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ЛГБТ- </a:t>
            </a:r>
            <a:r>
              <a:rPr lang="en-US" dirty="0" err="1"/>
              <a:t>заедницата</a:t>
            </a:r>
            <a:r>
              <a:rPr lang="en-US" dirty="0"/>
              <a:t>. </a:t>
            </a:r>
            <a:r>
              <a:rPr lang="en-US" dirty="0" err="1"/>
              <a:t>Неколку</a:t>
            </a:r>
            <a:r>
              <a:rPr lang="en-US" dirty="0"/>
              <a:t> </a:t>
            </a:r>
            <a:r>
              <a:rPr lang="en-US" dirty="0" err="1"/>
              <a:t>примери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искази</a:t>
            </a:r>
            <a:r>
              <a:rPr lang="en-US" dirty="0"/>
              <a:t> </a:t>
            </a:r>
            <a:r>
              <a:rPr lang="en-US" dirty="0" err="1"/>
              <a:t>илустрираат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каква</a:t>
            </a:r>
            <a:r>
              <a:rPr lang="en-US" dirty="0"/>
              <a:t> </a:t>
            </a:r>
            <a:r>
              <a:rPr lang="en-US" dirty="0" err="1"/>
              <a:t>форма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појавува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варијанта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рамката</a:t>
            </a:r>
            <a:r>
              <a:rPr lang="en-US" dirty="0"/>
              <a:t> </a:t>
            </a:r>
            <a:r>
              <a:rPr lang="en-US" dirty="0" err="1"/>
              <a:t>дискриминација</a:t>
            </a:r>
            <a:r>
              <a:rPr lang="en-US" dirty="0"/>
              <a:t>/ </a:t>
            </a:r>
            <a:r>
              <a:rPr lang="en-US" dirty="0" err="1"/>
              <a:t>човекови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: </a:t>
            </a:r>
          </a:p>
          <a:p>
            <a:r>
              <a:rPr lang="en-US" i="1" dirty="0"/>
              <a:t>„</a:t>
            </a:r>
            <a:r>
              <a:rPr lang="en-US" i="1" dirty="0" err="1"/>
              <a:t>Русија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обвинува</a:t>
            </a:r>
            <a:r>
              <a:rPr lang="en-US" i="1" dirty="0"/>
              <a:t> </a:t>
            </a:r>
            <a:r>
              <a:rPr lang="en-US" i="1" dirty="0" err="1"/>
              <a:t>дека</a:t>
            </a:r>
            <a:r>
              <a:rPr lang="en-US" i="1" dirty="0"/>
              <a:t> </a:t>
            </a:r>
            <a:r>
              <a:rPr lang="en-US" i="1" dirty="0" err="1"/>
              <a:t>со</a:t>
            </a:r>
            <a:r>
              <a:rPr lang="en-US" i="1" dirty="0"/>
              <a:t> </a:t>
            </a:r>
            <a:r>
              <a:rPr lang="en-US" i="1" dirty="0" err="1"/>
              <a:t>примената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овој</a:t>
            </a:r>
            <a:r>
              <a:rPr lang="en-US" i="1" dirty="0"/>
              <a:t> </a:t>
            </a:r>
            <a:r>
              <a:rPr lang="en-US" i="1" dirty="0" err="1"/>
              <a:t>свој</a:t>
            </a:r>
            <a:r>
              <a:rPr lang="en-US" i="1" dirty="0"/>
              <a:t> </a:t>
            </a:r>
            <a:r>
              <a:rPr lang="en-US" i="1" dirty="0" err="1"/>
              <a:t>закон</a:t>
            </a:r>
            <a:r>
              <a:rPr lang="en-US" i="1" dirty="0"/>
              <a:t>, </a:t>
            </a:r>
            <a:r>
              <a:rPr lang="en-US" i="1" dirty="0" err="1"/>
              <a:t>практично</a:t>
            </a:r>
            <a:r>
              <a:rPr lang="en-US" i="1" dirty="0"/>
              <a:t>, </a:t>
            </a:r>
            <a:r>
              <a:rPr lang="en-US" i="1" dirty="0" err="1"/>
              <a:t>забранила</a:t>
            </a:r>
            <a:r>
              <a:rPr lang="en-US" i="1" dirty="0"/>
              <a:t> </a:t>
            </a:r>
            <a:r>
              <a:rPr lang="en-US" i="1" dirty="0" err="1"/>
              <a:t>каква</a:t>
            </a:r>
            <a:r>
              <a:rPr lang="en-US" i="1" dirty="0"/>
              <a:t> </a:t>
            </a:r>
            <a:r>
              <a:rPr lang="en-US" i="1" dirty="0" err="1"/>
              <a:t>било</a:t>
            </a:r>
            <a:r>
              <a:rPr lang="en-US" i="1" dirty="0"/>
              <a:t> </a:t>
            </a:r>
            <a:r>
              <a:rPr lang="en-US" i="1" dirty="0" err="1"/>
              <a:t>толеранција</a:t>
            </a:r>
            <a:r>
              <a:rPr lang="en-US" i="1" dirty="0"/>
              <a:t> </a:t>
            </a:r>
            <a:r>
              <a:rPr lang="en-US" i="1" dirty="0" err="1"/>
              <a:t>или</a:t>
            </a:r>
            <a:r>
              <a:rPr lang="en-US" i="1" dirty="0"/>
              <a:t> </a:t>
            </a:r>
            <a:r>
              <a:rPr lang="en-US" i="1" dirty="0" err="1"/>
              <a:t>поддршка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хомосексуалната</a:t>
            </a:r>
            <a:r>
              <a:rPr lang="en-US" i="1" dirty="0"/>
              <a:t> </a:t>
            </a:r>
            <a:r>
              <a:rPr lang="en-US" i="1" dirty="0" err="1"/>
              <a:t>заедница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Алсат</a:t>
            </a:r>
            <a:r>
              <a:rPr lang="en-US" dirty="0"/>
              <a:t> М, 20.6). </a:t>
            </a:r>
          </a:p>
          <a:p>
            <a:r>
              <a:rPr lang="en-US" i="1" dirty="0"/>
              <a:t>„</a:t>
            </a:r>
            <a:r>
              <a:rPr lang="en-US" i="1" dirty="0" err="1"/>
              <a:t>Земјите-членки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ЕУ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справуваат</a:t>
            </a:r>
            <a:r>
              <a:rPr lang="en-US" i="1" dirty="0"/>
              <a:t> </a:t>
            </a:r>
            <a:r>
              <a:rPr lang="en-US" i="1" dirty="0" err="1"/>
              <a:t>со</a:t>
            </a:r>
            <a:r>
              <a:rPr lang="en-US" i="1" dirty="0"/>
              <a:t> </a:t>
            </a:r>
            <a:r>
              <a:rPr lang="en-US" i="1" dirty="0" err="1"/>
              <a:t>дискриминацијата</a:t>
            </a:r>
            <a:r>
              <a:rPr lang="en-US" i="1" dirty="0"/>
              <a:t> и </a:t>
            </a:r>
            <a:r>
              <a:rPr lang="en-US" i="1" dirty="0" err="1"/>
              <a:t>говорот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ом</a:t>
            </a:r>
            <a:r>
              <a:rPr lang="en-US" i="1" dirty="0"/>
              <a:t>- </a:t>
            </a:r>
            <a:r>
              <a:rPr lang="en-US" i="1" dirty="0" err="1"/>
              <a:t>раза</a:t>
            </a:r>
            <a:r>
              <a:rPr lang="en-US" i="1" dirty="0"/>
              <a:t> </a:t>
            </a:r>
            <a:r>
              <a:rPr lang="en-US" i="1" dirty="0" err="1"/>
              <a:t>засновани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сексуалната</a:t>
            </a:r>
            <a:r>
              <a:rPr lang="en-US" i="1" dirty="0"/>
              <a:t> </a:t>
            </a:r>
            <a:r>
              <a:rPr lang="en-US" i="1" dirty="0" err="1"/>
              <a:t>ориентација</a:t>
            </a:r>
            <a:r>
              <a:rPr lang="en-US" i="1" dirty="0"/>
              <a:t> и </a:t>
            </a:r>
            <a:r>
              <a:rPr lang="en-US" i="1" dirty="0" err="1"/>
              <a:t>родовиот</a:t>
            </a:r>
            <a:r>
              <a:rPr lang="en-US" i="1" dirty="0"/>
              <a:t> </a:t>
            </a:r>
            <a:r>
              <a:rPr lang="en-US" i="1" dirty="0" err="1"/>
              <a:t>идентитет</a:t>
            </a:r>
            <a:r>
              <a:rPr lang="en-US" i="1" dirty="0"/>
              <a:t>, </a:t>
            </a:r>
            <a:r>
              <a:rPr lang="en-US" i="1" dirty="0" err="1"/>
              <a:t>кои</a:t>
            </a:r>
            <a:r>
              <a:rPr lang="en-US" i="1" dirty="0"/>
              <a:t> </a:t>
            </a:r>
            <a:r>
              <a:rPr lang="en-US" i="1" dirty="0" err="1"/>
              <a:t>прет</a:t>
            </a:r>
            <a:r>
              <a:rPr lang="en-US" i="1" dirty="0"/>
              <a:t>- </a:t>
            </a:r>
            <a:r>
              <a:rPr lang="en-US" i="1" dirty="0" err="1"/>
              <a:t>ставуваат</a:t>
            </a:r>
            <a:r>
              <a:rPr lang="en-US" i="1" dirty="0"/>
              <a:t> </a:t>
            </a:r>
            <a:r>
              <a:rPr lang="en-US" i="1" dirty="0" err="1"/>
              <a:t>горливи</a:t>
            </a:r>
            <a:r>
              <a:rPr lang="en-US" i="1" dirty="0"/>
              <a:t> </a:t>
            </a:r>
            <a:r>
              <a:rPr lang="en-US" i="1" dirty="0" err="1"/>
              <a:t>проблеми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македонскиот</a:t>
            </a:r>
            <a:r>
              <a:rPr lang="en-US" i="1" dirty="0"/>
              <a:t> </a:t>
            </a:r>
            <a:r>
              <a:rPr lang="en-US" i="1" dirty="0" err="1"/>
              <a:t>контекст</a:t>
            </a:r>
            <a:r>
              <a:rPr lang="en-US" i="1" dirty="0"/>
              <a:t> </a:t>
            </a:r>
            <a:r>
              <a:rPr lang="en-US" dirty="0"/>
              <a:t>(А1он, 16.5).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3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6A13D-0F18-486C-BA80-F36D55C2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Цел на истражувањето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6C8E3-92F7-437D-A374-945E9F312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Да утврди на кој начин се репрезентирани сексуалнте малцинства во медиумите</a:t>
            </a:r>
          </a:p>
          <a:p>
            <a:r>
              <a:rPr lang="mk-MK" dirty="0"/>
              <a:t>Д</a:t>
            </a:r>
            <a:r>
              <a:rPr lang="en-US" dirty="0"/>
              <a:t>а </a:t>
            </a:r>
            <a:r>
              <a:rPr lang="en-US" dirty="0" err="1"/>
              <a:t>обезбеди</a:t>
            </a:r>
            <a:r>
              <a:rPr lang="en-US" dirty="0"/>
              <a:t> </a:t>
            </a:r>
            <a:r>
              <a:rPr lang="en-US" dirty="0" err="1"/>
              <a:t>систематично</a:t>
            </a:r>
            <a:r>
              <a:rPr lang="en-US" dirty="0"/>
              <a:t> </a:t>
            </a:r>
            <a:r>
              <a:rPr lang="en-US" dirty="0" err="1"/>
              <a:t>спознание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тоа</a:t>
            </a:r>
            <a:r>
              <a:rPr lang="en-US" dirty="0"/>
              <a:t> </a:t>
            </a:r>
            <a:r>
              <a:rPr lang="en-US" dirty="0" err="1"/>
              <a:t>дали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моменти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драматична</a:t>
            </a:r>
            <a:r>
              <a:rPr lang="en-US" dirty="0"/>
              <a:t> </a:t>
            </a:r>
            <a:r>
              <a:rPr lang="en-US" dirty="0" err="1"/>
              <a:t>политичка</a:t>
            </a:r>
            <a:r>
              <a:rPr lang="en-US" dirty="0"/>
              <a:t> </a:t>
            </a:r>
            <a:r>
              <a:rPr lang="en-US" dirty="0" err="1"/>
              <a:t>трансформација</a:t>
            </a:r>
            <a:r>
              <a:rPr lang="en-US" dirty="0"/>
              <a:t> </a:t>
            </a:r>
            <a:r>
              <a:rPr lang="mk-MK" dirty="0"/>
              <a:t>(промена на власт)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зборува</a:t>
            </a:r>
            <a:r>
              <a:rPr lang="en-US" dirty="0"/>
              <a:t> и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менување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односот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медиумите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</a:t>
            </a:r>
            <a:r>
              <a:rPr lang="en-US" dirty="0" err="1"/>
              <a:t>маргинализирана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 </a:t>
            </a:r>
            <a:r>
              <a:rPr lang="en-US" dirty="0" err="1"/>
              <a:t>каква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е ЛГБТ-</a:t>
            </a:r>
            <a:r>
              <a:rPr lang="en-US" dirty="0" err="1"/>
              <a:t>заедницата</a:t>
            </a:r>
            <a:endParaRPr lang="mk-MK" dirty="0"/>
          </a:p>
          <a:p>
            <a:r>
              <a:rPr lang="mk-MK" dirty="0"/>
              <a:t>Да даде препораки за подобрување на репрезентацијата на ЛГБТ заедницата во медиумите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77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5B2D4-1AB1-491B-ABEA-FCFDB7AB1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• </a:t>
            </a:r>
            <a:r>
              <a:rPr lang="en-US" b="1" dirty="0" err="1"/>
              <a:t>Еднаквост</a:t>
            </a:r>
            <a:r>
              <a:rPr lang="en-US" b="1" dirty="0"/>
              <a:t>: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варијанта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рамката</a:t>
            </a:r>
            <a:r>
              <a:rPr lang="en-US" dirty="0"/>
              <a:t> </a:t>
            </a:r>
            <a:r>
              <a:rPr lang="en-US" dirty="0" err="1"/>
              <a:t>дискриминација</a:t>
            </a:r>
            <a:r>
              <a:rPr lang="en-US" dirty="0"/>
              <a:t>/ </a:t>
            </a:r>
            <a:r>
              <a:rPr lang="en-US" dirty="0" err="1"/>
              <a:t>човекови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експлицитно</a:t>
            </a:r>
            <a:r>
              <a:rPr lang="en-US" dirty="0"/>
              <a:t> </a:t>
            </a:r>
            <a:r>
              <a:rPr lang="en-US" dirty="0" err="1"/>
              <a:t>реферира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прашањето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еднаквоста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припадниците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 и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појавува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61 </a:t>
            </a:r>
            <a:r>
              <a:rPr lang="en-US" dirty="0" err="1"/>
              <a:t>текст</a:t>
            </a:r>
            <a:r>
              <a:rPr lang="en-US" dirty="0"/>
              <a:t>.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кодирани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сегменти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поставуваат</a:t>
            </a:r>
            <a:r>
              <a:rPr lang="en-US" dirty="0"/>
              <a:t> </a:t>
            </a:r>
            <a:r>
              <a:rPr lang="en-US" dirty="0" err="1"/>
              <a:t>прашањето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истополовите</a:t>
            </a:r>
            <a:r>
              <a:rPr lang="en-US" dirty="0"/>
              <a:t> </a:t>
            </a:r>
            <a:r>
              <a:rPr lang="en-US" dirty="0" err="1"/>
              <a:t>бракови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прашање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тоа</a:t>
            </a:r>
            <a:r>
              <a:rPr lang="en-US" dirty="0"/>
              <a:t> </a:t>
            </a:r>
            <a:r>
              <a:rPr lang="en-US" dirty="0" err="1"/>
              <a:t>дали</a:t>
            </a:r>
            <a:r>
              <a:rPr lang="en-US" dirty="0"/>
              <a:t> </a:t>
            </a:r>
            <a:r>
              <a:rPr lang="en-US" dirty="0" err="1"/>
              <a:t>пред</a:t>
            </a:r>
            <a:r>
              <a:rPr lang="en-US" dirty="0"/>
              <a:t> </a:t>
            </a:r>
            <a:r>
              <a:rPr lang="en-US" dirty="0" err="1"/>
              <a:t>законот</a:t>
            </a:r>
            <a:r>
              <a:rPr lang="en-US" dirty="0"/>
              <a:t> </a:t>
            </a:r>
            <a:r>
              <a:rPr lang="en-US" dirty="0" err="1"/>
              <a:t>сите</a:t>
            </a:r>
            <a:r>
              <a:rPr lang="en-US" dirty="0"/>
              <a:t> </a:t>
            </a:r>
            <a:r>
              <a:rPr lang="en-US" dirty="0" err="1"/>
              <a:t>луѓе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еднакви</a:t>
            </a:r>
            <a:r>
              <a:rPr lang="en-US" dirty="0"/>
              <a:t>? </a:t>
            </a:r>
            <a:r>
              <a:rPr lang="en-US" dirty="0" err="1"/>
              <a:t>Или</a:t>
            </a:r>
            <a:r>
              <a:rPr lang="en-US" dirty="0"/>
              <a:t>,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бранат</a:t>
            </a:r>
            <a:r>
              <a:rPr lang="en-US" dirty="0"/>
              <a:t> </a:t>
            </a:r>
            <a:r>
              <a:rPr lang="en-US" dirty="0" err="1"/>
              <a:t>тезата</a:t>
            </a:r>
            <a:r>
              <a:rPr lang="en-US" dirty="0"/>
              <a:t> </a:t>
            </a:r>
            <a:r>
              <a:rPr lang="en-US" dirty="0" err="1"/>
              <a:t>дека</a:t>
            </a:r>
            <a:r>
              <a:rPr lang="en-US" dirty="0"/>
              <a:t> </a:t>
            </a:r>
            <a:r>
              <a:rPr lang="en-US" dirty="0" err="1"/>
              <a:t>истополовите</a:t>
            </a:r>
            <a:r>
              <a:rPr lang="en-US" dirty="0"/>
              <a:t> </a:t>
            </a:r>
            <a:r>
              <a:rPr lang="en-US" dirty="0" err="1"/>
              <a:t>бракови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прашање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либералната</a:t>
            </a:r>
            <a:r>
              <a:rPr lang="en-US" dirty="0"/>
              <a:t> </a:t>
            </a:r>
            <a:r>
              <a:rPr lang="en-US" dirty="0" err="1"/>
              <a:t>вредност</a:t>
            </a:r>
            <a:r>
              <a:rPr lang="en-US" dirty="0"/>
              <a:t> – </a:t>
            </a:r>
            <a:r>
              <a:rPr lang="en-US" dirty="0" err="1"/>
              <a:t>еднаквост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i="1" dirty="0"/>
              <a:t>„ </a:t>
            </a:r>
            <a:r>
              <a:rPr lang="en-US" i="1" dirty="0" err="1"/>
              <a:t>Нашиот</a:t>
            </a:r>
            <a:r>
              <a:rPr lang="en-US" i="1" dirty="0"/>
              <a:t> </a:t>
            </a:r>
            <a:r>
              <a:rPr lang="en-US" i="1" dirty="0" err="1"/>
              <a:t>став</a:t>
            </a:r>
            <a:r>
              <a:rPr lang="en-US" i="1" dirty="0"/>
              <a:t> </a:t>
            </a:r>
            <a:r>
              <a:rPr lang="en-US" i="1" dirty="0" err="1"/>
              <a:t>како</a:t>
            </a:r>
            <a:r>
              <a:rPr lang="en-US" i="1" dirty="0"/>
              <a:t> </a:t>
            </a:r>
            <a:r>
              <a:rPr lang="en-US" i="1" dirty="0" err="1"/>
              <a:t>влада</a:t>
            </a:r>
            <a:r>
              <a:rPr lang="en-US" i="1" dirty="0"/>
              <a:t>, </a:t>
            </a:r>
            <a:r>
              <a:rPr lang="en-US" i="1" dirty="0" err="1"/>
              <a:t>но</a:t>
            </a:r>
            <a:r>
              <a:rPr lang="en-US" i="1" dirty="0"/>
              <a:t> и </a:t>
            </a:r>
            <a:r>
              <a:rPr lang="en-US" i="1" dirty="0" err="1"/>
              <a:t>како</a:t>
            </a:r>
            <a:r>
              <a:rPr lang="en-US" i="1" dirty="0"/>
              <a:t> </a:t>
            </a:r>
            <a:r>
              <a:rPr lang="en-US" i="1" dirty="0" err="1"/>
              <a:t>политички</a:t>
            </a:r>
            <a:r>
              <a:rPr lang="en-US" i="1" dirty="0"/>
              <a:t> </a:t>
            </a:r>
            <a:r>
              <a:rPr lang="en-US" i="1" dirty="0" err="1"/>
              <a:t>партии</a:t>
            </a:r>
            <a:r>
              <a:rPr lang="en-US" i="1" dirty="0"/>
              <a:t>, е </a:t>
            </a:r>
            <a:r>
              <a:rPr lang="en-US" i="1" dirty="0" err="1"/>
              <a:t>почитување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различностите</a:t>
            </a:r>
            <a:r>
              <a:rPr lang="en-US" i="1" dirty="0"/>
              <a:t> и </a:t>
            </a:r>
            <a:r>
              <a:rPr lang="en-US" i="1" dirty="0" err="1"/>
              <a:t>градење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еднакво</a:t>
            </a:r>
            <a:r>
              <a:rPr lang="en-US" i="1" dirty="0"/>
              <a:t> </a:t>
            </a:r>
            <a:r>
              <a:rPr lang="en-US" i="1" dirty="0" err="1"/>
              <a:t>општество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сите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Либертас</a:t>
            </a:r>
            <a:r>
              <a:rPr lang="en-US" dirty="0"/>
              <a:t>, 5.7).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40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2FF8D-2C34-487C-9054-87DEFCB3E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Зла</a:t>
            </a:r>
            <a:r>
              <a:rPr lang="en-US" dirty="0"/>
              <a:t> </a:t>
            </a:r>
            <a:r>
              <a:rPr lang="en-US" dirty="0" err="1"/>
              <a:t>манипулација</a:t>
            </a:r>
            <a:r>
              <a:rPr lang="en-US" dirty="0"/>
              <a:t> (Evil Manipulation Frame)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A532D-2BAB-4BA3-8932-FD4B9D265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Оваа рамка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истакнува</a:t>
            </a:r>
            <a:r>
              <a:rPr lang="en-US" dirty="0"/>
              <a:t> </a:t>
            </a:r>
            <a:r>
              <a:rPr lang="en-US" dirty="0" err="1"/>
              <a:t>проблемот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ЛГБТ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проблем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манипулација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тезата</a:t>
            </a:r>
            <a:r>
              <a:rPr lang="en-US" dirty="0"/>
              <a:t> </a:t>
            </a:r>
            <a:r>
              <a:rPr lang="en-US" dirty="0" err="1"/>
              <a:t>дека</a:t>
            </a:r>
            <a:r>
              <a:rPr lang="en-US" dirty="0"/>
              <a:t> </a:t>
            </a:r>
            <a:r>
              <a:rPr lang="en-US" dirty="0" err="1"/>
              <a:t>овде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работи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прашање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дискриминација</a:t>
            </a:r>
            <a:r>
              <a:rPr lang="mk-MK" dirty="0"/>
              <a:t>;</a:t>
            </a:r>
          </a:p>
          <a:p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често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јавува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силна</a:t>
            </a:r>
            <a:r>
              <a:rPr lang="en-US" dirty="0"/>
              <a:t> </a:t>
            </a:r>
            <a:r>
              <a:rPr lang="en-US" dirty="0" err="1"/>
              <a:t>форма</a:t>
            </a:r>
            <a:r>
              <a:rPr lang="en-US" dirty="0"/>
              <a:t>,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нуди</a:t>
            </a:r>
            <a:r>
              <a:rPr lang="en-US" dirty="0"/>
              <a:t> </a:t>
            </a:r>
            <a:r>
              <a:rPr lang="en-US" dirty="0" err="1"/>
              <a:t>аргументација</a:t>
            </a:r>
            <a:r>
              <a:rPr lang="en-US" dirty="0"/>
              <a:t>, </a:t>
            </a:r>
            <a:r>
              <a:rPr lang="en-US" dirty="0" err="1"/>
              <a:t>туку</a:t>
            </a:r>
            <a:r>
              <a:rPr lang="en-US" dirty="0"/>
              <a:t> </a:t>
            </a:r>
            <a:r>
              <a:rPr lang="en-US" dirty="0" err="1"/>
              <a:t>прави</a:t>
            </a:r>
            <a:r>
              <a:rPr lang="en-US" dirty="0"/>
              <a:t> </a:t>
            </a:r>
            <a:r>
              <a:rPr lang="en-US" dirty="0" err="1"/>
              <a:t>манипулативна</a:t>
            </a:r>
            <a:r>
              <a:rPr lang="en-US" dirty="0"/>
              <a:t> </a:t>
            </a:r>
            <a:r>
              <a:rPr lang="en-US" dirty="0" err="1"/>
              <a:t>конструкција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еквиваленцијалност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92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D3E8-52F0-4054-8A45-E76860B55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1" y="701336"/>
            <a:ext cx="7830223" cy="5038691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Тој</a:t>
            </a:r>
            <a:r>
              <a:rPr lang="en-US" i="1" dirty="0"/>
              <a:t> </a:t>
            </a:r>
            <a:r>
              <a:rPr lang="en-US" i="1" dirty="0" err="1"/>
              <a:t>ја</a:t>
            </a:r>
            <a:r>
              <a:rPr lang="en-US" i="1" dirty="0"/>
              <a:t> </a:t>
            </a:r>
            <a:r>
              <a:rPr lang="en-US" i="1" dirty="0" err="1"/>
              <a:t>најавуваше</a:t>
            </a:r>
            <a:r>
              <a:rPr lang="en-US" i="1" dirty="0"/>
              <a:t> </a:t>
            </a:r>
            <a:r>
              <a:rPr lang="en-US" i="1" dirty="0" err="1"/>
              <a:t>месец</a:t>
            </a:r>
            <a:r>
              <a:rPr lang="en-US" i="1" dirty="0"/>
              <a:t> </a:t>
            </a:r>
            <a:r>
              <a:rPr lang="en-US" i="1" dirty="0" err="1"/>
              <a:t>дена</a:t>
            </a:r>
            <a:r>
              <a:rPr lang="en-US" i="1" dirty="0"/>
              <a:t> </a:t>
            </a:r>
            <a:r>
              <a:rPr lang="en-US" i="1" dirty="0" err="1"/>
              <a:t>однапред</a:t>
            </a:r>
            <a:r>
              <a:rPr lang="en-US" i="1" dirty="0"/>
              <a:t>, </a:t>
            </a:r>
            <a:r>
              <a:rPr lang="en-US" i="1" dirty="0" err="1"/>
              <a:t>пуштајќи</a:t>
            </a:r>
            <a:r>
              <a:rPr lang="en-US" i="1" dirty="0"/>
              <a:t> </a:t>
            </a:r>
            <a:r>
              <a:rPr lang="en-US" i="1" dirty="0" err="1"/>
              <a:t>непроверени</a:t>
            </a:r>
            <a:r>
              <a:rPr lang="en-US" i="1" dirty="0"/>
              <a:t> </a:t>
            </a:r>
            <a:r>
              <a:rPr lang="en-US" i="1" dirty="0" err="1"/>
              <a:t>информации</a:t>
            </a:r>
            <a:r>
              <a:rPr lang="en-US" i="1" dirty="0"/>
              <a:t> </a:t>
            </a:r>
            <a:r>
              <a:rPr lang="en-US" i="1" dirty="0" err="1"/>
              <a:t>кои</a:t>
            </a:r>
            <a:r>
              <a:rPr lang="en-US" i="1" dirty="0"/>
              <a:t> </a:t>
            </a:r>
            <a:r>
              <a:rPr lang="en-US" i="1" dirty="0" err="1"/>
              <a:t>медиумите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СДСМ/</a:t>
            </a:r>
            <a:r>
              <a:rPr lang="en-US" i="1" dirty="0" err="1"/>
              <a:t>Сорос</a:t>
            </a:r>
            <a:r>
              <a:rPr lang="en-US" i="1" dirty="0"/>
              <a:t> </a:t>
            </a:r>
            <a:r>
              <a:rPr lang="en-US" i="1" dirty="0" err="1"/>
              <a:t>без</a:t>
            </a:r>
            <a:r>
              <a:rPr lang="en-US" i="1" dirty="0"/>
              <a:t> </a:t>
            </a:r>
            <a:r>
              <a:rPr lang="en-US" i="1" dirty="0" err="1"/>
              <a:t>проблем</a:t>
            </a:r>
            <a:r>
              <a:rPr lang="en-US" i="1" dirty="0"/>
              <a:t> </a:t>
            </a:r>
            <a:r>
              <a:rPr lang="en-US" i="1" dirty="0" err="1"/>
              <a:t>ги</a:t>
            </a:r>
            <a:r>
              <a:rPr lang="en-US" i="1" dirty="0"/>
              <a:t> </a:t>
            </a:r>
            <a:r>
              <a:rPr lang="en-US" i="1" dirty="0" err="1"/>
              <a:t>ширеа</a:t>
            </a:r>
            <a:r>
              <a:rPr lang="en-US" i="1" dirty="0"/>
              <a:t>: </a:t>
            </a:r>
            <a:r>
              <a:rPr lang="en-US" i="1" dirty="0" err="1"/>
              <a:t>дека</a:t>
            </a:r>
            <a:r>
              <a:rPr lang="en-US" i="1" dirty="0"/>
              <a:t> </a:t>
            </a:r>
            <a:r>
              <a:rPr lang="en-US" i="1" dirty="0" err="1"/>
              <a:t>имал</a:t>
            </a:r>
            <a:r>
              <a:rPr lang="en-US" i="1" dirty="0"/>
              <a:t> </a:t>
            </a:r>
            <a:r>
              <a:rPr lang="en-US" i="1" dirty="0" err="1"/>
              <a:t>домашни</a:t>
            </a:r>
            <a:r>
              <a:rPr lang="en-US" i="1" dirty="0"/>
              <a:t> и </a:t>
            </a:r>
            <a:r>
              <a:rPr lang="en-US" i="1" dirty="0" err="1"/>
              <a:t>странски</a:t>
            </a:r>
            <a:r>
              <a:rPr lang="en-US" i="1" dirty="0"/>
              <a:t> </a:t>
            </a:r>
            <a:r>
              <a:rPr lang="en-US" i="1" dirty="0" err="1"/>
              <a:t>делегати</a:t>
            </a:r>
            <a:r>
              <a:rPr lang="en-US" i="1" dirty="0"/>
              <a:t>, </a:t>
            </a:r>
            <a:r>
              <a:rPr lang="en-US" i="1" dirty="0" err="1"/>
              <a:t>дека</a:t>
            </a:r>
            <a:r>
              <a:rPr lang="en-US" i="1" dirty="0"/>
              <a:t> </a:t>
            </a:r>
            <a:r>
              <a:rPr lang="en-US" i="1" dirty="0" err="1"/>
              <a:t>кандидати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претседатели</a:t>
            </a:r>
            <a:r>
              <a:rPr lang="en-US" i="1" dirty="0"/>
              <a:t> </a:t>
            </a:r>
            <a:r>
              <a:rPr lang="en-US" i="1" dirty="0" err="1"/>
              <a:t>биле</a:t>
            </a:r>
            <a:r>
              <a:rPr lang="en-US" i="1" dirty="0"/>
              <a:t> 4-ца, </a:t>
            </a:r>
            <a:r>
              <a:rPr lang="en-US" i="1" dirty="0" err="1"/>
              <a:t>па</a:t>
            </a:r>
            <a:r>
              <a:rPr lang="en-US" i="1" dirty="0"/>
              <a:t> </a:t>
            </a:r>
            <a:r>
              <a:rPr lang="en-US" i="1" dirty="0" err="1"/>
              <a:t>останале</a:t>
            </a:r>
            <a:r>
              <a:rPr lang="en-US" i="1" dirty="0"/>
              <a:t> </a:t>
            </a:r>
            <a:r>
              <a:rPr lang="en-US" i="1" dirty="0" err="1"/>
              <a:t>двајца</a:t>
            </a:r>
            <a:r>
              <a:rPr lang="en-US" i="1" dirty="0"/>
              <a:t> – </a:t>
            </a:r>
            <a:r>
              <a:rPr lang="en-US" i="1" dirty="0" err="1"/>
              <a:t>Боки</a:t>
            </a:r>
            <a:r>
              <a:rPr lang="en-US" i="1" dirty="0"/>
              <a:t> и </a:t>
            </a:r>
            <a:r>
              <a:rPr lang="en-US" i="1" dirty="0" err="1"/>
              <a:t>познат</a:t>
            </a:r>
            <a:r>
              <a:rPr lang="en-US" i="1" dirty="0"/>
              <a:t> </a:t>
            </a:r>
            <a:r>
              <a:rPr lang="en-US" i="1" dirty="0" err="1"/>
              <a:t>академик</a:t>
            </a:r>
            <a:r>
              <a:rPr lang="en-US" i="1" dirty="0"/>
              <a:t> – и </a:t>
            </a:r>
            <a:r>
              <a:rPr lang="en-US" i="1" dirty="0" err="1"/>
              <a:t>дека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крај</a:t>
            </a:r>
            <a:r>
              <a:rPr lang="en-US" i="1" dirty="0"/>
              <a:t> </a:t>
            </a:r>
            <a:r>
              <a:rPr lang="en-US" i="1" dirty="0" err="1"/>
              <a:t>Боки</a:t>
            </a:r>
            <a:r>
              <a:rPr lang="en-US" i="1" dirty="0"/>
              <a:t> 13 </a:t>
            </a:r>
            <a:r>
              <a:rPr lang="en-US" i="1" dirty="0" err="1"/>
              <a:t>победил</a:t>
            </a:r>
            <a:r>
              <a:rPr lang="en-US" i="1" dirty="0"/>
              <a:t> </a:t>
            </a:r>
            <a:r>
              <a:rPr lang="en-US" i="1" dirty="0" err="1"/>
              <a:t>пред</a:t>
            </a:r>
            <a:r>
              <a:rPr lang="en-US" i="1" dirty="0"/>
              <a:t> </a:t>
            </a:r>
            <a:r>
              <a:rPr lang="en-US" i="1" dirty="0" err="1"/>
              <a:t>академикот</a:t>
            </a:r>
            <a:r>
              <a:rPr lang="en-US" i="1" dirty="0"/>
              <a:t>, </a:t>
            </a:r>
            <a:r>
              <a:rPr lang="en-US" i="1" dirty="0" err="1"/>
              <a:t>па</a:t>
            </a:r>
            <a:r>
              <a:rPr lang="en-US" i="1" dirty="0"/>
              <a:t> </a:t>
            </a:r>
            <a:r>
              <a:rPr lang="en-US" i="1" dirty="0" err="1"/>
              <a:t>станал</a:t>
            </a:r>
            <a:r>
              <a:rPr lang="en-US" i="1" dirty="0"/>
              <a:t> </a:t>
            </a:r>
            <a:r>
              <a:rPr lang="en-US" i="1" dirty="0" err="1"/>
              <a:t>претседател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новата</a:t>
            </a:r>
            <a:r>
              <a:rPr lang="en-US" i="1" dirty="0"/>
              <a:t> </a:t>
            </a:r>
            <a:r>
              <a:rPr lang="en-US" i="1" dirty="0" err="1"/>
              <a:t>невладина</a:t>
            </a:r>
            <a:r>
              <a:rPr lang="en-US" i="1" dirty="0"/>
              <a:t> </a:t>
            </a:r>
            <a:r>
              <a:rPr lang="en-US" i="1" dirty="0" err="1"/>
              <a:t>која</a:t>
            </a:r>
            <a:r>
              <a:rPr lang="en-US" i="1" dirty="0"/>
              <a:t> </a:t>
            </a:r>
            <a:r>
              <a:rPr lang="en-US" i="1" dirty="0" err="1"/>
              <a:t>сосема</a:t>
            </a:r>
            <a:r>
              <a:rPr lang="en-US" i="1" dirty="0"/>
              <a:t> </a:t>
            </a:r>
            <a:r>
              <a:rPr lang="en-US" i="1" dirty="0" err="1"/>
              <a:t>сигурно</a:t>
            </a:r>
            <a:r>
              <a:rPr lang="en-US" i="1" dirty="0"/>
              <a:t> </a:t>
            </a:r>
            <a:r>
              <a:rPr lang="en-US" i="1" dirty="0" err="1"/>
              <a:t>власта</a:t>
            </a:r>
            <a:r>
              <a:rPr lang="en-US" i="1" dirty="0"/>
              <a:t> </a:t>
            </a:r>
            <a:r>
              <a:rPr lang="en-US" i="1" dirty="0" err="1"/>
              <a:t>ќе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обиде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ја</a:t>
            </a:r>
            <a:r>
              <a:rPr lang="en-US" i="1" dirty="0"/>
              <a:t> </a:t>
            </a:r>
            <a:r>
              <a:rPr lang="en-US" i="1" dirty="0" err="1"/>
              <a:t>искористи</a:t>
            </a:r>
            <a:r>
              <a:rPr lang="en-US" i="1" dirty="0"/>
              <a:t> и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нешто</a:t>
            </a:r>
            <a:r>
              <a:rPr lang="en-US" i="1" dirty="0"/>
              <a:t> </a:t>
            </a:r>
            <a:r>
              <a:rPr lang="en-US" i="1" dirty="0" err="1"/>
              <a:t>друго</a:t>
            </a:r>
            <a:r>
              <a:rPr lang="en-US" i="1" dirty="0"/>
              <a:t> </a:t>
            </a:r>
            <a:r>
              <a:rPr lang="en-US" i="1" dirty="0" err="1"/>
              <a:t>освен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тоа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му</a:t>
            </a:r>
            <a:r>
              <a:rPr lang="en-US" i="1" dirty="0"/>
              <a:t> </a:t>
            </a:r>
            <a:r>
              <a:rPr lang="en-US" i="1" dirty="0" err="1"/>
              <a:t>го</a:t>
            </a:r>
            <a:r>
              <a:rPr lang="en-US" i="1" dirty="0"/>
              <a:t> </a:t>
            </a:r>
            <a:r>
              <a:rPr lang="en-US" i="1" dirty="0" err="1"/>
              <a:t>подобрува</a:t>
            </a:r>
            <a:r>
              <a:rPr lang="en-US" i="1" dirty="0"/>
              <a:t> </a:t>
            </a:r>
            <a:r>
              <a:rPr lang="en-US" i="1" dirty="0" err="1"/>
              <a:t>имиџот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Боки</a:t>
            </a:r>
            <a:r>
              <a:rPr lang="en-US" i="1" dirty="0"/>
              <a:t> 13 </a:t>
            </a:r>
            <a:r>
              <a:rPr lang="en-US" i="1" dirty="0" err="1"/>
              <a:t>давајќи</a:t>
            </a:r>
            <a:r>
              <a:rPr lang="en-US" i="1" dirty="0"/>
              <a:t> </a:t>
            </a:r>
            <a:r>
              <a:rPr lang="en-US" i="1" dirty="0" err="1"/>
              <a:t>му</a:t>
            </a:r>
            <a:r>
              <a:rPr lang="en-US" i="1" dirty="0"/>
              <a:t> </a:t>
            </a:r>
            <a:r>
              <a:rPr lang="en-US" i="1" dirty="0" err="1"/>
              <a:t>можност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посвојува</a:t>
            </a:r>
            <a:r>
              <a:rPr lang="en-US" i="1" dirty="0"/>
              <a:t> </a:t>
            </a:r>
            <a:r>
              <a:rPr lang="en-US" i="1" dirty="0" err="1"/>
              <a:t>деца</a:t>
            </a:r>
            <a:r>
              <a:rPr lang="en-US" i="1" dirty="0"/>
              <a:t>“</a:t>
            </a:r>
            <a:r>
              <a:rPr lang="en-US" dirty="0"/>
              <a:t> (</a:t>
            </a:r>
            <a:r>
              <a:rPr lang="en-US" dirty="0" err="1"/>
              <a:t>Курир</a:t>
            </a:r>
            <a:r>
              <a:rPr lang="en-US" dirty="0"/>
              <a:t> 11.7.)</a:t>
            </a:r>
          </a:p>
          <a:p>
            <a:r>
              <a:rPr lang="en-US" i="1" dirty="0"/>
              <a:t>„</a:t>
            </a:r>
            <a:r>
              <a:rPr lang="en-US" i="1" dirty="0" err="1"/>
              <a:t>Изминативе</a:t>
            </a:r>
            <a:r>
              <a:rPr lang="en-US" i="1" dirty="0"/>
              <a:t> </a:t>
            </a:r>
            <a:r>
              <a:rPr lang="en-US" i="1" dirty="0" err="1"/>
              <a:t>денови</a:t>
            </a:r>
            <a:r>
              <a:rPr lang="en-US" i="1" dirty="0"/>
              <a:t> </a:t>
            </a:r>
            <a:r>
              <a:rPr lang="en-US" i="1" dirty="0" err="1"/>
              <a:t>одеше</a:t>
            </a:r>
            <a:r>
              <a:rPr lang="en-US" i="1" dirty="0"/>
              <a:t> </a:t>
            </a:r>
            <a:r>
              <a:rPr lang="en-US" i="1" dirty="0" err="1"/>
              <a:t>платена</a:t>
            </a:r>
            <a:r>
              <a:rPr lang="en-US" i="1" dirty="0"/>
              <a:t> </a:t>
            </a:r>
            <a:r>
              <a:rPr lang="en-US" i="1" dirty="0" err="1"/>
              <a:t>кампања</a:t>
            </a:r>
            <a:r>
              <a:rPr lang="en-US" i="1" dirty="0"/>
              <a:t> и </a:t>
            </a:r>
            <a:r>
              <a:rPr lang="en-US" i="1" dirty="0" err="1"/>
              <a:t>реклама</a:t>
            </a:r>
            <a:r>
              <a:rPr lang="en-US" i="1" dirty="0"/>
              <a:t> </a:t>
            </a:r>
            <a:r>
              <a:rPr lang="en-US" i="1" dirty="0" err="1"/>
              <a:t>низ</a:t>
            </a:r>
            <a:r>
              <a:rPr lang="en-US" i="1" dirty="0"/>
              <a:t> </a:t>
            </a:r>
            <a:r>
              <a:rPr lang="en-US" i="1" dirty="0" err="1"/>
              <a:t>цела</a:t>
            </a:r>
            <a:r>
              <a:rPr lang="en-US" i="1" dirty="0"/>
              <a:t> </a:t>
            </a:r>
            <a:r>
              <a:rPr lang="en-US" i="1" dirty="0" err="1"/>
              <a:t>Македонија</a:t>
            </a:r>
            <a:r>
              <a:rPr lang="en-US" i="1" dirty="0"/>
              <a:t> </a:t>
            </a:r>
            <a:r>
              <a:rPr lang="en-US" i="1" dirty="0" err="1"/>
              <a:t>преку</a:t>
            </a:r>
            <a:r>
              <a:rPr lang="en-US" i="1" dirty="0"/>
              <a:t> </a:t>
            </a:r>
            <a:r>
              <a:rPr lang="en-US" i="1" dirty="0" err="1"/>
              <a:t>платени</a:t>
            </a:r>
            <a:r>
              <a:rPr lang="en-US" i="1" dirty="0"/>
              <a:t> </a:t>
            </a:r>
            <a:r>
              <a:rPr lang="en-US" i="1" dirty="0" err="1"/>
              <a:t>огласи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Фејсбук</a:t>
            </a:r>
            <a:r>
              <a:rPr lang="en-US" i="1" dirty="0"/>
              <a:t>, а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работеше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веста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отвореноста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Зоран</a:t>
            </a:r>
            <a:r>
              <a:rPr lang="en-US" i="1" dirty="0"/>
              <a:t> </a:t>
            </a:r>
            <a:r>
              <a:rPr lang="en-US" i="1" dirty="0" err="1"/>
              <a:t>Заев</a:t>
            </a:r>
            <a:r>
              <a:rPr lang="en-US" i="1" dirty="0"/>
              <a:t> </a:t>
            </a:r>
            <a:r>
              <a:rPr lang="en-US" i="1" dirty="0" err="1"/>
              <a:t>кон</a:t>
            </a:r>
            <a:r>
              <a:rPr lang="en-US" i="1" dirty="0"/>
              <a:t> </a:t>
            </a:r>
            <a:r>
              <a:rPr lang="en-US" i="1" dirty="0" err="1"/>
              <a:t>дебата</a:t>
            </a:r>
            <a:r>
              <a:rPr lang="en-US" i="1" dirty="0"/>
              <a:t> и </a:t>
            </a:r>
            <a:r>
              <a:rPr lang="en-US" i="1" dirty="0" err="1"/>
              <a:t>прифаќање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легализација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хомосексуалните</a:t>
            </a:r>
            <a:r>
              <a:rPr lang="en-US" i="1" dirty="0"/>
              <a:t> </a:t>
            </a:r>
            <a:r>
              <a:rPr lang="en-US" i="1" dirty="0" err="1"/>
              <a:t>бракови</a:t>
            </a:r>
            <a:r>
              <a:rPr lang="en-US" i="1" dirty="0"/>
              <a:t>, </a:t>
            </a:r>
            <a:r>
              <a:rPr lang="en-US" i="1" dirty="0" err="1"/>
              <a:t>кои</a:t>
            </a:r>
            <a:r>
              <a:rPr lang="en-US" i="1" dirty="0"/>
              <a:t> </a:t>
            </a:r>
            <a:r>
              <a:rPr lang="en-US" i="1" dirty="0" err="1"/>
              <a:t>после</a:t>
            </a:r>
            <a:r>
              <a:rPr lang="en-US" i="1" dirty="0"/>
              <a:t> </a:t>
            </a:r>
            <a:r>
              <a:rPr lang="en-US" i="1" dirty="0" err="1"/>
              <a:t>тоа</a:t>
            </a:r>
            <a:r>
              <a:rPr lang="en-US" i="1" dirty="0"/>
              <a:t> </a:t>
            </a:r>
            <a:r>
              <a:rPr lang="en-US" i="1" dirty="0" err="1"/>
              <a:t>ќе</a:t>
            </a:r>
            <a:r>
              <a:rPr lang="en-US" i="1" dirty="0"/>
              <a:t> </a:t>
            </a:r>
            <a:r>
              <a:rPr lang="en-US" i="1" dirty="0" err="1"/>
              <a:t>можат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посвојуваат</a:t>
            </a:r>
            <a:r>
              <a:rPr lang="en-US" i="1" dirty="0"/>
              <a:t> </a:t>
            </a:r>
            <a:r>
              <a:rPr lang="en-US" i="1" dirty="0" err="1"/>
              <a:t>мали</a:t>
            </a:r>
            <a:r>
              <a:rPr lang="en-US" i="1" dirty="0"/>
              <a:t> </a:t>
            </a:r>
            <a:r>
              <a:rPr lang="en-US" i="1" dirty="0" err="1"/>
              <a:t>деца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Курир</a:t>
            </a:r>
            <a:r>
              <a:rPr lang="en-US" dirty="0"/>
              <a:t>, 9.7) </a:t>
            </a:r>
          </a:p>
          <a:p>
            <a:r>
              <a:rPr lang="en-US" i="1" dirty="0"/>
              <a:t>„</a:t>
            </a:r>
            <a:r>
              <a:rPr lang="en-US" i="1" dirty="0" err="1"/>
              <a:t>Неосудувањето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ставовите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поддршка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педофилија</a:t>
            </a:r>
            <a:r>
              <a:rPr lang="en-US" i="1" dirty="0"/>
              <a:t> </a:t>
            </a:r>
            <a:r>
              <a:rPr lang="en-US" i="1" dirty="0" err="1"/>
              <a:t>та</a:t>
            </a:r>
            <a:r>
              <a:rPr lang="en-US" i="1" dirty="0"/>
              <a:t>, </a:t>
            </a:r>
            <a:r>
              <a:rPr lang="en-US" i="1" dirty="0" err="1"/>
              <a:t>додава</a:t>
            </a:r>
            <a:r>
              <a:rPr lang="en-US" i="1" dirty="0"/>
              <a:t>, </a:t>
            </a:r>
            <a:r>
              <a:rPr lang="en-US" i="1" dirty="0" err="1"/>
              <a:t>значи</a:t>
            </a:r>
            <a:r>
              <a:rPr lang="en-US" i="1" dirty="0"/>
              <a:t> </a:t>
            </a:r>
            <a:r>
              <a:rPr lang="en-US" i="1" dirty="0" err="1"/>
              <a:t>нивно</a:t>
            </a:r>
            <a:r>
              <a:rPr lang="en-US" i="1" dirty="0"/>
              <a:t> </a:t>
            </a:r>
            <a:r>
              <a:rPr lang="en-US" i="1" dirty="0" err="1"/>
              <a:t>прифаќање</a:t>
            </a:r>
            <a:r>
              <a:rPr lang="en-US" i="1" dirty="0"/>
              <a:t>. </a:t>
            </a:r>
            <a:r>
              <a:rPr lang="en-US" i="1" dirty="0" err="1"/>
              <a:t>Оттука</a:t>
            </a:r>
            <a:r>
              <a:rPr lang="en-US" i="1" dirty="0"/>
              <a:t>, </a:t>
            </a:r>
            <a:r>
              <a:rPr lang="en-US" i="1" dirty="0" err="1"/>
              <a:t>не</a:t>
            </a:r>
            <a:r>
              <a:rPr lang="en-US" i="1" dirty="0"/>
              <a:t> е </a:t>
            </a:r>
            <a:r>
              <a:rPr lang="en-US" i="1" dirty="0" err="1"/>
              <a:t>ни</a:t>
            </a:r>
            <a:r>
              <a:rPr lang="en-US" i="1" dirty="0"/>
              <a:t> </a:t>
            </a:r>
            <a:r>
              <a:rPr lang="en-US" i="1" dirty="0" err="1"/>
              <a:t>чудно</a:t>
            </a:r>
            <a:r>
              <a:rPr lang="en-US" i="1" dirty="0"/>
              <a:t> </a:t>
            </a:r>
            <a:r>
              <a:rPr lang="en-US" i="1" dirty="0" err="1"/>
              <a:t>што</a:t>
            </a:r>
            <a:r>
              <a:rPr lang="en-US" i="1" dirty="0"/>
              <a:t> </a:t>
            </a:r>
            <a:r>
              <a:rPr lang="en-US" i="1" dirty="0" err="1"/>
              <a:t>Шиндре</a:t>
            </a:r>
            <a:r>
              <a:rPr lang="en-US" i="1" dirty="0"/>
              <a:t> </a:t>
            </a:r>
            <a:r>
              <a:rPr lang="en-US" i="1" dirty="0" err="1"/>
              <a:t>бил</a:t>
            </a:r>
            <a:r>
              <a:rPr lang="en-US" i="1" dirty="0"/>
              <a:t> </a:t>
            </a:r>
            <a:r>
              <a:rPr lang="en-US" i="1" dirty="0" err="1"/>
              <a:t>говорник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настан</a:t>
            </a:r>
            <a:r>
              <a:rPr lang="en-US" i="1" dirty="0"/>
              <a:t> </a:t>
            </a:r>
            <a:r>
              <a:rPr lang="en-US" i="1" dirty="0" err="1"/>
              <a:t>што</a:t>
            </a:r>
            <a:r>
              <a:rPr lang="en-US" i="1" dirty="0"/>
              <a:t> </a:t>
            </a:r>
            <a:r>
              <a:rPr lang="en-US" i="1" dirty="0" err="1"/>
              <a:t>го</a:t>
            </a:r>
            <a:r>
              <a:rPr lang="en-US" i="1" dirty="0"/>
              <a:t> </a:t>
            </a:r>
            <a:r>
              <a:rPr lang="en-US" i="1" dirty="0" err="1"/>
              <a:t>отворил</a:t>
            </a:r>
            <a:r>
              <a:rPr lang="en-US" i="1" dirty="0"/>
              <a:t> </a:t>
            </a:r>
            <a:r>
              <a:rPr lang="en-US" i="1" dirty="0" err="1"/>
              <a:t>министерот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култура</a:t>
            </a:r>
            <a:r>
              <a:rPr lang="en-US" i="1" dirty="0"/>
              <a:t> </a:t>
            </a:r>
            <a:r>
              <a:rPr lang="en-US" i="1" dirty="0" err="1"/>
              <a:t>Роберт</a:t>
            </a:r>
            <a:r>
              <a:rPr lang="en-US" i="1" dirty="0"/>
              <a:t> </a:t>
            </a:r>
            <a:r>
              <a:rPr lang="en-US" i="1" dirty="0" err="1"/>
              <a:t>Алаѓозоски</a:t>
            </a:r>
            <a:r>
              <a:rPr lang="en-US" i="1" dirty="0"/>
              <a:t>, а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кој</a:t>
            </a:r>
            <a:r>
              <a:rPr lang="en-US" i="1" dirty="0"/>
              <a:t> </a:t>
            </a:r>
            <a:r>
              <a:rPr lang="en-US" i="1" dirty="0" err="1"/>
              <a:t>главна</a:t>
            </a:r>
            <a:r>
              <a:rPr lang="en-US" i="1" dirty="0"/>
              <a:t> </a:t>
            </a:r>
            <a:r>
              <a:rPr lang="en-US" i="1" dirty="0" err="1"/>
              <a:t>тема</a:t>
            </a:r>
            <a:r>
              <a:rPr lang="en-US" i="1" dirty="0"/>
              <a:t> </a:t>
            </a:r>
            <a:r>
              <a:rPr lang="en-US" i="1" dirty="0" err="1"/>
              <a:t>биле</a:t>
            </a:r>
            <a:r>
              <a:rPr lang="en-US" i="1" dirty="0"/>
              <a:t> ЛГБТ </a:t>
            </a:r>
            <a:r>
              <a:rPr lang="en-US" i="1" dirty="0" err="1"/>
              <a:t>лицата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Курир</a:t>
            </a:r>
            <a:r>
              <a:rPr lang="en-US" dirty="0"/>
              <a:t>, 27.6)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82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1EAE1-62BF-4FA9-9BBF-F4CD7240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„</a:t>
            </a:r>
            <a:r>
              <a:rPr lang="en-US" dirty="0" err="1"/>
              <a:t>дискриминација</a:t>
            </a:r>
            <a:r>
              <a:rPr lang="en-US" dirty="0"/>
              <a:t>/</a:t>
            </a:r>
            <a:r>
              <a:rPr lang="en-US" dirty="0" err="1"/>
              <a:t>човекови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“ и „</a:t>
            </a:r>
            <a:r>
              <a:rPr lang="en-US" dirty="0" err="1"/>
              <a:t>зла</a:t>
            </a:r>
            <a:r>
              <a:rPr lang="en-US" dirty="0"/>
              <a:t> </a:t>
            </a:r>
            <a:r>
              <a:rPr lang="en-US" dirty="0" err="1"/>
              <a:t>манипулација</a:t>
            </a:r>
            <a:r>
              <a:rPr lang="en-US" dirty="0"/>
              <a:t>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CE720-0990-4BB9-A39F-E5C23A85F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ниту</a:t>
            </a:r>
            <a:r>
              <a:rPr lang="en-US" dirty="0"/>
              <a:t> </a:t>
            </a:r>
            <a:r>
              <a:rPr lang="en-US" dirty="0" err="1"/>
              <a:t>еден</a:t>
            </a:r>
            <a:r>
              <a:rPr lang="en-US" dirty="0"/>
              <a:t> </a:t>
            </a:r>
            <a:r>
              <a:rPr lang="en-US" dirty="0" err="1"/>
              <a:t>случај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целиот</a:t>
            </a:r>
            <a:r>
              <a:rPr lang="en-US" dirty="0"/>
              <a:t> </a:t>
            </a:r>
            <a:r>
              <a:rPr lang="en-US" dirty="0" err="1"/>
              <a:t>известувачки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појавува</a:t>
            </a:r>
            <a:r>
              <a:rPr lang="en-US" dirty="0"/>
              <a:t> </a:t>
            </a:r>
            <a:r>
              <a:rPr lang="en-US" dirty="0" err="1"/>
              <a:t>тема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турка</a:t>
            </a:r>
            <a:r>
              <a:rPr lang="en-US" dirty="0"/>
              <a:t> </a:t>
            </a:r>
            <a:r>
              <a:rPr lang="en-US" dirty="0" err="1"/>
              <a:t>самиот</a:t>
            </a:r>
            <a:r>
              <a:rPr lang="en-US" dirty="0"/>
              <a:t> </a:t>
            </a:r>
            <a:r>
              <a:rPr lang="en-US" dirty="0" err="1"/>
              <a:t>медиум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интересна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, а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функционира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рамката</a:t>
            </a:r>
            <a:r>
              <a:rPr lang="en-US" dirty="0"/>
              <a:t> </a:t>
            </a:r>
            <a:r>
              <a:rPr lang="en-US" dirty="0" err="1"/>
              <a:t>дискриминација</a:t>
            </a:r>
            <a:r>
              <a:rPr lang="en-US" dirty="0"/>
              <a:t>/</a:t>
            </a:r>
            <a:r>
              <a:rPr lang="en-US" dirty="0" err="1"/>
              <a:t>човекови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. </a:t>
            </a:r>
            <a:r>
              <a:rPr lang="en-US" dirty="0" err="1"/>
              <a:t>Интересно</a:t>
            </a:r>
            <a:r>
              <a:rPr lang="en-US" dirty="0"/>
              <a:t> е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тоа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случува</a:t>
            </a:r>
            <a:r>
              <a:rPr lang="en-US" dirty="0"/>
              <a:t> и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според</a:t>
            </a:r>
            <a:r>
              <a:rPr lang="en-US" dirty="0"/>
              <a:t> </a:t>
            </a:r>
            <a:r>
              <a:rPr lang="en-US" dirty="0" err="1"/>
              <a:t>професионалните</a:t>
            </a:r>
            <a:r>
              <a:rPr lang="en-US" dirty="0"/>
              <a:t> </a:t>
            </a:r>
            <a:r>
              <a:rPr lang="en-US" dirty="0" err="1"/>
              <a:t>правила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опортунитетна</a:t>
            </a:r>
            <a:r>
              <a:rPr lang="en-US" dirty="0"/>
              <a:t> </a:t>
            </a:r>
            <a:r>
              <a:rPr lang="en-US" dirty="0" err="1"/>
              <a:t>структура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случи</a:t>
            </a:r>
            <a:r>
              <a:rPr lang="en-US" dirty="0"/>
              <a:t>.</a:t>
            </a:r>
            <a:endParaRPr lang="mk-MK" dirty="0"/>
          </a:p>
          <a:p>
            <a:r>
              <a:rPr lang="mk-MK" dirty="0"/>
              <a:t>Р</a:t>
            </a:r>
            <a:r>
              <a:rPr lang="en-US" dirty="0" err="1"/>
              <a:t>амката</a:t>
            </a:r>
            <a:r>
              <a:rPr lang="en-US" dirty="0"/>
              <a:t> „</a:t>
            </a:r>
            <a:r>
              <a:rPr lang="en-US" dirty="0" err="1"/>
              <a:t>зла</a:t>
            </a:r>
            <a:r>
              <a:rPr lang="en-US" dirty="0"/>
              <a:t> </a:t>
            </a:r>
            <a:r>
              <a:rPr lang="en-US" dirty="0" err="1"/>
              <a:t>манипулација</a:t>
            </a:r>
            <a:r>
              <a:rPr lang="en-US" dirty="0"/>
              <a:t>“ </a:t>
            </a:r>
            <a:r>
              <a:rPr lang="en-US" dirty="0" err="1"/>
              <a:t>излегува</a:t>
            </a:r>
            <a:r>
              <a:rPr lang="en-US" dirty="0"/>
              <a:t> </a:t>
            </a:r>
            <a:r>
              <a:rPr lang="en-US" dirty="0" err="1"/>
              <a:t>секогаш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истата</a:t>
            </a:r>
            <a:r>
              <a:rPr lang="en-US" dirty="0"/>
              <a:t> </a:t>
            </a:r>
            <a:r>
              <a:rPr lang="en-US" dirty="0" err="1"/>
              <a:t>репетитивна</a:t>
            </a:r>
            <a:r>
              <a:rPr lang="en-US" dirty="0"/>
              <a:t> </a:t>
            </a:r>
            <a:r>
              <a:rPr lang="en-US" dirty="0" err="1"/>
              <a:t>предвидлива</a:t>
            </a:r>
            <a:r>
              <a:rPr lang="en-US" dirty="0"/>
              <a:t> </a:t>
            </a:r>
            <a:r>
              <a:rPr lang="en-US" dirty="0" err="1"/>
              <a:t>појавност</a:t>
            </a:r>
            <a:r>
              <a:rPr lang="en-US" dirty="0"/>
              <a:t>,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простата</a:t>
            </a:r>
            <a:r>
              <a:rPr lang="en-US" dirty="0"/>
              <a:t> </a:t>
            </a:r>
            <a:r>
              <a:rPr lang="en-US" dirty="0" err="1"/>
              <a:t>теза</a:t>
            </a:r>
            <a:r>
              <a:rPr lang="en-US" dirty="0"/>
              <a:t>  </a:t>
            </a:r>
            <a:r>
              <a:rPr lang="en-US" dirty="0" err="1"/>
              <a:t>дека</a:t>
            </a:r>
            <a:r>
              <a:rPr lang="en-US" dirty="0"/>
              <a:t> „СДС“, „СОРОС“, ЛГБТ и </a:t>
            </a:r>
            <a:r>
              <a:rPr lang="en-US" dirty="0" err="1"/>
              <a:t>сл</a:t>
            </a:r>
            <a:r>
              <a:rPr lang="en-US" dirty="0"/>
              <a:t>.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лошите</a:t>
            </a:r>
            <a:r>
              <a:rPr lang="en-US" dirty="0"/>
              <a:t> </a:t>
            </a:r>
            <a:r>
              <a:rPr lang="en-US" dirty="0" err="1"/>
              <a:t>педофили</a:t>
            </a:r>
            <a:r>
              <a:rPr lang="en-US" dirty="0"/>
              <a:t>,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финансирани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странство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уништат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, и </a:t>
            </a:r>
            <a:r>
              <a:rPr lang="en-US" dirty="0" err="1"/>
              <a:t>таа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тежнее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направи</a:t>
            </a:r>
            <a:r>
              <a:rPr lang="en-US" dirty="0"/>
              <a:t> </a:t>
            </a:r>
            <a:r>
              <a:rPr lang="en-US" dirty="0" err="1"/>
              <a:t>какофонија</a:t>
            </a:r>
            <a:r>
              <a:rPr lang="en-US" dirty="0"/>
              <a:t>, </a:t>
            </a:r>
            <a:r>
              <a:rPr lang="en-US" dirty="0" err="1"/>
              <a:t>пред</a:t>
            </a:r>
            <a:r>
              <a:rPr lang="en-US" dirty="0"/>
              <a:t> </a:t>
            </a:r>
            <a:r>
              <a:rPr lang="en-US" dirty="0" err="1"/>
              <a:t>сè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онлајн-сферата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овој</a:t>
            </a:r>
            <a:r>
              <a:rPr lang="en-US" dirty="0"/>
              <a:t> </a:t>
            </a:r>
            <a:r>
              <a:rPr lang="en-US" dirty="0" err="1"/>
              <a:t>известувачки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2150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99A3-8F9B-4123-8E73-0AE676D54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Солидарност</a:t>
            </a:r>
            <a:r>
              <a:rPr lang="en-US" dirty="0"/>
              <a:t>/</a:t>
            </a:r>
            <a:r>
              <a:rPr lang="en-US" dirty="0" err="1"/>
              <a:t>отпор</a:t>
            </a:r>
            <a:r>
              <a:rPr lang="en-US" dirty="0"/>
              <a:t> (Solidarity/ Resistance Frame)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C82AF-FF27-4303-BA87-2E729BAE9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151" y="2494626"/>
            <a:ext cx="7794713" cy="3533312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е </a:t>
            </a:r>
            <a:r>
              <a:rPr lang="en-US" dirty="0" err="1"/>
              <a:t>многу</a:t>
            </a:r>
            <a:r>
              <a:rPr lang="en-US" dirty="0"/>
              <a:t> </a:t>
            </a:r>
            <a:r>
              <a:rPr lang="en-US" dirty="0" err="1"/>
              <a:t>важна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секоја</a:t>
            </a:r>
            <a:r>
              <a:rPr lang="en-US" dirty="0"/>
              <a:t> </a:t>
            </a:r>
            <a:r>
              <a:rPr lang="en-US" dirty="0" err="1"/>
              <a:t>маргинализирана</a:t>
            </a:r>
            <a:r>
              <a:rPr lang="en-US" dirty="0"/>
              <a:t> </a:t>
            </a:r>
            <a:r>
              <a:rPr lang="en-US" dirty="0" err="1"/>
              <a:t>заедница</a:t>
            </a:r>
            <a:r>
              <a:rPr lang="en-US" dirty="0"/>
              <a:t>, </a:t>
            </a:r>
            <a:r>
              <a:rPr lang="en-US" dirty="0" err="1"/>
              <a:t>оти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неа</a:t>
            </a:r>
            <a:r>
              <a:rPr lang="en-US" dirty="0"/>
              <a:t> „</a:t>
            </a:r>
            <a:r>
              <a:rPr lang="en-US" dirty="0" err="1"/>
              <a:t>виктимизацијата</a:t>
            </a:r>
            <a:r>
              <a:rPr lang="en-US" dirty="0"/>
              <a:t>“ е </a:t>
            </a:r>
            <a:r>
              <a:rPr lang="en-US" dirty="0" err="1"/>
              <a:t>заменета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активна</a:t>
            </a:r>
            <a:r>
              <a:rPr lang="en-US" dirty="0"/>
              <a:t> </a:t>
            </a:r>
            <a:r>
              <a:rPr lang="en-US" dirty="0" err="1"/>
              <a:t>потрага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деконструкција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„</a:t>
            </a:r>
            <a:r>
              <a:rPr lang="en-US" dirty="0" err="1"/>
              <a:t>традиционализмот</a:t>
            </a:r>
            <a:r>
              <a:rPr lang="en-US" dirty="0"/>
              <a:t>“,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кој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суштина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гледа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еуфемизам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омразата</a:t>
            </a:r>
            <a:r>
              <a:rPr lang="en-US" dirty="0"/>
              <a:t> и </a:t>
            </a:r>
            <a:r>
              <a:rPr lang="en-US" dirty="0" err="1"/>
              <a:t>нетолеранцијата</a:t>
            </a:r>
            <a:r>
              <a:rPr lang="en-US" dirty="0"/>
              <a:t>,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потрага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тактичка</a:t>
            </a:r>
            <a:r>
              <a:rPr lang="en-US" dirty="0"/>
              <a:t> </a:t>
            </a:r>
            <a:r>
              <a:rPr lang="en-US" dirty="0" err="1"/>
              <a:t>опортунитетност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случи</a:t>
            </a:r>
            <a:r>
              <a:rPr lang="en-US" dirty="0"/>
              <a:t> </a:t>
            </a:r>
            <a:r>
              <a:rPr lang="en-US" dirty="0" err="1"/>
              <a:t>таа</a:t>
            </a:r>
            <a:r>
              <a:rPr lang="en-US" dirty="0"/>
              <a:t> </a:t>
            </a:r>
            <a:r>
              <a:rPr lang="en-US" dirty="0" err="1"/>
              <a:t>промена</a:t>
            </a:r>
            <a:r>
              <a:rPr lang="en-US" dirty="0"/>
              <a:t>. </a:t>
            </a:r>
          </a:p>
          <a:p>
            <a:endParaRPr lang="mk-MK" dirty="0"/>
          </a:p>
          <a:p>
            <a:r>
              <a:rPr lang="mk-MK" dirty="0"/>
              <a:t>В</a:t>
            </a:r>
            <a:r>
              <a:rPr lang="en-US" dirty="0"/>
              <a:t>о </a:t>
            </a:r>
            <a:r>
              <a:rPr lang="en-US" dirty="0" err="1"/>
              <a:t>македонската</a:t>
            </a:r>
            <a:r>
              <a:rPr lang="en-US" dirty="0"/>
              <a:t> </a:t>
            </a:r>
            <a:r>
              <a:rPr lang="en-US" dirty="0" err="1"/>
              <a:t>јавна</a:t>
            </a:r>
            <a:r>
              <a:rPr lang="en-US" dirty="0"/>
              <a:t> </a:t>
            </a:r>
            <a:r>
              <a:rPr lang="en-US" dirty="0" err="1"/>
              <a:t>сфера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селектираниот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,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исклучок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неколку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, </a:t>
            </a:r>
            <a:r>
              <a:rPr lang="en-US" dirty="0" err="1"/>
              <a:t>таа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јавува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форма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недоволно</a:t>
            </a:r>
            <a:r>
              <a:rPr lang="en-US" dirty="0"/>
              <a:t> </a:t>
            </a:r>
            <a:r>
              <a:rPr lang="en-US" dirty="0" err="1"/>
              <a:t>длабок</a:t>
            </a:r>
            <a:r>
              <a:rPr lang="en-US" dirty="0"/>
              <a:t> </a:t>
            </a:r>
            <a:r>
              <a:rPr lang="en-US" dirty="0" err="1"/>
              <a:t>начин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дефинира</a:t>
            </a:r>
            <a:r>
              <a:rPr lang="en-US" dirty="0"/>
              <a:t> </a:t>
            </a:r>
            <a:r>
              <a:rPr lang="en-US" dirty="0" err="1"/>
              <a:t>потребата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отпор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имплицирајќи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изгледа</a:t>
            </a:r>
            <a:r>
              <a:rPr lang="en-US" dirty="0"/>
              <a:t> </a:t>
            </a:r>
            <a:r>
              <a:rPr lang="en-US" dirty="0" err="1"/>
              <a:t>тој</a:t>
            </a:r>
            <a:r>
              <a:rPr lang="en-US" dirty="0"/>
              <a:t> </a:t>
            </a:r>
            <a:r>
              <a:rPr lang="en-US" dirty="0" err="1"/>
              <a:t>отпор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дефинирајќи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јасно</a:t>
            </a:r>
            <a:r>
              <a:rPr lang="en-US" dirty="0"/>
              <a:t> </a:t>
            </a:r>
            <a:r>
              <a:rPr lang="en-US" dirty="0" err="1"/>
              <a:t>линиите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антагонизам</a:t>
            </a:r>
            <a:r>
              <a:rPr lang="en-US" dirty="0"/>
              <a:t>, </a:t>
            </a:r>
            <a:r>
              <a:rPr lang="en-US" dirty="0" err="1"/>
              <a:t>ниту</a:t>
            </a:r>
            <a:r>
              <a:rPr lang="en-US" dirty="0"/>
              <a:t> </a:t>
            </a:r>
            <a:r>
              <a:rPr lang="en-US" dirty="0" err="1"/>
              <a:t>пак</a:t>
            </a:r>
            <a:r>
              <a:rPr lang="en-US" dirty="0"/>
              <a:t>, </a:t>
            </a:r>
            <a:r>
              <a:rPr lang="en-US" dirty="0" err="1"/>
              <a:t>дефинирајќи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сојузниците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процесот</a:t>
            </a:r>
            <a:r>
              <a:rPr lang="en-US" dirty="0"/>
              <a:t>.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елементи</a:t>
            </a:r>
            <a:r>
              <a:rPr lang="en-US" dirty="0"/>
              <a:t> </a:t>
            </a:r>
            <a:r>
              <a:rPr lang="en-US" dirty="0" err="1"/>
              <a:t>тешко</a:t>
            </a:r>
            <a:r>
              <a:rPr lang="en-US" dirty="0"/>
              <a:t> </a:t>
            </a:r>
            <a:r>
              <a:rPr lang="en-US" dirty="0" err="1"/>
              <a:t>можат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најдат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новинарските</a:t>
            </a:r>
            <a:r>
              <a:rPr lang="en-US" dirty="0"/>
              <a:t> </a:t>
            </a:r>
            <a:r>
              <a:rPr lang="en-US" dirty="0" err="1"/>
              <a:t>производи</a:t>
            </a:r>
            <a:r>
              <a:rPr lang="en-US" dirty="0"/>
              <a:t>, </a:t>
            </a:r>
            <a:r>
              <a:rPr lang="en-US" dirty="0" err="1"/>
              <a:t>бидејќи</a:t>
            </a:r>
            <a:r>
              <a:rPr lang="en-US" dirty="0"/>
              <a:t> </a:t>
            </a:r>
            <a:r>
              <a:rPr lang="en-US" dirty="0" err="1"/>
              <a:t>тие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почиваат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принципите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аналитичкото</a:t>
            </a:r>
            <a:r>
              <a:rPr lang="en-US" dirty="0"/>
              <a:t> и </a:t>
            </a:r>
            <a:r>
              <a:rPr lang="en-US" dirty="0" err="1"/>
              <a:t>истражувачко</a:t>
            </a:r>
            <a:r>
              <a:rPr lang="en-US" dirty="0"/>
              <a:t> </a:t>
            </a:r>
            <a:r>
              <a:rPr lang="en-US" dirty="0" err="1"/>
              <a:t>новинарство</a:t>
            </a:r>
            <a:r>
              <a:rPr lang="en-US" dirty="0"/>
              <a:t>. </a:t>
            </a:r>
            <a:r>
              <a:rPr lang="en-US" dirty="0" err="1"/>
              <a:t>Затоа</a:t>
            </a:r>
            <a:r>
              <a:rPr lang="en-US" dirty="0"/>
              <a:t>,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почесто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најде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некои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колумните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пишуваат</a:t>
            </a:r>
            <a:r>
              <a:rPr lang="en-US" dirty="0"/>
              <a:t> </a:t>
            </a:r>
            <a:r>
              <a:rPr lang="en-US" dirty="0" err="1"/>
              <a:t>најчесто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ретките</a:t>
            </a:r>
            <a:r>
              <a:rPr lang="en-US" dirty="0"/>
              <a:t> </a:t>
            </a:r>
            <a:r>
              <a:rPr lang="en-US" dirty="0" err="1"/>
              <a:t>застапници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правата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, </a:t>
            </a:r>
            <a:r>
              <a:rPr lang="en-US" dirty="0" err="1"/>
              <a:t>пак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едноставно</a:t>
            </a:r>
            <a:r>
              <a:rPr lang="en-US" dirty="0"/>
              <a:t> </a:t>
            </a:r>
            <a:r>
              <a:rPr lang="en-US" dirty="0" err="1"/>
              <a:t>површно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пренесува</a:t>
            </a:r>
            <a:r>
              <a:rPr lang="en-US" dirty="0"/>
              <a:t> </a:t>
            </a:r>
            <a:r>
              <a:rPr lang="en-US" dirty="0" err="1"/>
              <a:t>акцијата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некој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сојузниците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борбата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правата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,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овој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09168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9450-F9BF-49E4-8F61-52AEEE196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1763" y="1154098"/>
            <a:ext cx="7839101" cy="458593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Холивудската</a:t>
            </a:r>
            <a:r>
              <a:rPr lang="en-US" i="1" dirty="0"/>
              <a:t> </a:t>
            </a:r>
            <a:r>
              <a:rPr lang="en-US" i="1" dirty="0" err="1"/>
              <a:t>актерка</a:t>
            </a:r>
            <a:r>
              <a:rPr lang="en-US" i="1" dirty="0"/>
              <a:t> </a:t>
            </a:r>
            <a:r>
              <a:rPr lang="en-US" i="1" dirty="0" err="1"/>
              <a:t>повторно</a:t>
            </a:r>
            <a:r>
              <a:rPr lang="en-US" i="1" dirty="0"/>
              <a:t> </a:t>
            </a:r>
            <a:r>
              <a:rPr lang="en-US" i="1" dirty="0" err="1"/>
              <a:t>го</a:t>
            </a:r>
            <a:r>
              <a:rPr lang="en-US" i="1" dirty="0"/>
              <a:t> </a:t>
            </a:r>
            <a:r>
              <a:rPr lang="en-US" i="1" dirty="0" err="1"/>
              <a:t>критикуваше</a:t>
            </a:r>
            <a:r>
              <a:rPr lang="en-US" i="1" dirty="0"/>
              <a:t> </a:t>
            </a:r>
            <a:r>
              <a:rPr lang="en-US" i="1" dirty="0" err="1"/>
              <a:t>американскиот</a:t>
            </a:r>
            <a:r>
              <a:rPr lang="en-US" i="1" dirty="0"/>
              <a:t> </a:t>
            </a:r>
            <a:r>
              <a:rPr lang="en-US" i="1" dirty="0" err="1"/>
              <a:t>претседател</a:t>
            </a:r>
            <a:r>
              <a:rPr lang="en-US" i="1" dirty="0"/>
              <a:t> </a:t>
            </a:r>
            <a:r>
              <a:rPr lang="en-US" i="1" dirty="0" err="1"/>
              <a:t>Доналд</a:t>
            </a:r>
            <a:r>
              <a:rPr lang="en-US" i="1" dirty="0"/>
              <a:t> </a:t>
            </a:r>
            <a:r>
              <a:rPr lang="en-US" i="1" dirty="0" err="1"/>
              <a:t>Трамп</a:t>
            </a:r>
            <a:r>
              <a:rPr lang="en-US" i="1" dirty="0"/>
              <a:t>, </a:t>
            </a:r>
            <a:r>
              <a:rPr lang="en-US" i="1" dirty="0" err="1"/>
              <a:t>овојпат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хуманитарна</a:t>
            </a:r>
            <a:r>
              <a:rPr lang="en-US" i="1" dirty="0"/>
              <a:t> </a:t>
            </a:r>
            <a:r>
              <a:rPr lang="en-US" i="1" dirty="0" err="1"/>
              <a:t>вечера</a:t>
            </a:r>
            <a:r>
              <a:rPr lang="en-US" i="1" dirty="0"/>
              <a:t> ‘</a:t>
            </a:r>
            <a:r>
              <a:rPr lang="en-US" i="1" dirty="0" err="1"/>
              <a:t>Кампањи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човекови</a:t>
            </a:r>
            <a:r>
              <a:rPr lang="en-US" i="1" dirty="0"/>
              <a:t> </a:t>
            </a:r>
            <a:r>
              <a:rPr lang="en-US" i="1" dirty="0" err="1"/>
              <a:t>права</a:t>
            </a:r>
            <a:r>
              <a:rPr lang="en-US" i="1" dirty="0"/>
              <a:t>’, </a:t>
            </a:r>
            <a:r>
              <a:rPr lang="en-US" i="1" dirty="0" err="1"/>
              <a:t>една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</a:t>
            </a:r>
            <a:r>
              <a:rPr lang="en-US" i="1" dirty="0" err="1"/>
              <a:t>водечките</a:t>
            </a:r>
            <a:r>
              <a:rPr lang="en-US" i="1" dirty="0"/>
              <a:t> </a:t>
            </a:r>
            <a:r>
              <a:rPr lang="en-US" i="1" dirty="0" err="1"/>
              <a:t>организации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САД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заштита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ЛГБТ </a:t>
            </a:r>
            <a:r>
              <a:rPr lang="en-US" i="1" dirty="0" err="1"/>
              <a:t>личности</a:t>
            </a:r>
            <a:r>
              <a:rPr lang="en-US" i="1" dirty="0"/>
              <a:t>. </a:t>
            </a:r>
            <a:r>
              <a:rPr lang="en-US" i="1" dirty="0" err="1"/>
              <a:t>Говорејќи</a:t>
            </a:r>
            <a:r>
              <a:rPr lang="en-US" i="1" dirty="0"/>
              <a:t>, </a:t>
            </a:r>
            <a:r>
              <a:rPr lang="en-US" i="1" dirty="0" err="1"/>
              <a:t>Стрип</a:t>
            </a:r>
            <a:r>
              <a:rPr lang="en-US" i="1" dirty="0"/>
              <a:t> </a:t>
            </a:r>
            <a:r>
              <a:rPr lang="en-US" i="1" dirty="0" err="1"/>
              <a:t>изјавила</a:t>
            </a:r>
            <a:r>
              <a:rPr lang="en-US" i="1" dirty="0"/>
              <a:t> </a:t>
            </a:r>
            <a:r>
              <a:rPr lang="en-US" i="1" dirty="0" err="1"/>
              <a:t>дека</a:t>
            </a:r>
            <a:r>
              <a:rPr lang="en-US" i="1" dirty="0"/>
              <a:t> </a:t>
            </a:r>
            <a:r>
              <a:rPr lang="en-US" i="1" dirty="0" err="1"/>
              <a:t>секој</a:t>
            </a:r>
            <a:r>
              <a:rPr lang="en-US" i="1" dirty="0"/>
              <a:t> </a:t>
            </a:r>
            <a:r>
              <a:rPr lang="en-US" i="1" dirty="0" err="1"/>
              <a:t>треба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спротивстави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‘</a:t>
            </a:r>
            <a:r>
              <a:rPr lang="en-US" i="1" dirty="0" err="1"/>
              <a:t>браон</a:t>
            </a:r>
            <a:r>
              <a:rPr lang="en-US" i="1" dirty="0"/>
              <a:t> </a:t>
            </a:r>
            <a:r>
              <a:rPr lang="en-US" i="1" dirty="0" err="1"/>
              <a:t>кошуљаши</a:t>
            </a:r>
            <a:r>
              <a:rPr lang="en-US" i="1" dirty="0"/>
              <a:t>, </a:t>
            </a:r>
            <a:r>
              <a:rPr lang="en-US" i="1" dirty="0" err="1"/>
              <a:t>ботови</a:t>
            </a:r>
            <a:r>
              <a:rPr lang="en-US" i="1" dirty="0"/>
              <a:t> и </a:t>
            </a:r>
            <a:r>
              <a:rPr lang="en-US" i="1" dirty="0" err="1"/>
              <a:t>полоши</a:t>
            </a:r>
            <a:r>
              <a:rPr lang="en-US" i="1" dirty="0"/>
              <a:t> </a:t>
            </a:r>
            <a:r>
              <a:rPr lang="en-US" i="1" dirty="0" err="1"/>
              <a:t>појави</a:t>
            </a:r>
            <a:r>
              <a:rPr lang="en-US" i="1" dirty="0"/>
              <a:t>’.</a:t>
            </a:r>
          </a:p>
          <a:p>
            <a:r>
              <a:rPr lang="en-US" i="1" dirty="0"/>
              <a:t> – </a:t>
            </a:r>
            <a:r>
              <a:rPr lang="en-US" i="1" dirty="0" err="1"/>
              <a:t>Ако</a:t>
            </a:r>
            <a:r>
              <a:rPr lang="en-US" i="1" dirty="0"/>
              <a:t> </a:t>
            </a:r>
            <a:r>
              <a:rPr lang="en-US" i="1" dirty="0" err="1"/>
              <a:t>мислевте</a:t>
            </a:r>
            <a:r>
              <a:rPr lang="en-US" i="1" dirty="0"/>
              <a:t> </a:t>
            </a:r>
            <a:r>
              <a:rPr lang="en-US" i="1" dirty="0" err="1"/>
              <a:t>дека</a:t>
            </a:r>
            <a:r>
              <a:rPr lang="en-US" i="1" dirty="0"/>
              <a:t> </a:t>
            </a:r>
            <a:r>
              <a:rPr lang="en-US" i="1" dirty="0" err="1"/>
              <a:t>луѓето</a:t>
            </a:r>
            <a:r>
              <a:rPr lang="en-US" i="1" dirty="0"/>
              <a:t> </a:t>
            </a:r>
            <a:r>
              <a:rPr lang="en-US" i="1" dirty="0" err="1"/>
              <a:t>биле</a:t>
            </a:r>
            <a:r>
              <a:rPr lang="en-US" i="1" dirty="0"/>
              <a:t> </a:t>
            </a:r>
            <a:r>
              <a:rPr lang="en-US" i="1" dirty="0" err="1"/>
              <a:t>луди</a:t>
            </a:r>
            <a:r>
              <a:rPr lang="en-US" i="1" dirty="0"/>
              <a:t> </a:t>
            </a:r>
            <a:r>
              <a:rPr lang="en-US" i="1" dirty="0" err="1"/>
              <a:t>зашто</a:t>
            </a:r>
            <a:r>
              <a:rPr lang="en-US" i="1" dirty="0"/>
              <a:t> </a:t>
            </a:r>
            <a:r>
              <a:rPr lang="en-US" i="1" dirty="0" err="1"/>
              <a:t>мислеле</a:t>
            </a:r>
            <a:r>
              <a:rPr lang="en-US" i="1" dirty="0"/>
              <a:t> </a:t>
            </a:r>
            <a:r>
              <a:rPr lang="en-US" i="1" dirty="0" err="1"/>
              <a:t>дека</a:t>
            </a:r>
            <a:r>
              <a:rPr lang="en-US" i="1" dirty="0"/>
              <a:t> </a:t>
            </a:r>
            <a:r>
              <a:rPr lang="en-US" i="1" dirty="0" err="1"/>
              <a:t>владата</a:t>
            </a:r>
            <a:r>
              <a:rPr lang="en-US" i="1" dirty="0"/>
              <a:t> </a:t>
            </a:r>
            <a:r>
              <a:rPr lang="en-US" i="1" dirty="0" err="1"/>
              <a:t>ќе</a:t>
            </a:r>
            <a:r>
              <a:rPr lang="en-US" i="1" dirty="0"/>
              <a:t> </a:t>
            </a:r>
            <a:r>
              <a:rPr lang="en-US" i="1" dirty="0" err="1"/>
              <a:t>им</a:t>
            </a:r>
            <a:r>
              <a:rPr lang="en-US" i="1" dirty="0"/>
              <a:t> </a:t>
            </a:r>
            <a:r>
              <a:rPr lang="en-US" i="1" dirty="0" err="1"/>
              <a:t>го</a:t>
            </a:r>
            <a:r>
              <a:rPr lang="en-US" i="1" dirty="0"/>
              <a:t> </a:t>
            </a:r>
            <a:r>
              <a:rPr lang="en-US" i="1" dirty="0" err="1"/>
              <a:t>земе</a:t>
            </a:r>
            <a:r>
              <a:rPr lang="en-US" i="1" dirty="0"/>
              <a:t> </a:t>
            </a:r>
            <a:r>
              <a:rPr lang="en-US" i="1" dirty="0" err="1"/>
              <a:t>оружјето</a:t>
            </a:r>
            <a:r>
              <a:rPr lang="en-US" i="1" dirty="0"/>
              <a:t>, </a:t>
            </a:r>
            <a:r>
              <a:rPr lang="en-US" i="1" dirty="0" err="1"/>
              <a:t>почекајте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обидат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ни</a:t>
            </a:r>
            <a:r>
              <a:rPr lang="en-US" i="1" dirty="0"/>
              <a:t> </a:t>
            </a:r>
            <a:r>
              <a:rPr lang="en-US" i="1" dirty="0" err="1"/>
              <a:t>ја</a:t>
            </a:r>
            <a:r>
              <a:rPr lang="en-US" i="1" dirty="0"/>
              <a:t> </a:t>
            </a:r>
            <a:r>
              <a:rPr lang="en-US" i="1" dirty="0" err="1"/>
              <a:t>земат</a:t>
            </a:r>
            <a:r>
              <a:rPr lang="en-US" i="1" dirty="0"/>
              <a:t> </a:t>
            </a:r>
            <a:r>
              <a:rPr lang="en-US" i="1" dirty="0" err="1"/>
              <a:t>среќата</a:t>
            </a:r>
            <a:r>
              <a:rPr lang="en-US" i="1" dirty="0"/>
              <a:t>. </a:t>
            </a:r>
            <a:r>
              <a:rPr lang="en-US" i="1" dirty="0" err="1"/>
              <a:t>Не</a:t>
            </a:r>
            <a:r>
              <a:rPr lang="en-US" i="1" dirty="0"/>
              <a:t> </a:t>
            </a:r>
            <a:r>
              <a:rPr lang="en-US" i="1" dirty="0" err="1"/>
              <a:t>сакаме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вратиме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старите</a:t>
            </a:r>
            <a:r>
              <a:rPr lang="en-US" i="1" dirty="0"/>
              <a:t> </a:t>
            </a:r>
            <a:r>
              <a:rPr lang="en-US" i="1" dirty="0" err="1"/>
              <a:t>денови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незнаење</a:t>
            </a:r>
            <a:r>
              <a:rPr lang="en-US" i="1" dirty="0"/>
              <a:t> и </a:t>
            </a:r>
            <a:r>
              <a:rPr lang="en-US" i="1" dirty="0" err="1"/>
              <a:t>репресија</a:t>
            </a:r>
            <a:r>
              <a:rPr lang="en-US" i="1" dirty="0"/>
              <a:t> и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криеме</a:t>
            </a:r>
            <a:r>
              <a:rPr lang="en-US" i="1" dirty="0"/>
              <a:t> </a:t>
            </a:r>
            <a:r>
              <a:rPr lang="en-US" i="1" dirty="0" err="1"/>
              <a:t>кои</a:t>
            </a:r>
            <a:r>
              <a:rPr lang="en-US" i="1" dirty="0"/>
              <a:t> </a:t>
            </a:r>
            <a:r>
              <a:rPr lang="en-US" i="1" dirty="0" err="1"/>
              <a:t>сме</a:t>
            </a:r>
            <a:r>
              <a:rPr lang="en-US" i="1" dirty="0"/>
              <a:t> – </a:t>
            </a:r>
            <a:r>
              <a:rPr lang="en-US" i="1" dirty="0" err="1"/>
              <a:t>рекла</a:t>
            </a:r>
            <a:r>
              <a:rPr lang="en-US" i="1" dirty="0"/>
              <a:t> </a:t>
            </a:r>
            <a:r>
              <a:rPr lang="en-US" i="1" dirty="0" err="1"/>
              <a:t>Мерил</a:t>
            </a:r>
            <a:r>
              <a:rPr lang="en-US" i="1" dirty="0"/>
              <a:t> </a:t>
            </a:r>
            <a:r>
              <a:rPr lang="en-US" i="1" dirty="0" err="1"/>
              <a:t>Стрип</a:t>
            </a:r>
            <a:r>
              <a:rPr lang="en-US" i="1" dirty="0"/>
              <a:t>“</a:t>
            </a:r>
            <a:r>
              <a:rPr lang="en-US" dirty="0"/>
              <a:t> (</a:t>
            </a:r>
            <a:r>
              <a:rPr lang="en-US" dirty="0" err="1"/>
              <a:t>Слободен</a:t>
            </a:r>
            <a:r>
              <a:rPr lang="en-US" dirty="0"/>
              <a:t> </a:t>
            </a:r>
            <a:r>
              <a:rPr lang="en-US" dirty="0" err="1"/>
              <a:t>печат</a:t>
            </a:r>
            <a:r>
              <a:rPr lang="en-US" dirty="0"/>
              <a:t>, 13.2.2017). </a:t>
            </a:r>
          </a:p>
          <a:p>
            <a:r>
              <a:rPr lang="en-US" dirty="0" err="1"/>
              <a:t>Или</a:t>
            </a:r>
            <a:r>
              <a:rPr lang="en-US" dirty="0"/>
              <a:t>: „</a:t>
            </a:r>
            <a:r>
              <a:rPr lang="en-US" i="1" dirty="0" err="1"/>
              <a:t>Мажите</a:t>
            </a:r>
            <a:r>
              <a:rPr lang="en-US" i="1" dirty="0"/>
              <a:t> </a:t>
            </a:r>
            <a:r>
              <a:rPr lang="en-US" i="1" dirty="0" err="1"/>
              <a:t>ширум</a:t>
            </a:r>
            <a:r>
              <a:rPr lang="en-US" i="1" dirty="0"/>
              <a:t> </a:t>
            </a:r>
            <a:r>
              <a:rPr lang="en-US" i="1" dirty="0" err="1"/>
              <a:t>Холандија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држат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раце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солидарност</a:t>
            </a:r>
            <a:r>
              <a:rPr lang="en-US" i="1" dirty="0"/>
              <a:t> </a:t>
            </a:r>
            <a:r>
              <a:rPr lang="en-US" i="1" dirty="0" err="1"/>
              <a:t>со</a:t>
            </a:r>
            <a:r>
              <a:rPr lang="en-US" i="1" dirty="0"/>
              <a:t> </a:t>
            </a:r>
            <a:r>
              <a:rPr lang="en-US" i="1" dirty="0" err="1"/>
              <a:t>еден</a:t>
            </a:r>
            <a:r>
              <a:rPr lang="en-US" i="1" dirty="0"/>
              <a:t> </a:t>
            </a:r>
            <a:r>
              <a:rPr lang="en-US" i="1" dirty="0" err="1"/>
              <a:t>геј</a:t>
            </a:r>
            <a:r>
              <a:rPr lang="en-US" i="1" dirty="0"/>
              <a:t> </a:t>
            </a:r>
            <a:r>
              <a:rPr lang="en-US" i="1" dirty="0" err="1"/>
              <a:t>пар</a:t>
            </a:r>
            <a:r>
              <a:rPr lang="en-US" i="1" dirty="0"/>
              <a:t> </a:t>
            </a:r>
            <a:r>
              <a:rPr lang="en-US" i="1" dirty="0" err="1"/>
              <a:t>кој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неделата</a:t>
            </a:r>
            <a:r>
              <a:rPr lang="en-US" i="1" dirty="0"/>
              <a:t> (2 </a:t>
            </a:r>
            <a:r>
              <a:rPr lang="en-US" i="1" dirty="0" err="1"/>
              <a:t>април</a:t>
            </a:r>
            <a:r>
              <a:rPr lang="en-US" i="1" dirty="0"/>
              <a:t>)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источниот</a:t>
            </a:r>
            <a:r>
              <a:rPr lang="en-US" i="1" dirty="0"/>
              <a:t> </a:t>
            </a:r>
            <a:r>
              <a:rPr lang="en-US" i="1" dirty="0" err="1"/>
              <a:t>град</a:t>
            </a:r>
            <a:r>
              <a:rPr lang="en-US" i="1" dirty="0"/>
              <a:t> </a:t>
            </a:r>
            <a:r>
              <a:rPr lang="en-US" i="1" dirty="0" err="1"/>
              <a:t>Арнем</a:t>
            </a:r>
            <a:r>
              <a:rPr lang="en-US" i="1" dirty="0"/>
              <a:t> </a:t>
            </a:r>
            <a:r>
              <a:rPr lang="en-US" i="1" dirty="0" err="1"/>
              <a:t>беше</a:t>
            </a:r>
            <a:r>
              <a:rPr lang="en-US" i="1" dirty="0"/>
              <a:t> </a:t>
            </a:r>
            <a:r>
              <a:rPr lang="en-US" i="1" dirty="0" err="1"/>
              <a:t>брутално</a:t>
            </a:r>
            <a:r>
              <a:rPr lang="en-US" i="1" dirty="0"/>
              <a:t> </a:t>
            </a:r>
            <a:r>
              <a:rPr lang="en-US" i="1" dirty="0" err="1"/>
              <a:t>нападнат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</a:t>
            </a:r>
            <a:r>
              <a:rPr lang="en-US" i="1" dirty="0" err="1"/>
              <a:t>страна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група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</a:t>
            </a:r>
            <a:r>
              <a:rPr lang="en-US" i="1" dirty="0" err="1"/>
              <a:t>шест</a:t>
            </a:r>
            <a:r>
              <a:rPr lang="en-US" i="1" dirty="0"/>
              <a:t> </a:t>
            </a:r>
            <a:r>
              <a:rPr lang="en-US" i="1" dirty="0" err="1"/>
              <a:t>до</a:t>
            </a:r>
            <a:r>
              <a:rPr lang="en-US" i="1" dirty="0"/>
              <a:t> </a:t>
            </a:r>
            <a:r>
              <a:rPr lang="en-US" i="1" dirty="0" err="1"/>
              <a:t>осум</a:t>
            </a:r>
            <a:r>
              <a:rPr lang="en-US" i="1" dirty="0"/>
              <a:t> </a:t>
            </a:r>
            <a:r>
              <a:rPr lang="en-US" i="1" dirty="0" err="1"/>
              <a:t>мажи</a:t>
            </a:r>
            <a:r>
              <a:rPr lang="en-US" i="1" dirty="0"/>
              <a:t> </a:t>
            </a:r>
            <a:r>
              <a:rPr lang="en-US" i="1" dirty="0" err="1"/>
              <a:t>кои</a:t>
            </a:r>
            <a:r>
              <a:rPr lang="en-US" i="1" dirty="0"/>
              <a:t> </a:t>
            </a:r>
            <a:r>
              <a:rPr lang="en-US" i="1" dirty="0" err="1"/>
              <a:t>ги</a:t>
            </a:r>
            <a:r>
              <a:rPr lang="en-US" i="1" dirty="0"/>
              <a:t> </a:t>
            </a:r>
            <a:r>
              <a:rPr lang="en-US" i="1" dirty="0" err="1"/>
              <a:t>виделе</a:t>
            </a:r>
            <a:r>
              <a:rPr lang="en-US" i="1" dirty="0"/>
              <a:t> </a:t>
            </a:r>
            <a:r>
              <a:rPr lang="en-US" i="1" dirty="0" err="1"/>
              <a:t>како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држат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рака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Либертас</a:t>
            </a:r>
            <a:r>
              <a:rPr lang="en-US" dirty="0"/>
              <a:t>, 4.4.2017).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82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578C-40C1-4FE1-B638-0100F15A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Идеолошка</a:t>
            </a:r>
            <a:r>
              <a:rPr lang="en-US" dirty="0"/>
              <a:t> </a:t>
            </a:r>
            <a:r>
              <a:rPr lang="en-US" dirty="0" err="1"/>
              <a:t>вредност</a:t>
            </a:r>
            <a:r>
              <a:rPr lang="en-US" dirty="0"/>
              <a:t> [Value Frame]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795F9-4F77-409A-BAC5-7792F0B7B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позитивна</a:t>
            </a:r>
            <a:r>
              <a:rPr lang="en-US" dirty="0"/>
              <a:t> и </a:t>
            </a:r>
            <a:r>
              <a:rPr lang="en-US" dirty="0" err="1"/>
              <a:t>негативна</a:t>
            </a:r>
            <a:r>
              <a:rPr lang="en-US" dirty="0"/>
              <a:t> </a:t>
            </a:r>
            <a:r>
              <a:rPr lang="en-US" dirty="0" err="1"/>
              <a:t>позиција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зависност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идеолошката</a:t>
            </a:r>
            <a:r>
              <a:rPr lang="en-US" dirty="0"/>
              <a:t> </a:t>
            </a:r>
            <a:r>
              <a:rPr lang="en-US" dirty="0" err="1"/>
              <a:t>линија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брани</a:t>
            </a:r>
            <a:r>
              <a:rPr lang="en-US" dirty="0"/>
              <a:t> </a:t>
            </a:r>
            <a:r>
              <a:rPr lang="en-US" dirty="0" err="1"/>
              <a:t>текстот</a:t>
            </a:r>
            <a:r>
              <a:rPr lang="en-US" dirty="0"/>
              <a:t>. </a:t>
            </a:r>
            <a:r>
              <a:rPr lang="en-US" dirty="0" err="1"/>
              <a:t>Затоа</a:t>
            </a:r>
            <a:r>
              <a:rPr lang="en-US" dirty="0"/>
              <a:t>, </a:t>
            </a:r>
            <a:r>
              <a:rPr lang="en-US" dirty="0" err="1"/>
              <a:t>врз</a:t>
            </a:r>
            <a:r>
              <a:rPr lang="en-US" dirty="0"/>
              <a:t> </a:t>
            </a:r>
            <a:r>
              <a:rPr lang="en-US" dirty="0" err="1"/>
              <a:t>основа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анализата</a:t>
            </a:r>
            <a:r>
              <a:rPr lang="en-US" dirty="0"/>
              <a:t>, </a:t>
            </a:r>
            <a:r>
              <a:rPr lang="en-US" dirty="0" err="1"/>
              <a:t>oваа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е </a:t>
            </a:r>
            <a:r>
              <a:rPr lang="en-US" dirty="0" err="1"/>
              <a:t>изолирана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подваријанти</a:t>
            </a:r>
            <a:r>
              <a:rPr lang="en-US" dirty="0"/>
              <a:t>, </a:t>
            </a:r>
            <a:r>
              <a:rPr lang="en-US" dirty="0" err="1"/>
              <a:t>кои</a:t>
            </a:r>
            <a:r>
              <a:rPr lang="en-US" dirty="0"/>
              <a:t>, </a:t>
            </a:r>
            <a:r>
              <a:rPr lang="en-US" dirty="0" err="1"/>
              <a:t>иако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многу</a:t>
            </a:r>
            <a:r>
              <a:rPr lang="en-US" dirty="0"/>
              <a:t> </a:t>
            </a:r>
            <a:r>
              <a:rPr lang="en-US" dirty="0" err="1"/>
              <a:t>моќни</a:t>
            </a:r>
            <a:r>
              <a:rPr lang="en-US" dirty="0"/>
              <a:t>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станува</a:t>
            </a:r>
            <a:r>
              <a:rPr lang="en-US" dirty="0"/>
              <a:t> </a:t>
            </a:r>
            <a:r>
              <a:rPr lang="en-US" dirty="0" err="1"/>
              <a:t>збор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врамувањето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либералните</a:t>
            </a:r>
            <a:r>
              <a:rPr lang="en-US" dirty="0"/>
              <a:t> </a:t>
            </a:r>
            <a:r>
              <a:rPr lang="en-US" dirty="0" err="1"/>
              <a:t>демократии</a:t>
            </a:r>
            <a:r>
              <a:rPr lang="en-US" dirty="0"/>
              <a:t>, </a:t>
            </a:r>
            <a:r>
              <a:rPr lang="en-US" dirty="0" err="1"/>
              <a:t>сепак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исклучително</a:t>
            </a:r>
            <a:r>
              <a:rPr lang="en-US" dirty="0"/>
              <a:t> </a:t>
            </a:r>
            <a:r>
              <a:rPr lang="en-US" dirty="0" err="1"/>
              <a:t>слаби</a:t>
            </a:r>
            <a:r>
              <a:rPr lang="en-US" dirty="0"/>
              <a:t> (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исклучок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неколку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39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950CF-950A-442A-89BF-BD5ED1365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540" y="798990"/>
            <a:ext cx="7750324" cy="4941037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Традиционални</a:t>
            </a:r>
            <a:r>
              <a:rPr lang="en-US" dirty="0"/>
              <a:t> </a:t>
            </a:r>
            <a:r>
              <a:rPr lang="en-US" dirty="0" err="1"/>
              <a:t>вреднoсти</a:t>
            </a:r>
            <a:r>
              <a:rPr lang="en-US" dirty="0"/>
              <a:t>: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варијанта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рамката</a:t>
            </a:r>
            <a:r>
              <a:rPr lang="en-US" dirty="0"/>
              <a:t> </a:t>
            </a:r>
            <a:r>
              <a:rPr lang="en-US" dirty="0" err="1"/>
              <a:t>идеолошка</a:t>
            </a:r>
            <a:r>
              <a:rPr lang="en-US" dirty="0"/>
              <a:t> </a:t>
            </a:r>
            <a:r>
              <a:rPr lang="en-US" dirty="0" err="1"/>
              <a:t>вредност</a:t>
            </a:r>
            <a:r>
              <a:rPr lang="en-US" dirty="0"/>
              <a:t> </a:t>
            </a:r>
            <a:r>
              <a:rPr lang="en-US" dirty="0" err="1"/>
              <a:t>зборува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позицијата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ЛГБТ-</a:t>
            </a:r>
            <a:r>
              <a:rPr lang="en-US" dirty="0" err="1"/>
              <a:t>популацијата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општеството</a:t>
            </a:r>
            <a:r>
              <a:rPr lang="en-US" dirty="0"/>
              <a:t> </a:t>
            </a:r>
            <a:r>
              <a:rPr lang="en-US" dirty="0" err="1"/>
              <a:t>низ</a:t>
            </a:r>
            <a:r>
              <a:rPr lang="en-US" dirty="0"/>
              <a:t> </a:t>
            </a:r>
            <a:r>
              <a:rPr lang="en-US" dirty="0" err="1"/>
              <a:t>призма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доминантно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смeта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прифатена</a:t>
            </a:r>
            <a:r>
              <a:rPr lang="en-US" dirty="0"/>
              <a:t> </a:t>
            </a:r>
            <a:r>
              <a:rPr lang="en-US" dirty="0" err="1"/>
              <a:t>традиционална</a:t>
            </a:r>
            <a:r>
              <a:rPr lang="en-US" dirty="0"/>
              <a:t> </a:t>
            </a:r>
            <a:r>
              <a:rPr lang="en-US" dirty="0" err="1"/>
              <a:t>вредност</a:t>
            </a:r>
            <a:r>
              <a:rPr lang="en-US" dirty="0"/>
              <a:t>. </a:t>
            </a:r>
            <a:r>
              <a:rPr lang="en-US" dirty="0" err="1"/>
              <a:t>Вообичаено</a:t>
            </a:r>
            <a:r>
              <a:rPr lang="en-US" dirty="0"/>
              <a:t>,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крие</a:t>
            </a:r>
            <a:r>
              <a:rPr lang="en-US" dirty="0"/>
              <a:t> </a:t>
            </a:r>
            <a:r>
              <a:rPr lang="en-US" dirty="0" err="1"/>
              <a:t>негативен</a:t>
            </a:r>
            <a:r>
              <a:rPr lang="en-US" dirty="0"/>
              <a:t> </a:t>
            </a:r>
            <a:r>
              <a:rPr lang="en-US" dirty="0" err="1"/>
              <a:t>фрејминг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, </a:t>
            </a:r>
            <a:r>
              <a:rPr lang="en-US" dirty="0" err="1"/>
              <a:t>поради</a:t>
            </a:r>
            <a:r>
              <a:rPr lang="en-US" dirty="0"/>
              <a:t> </a:t>
            </a:r>
            <a:r>
              <a:rPr lang="en-US" dirty="0" err="1"/>
              <a:t>тоа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неа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спротивставува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традиционалното</a:t>
            </a:r>
            <a:r>
              <a:rPr lang="en-US" dirty="0"/>
              <a:t> </a:t>
            </a:r>
            <a:r>
              <a:rPr lang="en-US" dirty="0" err="1"/>
              <a:t>општество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кое</a:t>
            </a:r>
            <a:r>
              <a:rPr lang="en-US" dirty="0"/>
              <a:t> </a:t>
            </a:r>
            <a:r>
              <a:rPr lang="en-US" dirty="0" err="1"/>
              <a:t>таканаречените</a:t>
            </a:r>
            <a:r>
              <a:rPr lang="en-US" dirty="0"/>
              <a:t> </a:t>
            </a:r>
            <a:r>
              <a:rPr lang="en-US" dirty="0" err="1"/>
              <a:t>семејни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христијански</a:t>
            </a:r>
            <a:r>
              <a:rPr lang="en-US" dirty="0"/>
              <a:t>/</a:t>
            </a:r>
            <a:r>
              <a:rPr lang="en-US" dirty="0" err="1"/>
              <a:t>муслимански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стојат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пиедесталот</a:t>
            </a:r>
            <a:r>
              <a:rPr lang="en-US" dirty="0"/>
              <a:t>.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варијанта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фрејмот</a:t>
            </a:r>
            <a:r>
              <a:rPr lang="en-US" dirty="0"/>
              <a:t> </a:t>
            </a:r>
            <a:r>
              <a:rPr lang="en-US" dirty="0" err="1"/>
              <a:t>идеолошка</a:t>
            </a:r>
            <a:r>
              <a:rPr lang="en-US" dirty="0"/>
              <a:t> </a:t>
            </a:r>
            <a:r>
              <a:rPr lang="en-US" dirty="0" err="1"/>
              <a:t>вредност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македонската</a:t>
            </a:r>
            <a:r>
              <a:rPr lang="en-US" dirty="0"/>
              <a:t> </a:t>
            </a:r>
            <a:r>
              <a:rPr lang="en-US" dirty="0" err="1"/>
              <a:t>јавна</a:t>
            </a:r>
            <a:r>
              <a:rPr lang="en-US" dirty="0"/>
              <a:t> </a:t>
            </a:r>
            <a:r>
              <a:rPr lang="en-US" dirty="0" err="1"/>
              <a:t>сфера</a:t>
            </a:r>
            <a:r>
              <a:rPr lang="en-US" dirty="0"/>
              <a:t> е </a:t>
            </a:r>
            <a:r>
              <a:rPr lang="en-US" dirty="0" err="1"/>
              <a:t>слаба</a:t>
            </a:r>
            <a:r>
              <a:rPr lang="en-US" dirty="0"/>
              <a:t>,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стратегиски</a:t>
            </a:r>
            <a:r>
              <a:rPr lang="en-US" dirty="0"/>
              <a:t> </a:t>
            </a:r>
            <a:r>
              <a:rPr lang="en-US" dirty="0" err="1"/>
              <a:t>би</a:t>
            </a:r>
            <a:r>
              <a:rPr lang="en-US" dirty="0"/>
              <a:t> </a:t>
            </a:r>
            <a:r>
              <a:rPr lang="en-US" dirty="0" err="1"/>
              <a:t>требало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биде</a:t>
            </a:r>
            <a:r>
              <a:rPr lang="en-US" dirty="0"/>
              <a:t> </a:t>
            </a:r>
            <a:r>
              <a:rPr lang="en-US" dirty="0" err="1"/>
              <a:t>корисно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честопати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западне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дискурсна</a:t>
            </a:r>
            <a:r>
              <a:rPr lang="en-US" dirty="0"/>
              <a:t> </a:t>
            </a:r>
            <a:r>
              <a:rPr lang="en-US" dirty="0" err="1"/>
              <a:t>омраза</a:t>
            </a:r>
            <a:r>
              <a:rPr lang="en-US" dirty="0"/>
              <a:t> и </a:t>
            </a:r>
            <a:r>
              <a:rPr lang="en-US" dirty="0" err="1"/>
              <a:t>слабата</a:t>
            </a:r>
            <a:r>
              <a:rPr lang="en-US" dirty="0"/>
              <a:t> </a:t>
            </a:r>
            <a:r>
              <a:rPr lang="en-US" dirty="0" err="1"/>
              <a:t>аргументација</a:t>
            </a:r>
            <a:r>
              <a:rPr lang="en-US" dirty="0"/>
              <a:t> </a:t>
            </a:r>
            <a:r>
              <a:rPr lang="en-US" dirty="0" err="1"/>
              <a:t>против</a:t>
            </a:r>
            <a:r>
              <a:rPr lang="en-US" dirty="0"/>
              <a:t> ЛГБТ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претвори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манифестација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вербално</a:t>
            </a:r>
            <a:r>
              <a:rPr lang="en-US" dirty="0"/>
              <a:t> </a:t>
            </a:r>
            <a:r>
              <a:rPr lang="en-US" dirty="0" err="1"/>
              <a:t>насилство</a:t>
            </a:r>
            <a:r>
              <a:rPr lang="en-US" dirty="0"/>
              <a:t>, </a:t>
            </a:r>
            <a:r>
              <a:rPr lang="en-US" dirty="0" err="1"/>
              <a:t>па</a:t>
            </a:r>
            <a:r>
              <a:rPr lang="en-US" dirty="0"/>
              <a:t> и </a:t>
            </a:r>
            <a:r>
              <a:rPr lang="en-US" dirty="0" err="1"/>
              <a:t>говор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омраза</a:t>
            </a:r>
            <a:r>
              <a:rPr lang="en-US" dirty="0"/>
              <a:t>. </a:t>
            </a:r>
            <a:r>
              <a:rPr lang="en-US" dirty="0" err="1"/>
              <a:t>Еве</a:t>
            </a:r>
            <a:r>
              <a:rPr lang="en-US" dirty="0"/>
              <a:t> </a:t>
            </a:r>
            <a:r>
              <a:rPr lang="en-US" dirty="0" err="1"/>
              <a:t>еден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 </a:t>
            </a:r>
            <a:r>
              <a:rPr lang="en-US" dirty="0" err="1"/>
              <a:t>кој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илустрира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варијанта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известувачката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Јас</a:t>
            </a:r>
            <a:r>
              <a:rPr lang="en-US" i="1" dirty="0"/>
              <a:t> </a:t>
            </a:r>
            <a:r>
              <a:rPr lang="en-US" i="1" dirty="0" err="1"/>
              <a:t>имам</a:t>
            </a:r>
            <a:r>
              <a:rPr lang="en-US" i="1" dirty="0"/>
              <a:t> </a:t>
            </a:r>
            <a:r>
              <a:rPr lang="en-US" i="1" dirty="0" err="1"/>
              <a:t>објавено</a:t>
            </a:r>
            <a:r>
              <a:rPr lang="en-US" i="1" dirty="0"/>
              <a:t> </a:t>
            </a:r>
            <a:r>
              <a:rPr lang="en-US" i="1" dirty="0" err="1"/>
              <a:t>повеќе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31 </a:t>
            </a:r>
            <a:r>
              <a:rPr lang="en-US" i="1" dirty="0" err="1"/>
              <a:t>илјада</a:t>
            </a:r>
            <a:r>
              <a:rPr lang="en-US" i="1" dirty="0"/>
              <a:t> </a:t>
            </a:r>
            <a:r>
              <a:rPr lang="en-US" i="1" dirty="0" err="1"/>
              <a:t>твитови</a:t>
            </a:r>
            <a:r>
              <a:rPr lang="en-US" i="1" dirty="0"/>
              <a:t> и </a:t>
            </a:r>
            <a:r>
              <a:rPr lang="en-US" i="1" dirty="0" err="1"/>
              <a:t>тоа</a:t>
            </a:r>
            <a:r>
              <a:rPr lang="en-US" i="1" dirty="0"/>
              <a:t> </a:t>
            </a:r>
            <a:r>
              <a:rPr lang="en-US" i="1" dirty="0" err="1"/>
              <a:t>претежно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политички</a:t>
            </a:r>
            <a:r>
              <a:rPr lang="en-US" i="1" dirty="0"/>
              <a:t> </a:t>
            </a:r>
            <a:r>
              <a:rPr lang="en-US" i="1" dirty="0" err="1"/>
              <a:t>ставови</a:t>
            </a:r>
            <a:r>
              <a:rPr lang="en-US" i="1" dirty="0"/>
              <a:t>, </a:t>
            </a:r>
            <a:r>
              <a:rPr lang="en-US" i="1" dirty="0" err="1"/>
              <a:t>јас</a:t>
            </a:r>
            <a:r>
              <a:rPr lang="en-US" i="1" dirty="0"/>
              <a:t> </a:t>
            </a:r>
            <a:r>
              <a:rPr lang="en-US" i="1" dirty="0" err="1"/>
              <a:t>сум</a:t>
            </a:r>
            <a:r>
              <a:rPr lang="en-US" i="1" dirty="0"/>
              <a:t> </a:t>
            </a:r>
            <a:r>
              <a:rPr lang="en-US" i="1" dirty="0" err="1"/>
              <a:t>тврд</a:t>
            </a:r>
            <a:r>
              <a:rPr lang="en-US" i="1" dirty="0"/>
              <a:t> </a:t>
            </a:r>
            <a:r>
              <a:rPr lang="en-US" i="1" dirty="0" err="1"/>
              <a:t>десничар</a:t>
            </a:r>
            <a:r>
              <a:rPr lang="en-US" i="1" dirty="0"/>
              <a:t>, </a:t>
            </a:r>
            <a:r>
              <a:rPr lang="en-US" i="1" dirty="0" err="1"/>
              <a:t>конзервативец</a:t>
            </a:r>
            <a:r>
              <a:rPr lang="en-US" i="1" dirty="0"/>
              <a:t>, </a:t>
            </a:r>
            <a:r>
              <a:rPr lang="en-US" i="1" dirty="0" err="1"/>
              <a:t>анти</a:t>
            </a:r>
            <a:r>
              <a:rPr lang="en-US" i="1" dirty="0"/>
              <a:t>-ЛГБТ, </a:t>
            </a:r>
            <a:r>
              <a:rPr lang="en-US" i="1" dirty="0" err="1"/>
              <a:t>антилиберал</a:t>
            </a:r>
            <a:r>
              <a:rPr lang="en-US" i="1" dirty="0"/>
              <a:t> и </a:t>
            </a:r>
            <a:r>
              <a:rPr lang="en-US" i="1" dirty="0" err="1"/>
              <a:t>антивредности</a:t>
            </a:r>
            <a:r>
              <a:rPr lang="en-US" i="1" dirty="0"/>
              <a:t> </a:t>
            </a:r>
            <a:r>
              <a:rPr lang="en-US" i="1" dirty="0" err="1"/>
              <a:t>коишто</a:t>
            </a:r>
            <a:r>
              <a:rPr lang="en-US" i="1" dirty="0"/>
              <a:t> </a:t>
            </a:r>
            <a:r>
              <a:rPr lang="en-US" i="1" dirty="0" err="1"/>
              <a:t>тие</a:t>
            </a:r>
            <a:r>
              <a:rPr lang="en-US" i="1" dirty="0"/>
              <a:t> </a:t>
            </a:r>
            <a:r>
              <a:rPr lang="en-US" i="1" dirty="0" err="1"/>
              <a:t>сакаат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ги</a:t>
            </a:r>
            <a:r>
              <a:rPr lang="en-US" i="1" dirty="0"/>
              <a:t> </a:t>
            </a:r>
            <a:r>
              <a:rPr lang="en-US" i="1" dirty="0" err="1"/>
              <a:t>наметнат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општеството</a:t>
            </a:r>
            <a:r>
              <a:rPr lang="en-US" i="1" dirty="0"/>
              <a:t>, </a:t>
            </a:r>
            <a:r>
              <a:rPr lang="en-US" i="1" dirty="0" err="1"/>
              <a:t>рече</a:t>
            </a:r>
            <a:r>
              <a:rPr lang="en-US" i="1" dirty="0"/>
              <a:t> </a:t>
            </a:r>
            <a:r>
              <a:rPr lang="en-US" i="1" dirty="0" err="1"/>
              <a:t>Петровски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Курир</a:t>
            </a:r>
            <a:r>
              <a:rPr lang="en-US" dirty="0"/>
              <a:t>, 20.3.2017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93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30061-39FB-4883-B9E4-E6D7986E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9619" y="976544"/>
            <a:ext cx="7901245" cy="47634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Либерални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: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рамката</a:t>
            </a:r>
            <a:r>
              <a:rPr lang="en-US" dirty="0"/>
              <a:t> </a:t>
            </a:r>
            <a:r>
              <a:rPr lang="en-US" dirty="0" err="1"/>
              <a:t>идеолошка</a:t>
            </a:r>
            <a:r>
              <a:rPr lang="en-US" dirty="0"/>
              <a:t> </a:t>
            </a:r>
            <a:r>
              <a:rPr lang="en-US" dirty="0" err="1"/>
              <a:t>вредност</a:t>
            </a:r>
            <a:r>
              <a:rPr lang="en-US" dirty="0"/>
              <a:t> е </a:t>
            </a:r>
            <a:r>
              <a:rPr lang="en-US" dirty="0" err="1"/>
              <a:t>аргументирана</a:t>
            </a:r>
            <a:r>
              <a:rPr lang="en-US" dirty="0"/>
              <a:t> </a:t>
            </a:r>
            <a:r>
              <a:rPr lang="en-US" dirty="0" err="1"/>
              <a:t>низ</a:t>
            </a:r>
            <a:r>
              <a:rPr lang="en-US" dirty="0"/>
              <a:t> </a:t>
            </a:r>
            <a:r>
              <a:rPr lang="en-US" dirty="0" err="1"/>
              <a:t>призма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либерална</a:t>
            </a:r>
            <a:r>
              <a:rPr lang="en-US" dirty="0"/>
              <a:t> </a:t>
            </a:r>
            <a:r>
              <a:rPr lang="en-US" dirty="0" err="1"/>
              <a:t>позиција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ЛГБТ- </a:t>
            </a:r>
            <a:r>
              <a:rPr lang="en-US" dirty="0" err="1"/>
              <a:t>заедницата</a:t>
            </a:r>
            <a:r>
              <a:rPr lang="en-US" dirty="0"/>
              <a:t>, и </a:t>
            </a:r>
            <a:r>
              <a:rPr lang="en-US" dirty="0" err="1"/>
              <a:t>идеолошка</a:t>
            </a:r>
            <a:r>
              <a:rPr lang="en-US" dirty="0"/>
              <a:t> </a:t>
            </a:r>
            <a:r>
              <a:rPr lang="en-US" dirty="0" err="1"/>
              <a:t>одбрана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нејзините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, </a:t>
            </a:r>
            <a:r>
              <a:rPr lang="en-US" dirty="0" err="1"/>
              <a:t>независно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 </a:t>
            </a:r>
            <a:r>
              <a:rPr lang="en-US" dirty="0" err="1"/>
              <a:t>доаѓаат</a:t>
            </a:r>
            <a:r>
              <a:rPr lang="en-US" dirty="0"/>
              <a:t> </a:t>
            </a:r>
            <a:r>
              <a:rPr lang="en-US" dirty="0" err="1"/>
              <a:t>текстовите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смета</a:t>
            </a:r>
            <a:r>
              <a:rPr lang="en-US" dirty="0"/>
              <a:t> </a:t>
            </a:r>
            <a:r>
              <a:rPr lang="en-US" dirty="0" err="1"/>
              <a:t>дека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носат</a:t>
            </a:r>
            <a:r>
              <a:rPr lang="en-US" dirty="0"/>
              <a:t> </a:t>
            </a:r>
            <a:r>
              <a:rPr lang="en-US" dirty="0" err="1"/>
              <a:t>подрамката</a:t>
            </a:r>
            <a:r>
              <a:rPr lang="en-US" dirty="0"/>
              <a:t> </a:t>
            </a:r>
            <a:r>
              <a:rPr lang="en-US" dirty="0" err="1"/>
              <a:t>либерални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.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е </a:t>
            </a:r>
            <a:r>
              <a:rPr lang="en-US" dirty="0" err="1"/>
              <a:t>исто</a:t>
            </a:r>
            <a:r>
              <a:rPr lang="en-US" dirty="0"/>
              <a:t> </a:t>
            </a:r>
            <a:r>
              <a:rPr lang="en-US" dirty="0" err="1"/>
              <a:t>така</a:t>
            </a:r>
            <a:r>
              <a:rPr lang="en-US" dirty="0"/>
              <a:t> </a:t>
            </a:r>
            <a:r>
              <a:rPr lang="en-US" dirty="0" err="1"/>
              <a:t>моќна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средини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повисоко</a:t>
            </a:r>
            <a:r>
              <a:rPr lang="en-US" dirty="0"/>
              <a:t> </a:t>
            </a:r>
            <a:r>
              <a:rPr lang="en-US" dirty="0" err="1"/>
              <a:t>ниво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медиумска</a:t>
            </a:r>
            <a:r>
              <a:rPr lang="en-US" dirty="0"/>
              <a:t> </a:t>
            </a:r>
            <a:r>
              <a:rPr lang="en-US" dirty="0" err="1"/>
              <a:t>писменост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медиумите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успеваат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изградат</a:t>
            </a:r>
            <a:r>
              <a:rPr lang="en-US" dirty="0"/>
              <a:t> </a:t>
            </a:r>
            <a:r>
              <a:rPr lang="en-US" dirty="0" err="1"/>
              <a:t>аргументи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базираат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идеолошката</a:t>
            </a:r>
            <a:r>
              <a:rPr lang="en-US" dirty="0"/>
              <a:t> </a:t>
            </a:r>
            <a:r>
              <a:rPr lang="en-US" dirty="0" err="1"/>
              <a:t>основа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одбраната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правата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. </a:t>
            </a:r>
            <a:r>
              <a:rPr lang="en-US" dirty="0" err="1"/>
              <a:t>Текстовите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кодирани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, </a:t>
            </a:r>
            <a:r>
              <a:rPr lang="en-US" dirty="0" err="1"/>
              <a:t>пред</a:t>
            </a:r>
            <a:r>
              <a:rPr lang="en-US" dirty="0"/>
              <a:t> </a:t>
            </a:r>
            <a:r>
              <a:rPr lang="en-US" dirty="0" err="1"/>
              <a:t>сè</a:t>
            </a:r>
            <a:r>
              <a:rPr lang="en-US" dirty="0"/>
              <a:t>, </a:t>
            </a:r>
            <a:r>
              <a:rPr lang="en-US" dirty="0" err="1"/>
              <a:t>голи</a:t>
            </a:r>
            <a:r>
              <a:rPr lang="en-US" dirty="0"/>
              <a:t> </a:t>
            </a:r>
            <a:r>
              <a:rPr lang="en-US" dirty="0" err="1"/>
              <a:t>трансфери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позициите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застапници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ЛГБТ- </a:t>
            </a:r>
            <a:r>
              <a:rPr lang="en-US" dirty="0" err="1"/>
              <a:t>заедницата</a:t>
            </a:r>
            <a:r>
              <a:rPr lang="en-US" dirty="0"/>
              <a:t>. </a:t>
            </a:r>
            <a:endParaRPr lang="mk-MK" dirty="0"/>
          </a:p>
          <a:p>
            <a:r>
              <a:rPr lang="en-US" i="1" dirty="0"/>
              <a:t>„</a:t>
            </a:r>
            <a:r>
              <a:rPr lang="en-US" i="1" dirty="0" err="1"/>
              <a:t>Сметаме</a:t>
            </a:r>
            <a:r>
              <a:rPr lang="en-US" i="1" dirty="0"/>
              <a:t> </a:t>
            </a:r>
            <a:r>
              <a:rPr lang="en-US" i="1" dirty="0" err="1"/>
              <a:t>дека</a:t>
            </a:r>
            <a:r>
              <a:rPr lang="en-US" i="1" dirty="0"/>
              <a:t> </a:t>
            </a:r>
            <a:r>
              <a:rPr lang="en-US" i="1" dirty="0" err="1"/>
              <a:t>реториката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традиционално</a:t>
            </a:r>
            <a:r>
              <a:rPr lang="en-US" i="1" dirty="0"/>
              <a:t> и </a:t>
            </a:r>
            <a:r>
              <a:rPr lang="en-US" i="1" dirty="0" err="1"/>
              <a:t>конзервативно</a:t>
            </a:r>
            <a:r>
              <a:rPr lang="en-US" i="1" dirty="0"/>
              <a:t> </a:t>
            </a:r>
            <a:r>
              <a:rPr lang="en-US" i="1" dirty="0" err="1"/>
              <a:t>општество</a:t>
            </a:r>
            <a:r>
              <a:rPr lang="en-US" i="1" dirty="0"/>
              <a:t> </a:t>
            </a:r>
            <a:r>
              <a:rPr lang="en-US" i="1" dirty="0" err="1"/>
              <a:t>која</a:t>
            </a:r>
            <a:r>
              <a:rPr lang="en-US" i="1" dirty="0"/>
              <a:t> </a:t>
            </a:r>
            <a:r>
              <a:rPr lang="en-US" i="1" dirty="0" err="1"/>
              <a:t>беше</a:t>
            </a:r>
            <a:r>
              <a:rPr lang="en-US" i="1" dirty="0"/>
              <a:t> </a:t>
            </a:r>
            <a:r>
              <a:rPr lang="en-US" i="1" dirty="0" err="1"/>
              <a:t>присутна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изминатите</a:t>
            </a:r>
            <a:r>
              <a:rPr lang="en-US" i="1" dirty="0"/>
              <a:t> </a:t>
            </a:r>
            <a:r>
              <a:rPr lang="en-US" i="1" dirty="0" err="1"/>
              <a:t>години</a:t>
            </a:r>
            <a:r>
              <a:rPr lang="en-US" i="1" dirty="0"/>
              <a:t> </a:t>
            </a:r>
            <a:r>
              <a:rPr lang="en-US" i="1" dirty="0" err="1"/>
              <a:t>имаше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цел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ги</a:t>
            </a:r>
            <a:r>
              <a:rPr lang="en-US" i="1" dirty="0"/>
              <a:t> </a:t>
            </a:r>
            <a:r>
              <a:rPr lang="en-US" i="1" dirty="0" err="1"/>
              <a:t>маргинализира</a:t>
            </a:r>
            <a:r>
              <a:rPr lang="en-US" i="1" dirty="0"/>
              <a:t> и </a:t>
            </a:r>
            <a:r>
              <a:rPr lang="en-US" i="1" dirty="0" err="1"/>
              <a:t>дополнително</a:t>
            </a:r>
            <a:r>
              <a:rPr lang="en-US" i="1" dirty="0"/>
              <a:t> </a:t>
            </a:r>
            <a:r>
              <a:rPr lang="en-US" i="1" dirty="0" err="1"/>
              <a:t>стигматизира</a:t>
            </a:r>
            <a:r>
              <a:rPr lang="en-US" i="1" dirty="0"/>
              <a:t> ЛГБТ </a:t>
            </a:r>
            <a:r>
              <a:rPr lang="en-US" i="1" dirty="0" err="1"/>
              <a:t>луѓето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Македонија</a:t>
            </a:r>
            <a:r>
              <a:rPr lang="en-US" i="1" dirty="0"/>
              <a:t>. </a:t>
            </a:r>
            <a:r>
              <a:rPr lang="en-US" i="1" dirty="0" err="1"/>
              <a:t>Очекуваме</a:t>
            </a:r>
            <a:r>
              <a:rPr lang="en-US" i="1" dirty="0"/>
              <a:t> </a:t>
            </a:r>
            <a:r>
              <a:rPr lang="en-US" i="1" dirty="0" err="1"/>
              <a:t>ваквиот</a:t>
            </a:r>
            <a:r>
              <a:rPr lang="en-US" i="1" dirty="0"/>
              <a:t> </a:t>
            </a:r>
            <a:r>
              <a:rPr lang="en-US" i="1" dirty="0" err="1"/>
              <a:t>говор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санкционира</a:t>
            </a:r>
            <a:r>
              <a:rPr lang="en-US" i="1" dirty="0"/>
              <a:t> и </a:t>
            </a:r>
            <a:r>
              <a:rPr lang="en-US" i="1" dirty="0" err="1"/>
              <a:t>политичките</a:t>
            </a:r>
            <a:r>
              <a:rPr lang="en-US" i="1" dirty="0"/>
              <a:t> </a:t>
            </a:r>
            <a:r>
              <a:rPr lang="en-US" i="1" dirty="0" err="1"/>
              <a:t>партии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оградат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</a:t>
            </a:r>
            <a:r>
              <a:rPr lang="en-US" i="1" dirty="0" err="1"/>
              <a:t>јавните</a:t>
            </a:r>
            <a:r>
              <a:rPr lang="en-US" i="1" dirty="0"/>
              <a:t> </a:t>
            </a:r>
            <a:r>
              <a:rPr lang="en-US" i="1" dirty="0" err="1"/>
              <a:t>настапи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своите</a:t>
            </a:r>
            <a:r>
              <a:rPr lang="en-US" i="1" dirty="0"/>
              <a:t> </a:t>
            </a:r>
            <a:r>
              <a:rPr lang="en-US" i="1" dirty="0" err="1"/>
              <a:t>членови</a:t>
            </a:r>
            <a:r>
              <a:rPr lang="en-US" i="1" dirty="0"/>
              <a:t>, </a:t>
            </a:r>
            <a:r>
              <a:rPr lang="en-US" i="1" dirty="0" err="1"/>
              <a:t>кои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судир</a:t>
            </a:r>
            <a:r>
              <a:rPr lang="en-US" i="1" dirty="0"/>
              <a:t> </a:t>
            </a:r>
            <a:r>
              <a:rPr lang="en-US" i="1" dirty="0" err="1"/>
              <a:t>со</a:t>
            </a:r>
            <a:r>
              <a:rPr lang="en-US" i="1" dirty="0"/>
              <a:t> </a:t>
            </a:r>
            <a:r>
              <a:rPr lang="en-US" i="1" dirty="0" err="1"/>
              <a:t>уставниот</a:t>
            </a:r>
            <a:r>
              <a:rPr lang="en-US" i="1" dirty="0"/>
              <a:t> </a:t>
            </a:r>
            <a:r>
              <a:rPr lang="en-US" i="1" dirty="0" err="1"/>
              <a:t>принцип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еднаквост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сите</a:t>
            </a:r>
            <a:r>
              <a:rPr lang="en-US" i="1" dirty="0"/>
              <a:t> </a:t>
            </a:r>
            <a:r>
              <a:rPr lang="en-US" i="1" dirty="0" err="1"/>
              <a:t>граѓани</a:t>
            </a:r>
            <a:r>
              <a:rPr lang="en-US" i="1" dirty="0"/>
              <a:t>,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вели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соопштението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Нова</a:t>
            </a:r>
            <a:r>
              <a:rPr lang="en-US" dirty="0"/>
              <a:t> ТВ, 4.7.2017).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33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4DD1-A082-4288-B700-0003AC2C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Идентитет</a:t>
            </a:r>
            <a:r>
              <a:rPr lang="en-US" dirty="0"/>
              <a:t> (Identity Frame)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5941-C30A-475D-ADDA-02CF65ADF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И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македонската</a:t>
            </a:r>
            <a:r>
              <a:rPr lang="en-US" dirty="0"/>
              <a:t> </a:t>
            </a:r>
            <a:r>
              <a:rPr lang="en-US" dirty="0" err="1"/>
              <a:t>јавна</a:t>
            </a:r>
            <a:r>
              <a:rPr lang="en-US" dirty="0"/>
              <a:t> </a:t>
            </a:r>
            <a:r>
              <a:rPr lang="en-US" dirty="0" err="1"/>
              <a:t>сфера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појавува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многу</a:t>
            </a:r>
            <a:r>
              <a:rPr lang="en-US" dirty="0"/>
              <a:t> </a:t>
            </a:r>
            <a:r>
              <a:rPr lang="en-US" dirty="0" err="1"/>
              <a:t>слаба</a:t>
            </a:r>
            <a:r>
              <a:rPr lang="en-US" dirty="0"/>
              <a:t> </a:t>
            </a:r>
            <a:r>
              <a:rPr lang="en-US" dirty="0" err="1"/>
              <a:t>варијанта</a:t>
            </a:r>
            <a:r>
              <a:rPr lang="en-US" dirty="0"/>
              <a:t> </a:t>
            </a:r>
            <a:r>
              <a:rPr lang="en-US" dirty="0" err="1"/>
              <a:t>кога</a:t>
            </a:r>
            <a:r>
              <a:rPr lang="en-US" dirty="0"/>
              <a:t> е </a:t>
            </a:r>
            <a:r>
              <a:rPr lang="en-US" dirty="0" err="1"/>
              <a:t>позитивна</a:t>
            </a:r>
            <a:r>
              <a:rPr lang="en-US" dirty="0"/>
              <a:t> и </a:t>
            </a:r>
            <a:r>
              <a:rPr lang="en-US" dirty="0" err="1"/>
              <a:t>речиси</a:t>
            </a:r>
            <a:r>
              <a:rPr lang="en-US" dirty="0"/>
              <a:t> </a:t>
            </a:r>
            <a:r>
              <a:rPr lang="en-US" dirty="0" err="1"/>
              <a:t>секогаш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дерогативна</a:t>
            </a:r>
            <a:r>
              <a:rPr lang="en-US" dirty="0"/>
              <a:t> </a:t>
            </a:r>
            <a:r>
              <a:rPr lang="en-US" dirty="0" err="1"/>
              <a:t>варијанта</a:t>
            </a:r>
            <a:r>
              <a:rPr lang="en-US" dirty="0"/>
              <a:t>, </a:t>
            </a:r>
            <a:r>
              <a:rPr lang="en-US" dirty="0" err="1"/>
              <a:t>кога</a:t>
            </a:r>
            <a:r>
              <a:rPr lang="en-US" dirty="0"/>
              <a:t> е </a:t>
            </a:r>
            <a:r>
              <a:rPr lang="en-US" dirty="0" err="1"/>
              <a:t>негативна</a:t>
            </a:r>
            <a:r>
              <a:rPr lang="en-US" dirty="0"/>
              <a:t>. </a:t>
            </a:r>
            <a:r>
              <a:rPr lang="en-US" dirty="0" err="1"/>
              <a:t>Таа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појавности</a:t>
            </a:r>
            <a:r>
              <a:rPr lang="en-US" dirty="0"/>
              <a:t>: </a:t>
            </a:r>
          </a:p>
          <a:p>
            <a:r>
              <a:rPr lang="mk-MK" dirty="0"/>
              <a:t>* Излегување од плакарот</a:t>
            </a:r>
          </a:p>
          <a:p>
            <a:r>
              <a:rPr lang="mk-MK" dirty="0"/>
              <a:t>* Перверзија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3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A6A5-8749-43D8-B9E0-658C3218D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Истражувачки прашања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6D321-9D90-4BF2-8717-387A08293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врамени</a:t>
            </a:r>
            <a:r>
              <a:rPr lang="en-US" dirty="0"/>
              <a:t> </a:t>
            </a:r>
            <a:r>
              <a:rPr lang="en-US" dirty="0" err="1"/>
              <a:t>темите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(</a:t>
            </a:r>
            <a:r>
              <a:rPr lang="en-US" dirty="0" err="1"/>
              <a:t>директно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имплицитно</a:t>
            </a:r>
            <a:r>
              <a:rPr lang="en-US" dirty="0"/>
              <a:t>) </a:t>
            </a:r>
            <a:r>
              <a:rPr lang="en-US" dirty="0" err="1"/>
              <a:t>поврзани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традиционалните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онлајн-медиумите</a:t>
            </a:r>
            <a:r>
              <a:rPr lang="en-US" dirty="0"/>
              <a:t>? (Frame Analysis - QUAN+QUAL) </a:t>
            </a:r>
          </a:p>
          <a:p>
            <a:r>
              <a:rPr lang="en-US" dirty="0"/>
              <a:t>а)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известувачки</a:t>
            </a:r>
            <a:r>
              <a:rPr lang="en-US" dirty="0"/>
              <a:t> </a:t>
            </a:r>
            <a:r>
              <a:rPr lang="en-US" dirty="0" err="1"/>
              <a:t>рамки</a:t>
            </a:r>
            <a:r>
              <a:rPr lang="en-US" dirty="0"/>
              <a:t> </a:t>
            </a:r>
            <a:r>
              <a:rPr lang="en-US" dirty="0" err="1"/>
              <a:t>можат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изолираат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медиумското</a:t>
            </a:r>
            <a:r>
              <a:rPr lang="en-US" dirty="0"/>
              <a:t> </a:t>
            </a:r>
            <a:r>
              <a:rPr lang="en-US" dirty="0" err="1"/>
              <a:t>покривање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темите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однесуваат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? </a:t>
            </a:r>
          </a:p>
          <a:p>
            <a:r>
              <a:rPr lang="en-US" dirty="0"/>
              <a:t>б)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функционираат</a:t>
            </a:r>
            <a:r>
              <a:rPr lang="en-US" dirty="0"/>
              <a:t> </a:t>
            </a:r>
            <a:r>
              <a:rPr lang="en-US" dirty="0" err="1"/>
              <a:t>известувачките</a:t>
            </a:r>
            <a:r>
              <a:rPr lang="en-US" dirty="0"/>
              <a:t> </a:t>
            </a:r>
            <a:r>
              <a:rPr lang="en-US" dirty="0" err="1"/>
              <a:t>рамки</a:t>
            </a:r>
            <a:r>
              <a:rPr lang="en-US" dirty="0"/>
              <a:t> – </a:t>
            </a:r>
            <a:r>
              <a:rPr lang="en-US" dirty="0" err="1"/>
              <a:t>какви</a:t>
            </a:r>
            <a:r>
              <a:rPr lang="en-US" dirty="0"/>
              <a:t> </a:t>
            </a:r>
            <a:r>
              <a:rPr lang="en-US" dirty="0" err="1"/>
              <a:t>односи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моќ</a:t>
            </a:r>
            <a:r>
              <a:rPr lang="en-US" dirty="0"/>
              <a:t> </a:t>
            </a:r>
            <a:r>
              <a:rPr lang="en-US" dirty="0" err="1"/>
              <a:t>енкапсулираат</a:t>
            </a:r>
            <a:r>
              <a:rPr lang="en-US" dirty="0"/>
              <a:t>?</a:t>
            </a:r>
          </a:p>
          <a:p>
            <a:r>
              <a:rPr lang="en-US" dirty="0"/>
              <a:t> в)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дистрибуирани</a:t>
            </a:r>
            <a:r>
              <a:rPr lang="en-US" dirty="0"/>
              <a:t>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рамки</a:t>
            </a:r>
            <a:r>
              <a:rPr lang="en-US" dirty="0"/>
              <a:t> </a:t>
            </a:r>
            <a:r>
              <a:rPr lang="en-US" dirty="0" err="1"/>
              <a:t>низ</a:t>
            </a:r>
            <a:r>
              <a:rPr lang="en-US" dirty="0"/>
              <a:t> </a:t>
            </a:r>
            <a:r>
              <a:rPr lang="en-US" dirty="0" err="1"/>
              <a:t>времето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временски</a:t>
            </a:r>
            <a:r>
              <a:rPr lang="en-US" dirty="0"/>
              <a:t> </a:t>
            </a:r>
            <a:r>
              <a:rPr lang="en-US" dirty="0" err="1"/>
              <a:t>пунктови</a:t>
            </a:r>
            <a:r>
              <a:rPr lang="en-US" dirty="0"/>
              <a:t> </a:t>
            </a:r>
            <a:r>
              <a:rPr lang="en-US" dirty="0" err="1"/>
              <a:t>тие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мобилизираат</a:t>
            </a:r>
            <a:r>
              <a:rPr lang="en-US" dirty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410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BFCBE-DE7B-4451-90BC-9E4DEDA20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231" y="1384918"/>
            <a:ext cx="7945633" cy="4355110"/>
          </a:xfrm>
        </p:spPr>
        <p:txBody>
          <a:bodyPr/>
          <a:lstStyle/>
          <a:p>
            <a:r>
              <a:rPr lang="en-US" dirty="0"/>
              <a:t>Coming out: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e </a:t>
            </a:r>
            <a:r>
              <a:rPr lang="en-US" dirty="0" err="1"/>
              <a:t>поврзана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редефинирање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општествениот</a:t>
            </a:r>
            <a:r>
              <a:rPr lang="en-US" dirty="0"/>
              <a:t> </a:t>
            </a:r>
            <a:r>
              <a:rPr lang="en-US" dirty="0" err="1"/>
              <a:t>идентитет</a:t>
            </a:r>
            <a:r>
              <a:rPr lang="en-US" dirty="0"/>
              <a:t> </a:t>
            </a:r>
            <a:r>
              <a:rPr lang="en-US" dirty="0" err="1"/>
              <a:t>кај</a:t>
            </a:r>
            <a:r>
              <a:rPr lang="en-US" dirty="0"/>
              <a:t> ЛГБТ-</a:t>
            </a:r>
            <a:r>
              <a:rPr lang="en-US" dirty="0" err="1"/>
              <a:t>луѓето</a:t>
            </a:r>
            <a:r>
              <a:rPr lang="en-US" dirty="0"/>
              <a:t>; </a:t>
            </a:r>
            <a:r>
              <a:rPr lang="en-US" dirty="0" err="1"/>
              <a:t>таа</a:t>
            </a:r>
            <a:r>
              <a:rPr lang="en-US" dirty="0"/>
              <a:t> </a:t>
            </a:r>
            <a:r>
              <a:rPr lang="en-US" dirty="0" err="1"/>
              <a:t>лоцира</a:t>
            </a:r>
            <a:r>
              <a:rPr lang="en-US" dirty="0"/>
              <a:t> </a:t>
            </a:r>
            <a:r>
              <a:rPr lang="en-US" dirty="0" err="1"/>
              <a:t>прашање</a:t>
            </a:r>
            <a:r>
              <a:rPr lang="en-US" dirty="0"/>
              <a:t> </a:t>
            </a:r>
            <a:r>
              <a:rPr lang="en-US" dirty="0" err="1"/>
              <a:t>поврзано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првенствено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односот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личноста</a:t>
            </a:r>
            <a:r>
              <a:rPr lang="en-US" dirty="0"/>
              <a:t> и </a:t>
            </a:r>
            <a:r>
              <a:rPr lang="en-US" dirty="0" err="1"/>
              <a:t>нејзиното</a:t>
            </a:r>
            <a:r>
              <a:rPr lang="en-US" dirty="0"/>
              <a:t> </a:t>
            </a:r>
            <a:r>
              <a:rPr lang="en-US" dirty="0" err="1"/>
              <a:t>општествено</a:t>
            </a:r>
            <a:r>
              <a:rPr lang="en-US" dirty="0"/>
              <a:t> </a:t>
            </a:r>
            <a:r>
              <a:rPr lang="en-US" dirty="0" err="1"/>
              <a:t>прифаќање</a:t>
            </a:r>
            <a:r>
              <a:rPr lang="en-US" dirty="0"/>
              <a:t>: </a:t>
            </a:r>
            <a:endParaRPr lang="mk-MK" dirty="0"/>
          </a:p>
          <a:p>
            <a:r>
              <a:rPr lang="en-US" i="1" dirty="0"/>
              <a:t>„[…] </a:t>
            </a:r>
            <a:r>
              <a:rPr lang="en-US" i="1" dirty="0" err="1"/>
              <a:t>каминг</a:t>
            </a:r>
            <a:r>
              <a:rPr lang="en-US" i="1" dirty="0"/>
              <a:t> </a:t>
            </a:r>
            <a:r>
              <a:rPr lang="en-US" i="1" dirty="0" err="1"/>
              <a:t>аутот</a:t>
            </a:r>
            <a:r>
              <a:rPr lang="en-US" i="1" dirty="0"/>
              <a:t> е </a:t>
            </a:r>
            <a:r>
              <a:rPr lang="en-US" i="1" dirty="0" err="1"/>
              <a:t>можеби</a:t>
            </a:r>
            <a:r>
              <a:rPr lang="en-US" i="1" dirty="0"/>
              <a:t> </a:t>
            </a:r>
            <a:r>
              <a:rPr lang="en-US" i="1" dirty="0" err="1"/>
              <a:t>најстресиот</a:t>
            </a:r>
            <a:r>
              <a:rPr lang="en-US" i="1" dirty="0"/>
              <a:t> </a:t>
            </a:r>
            <a:r>
              <a:rPr lang="en-US" i="1" dirty="0" err="1"/>
              <a:t>момент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животот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ЛГБТ </a:t>
            </a:r>
            <a:r>
              <a:rPr lang="en-US" i="1" dirty="0" err="1"/>
              <a:t>луѓето</a:t>
            </a:r>
            <a:r>
              <a:rPr lang="en-US" i="1" dirty="0"/>
              <a:t>, </a:t>
            </a:r>
            <a:r>
              <a:rPr lang="en-US" i="1" dirty="0" err="1"/>
              <a:t>затоа</a:t>
            </a:r>
            <a:r>
              <a:rPr lang="en-US" i="1" dirty="0"/>
              <a:t> </a:t>
            </a:r>
            <a:r>
              <a:rPr lang="en-US" i="1" dirty="0" err="1"/>
              <a:t>што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моентот</a:t>
            </a:r>
            <a:r>
              <a:rPr lang="en-US" i="1" dirty="0"/>
              <a:t> </a:t>
            </a:r>
            <a:r>
              <a:rPr lang="en-US" i="1" dirty="0" err="1"/>
              <a:t>кога</a:t>
            </a:r>
            <a:r>
              <a:rPr lang="en-US" i="1" dirty="0"/>
              <a:t> </a:t>
            </a:r>
            <a:r>
              <a:rPr lang="en-US" i="1" dirty="0" err="1"/>
              <a:t>ќе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соголиш</a:t>
            </a:r>
            <a:r>
              <a:rPr lang="en-US" i="1" dirty="0"/>
              <a:t> </a:t>
            </a:r>
            <a:r>
              <a:rPr lang="en-US" i="1" dirty="0" err="1"/>
              <a:t>пред</a:t>
            </a:r>
            <a:r>
              <a:rPr lang="en-US" i="1" dirty="0"/>
              <a:t> </a:t>
            </a:r>
            <a:r>
              <a:rPr lang="en-US" i="1" dirty="0" err="1"/>
              <a:t>роднините</a:t>
            </a:r>
            <a:r>
              <a:rPr lang="en-US" i="1" dirty="0"/>
              <a:t> и </a:t>
            </a:r>
            <a:r>
              <a:rPr lang="en-US" i="1" dirty="0" err="1"/>
              <a:t>пријателите</a:t>
            </a:r>
            <a:r>
              <a:rPr lang="en-US" i="1" dirty="0"/>
              <a:t> </a:t>
            </a:r>
            <a:r>
              <a:rPr lang="en-US" i="1" dirty="0" err="1"/>
              <a:t>твојата</a:t>
            </a:r>
            <a:r>
              <a:rPr lang="en-US" i="1" dirty="0"/>
              <a:t> </a:t>
            </a:r>
            <a:r>
              <a:rPr lang="en-US" i="1" dirty="0" err="1"/>
              <a:t>приказна</a:t>
            </a:r>
            <a:r>
              <a:rPr lang="en-US" i="1" dirty="0"/>
              <a:t> </a:t>
            </a:r>
            <a:r>
              <a:rPr lang="en-US" i="1" dirty="0" err="1"/>
              <a:t>станува</a:t>
            </a:r>
            <a:r>
              <a:rPr lang="en-US" i="1" dirty="0"/>
              <a:t> </a:t>
            </a:r>
            <a:r>
              <a:rPr lang="en-US" i="1" dirty="0" err="1"/>
              <a:t>реалност</a:t>
            </a:r>
            <a:r>
              <a:rPr lang="en-US" i="1" dirty="0"/>
              <a:t>. </a:t>
            </a:r>
            <a:r>
              <a:rPr lang="en-US" i="1" dirty="0" err="1"/>
              <a:t>Тоа</a:t>
            </a:r>
            <a:r>
              <a:rPr lang="en-US" i="1" dirty="0"/>
              <a:t> е </a:t>
            </a:r>
            <a:r>
              <a:rPr lang="en-US" i="1" dirty="0" err="1"/>
              <a:t>како</a:t>
            </a:r>
            <a:r>
              <a:rPr lang="en-US" i="1" dirty="0"/>
              <a:t> </a:t>
            </a:r>
            <a:r>
              <a:rPr lang="en-US" i="1" dirty="0" err="1"/>
              <a:t>еден</a:t>
            </a:r>
            <a:r>
              <a:rPr lang="en-US" i="1" dirty="0"/>
              <a:t> </a:t>
            </a:r>
            <a:r>
              <a:rPr lang="en-US" i="1" dirty="0" err="1"/>
              <a:t>вид</a:t>
            </a:r>
            <a:r>
              <a:rPr lang="en-US" i="1" dirty="0"/>
              <a:t> </a:t>
            </a:r>
            <a:r>
              <a:rPr lang="en-US" i="1" dirty="0" err="1"/>
              <a:t>иницијација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светот</a:t>
            </a:r>
            <a:r>
              <a:rPr lang="en-US" i="1" dirty="0"/>
              <a:t>, </a:t>
            </a:r>
            <a:r>
              <a:rPr lang="en-US" i="1" dirty="0" err="1"/>
              <a:t>мост</a:t>
            </a:r>
            <a:r>
              <a:rPr lang="en-US" i="1" dirty="0"/>
              <a:t> </a:t>
            </a:r>
            <a:r>
              <a:rPr lang="en-US" i="1" dirty="0" err="1"/>
              <a:t>помеѓу</a:t>
            </a:r>
            <a:r>
              <a:rPr lang="en-US" i="1" dirty="0"/>
              <a:t> </a:t>
            </a:r>
            <a:r>
              <a:rPr lang="en-US" i="1" dirty="0" err="1"/>
              <a:t>првичната</a:t>
            </a:r>
            <a:r>
              <a:rPr lang="en-US" i="1" dirty="0"/>
              <a:t> </a:t>
            </a:r>
            <a:r>
              <a:rPr lang="en-US" i="1" dirty="0" err="1"/>
              <a:t>позиција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страв</a:t>
            </a:r>
            <a:r>
              <a:rPr lang="en-US" i="1" dirty="0"/>
              <a:t>, </a:t>
            </a:r>
            <a:r>
              <a:rPr lang="en-US" i="1" dirty="0" err="1"/>
              <a:t>срам</a:t>
            </a:r>
            <a:r>
              <a:rPr lang="en-US" i="1" dirty="0"/>
              <a:t>, </a:t>
            </a:r>
            <a:r>
              <a:rPr lang="en-US" i="1" dirty="0" err="1"/>
              <a:t>гнев</a:t>
            </a:r>
            <a:r>
              <a:rPr lang="en-US" i="1" dirty="0"/>
              <a:t> и </a:t>
            </a:r>
            <a:r>
              <a:rPr lang="en-US" i="1" dirty="0" err="1"/>
              <a:t>депрсија</a:t>
            </a:r>
            <a:r>
              <a:rPr lang="en-US" i="1" dirty="0"/>
              <a:t> и </a:t>
            </a:r>
            <a:r>
              <a:rPr lang="en-US" i="1" dirty="0" err="1"/>
              <a:t>толку</a:t>
            </a:r>
            <a:r>
              <a:rPr lang="en-US" i="1" dirty="0"/>
              <a:t> </a:t>
            </a:r>
            <a:r>
              <a:rPr lang="en-US" i="1" dirty="0" err="1"/>
              <a:t>посакуваната</a:t>
            </a:r>
            <a:r>
              <a:rPr lang="en-US" i="1" dirty="0"/>
              <a:t> </a:t>
            </a:r>
            <a:r>
              <a:rPr lang="en-US" i="1" dirty="0" err="1"/>
              <a:t>слобода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Плусинфо</a:t>
            </a:r>
            <a:r>
              <a:rPr lang="en-US" dirty="0"/>
              <a:t>, 23.05.201).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42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8F855-84AA-4228-A146-CCF595D22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540" y="1429306"/>
            <a:ext cx="7750324" cy="431072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Перверзија</a:t>
            </a:r>
            <a:r>
              <a:rPr lang="en-US" dirty="0"/>
              <a:t>: </a:t>
            </a:r>
            <a:r>
              <a:rPr lang="en-US" dirty="0" err="1"/>
              <a:t>Рамката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негативен</a:t>
            </a:r>
            <a:r>
              <a:rPr lang="en-US" dirty="0"/>
              <a:t> </a:t>
            </a:r>
            <a:r>
              <a:rPr lang="en-US" dirty="0" err="1"/>
              <a:t>предзнак</a:t>
            </a:r>
            <a:r>
              <a:rPr lang="en-US" dirty="0"/>
              <a:t>: </a:t>
            </a:r>
            <a:r>
              <a:rPr lang="en-US" dirty="0" err="1"/>
              <a:t>дискурзивно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произведува</a:t>
            </a:r>
            <a:r>
              <a:rPr lang="en-US" dirty="0"/>
              <a:t> </a:t>
            </a:r>
            <a:r>
              <a:rPr lang="en-US" dirty="0" err="1"/>
              <a:t>идентитетот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припадниците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гледна</a:t>
            </a:r>
            <a:r>
              <a:rPr lang="en-US" dirty="0"/>
              <a:t> </a:t>
            </a:r>
            <a:r>
              <a:rPr lang="en-US" dirty="0" err="1"/>
              <a:t>точка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нетолерантниот</a:t>
            </a:r>
            <a:r>
              <a:rPr lang="en-US" dirty="0"/>
              <a:t> </a:t>
            </a:r>
            <a:r>
              <a:rPr lang="en-US" dirty="0" err="1"/>
              <a:t>друг</a:t>
            </a:r>
            <a:r>
              <a:rPr lang="en-US" dirty="0"/>
              <a:t>. </a:t>
            </a:r>
            <a:r>
              <a:rPr lang="en-US" dirty="0" err="1"/>
              <a:t>Текстовите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оперираат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ЛГБТ-</a:t>
            </a:r>
            <a:r>
              <a:rPr lang="en-US" dirty="0" err="1"/>
              <a:t>популацијата</a:t>
            </a:r>
            <a:r>
              <a:rPr lang="en-US" dirty="0"/>
              <a:t> </a:t>
            </a:r>
            <a:r>
              <a:rPr lang="en-US" dirty="0" err="1"/>
              <a:t>тврдат</a:t>
            </a:r>
            <a:r>
              <a:rPr lang="en-US" dirty="0"/>
              <a:t> </a:t>
            </a:r>
            <a:r>
              <a:rPr lang="en-US" dirty="0" err="1"/>
              <a:t>дека</a:t>
            </a:r>
            <a:r>
              <a:rPr lang="en-US" dirty="0"/>
              <a:t> е </a:t>
            </a:r>
            <a:r>
              <a:rPr lang="en-US" dirty="0" err="1"/>
              <a:t>манифестација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перверзија</a:t>
            </a:r>
            <a:r>
              <a:rPr lang="en-US" dirty="0"/>
              <a:t>. </a:t>
            </a:r>
            <a:r>
              <a:rPr lang="en-US" dirty="0" err="1"/>
              <a:t>Понекогаш</a:t>
            </a:r>
            <a:r>
              <a:rPr lang="en-US" dirty="0"/>
              <a:t> </a:t>
            </a:r>
            <a:r>
              <a:rPr lang="en-US" dirty="0" err="1"/>
              <a:t>тоа</a:t>
            </a:r>
            <a:r>
              <a:rPr lang="en-US" dirty="0"/>
              <a:t> е </a:t>
            </a:r>
            <a:r>
              <a:rPr lang="en-US" dirty="0" err="1"/>
              <a:t>направено</a:t>
            </a:r>
            <a:r>
              <a:rPr lang="en-US" dirty="0"/>
              <a:t> </a:t>
            </a:r>
            <a:r>
              <a:rPr lang="en-US" dirty="0" err="1"/>
              <a:t>директно</a:t>
            </a:r>
            <a:r>
              <a:rPr lang="en-US" dirty="0"/>
              <a:t> и </a:t>
            </a:r>
            <a:r>
              <a:rPr lang="en-US" dirty="0" err="1"/>
              <a:t>експлицитно</a:t>
            </a:r>
            <a:r>
              <a:rPr lang="en-US" dirty="0"/>
              <a:t>, а </a:t>
            </a:r>
            <a:r>
              <a:rPr lang="en-US" dirty="0" err="1"/>
              <a:t>понекогаш</a:t>
            </a:r>
            <a:r>
              <a:rPr lang="en-US" dirty="0"/>
              <a:t>, </a:t>
            </a:r>
            <a:r>
              <a:rPr lang="en-US" dirty="0" err="1"/>
              <a:t>каков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случајот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овој</a:t>
            </a:r>
            <a:r>
              <a:rPr lang="en-US" dirty="0"/>
              <a:t> </a:t>
            </a:r>
            <a:r>
              <a:rPr lang="en-US" dirty="0" err="1"/>
              <a:t>известувачки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, </a:t>
            </a:r>
            <a:r>
              <a:rPr lang="en-US" dirty="0" err="1"/>
              <a:t>тоа</a:t>
            </a:r>
            <a:r>
              <a:rPr lang="en-US" dirty="0"/>
              <a:t> е </a:t>
            </a:r>
            <a:r>
              <a:rPr lang="en-US" dirty="0" err="1"/>
              <a:t>направено</a:t>
            </a:r>
            <a:r>
              <a:rPr lang="en-US" dirty="0"/>
              <a:t> </a:t>
            </a:r>
            <a:r>
              <a:rPr lang="en-US" dirty="0" err="1"/>
              <a:t>преку</a:t>
            </a:r>
            <a:r>
              <a:rPr lang="en-US" dirty="0"/>
              <a:t> </a:t>
            </a:r>
            <a:r>
              <a:rPr lang="en-US" dirty="0" err="1"/>
              <a:t>поврзувањето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застапува</a:t>
            </a:r>
            <a:r>
              <a:rPr lang="en-US" dirty="0"/>
              <a:t> </a:t>
            </a:r>
            <a:r>
              <a:rPr lang="en-US" dirty="0" err="1"/>
              <a:t>педофилијата</a:t>
            </a:r>
            <a:r>
              <a:rPr lang="en-US" dirty="0"/>
              <a:t>.</a:t>
            </a:r>
            <a:endParaRPr lang="mk-MK" dirty="0"/>
          </a:p>
          <a:p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Децата</a:t>
            </a:r>
            <a:r>
              <a:rPr lang="en-US" i="1" dirty="0"/>
              <a:t>, </a:t>
            </a:r>
            <a:r>
              <a:rPr lang="en-US" i="1" dirty="0" err="1"/>
              <a:t>семејството</a:t>
            </a:r>
            <a:r>
              <a:rPr lang="en-US" i="1" dirty="0"/>
              <a:t> и </a:t>
            </a:r>
            <a:r>
              <a:rPr lang="en-US" i="1" dirty="0" err="1"/>
              <a:t>семејните</a:t>
            </a:r>
            <a:r>
              <a:rPr lang="en-US" i="1" dirty="0"/>
              <a:t> </a:t>
            </a:r>
            <a:r>
              <a:rPr lang="en-US" i="1" dirty="0" err="1"/>
              <a:t>вредности</a:t>
            </a:r>
            <a:r>
              <a:rPr lang="en-US" i="1" dirty="0"/>
              <a:t> </a:t>
            </a:r>
            <a:r>
              <a:rPr lang="en-US" i="1" dirty="0" err="1"/>
              <a:t>мора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бидат</a:t>
            </a:r>
            <a:r>
              <a:rPr lang="en-US" i="1" dirty="0"/>
              <a:t> </a:t>
            </a:r>
            <a:r>
              <a:rPr lang="en-US" i="1" dirty="0" err="1"/>
              <a:t>заштитени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</a:t>
            </a:r>
            <a:r>
              <a:rPr lang="en-US" i="1" dirty="0" err="1"/>
              <a:t>нападот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неморалот</a:t>
            </a:r>
            <a:r>
              <a:rPr lang="en-US" i="1" dirty="0"/>
              <a:t>. </a:t>
            </a:r>
            <a:r>
              <a:rPr lang="en-US" i="1" dirty="0" err="1"/>
              <a:t>Уште</a:t>
            </a:r>
            <a:r>
              <a:rPr lang="en-US" i="1" dirty="0"/>
              <a:t> </a:t>
            </a:r>
            <a:r>
              <a:rPr lang="en-US" i="1" dirty="0" err="1"/>
              <a:t>еднаш</a:t>
            </a:r>
            <a:r>
              <a:rPr lang="en-US" i="1" dirty="0"/>
              <a:t> </a:t>
            </a:r>
            <a:r>
              <a:rPr lang="en-US" i="1" dirty="0" err="1"/>
              <a:t>го</a:t>
            </a:r>
            <a:r>
              <a:rPr lang="en-US" i="1" dirty="0"/>
              <a:t> </a:t>
            </a:r>
            <a:r>
              <a:rPr lang="en-US" i="1" dirty="0" err="1"/>
              <a:t>повикуваме</a:t>
            </a:r>
            <a:r>
              <a:rPr lang="en-US" i="1" dirty="0"/>
              <a:t> </a:t>
            </a:r>
            <a:r>
              <a:rPr lang="en-US" i="1" dirty="0" err="1"/>
              <a:t>Алаѓозоски</a:t>
            </a:r>
            <a:r>
              <a:rPr lang="en-US" i="1" dirty="0"/>
              <a:t> </a:t>
            </a:r>
            <a:r>
              <a:rPr lang="en-US" i="1" dirty="0" err="1"/>
              <a:t>јавно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ги</a:t>
            </a:r>
            <a:r>
              <a:rPr lang="en-US" i="1" dirty="0"/>
              <a:t> </a:t>
            </a:r>
            <a:r>
              <a:rPr lang="en-US" i="1" dirty="0" err="1"/>
              <a:t>осуди</a:t>
            </a:r>
            <a:r>
              <a:rPr lang="en-US" i="1" dirty="0"/>
              <a:t> </a:t>
            </a:r>
            <a:r>
              <a:rPr lang="en-US" i="1" dirty="0" err="1"/>
              <a:t>ваквите</a:t>
            </a:r>
            <a:r>
              <a:rPr lang="en-US" i="1" dirty="0"/>
              <a:t> </a:t>
            </a:r>
            <a:r>
              <a:rPr lang="en-US" i="1" dirty="0" err="1"/>
              <a:t>ставови</a:t>
            </a:r>
            <a:r>
              <a:rPr lang="en-US" i="1" dirty="0"/>
              <a:t> и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иднина</a:t>
            </a:r>
            <a:r>
              <a:rPr lang="en-US" i="1" dirty="0"/>
              <a:t> </a:t>
            </a:r>
            <a:r>
              <a:rPr lang="en-US" i="1" dirty="0" err="1"/>
              <a:t>како</a:t>
            </a:r>
            <a:r>
              <a:rPr lang="en-US" i="1" dirty="0"/>
              <a:t> </a:t>
            </a:r>
            <a:r>
              <a:rPr lang="en-US" i="1" dirty="0" err="1"/>
              <a:t>министер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култура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Република</a:t>
            </a:r>
            <a:r>
              <a:rPr lang="en-US" i="1" dirty="0"/>
              <a:t> </a:t>
            </a:r>
            <a:r>
              <a:rPr lang="en-US" i="1" dirty="0" err="1"/>
              <a:t>Македонија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учествува</a:t>
            </a:r>
            <a:r>
              <a:rPr lang="en-US" i="1" dirty="0"/>
              <a:t> и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поддржува</a:t>
            </a:r>
            <a:r>
              <a:rPr lang="en-US" i="1" dirty="0"/>
              <a:t> </a:t>
            </a:r>
            <a:r>
              <a:rPr lang="en-US" i="1" dirty="0" err="1"/>
              <a:t>настани</a:t>
            </a:r>
            <a:r>
              <a:rPr lang="en-US" i="1" dirty="0"/>
              <a:t> </a:t>
            </a:r>
            <a:r>
              <a:rPr lang="en-US" i="1" dirty="0" err="1"/>
              <a:t>кои</a:t>
            </a:r>
            <a:r>
              <a:rPr lang="en-US" i="1" dirty="0"/>
              <a:t> </a:t>
            </a:r>
            <a:r>
              <a:rPr lang="en-US" i="1" dirty="0" err="1"/>
              <a:t>одат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прилог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поголема</a:t>
            </a:r>
            <a:r>
              <a:rPr lang="en-US" i="1" dirty="0"/>
              <a:t> </a:t>
            </a:r>
            <a:r>
              <a:rPr lang="en-US" i="1" dirty="0" err="1"/>
              <a:t>културна</a:t>
            </a:r>
            <a:r>
              <a:rPr lang="en-US" i="1" dirty="0"/>
              <a:t> </a:t>
            </a:r>
            <a:r>
              <a:rPr lang="en-US" i="1" dirty="0" err="1"/>
              <a:t>едукација</a:t>
            </a:r>
            <a:r>
              <a:rPr lang="en-US" i="1" dirty="0"/>
              <a:t> и </a:t>
            </a:r>
            <a:r>
              <a:rPr lang="en-US" i="1" dirty="0" err="1"/>
              <a:t>развој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граѓаните</a:t>
            </a:r>
            <a:r>
              <a:rPr lang="en-US" i="1" dirty="0"/>
              <a:t>, а </a:t>
            </a:r>
            <a:r>
              <a:rPr lang="en-US" i="1" dirty="0" err="1"/>
              <a:t>не</a:t>
            </a:r>
            <a:r>
              <a:rPr lang="en-US" i="1" dirty="0"/>
              <a:t> </a:t>
            </a:r>
            <a:r>
              <a:rPr lang="en-US" i="1" dirty="0" err="1"/>
              <a:t>настани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кои</a:t>
            </a:r>
            <a:r>
              <a:rPr lang="en-US" i="1" dirty="0"/>
              <a:t> </a:t>
            </a:r>
            <a:r>
              <a:rPr lang="en-US" i="1" dirty="0" err="1"/>
              <a:t>како</a:t>
            </a:r>
            <a:r>
              <a:rPr lang="en-US" i="1" dirty="0"/>
              <a:t> </a:t>
            </a:r>
            <a:r>
              <a:rPr lang="en-US" i="1" dirty="0" err="1"/>
              <a:t>говорници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јавуваат</a:t>
            </a:r>
            <a:r>
              <a:rPr lang="en-US" i="1" dirty="0"/>
              <a:t> </a:t>
            </a:r>
            <a:r>
              <a:rPr lang="en-US" i="1" dirty="0" err="1"/>
              <a:t>луѓе</a:t>
            </a:r>
            <a:r>
              <a:rPr lang="en-US" i="1" dirty="0"/>
              <a:t> </a:t>
            </a:r>
            <a:r>
              <a:rPr lang="en-US" i="1" dirty="0" err="1"/>
              <a:t>со</a:t>
            </a:r>
            <a:r>
              <a:rPr lang="en-US" i="1" dirty="0"/>
              <a:t> </a:t>
            </a:r>
            <a:r>
              <a:rPr lang="en-US" i="1" dirty="0" err="1"/>
              <a:t>искривени</a:t>
            </a:r>
            <a:r>
              <a:rPr lang="en-US" i="1" dirty="0"/>
              <a:t> </a:t>
            </a:r>
            <a:r>
              <a:rPr lang="en-US" i="1" dirty="0" err="1"/>
              <a:t>морални</a:t>
            </a:r>
            <a:r>
              <a:rPr lang="en-US" i="1" dirty="0"/>
              <a:t> </a:t>
            </a:r>
            <a:r>
              <a:rPr lang="en-US" i="1" dirty="0" err="1"/>
              <a:t>сфаќања</a:t>
            </a:r>
            <a:r>
              <a:rPr lang="en-US" i="1" dirty="0"/>
              <a:t>, </a:t>
            </a:r>
            <a:r>
              <a:rPr lang="en-US" i="1" dirty="0" err="1"/>
              <a:t>рече</a:t>
            </a:r>
            <a:r>
              <a:rPr lang="en-US" i="1" dirty="0"/>
              <a:t> </a:t>
            </a:r>
            <a:r>
              <a:rPr lang="en-US" i="1" dirty="0" err="1"/>
              <a:t>Стаменковска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Сител</a:t>
            </a:r>
            <a:r>
              <a:rPr lang="en-US" dirty="0"/>
              <a:t>, 26.06.2017).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68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A83A-A6D0-4137-BF9D-B3C28305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Насилство</a:t>
            </a:r>
            <a:r>
              <a:rPr lang="en-US" dirty="0"/>
              <a:t> (Violence Frame)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83180-96CD-4B84-83DC-0CC7C5217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Рамката</a:t>
            </a:r>
            <a:r>
              <a:rPr lang="en-US" dirty="0"/>
              <a:t> </a:t>
            </a:r>
            <a:r>
              <a:rPr lang="en-US" dirty="0" err="1"/>
              <a:t>едноставно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регистрира</a:t>
            </a:r>
            <a:r>
              <a:rPr lang="en-US" dirty="0"/>
              <a:t> </a:t>
            </a:r>
            <a:r>
              <a:rPr lang="en-US" dirty="0" err="1"/>
              <a:t>насилството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„</a:t>
            </a:r>
            <a:r>
              <a:rPr lang="en-US" dirty="0" err="1"/>
              <a:t>гола</a:t>
            </a:r>
            <a:r>
              <a:rPr lang="en-US" dirty="0"/>
              <a:t>“ </a:t>
            </a:r>
            <a:r>
              <a:rPr lang="en-US" dirty="0" err="1"/>
              <a:t>форма</a:t>
            </a:r>
            <a:r>
              <a:rPr lang="en-US" dirty="0"/>
              <a:t>.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истражувањето</a:t>
            </a:r>
            <a:r>
              <a:rPr lang="en-US" dirty="0"/>
              <a:t> </a:t>
            </a:r>
            <a:r>
              <a:rPr lang="en-US" dirty="0" err="1"/>
              <a:t>беше</a:t>
            </a:r>
            <a:r>
              <a:rPr lang="en-US" dirty="0"/>
              <a:t> </a:t>
            </a:r>
            <a:r>
              <a:rPr lang="en-US" dirty="0" err="1"/>
              <a:t>очигледна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варијанти</a:t>
            </a:r>
            <a:r>
              <a:rPr lang="en-US" dirty="0"/>
              <a:t>: </a:t>
            </a:r>
          </a:p>
          <a:p>
            <a:r>
              <a:rPr lang="mk-MK" dirty="0"/>
              <a:t>* </a:t>
            </a:r>
            <a:r>
              <a:rPr lang="en-US" dirty="0" err="1"/>
              <a:t>Секуритизација</a:t>
            </a:r>
            <a:endParaRPr lang="mk-MK" dirty="0"/>
          </a:p>
          <a:p>
            <a:r>
              <a:rPr lang="mk-MK" dirty="0"/>
              <a:t>* </a:t>
            </a:r>
            <a:r>
              <a:rPr lang="en-US" dirty="0" err="1"/>
              <a:t>Виктимизација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87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CC4A2-7B05-4EA2-9C05-0704CC229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885" y="1571348"/>
            <a:ext cx="7847979" cy="416867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Секуритизација</a:t>
            </a:r>
            <a:r>
              <a:rPr lang="en-US" dirty="0"/>
              <a:t>: </a:t>
            </a:r>
            <a:r>
              <a:rPr lang="en-US" dirty="0" err="1"/>
              <a:t>Медиусмките</a:t>
            </a:r>
            <a:r>
              <a:rPr lang="en-US" dirty="0"/>
              <a:t> </a:t>
            </a:r>
            <a:r>
              <a:rPr lang="en-US" dirty="0" err="1"/>
              <a:t>содржини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колонизираните</a:t>
            </a:r>
            <a:r>
              <a:rPr lang="en-US" dirty="0"/>
              <a:t> </a:t>
            </a:r>
            <a:r>
              <a:rPr lang="en-US" dirty="0" err="1"/>
              <a:t>медиумски</a:t>
            </a:r>
            <a:r>
              <a:rPr lang="en-US" dirty="0"/>
              <a:t> </a:t>
            </a:r>
            <a:r>
              <a:rPr lang="en-US" dirty="0" err="1"/>
              <a:t>системи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хибридните</a:t>
            </a:r>
            <a:r>
              <a:rPr lang="en-US" dirty="0"/>
              <a:t> </a:t>
            </a:r>
            <a:r>
              <a:rPr lang="en-US" dirty="0" err="1"/>
              <a:t>режими</a:t>
            </a:r>
            <a:r>
              <a:rPr lang="en-US" dirty="0"/>
              <a:t>, </a:t>
            </a:r>
            <a:r>
              <a:rPr lang="en-US" dirty="0" err="1"/>
              <a:t>изобилуваат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опсервации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нејзините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r>
              <a:rPr lang="en-US" dirty="0"/>
              <a:t> </a:t>
            </a:r>
            <a:r>
              <a:rPr lang="en-US" dirty="0" err="1"/>
              <a:t>прават</a:t>
            </a:r>
            <a:r>
              <a:rPr lang="en-US" dirty="0"/>
              <a:t> </a:t>
            </a:r>
            <a:r>
              <a:rPr lang="en-US" dirty="0" err="1"/>
              <a:t>безбедносно</a:t>
            </a:r>
            <a:r>
              <a:rPr lang="en-US" dirty="0"/>
              <a:t> </a:t>
            </a:r>
            <a:r>
              <a:rPr lang="en-US" dirty="0" err="1"/>
              <a:t>прашање</a:t>
            </a:r>
            <a:r>
              <a:rPr lang="en-US" dirty="0"/>
              <a:t>.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известувачкиот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, </a:t>
            </a:r>
            <a:r>
              <a:rPr lang="en-US" dirty="0" err="1"/>
              <a:t>сепак</a:t>
            </a:r>
            <a:r>
              <a:rPr lang="en-US" dirty="0"/>
              <a:t>,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ограничен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, и </a:t>
            </a:r>
            <a:r>
              <a:rPr lang="en-US" dirty="0" err="1"/>
              <a:t>тоа</a:t>
            </a:r>
            <a:r>
              <a:rPr lang="en-US" dirty="0"/>
              <a:t>, </a:t>
            </a:r>
            <a:r>
              <a:rPr lang="en-US" dirty="0" err="1"/>
              <a:t>пред</a:t>
            </a:r>
            <a:r>
              <a:rPr lang="en-US" dirty="0"/>
              <a:t> </a:t>
            </a:r>
            <a:r>
              <a:rPr lang="en-US" dirty="0" err="1"/>
              <a:t>сè</a:t>
            </a:r>
            <a:r>
              <a:rPr lang="en-US" dirty="0"/>
              <a:t>, </a:t>
            </a:r>
            <a:r>
              <a:rPr lang="en-US" dirty="0" err="1"/>
              <a:t>поврзано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надвор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. И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известувачка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, </a:t>
            </a:r>
            <a:r>
              <a:rPr lang="en-US" dirty="0" err="1"/>
              <a:t>како</a:t>
            </a:r>
            <a:r>
              <a:rPr lang="en-US" dirty="0"/>
              <a:t> и </a:t>
            </a:r>
            <a:r>
              <a:rPr lang="en-US" dirty="0" err="1"/>
              <a:t>повеќето</a:t>
            </a:r>
            <a:r>
              <a:rPr lang="en-US" dirty="0"/>
              <a:t> </a:t>
            </a:r>
            <a:r>
              <a:rPr lang="en-US" dirty="0" err="1"/>
              <a:t>други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медиумскиот</a:t>
            </a:r>
            <a:r>
              <a:rPr lang="en-US" dirty="0"/>
              <a:t> </a:t>
            </a:r>
            <a:r>
              <a:rPr lang="en-US" dirty="0" err="1"/>
              <a:t>простор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 е </a:t>
            </a:r>
            <a:r>
              <a:rPr lang="en-US" dirty="0" err="1"/>
              <a:t>слаба</a:t>
            </a:r>
            <a:r>
              <a:rPr lang="en-US" dirty="0"/>
              <a:t>: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можат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најдат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новинарот</a:t>
            </a:r>
            <a:r>
              <a:rPr lang="en-US" dirty="0"/>
              <a:t> </a:t>
            </a:r>
            <a:r>
              <a:rPr lang="en-US" dirty="0" err="1"/>
              <a:t>експлицитно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брани</a:t>
            </a:r>
            <a:r>
              <a:rPr lang="en-US" dirty="0"/>
              <a:t> </a:t>
            </a:r>
            <a:r>
              <a:rPr lang="en-US" dirty="0" err="1"/>
              <a:t>секуритизирачката</a:t>
            </a:r>
            <a:r>
              <a:rPr lang="en-US" dirty="0"/>
              <a:t> </a:t>
            </a:r>
            <a:r>
              <a:rPr lang="en-US" dirty="0" err="1"/>
              <a:t>теза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присуството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медиумскиот</a:t>
            </a:r>
            <a:r>
              <a:rPr lang="en-US" dirty="0"/>
              <a:t> </a:t>
            </a:r>
            <a:r>
              <a:rPr lang="en-US" dirty="0" err="1"/>
              <a:t>простор</a:t>
            </a:r>
            <a:r>
              <a:rPr lang="en-US" dirty="0"/>
              <a:t> е </a:t>
            </a:r>
            <a:r>
              <a:rPr lang="en-US" dirty="0" err="1"/>
              <a:t>сепак</a:t>
            </a:r>
            <a:r>
              <a:rPr lang="en-US" dirty="0"/>
              <a:t> </a:t>
            </a:r>
            <a:r>
              <a:rPr lang="en-US" dirty="0" err="1"/>
              <a:t>видлива</a:t>
            </a:r>
            <a:r>
              <a:rPr lang="en-US" dirty="0"/>
              <a:t> </a:t>
            </a:r>
            <a:r>
              <a:rPr lang="en-US" dirty="0" err="1"/>
              <a:t>поради</a:t>
            </a:r>
            <a:r>
              <a:rPr lang="en-US" dirty="0"/>
              <a:t> </a:t>
            </a:r>
            <a:r>
              <a:rPr lang="en-US" dirty="0" err="1"/>
              <a:t>едноставното</a:t>
            </a:r>
            <a:r>
              <a:rPr lang="en-US" dirty="0"/>
              <a:t> </a:t>
            </a:r>
            <a:r>
              <a:rPr lang="en-US" dirty="0" err="1"/>
              <a:t>пренесување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позиции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политички</a:t>
            </a:r>
            <a:r>
              <a:rPr lang="en-US" dirty="0"/>
              <a:t> </a:t>
            </a:r>
            <a:r>
              <a:rPr lang="en-US" dirty="0" err="1"/>
              <a:t>актери</a:t>
            </a:r>
            <a:r>
              <a:rPr lang="en-US" dirty="0"/>
              <a:t> (</a:t>
            </a:r>
            <a:r>
              <a:rPr lang="en-US" dirty="0" err="1"/>
              <a:t>пред</a:t>
            </a:r>
            <a:r>
              <a:rPr lang="en-US" dirty="0"/>
              <a:t> </a:t>
            </a:r>
            <a:r>
              <a:rPr lang="en-US" dirty="0" err="1"/>
              <a:t>сé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странски</a:t>
            </a:r>
            <a:r>
              <a:rPr lang="en-US" dirty="0"/>
              <a:t> </a:t>
            </a:r>
            <a:r>
              <a:rPr lang="en-US" dirty="0" err="1"/>
              <a:t>држави</a:t>
            </a:r>
            <a:r>
              <a:rPr lang="en-US" dirty="0"/>
              <a:t>). </a:t>
            </a:r>
            <a:endParaRPr lang="mk-MK" dirty="0"/>
          </a:p>
          <a:p>
            <a:r>
              <a:rPr lang="en-US" i="1" dirty="0"/>
              <a:t>„</a:t>
            </a:r>
            <a:r>
              <a:rPr lang="en-US" i="1" dirty="0" err="1"/>
              <a:t>Истанбулските</a:t>
            </a:r>
            <a:r>
              <a:rPr lang="en-US" i="1" dirty="0"/>
              <a:t> </a:t>
            </a:r>
            <a:r>
              <a:rPr lang="en-US" i="1" dirty="0" err="1"/>
              <a:t>власти</a:t>
            </a:r>
            <a:r>
              <a:rPr lang="en-US" i="1" dirty="0"/>
              <a:t> </a:t>
            </a:r>
            <a:r>
              <a:rPr lang="en-US" i="1" dirty="0" err="1"/>
              <a:t>денеска</a:t>
            </a:r>
            <a:r>
              <a:rPr lang="en-US" i="1" dirty="0"/>
              <a:t> </a:t>
            </a:r>
            <a:r>
              <a:rPr lang="en-US" i="1" dirty="0" err="1"/>
              <a:t>соопштија</a:t>
            </a:r>
            <a:r>
              <a:rPr lang="en-US" i="1" dirty="0"/>
              <a:t> </a:t>
            </a:r>
            <a:r>
              <a:rPr lang="en-US" i="1" dirty="0" err="1"/>
              <a:t>дека</a:t>
            </a:r>
            <a:r>
              <a:rPr lang="en-US" i="1" dirty="0"/>
              <a:t> </a:t>
            </a:r>
            <a:r>
              <a:rPr lang="en-US" i="1" dirty="0" err="1"/>
              <a:t>нема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дозволат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одржи</a:t>
            </a:r>
            <a:r>
              <a:rPr lang="en-US" i="1" dirty="0"/>
              <a:t> </a:t>
            </a:r>
            <a:r>
              <a:rPr lang="en-US" i="1" dirty="0" err="1"/>
              <a:t>утрешната</a:t>
            </a:r>
            <a:r>
              <a:rPr lang="en-US" i="1" dirty="0"/>
              <a:t> </a:t>
            </a:r>
            <a:r>
              <a:rPr lang="en-US" i="1" dirty="0" err="1"/>
              <a:t>Парада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гордоста</a:t>
            </a:r>
            <a:r>
              <a:rPr lang="en-US" i="1" dirty="0"/>
              <a:t>, </a:t>
            </a:r>
            <a:r>
              <a:rPr lang="en-US" i="1" dirty="0" err="1"/>
              <a:t>поради</a:t>
            </a:r>
            <a:r>
              <a:rPr lang="en-US" i="1" dirty="0"/>
              <a:t> </a:t>
            </a:r>
            <a:r>
              <a:rPr lang="en-US" i="1" dirty="0" err="1"/>
              <a:t>загриженоста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безбедноста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учесниците</a:t>
            </a:r>
            <a:r>
              <a:rPr lang="en-US" i="1" dirty="0"/>
              <a:t> и </a:t>
            </a:r>
            <a:r>
              <a:rPr lang="en-US" i="1" dirty="0" err="1"/>
              <a:t>туристите</a:t>
            </a:r>
            <a:r>
              <a:rPr lang="en-US" i="1" dirty="0"/>
              <a:t>, </a:t>
            </a:r>
            <a:r>
              <a:rPr lang="en-US" i="1" dirty="0" err="1"/>
              <a:t>како</a:t>
            </a:r>
            <a:r>
              <a:rPr lang="en-US" i="1" dirty="0"/>
              <a:t> и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јавниот</a:t>
            </a:r>
            <a:r>
              <a:rPr lang="en-US" i="1" dirty="0"/>
              <a:t> </a:t>
            </a:r>
            <a:r>
              <a:rPr lang="en-US" i="1" dirty="0" err="1"/>
              <a:t>ред</a:t>
            </a:r>
            <a:r>
              <a:rPr lang="en-US" i="1" dirty="0"/>
              <a:t> и </a:t>
            </a:r>
            <a:r>
              <a:rPr lang="en-US" i="1" dirty="0" err="1"/>
              <a:t>мир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Плусинфо</a:t>
            </a:r>
            <a:r>
              <a:rPr lang="en-US" dirty="0"/>
              <a:t> 24.6.207).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549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F4F9E-5133-4713-BD00-833B63C33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4" y="1597982"/>
            <a:ext cx="7919000" cy="4142046"/>
          </a:xfrm>
        </p:spPr>
        <p:txBody>
          <a:bodyPr>
            <a:normAutofit/>
          </a:bodyPr>
          <a:lstStyle/>
          <a:p>
            <a:r>
              <a:rPr lang="en-US" dirty="0" err="1"/>
              <a:t>Виктимизација</a:t>
            </a:r>
            <a:r>
              <a:rPr lang="en-US" dirty="0"/>
              <a:t>: </a:t>
            </a:r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варијанта</a:t>
            </a:r>
            <a:r>
              <a:rPr lang="en-US" dirty="0"/>
              <a:t> </a:t>
            </a:r>
            <a:r>
              <a:rPr lang="en-US" dirty="0" err="1"/>
              <a:t>заборува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ЛГБТ-</a:t>
            </a:r>
            <a:r>
              <a:rPr lang="en-US" dirty="0" err="1"/>
              <a:t>популацијата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жртва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повторно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деконструира</a:t>
            </a:r>
            <a:r>
              <a:rPr lang="en-US" dirty="0"/>
              <a:t> </a:t>
            </a:r>
            <a:r>
              <a:rPr lang="en-US" dirty="0" err="1"/>
              <a:t>насилството</a:t>
            </a:r>
            <a:r>
              <a:rPr lang="en-US" dirty="0"/>
              <a:t> </a:t>
            </a:r>
            <a:r>
              <a:rPr lang="en-US" dirty="0" err="1"/>
              <a:t>контекстуализирајќи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рамката</a:t>
            </a:r>
            <a:r>
              <a:rPr lang="en-US" dirty="0"/>
              <a:t> </a:t>
            </a:r>
            <a:r>
              <a:rPr lang="en-US" dirty="0" err="1"/>
              <a:t>човекови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/ </a:t>
            </a:r>
            <a:r>
              <a:rPr lang="en-US" dirty="0" err="1"/>
              <a:t>дискриминација</a:t>
            </a:r>
            <a:r>
              <a:rPr lang="en-US" dirty="0"/>
              <a:t>, </a:t>
            </a:r>
            <a:r>
              <a:rPr lang="en-US" dirty="0" err="1"/>
              <a:t>туку</a:t>
            </a:r>
            <a:r>
              <a:rPr lang="en-US" dirty="0"/>
              <a:t>, </a:t>
            </a:r>
            <a:r>
              <a:rPr lang="en-US" dirty="0" err="1"/>
              <a:t>едноставно</a:t>
            </a:r>
            <a:r>
              <a:rPr lang="en-US" dirty="0"/>
              <a:t>,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регистрира</a:t>
            </a:r>
            <a:r>
              <a:rPr lang="en-US" dirty="0"/>
              <a:t> </a:t>
            </a:r>
            <a:r>
              <a:rPr lang="en-US" dirty="0" err="1"/>
              <a:t>насилството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кое</a:t>
            </a:r>
            <a:r>
              <a:rPr lang="en-US" dirty="0"/>
              <a:t> </a:t>
            </a:r>
            <a:r>
              <a:rPr lang="en-US" dirty="0" err="1"/>
              <a:t>поединци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жртва</a:t>
            </a:r>
            <a:r>
              <a:rPr lang="en-US" dirty="0"/>
              <a:t>. </a:t>
            </a:r>
          </a:p>
          <a:p>
            <a:r>
              <a:rPr lang="en-US" i="1" dirty="0"/>
              <a:t>„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почетокот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април</a:t>
            </a:r>
            <a:r>
              <a:rPr lang="en-US" i="1" dirty="0"/>
              <a:t>, </a:t>
            </a:r>
            <a:r>
              <a:rPr lang="en-US" i="1" dirty="0" err="1"/>
              <a:t>рускиот</a:t>
            </a:r>
            <a:r>
              <a:rPr lang="en-US" i="1" dirty="0"/>
              <a:t> </a:t>
            </a:r>
            <a:r>
              <a:rPr lang="en-US" i="1" dirty="0" err="1"/>
              <a:t>весник</a:t>
            </a:r>
            <a:r>
              <a:rPr lang="en-US" i="1" dirty="0"/>
              <a:t> „</a:t>
            </a:r>
            <a:r>
              <a:rPr lang="en-US" i="1" dirty="0" err="1"/>
              <a:t>Новаја</a:t>
            </a:r>
            <a:r>
              <a:rPr lang="en-US" i="1" dirty="0"/>
              <a:t> </a:t>
            </a:r>
            <a:r>
              <a:rPr lang="en-US" i="1" dirty="0" err="1"/>
              <a:t>Газета</a:t>
            </a:r>
            <a:r>
              <a:rPr lang="en-US" i="1" dirty="0"/>
              <a:t>“ </a:t>
            </a:r>
            <a:r>
              <a:rPr lang="en-US" i="1" dirty="0" err="1"/>
              <a:t>јави</a:t>
            </a:r>
            <a:r>
              <a:rPr lang="en-US" i="1" dirty="0"/>
              <a:t> </a:t>
            </a:r>
            <a:r>
              <a:rPr lang="en-US" i="1" dirty="0" err="1"/>
              <a:t>дека</a:t>
            </a:r>
            <a:r>
              <a:rPr lang="en-US" i="1" dirty="0"/>
              <a:t> </a:t>
            </a:r>
            <a:r>
              <a:rPr lang="en-US" i="1" dirty="0" err="1"/>
              <a:t>повеќе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100 </a:t>
            </a:r>
            <a:r>
              <a:rPr lang="en-US" i="1" dirty="0" err="1"/>
              <a:t>луѓе</a:t>
            </a:r>
            <a:r>
              <a:rPr lang="en-US" i="1" dirty="0"/>
              <a:t> </a:t>
            </a:r>
            <a:r>
              <a:rPr lang="en-US" i="1" dirty="0" err="1"/>
              <a:t>биле</a:t>
            </a:r>
            <a:r>
              <a:rPr lang="en-US" i="1" dirty="0"/>
              <a:t> </a:t>
            </a:r>
            <a:r>
              <a:rPr lang="en-US" i="1" dirty="0" err="1"/>
              <a:t>уапсени</a:t>
            </a:r>
            <a:r>
              <a:rPr lang="en-US" i="1" dirty="0"/>
              <a:t> </a:t>
            </a:r>
            <a:r>
              <a:rPr lang="en-US" i="1" dirty="0" err="1"/>
              <a:t>поради</a:t>
            </a:r>
            <a:r>
              <a:rPr lang="en-US" i="1" dirty="0"/>
              <a:t> </a:t>
            </a:r>
            <a:r>
              <a:rPr lang="en-US" i="1" dirty="0" err="1"/>
              <a:t>својата</a:t>
            </a:r>
            <a:r>
              <a:rPr lang="en-US" i="1" dirty="0"/>
              <a:t> </a:t>
            </a:r>
            <a:r>
              <a:rPr lang="en-US" i="1" dirty="0" err="1"/>
              <a:t>хомосексуалност</a:t>
            </a:r>
            <a:r>
              <a:rPr lang="en-US" i="1" dirty="0"/>
              <a:t> </a:t>
            </a:r>
            <a:r>
              <a:rPr lang="en-US" i="1" dirty="0" err="1"/>
              <a:t>во</a:t>
            </a:r>
            <a:r>
              <a:rPr lang="en-US" i="1" dirty="0"/>
              <a:t> </a:t>
            </a:r>
            <a:r>
              <a:rPr lang="en-US" i="1" dirty="0" err="1"/>
              <a:t>Чеченија</a:t>
            </a:r>
            <a:r>
              <a:rPr lang="en-US" i="1" dirty="0"/>
              <a:t>. </a:t>
            </a:r>
            <a:r>
              <a:rPr lang="en-US" i="1" dirty="0" err="1"/>
              <a:t>Најмалку</a:t>
            </a:r>
            <a:r>
              <a:rPr lang="en-US" i="1" dirty="0"/>
              <a:t> </a:t>
            </a:r>
            <a:r>
              <a:rPr lang="en-US" i="1" dirty="0" err="1"/>
              <a:t>тројца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</a:t>
            </a:r>
            <a:r>
              <a:rPr lang="en-US" i="1" dirty="0" err="1"/>
              <a:t>нив</a:t>
            </a:r>
            <a:r>
              <a:rPr lang="en-US" i="1" dirty="0"/>
              <a:t> </a:t>
            </a:r>
            <a:r>
              <a:rPr lang="en-US" i="1" dirty="0" err="1"/>
              <a:t>биле</a:t>
            </a:r>
            <a:r>
              <a:rPr lang="en-US" i="1" dirty="0"/>
              <a:t> </a:t>
            </a:r>
            <a:r>
              <a:rPr lang="en-US" i="1" dirty="0" err="1"/>
              <a:t>убиени</a:t>
            </a:r>
            <a:r>
              <a:rPr lang="en-US" i="1" dirty="0"/>
              <a:t>. </a:t>
            </a:r>
            <a:r>
              <a:rPr lang="en-US" i="1" dirty="0" err="1"/>
              <a:t>Повеќе</a:t>
            </a:r>
            <a:r>
              <a:rPr lang="en-US" i="1" dirty="0"/>
              <a:t> </a:t>
            </a:r>
            <a:r>
              <a:rPr lang="en-US" i="1" dirty="0" err="1"/>
              <a:t>западни</a:t>
            </a:r>
            <a:r>
              <a:rPr lang="en-US" i="1" dirty="0"/>
              <a:t> </a:t>
            </a:r>
            <a:r>
              <a:rPr lang="en-US" i="1" dirty="0" err="1"/>
              <a:t>медиуми</a:t>
            </a:r>
            <a:r>
              <a:rPr lang="en-US" i="1" dirty="0"/>
              <a:t> </a:t>
            </a:r>
            <a:r>
              <a:rPr lang="en-US" i="1" dirty="0" err="1"/>
              <a:t>оттогаш</a:t>
            </a:r>
            <a:r>
              <a:rPr lang="en-US" i="1" dirty="0"/>
              <a:t> </a:t>
            </a:r>
            <a:r>
              <a:rPr lang="en-US" i="1" dirty="0" err="1"/>
              <a:t>јавуваат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тепање</a:t>
            </a:r>
            <a:r>
              <a:rPr lang="en-US" i="1" dirty="0"/>
              <a:t>, </a:t>
            </a:r>
            <a:r>
              <a:rPr lang="en-US" i="1" dirty="0" err="1"/>
              <a:t>тортура</a:t>
            </a:r>
            <a:r>
              <a:rPr lang="en-US" i="1" dirty="0"/>
              <a:t> и </a:t>
            </a:r>
            <a:r>
              <a:rPr lang="en-US" i="1" dirty="0" err="1"/>
              <a:t>електрошокови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кои</a:t>
            </a:r>
            <a:r>
              <a:rPr lang="en-US" i="1" dirty="0"/>
              <a:t> </a:t>
            </a:r>
            <a:r>
              <a:rPr lang="en-US" i="1" dirty="0" err="1"/>
              <a:t>биле</a:t>
            </a:r>
            <a:r>
              <a:rPr lang="en-US" i="1" dirty="0"/>
              <a:t> </a:t>
            </a:r>
            <a:r>
              <a:rPr lang="en-US" i="1" dirty="0" err="1"/>
              <a:t>подложени</a:t>
            </a:r>
            <a:r>
              <a:rPr lang="en-US" i="1" dirty="0"/>
              <a:t> </a:t>
            </a:r>
            <a:r>
              <a:rPr lang="en-US" i="1" dirty="0" err="1"/>
              <a:t>уапсените</a:t>
            </a:r>
            <a:r>
              <a:rPr lang="en-US" i="1" dirty="0"/>
              <a:t>, </a:t>
            </a:r>
            <a:r>
              <a:rPr lang="en-US" i="1" dirty="0" err="1"/>
              <a:t>откако</a:t>
            </a:r>
            <a:r>
              <a:rPr lang="en-US" i="1" dirty="0"/>
              <a:t> </a:t>
            </a:r>
            <a:r>
              <a:rPr lang="en-US" i="1" dirty="0" err="1"/>
              <a:t>чеченските</a:t>
            </a:r>
            <a:r>
              <a:rPr lang="en-US" i="1" dirty="0"/>
              <a:t> </a:t>
            </a:r>
            <a:r>
              <a:rPr lang="en-US" i="1" dirty="0" err="1"/>
              <a:t>власти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</a:t>
            </a:r>
            <a:r>
              <a:rPr lang="en-US" i="1" dirty="0" err="1"/>
              <a:t>нив</a:t>
            </a:r>
            <a:r>
              <a:rPr lang="en-US" i="1" dirty="0"/>
              <a:t> </a:t>
            </a:r>
            <a:r>
              <a:rPr lang="en-US" i="1" dirty="0" err="1"/>
              <a:t>барале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ја</a:t>
            </a:r>
            <a:r>
              <a:rPr lang="en-US" i="1" dirty="0"/>
              <a:t> </a:t>
            </a:r>
            <a:r>
              <a:rPr lang="en-US" i="1" dirty="0" err="1"/>
              <a:t>признаат</a:t>
            </a:r>
            <a:r>
              <a:rPr lang="en-US" i="1" dirty="0"/>
              <a:t> </a:t>
            </a:r>
            <a:r>
              <a:rPr lang="en-US" i="1" dirty="0" err="1"/>
              <a:t>сексуалната</a:t>
            </a:r>
            <a:r>
              <a:rPr lang="en-US" i="1" dirty="0"/>
              <a:t> </a:t>
            </a:r>
            <a:r>
              <a:rPr lang="en-US" i="1" dirty="0" err="1"/>
              <a:t>ориентација</a:t>
            </a:r>
            <a:r>
              <a:rPr lang="en-US" i="1" dirty="0"/>
              <a:t> и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им</a:t>
            </a:r>
            <a:r>
              <a:rPr lang="en-US" i="1" dirty="0"/>
              <a:t> </a:t>
            </a:r>
            <a:r>
              <a:rPr lang="en-US" i="1" dirty="0" err="1"/>
              <a:t>ги</a:t>
            </a:r>
            <a:r>
              <a:rPr lang="en-US" i="1" dirty="0"/>
              <a:t> </a:t>
            </a:r>
            <a:r>
              <a:rPr lang="en-US" i="1" dirty="0" err="1"/>
              <a:t>кажат</a:t>
            </a:r>
            <a:r>
              <a:rPr lang="en-US" i="1" dirty="0"/>
              <a:t> </a:t>
            </a:r>
            <a:r>
              <a:rPr lang="en-US" i="1" dirty="0" err="1"/>
              <a:t>имињата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нивните</a:t>
            </a:r>
            <a:r>
              <a:rPr lang="en-US" i="1" dirty="0"/>
              <a:t> </a:t>
            </a:r>
            <a:r>
              <a:rPr lang="en-US" i="1" dirty="0" err="1"/>
              <a:t>партнери</a:t>
            </a:r>
            <a:r>
              <a:rPr lang="en-US" i="1" dirty="0"/>
              <a:t>„ </a:t>
            </a:r>
            <a:r>
              <a:rPr lang="en-US" dirty="0"/>
              <a:t>(</a:t>
            </a:r>
            <a:r>
              <a:rPr lang="en-US" dirty="0" err="1"/>
              <a:t>Либертас</a:t>
            </a:r>
            <a:r>
              <a:rPr lang="en-US" dirty="0"/>
              <a:t>, 19.4.2017).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68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70BD-3D7D-4DD5-8FBD-71867616E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Тело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13E57-A6FB-49B1-B80B-3819A5C3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Известувачката рамка тело се однесува на медиумското враму- вање на темите поврзани со ЛГБТ низ призмата на телото, негово- то здравје, генетика и слично. Оваа рамка е речиси занемарлива во медиумското покривање во Македонија.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432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60E7-8625-474F-A3F0-6D656CF5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препораки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9961-D8CE-4662-AECA-FCB3959DE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 •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подготовката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новите</a:t>
            </a:r>
            <a:r>
              <a:rPr lang="en-US" dirty="0"/>
              <a:t> </a:t>
            </a:r>
            <a:r>
              <a:rPr lang="en-US" dirty="0" err="1"/>
              <a:t>законски</a:t>
            </a:r>
            <a:r>
              <a:rPr lang="en-US" dirty="0"/>
              <a:t> </a:t>
            </a:r>
            <a:r>
              <a:rPr lang="en-US" dirty="0" err="1"/>
              <a:t>решенија</a:t>
            </a:r>
            <a:r>
              <a:rPr lang="en-US" dirty="0"/>
              <a:t> </a:t>
            </a:r>
            <a:r>
              <a:rPr lang="en-US" dirty="0" err="1"/>
              <a:t>поврзани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медиумската</a:t>
            </a:r>
            <a:r>
              <a:rPr lang="en-US" dirty="0"/>
              <a:t> </a:t>
            </a:r>
            <a:r>
              <a:rPr lang="en-US" dirty="0" err="1"/>
              <a:t>сфера</a:t>
            </a:r>
            <a:r>
              <a:rPr lang="en-US" dirty="0"/>
              <a:t>,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императивно</a:t>
            </a:r>
            <a:r>
              <a:rPr lang="en-US" dirty="0"/>
              <a:t> </a:t>
            </a:r>
            <a:r>
              <a:rPr lang="en-US" dirty="0" err="1"/>
              <a:t>значење</a:t>
            </a:r>
            <a:r>
              <a:rPr lang="en-US" dirty="0"/>
              <a:t> е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отвори</a:t>
            </a:r>
            <a:r>
              <a:rPr lang="en-US" dirty="0"/>
              <a:t> </a:t>
            </a:r>
            <a:r>
              <a:rPr lang="en-US" dirty="0" err="1"/>
              <a:t>јавна</a:t>
            </a:r>
            <a:r>
              <a:rPr lang="en-US" dirty="0"/>
              <a:t> и </a:t>
            </a:r>
            <a:r>
              <a:rPr lang="en-US" dirty="0" err="1"/>
              <a:t>фокусирана</a:t>
            </a:r>
            <a:r>
              <a:rPr lang="en-US" dirty="0"/>
              <a:t> </a:t>
            </a:r>
            <a:r>
              <a:rPr lang="en-US" dirty="0" err="1"/>
              <a:t>дебата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експертската</a:t>
            </a:r>
            <a:r>
              <a:rPr lang="en-US" dirty="0"/>
              <a:t> </a:t>
            </a:r>
            <a:r>
              <a:rPr lang="en-US" dirty="0" err="1"/>
              <a:t>јавност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членовите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законите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регулираат</a:t>
            </a:r>
            <a:r>
              <a:rPr lang="en-US" dirty="0"/>
              <a:t> </a:t>
            </a:r>
            <a:r>
              <a:rPr lang="en-US" dirty="0" err="1"/>
              <a:t>обврската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медиумите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обезбедат</a:t>
            </a:r>
            <a:r>
              <a:rPr lang="en-US" dirty="0"/>
              <a:t> </a:t>
            </a:r>
            <a:r>
              <a:rPr lang="en-US" dirty="0" err="1"/>
              <a:t>плурализам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своите</a:t>
            </a:r>
            <a:r>
              <a:rPr lang="en-US" dirty="0"/>
              <a:t> </a:t>
            </a:r>
            <a:r>
              <a:rPr lang="en-US" dirty="0" err="1"/>
              <a:t>содржини</a:t>
            </a:r>
            <a:r>
              <a:rPr lang="en-US" dirty="0"/>
              <a:t>.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насока</a:t>
            </a:r>
            <a:r>
              <a:rPr lang="en-US" dirty="0"/>
              <a:t>,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плурализам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подразбира</a:t>
            </a:r>
            <a:r>
              <a:rPr lang="en-US" dirty="0"/>
              <a:t> и </a:t>
            </a:r>
            <a:r>
              <a:rPr lang="en-US" dirty="0" err="1"/>
              <a:t>плураизам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родовите</a:t>
            </a:r>
            <a:r>
              <a:rPr lang="en-US" dirty="0"/>
              <a:t> и </a:t>
            </a:r>
            <a:r>
              <a:rPr lang="en-US" dirty="0" err="1"/>
              <a:t>сексуалните</a:t>
            </a:r>
            <a:r>
              <a:rPr lang="en-US" dirty="0"/>
              <a:t> </a:t>
            </a:r>
            <a:r>
              <a:rPr lang="en-US" dirty="0" err="1"/>
              <a:t>идентитети</a:t>
            </a:r>
            <a:r>
              <a:rPr lang="en-US" dirty="0"/>
              <a:t> –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идентитети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бидат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исто</a:t>
            </a:r>
            <a:r>
              <a:rPr lang="en-US" dirty="0"/>
              <a:t> </a:t>
            </a:r>
            <a:r>
              <a:rPr lang="en-US" dirty="0" err="1"/>
              <a:t>рамниште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 </a:t>
            </a:r>
            <a:r>
              <a:rPr lang="en-US" dirty="0" err="1"/>
              <a:t>етно-културалните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религиските</a:t>
            </a:r>
            <a:r>
              <a:rPr lang="en-US" dirty="0"/>
              <a:t> </a:t>
            </a:r>
            <a:r>
              <a:rPr lang="en-US" dirty="0" err="1"/>
              <a:t>идентитети</a:t>
            </a:r>
            <a:r>
              <a:rPr lang="en-US" dirty="0"/>
              <a:t>. </a:t>
            </a:r>
            <a:r>
              <a:rPr lang="en-US" dirty="0" err="1"/>
              <a:t>Истото</a:t>
            </a:r>
            <a:r>
              <a:rPr lang="en-US" dirty="0"/>
              <a:t> </a:t>
            </a:r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важи</a:t>
            </a:r>
            <a:r>
              <a:rPr lang="en-US" dirty="0"/>
              <a:t> и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закони</a:t>
            </a:r>
            <a:r>
              <a:rPr lang="en-US" dirty="0"/>
              <a:t> –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 </a:t>
            </a:r>
            <a:r>
              <a:rPr lang="en-US" dirty="0" err="1"/>
              <a:t>Законот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заштита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дискриминација</a:t>
            </a:r>
            <a:r>
              <a:rPr lang="en-US" dirty="0"/>
              <a:t>. </a:t>
            </a:r>
          </a:p>
          <a:p>
            <a:r>
              <a:rPr lang="en-US" dirty="0"/>
              <a:t>• </a:t>
            </a:r>
            <a:r>
              <a:rPr lang="en-US" dirty="0" err="1"/>
              <a:t>Поради</a:t>
            </a:r>
            <a:r>
              <a:rPr lang="en-US" dirty="0"/>
              <a:t> </a:t>
            </a:r>
            <a:r>
              <a:rPr lang="en-US" dirty="0" err="1"/>
              <a:t>тоа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медиумите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платформи</a:t>
            </a:r>
            <a:r>
              <a:rPr lang="en-US" dirty="0"/>
              <a:t> </a:t>
            </a:r>
            <a:r>
              <a:rPr lang="en-US" dirty="0" err="1"/>
              <a:t>коишто</a:t>
            </a:r>
            <a:r>
              <a:rPr lang="en-US" dirty="0"/>
              <a:t> </a:t>
            </a:r>
            <a:r>
              <a:rPr lang="en-US" dirty="0" err="1"/>
              <a:t>можат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репродуцираат</a:t>
            </a:r>
            <a:r>
              <a:rPr lang="en-US" dirty="0"/>
              <a:t> </a:t>
            </a:r>
            <a:r>
              <a:rPr lang="en-US" dirty="0" err="1"/>
              <a:t>дискриминација</a:t>
            </a:r>
            <a:r>
              <a:rPr lang="en-US" dirty="0"/>
              <a:t> и </a:t>
            </a:r>
            <a:r>
              <a:rPr lang="en-US" dirty="0" err="1"/>
              <a:t>говор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омраза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казнените</a:t>
            </a:r>
            <a:r>
              <a:rPr lang="en-US" dirty="0"/>
              <a:t> </a:t>
            </a:r>
            <a:r>
              <a:rPr lang="en-US" dirty="0" err="1"/>
              <a:t>одредби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Законот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ААВМУ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постои</a:t>
            </a:r>
            <a:r>
              <a:rPr lang="en-US" dirty="0"/>
              <a:t> </a:t>
            </a:r>
            <a:r>
              <a:rPr lang="en-US" dirty="0" err="1"/>
              <a:t>санкација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медиумот</a:t>
            </a:r>
            <a:r>
              <a:rPr lang="en-US" dirty="0"/>
              <a:t> </a:t>
            </a:r>
            <a:r>
              <a:rPr lang="en-US" dirty="0" err="1"/>
              <a:t>кој</a:t>
            </a:r>
            <a:r>
              <a:rPr lang="en-US" dirty="0"/>
              <a:t> </a:t>
            </a:r>
            <a:r>
              <a:rPr lang="en-US" dirty="0" err="1"/>
              <a:t>шири</a:t>
            </a:r>
            <a:r>
              <a:rPr lang="en-US" dirty="0"/>
              <a:t> </a:t>
            </a:r>
            <a:r>
              <a:rPr lang="en-US" dirty="0" err="1"/>
              <a:t>говор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омраза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него</a:t>
            </a:r>
            <a:r>
              <a:rPr lang="en-US" dirty="0"/>
              <a:t> </a:t>
            </a:r>
            <a:r>
              <a:rPr lang="en-US" dirty="0" err="1"/>
              <a:t>експлицитно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споменат</a:t>
            </a:r>
            <a:r>
              <a:rPr lang="en-US" dirty="0"/>
              <a:t> </a:t>
            </a:r>
            <a:r>
              <a:rPr lang="en-US" dirty="0" err="1"/>
              <a:t>консеквенците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ширење</a:t>
            </a:r>
            <a:r>
              <a:rPr lang="en-US" dirty="0"/>
              <a:t> </a:t>
            </a:r>
            <a:r>
              <a:rPr lang="en-US" dirty="0" err="1"/>
              <a:t>говор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омраза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дерогативен</a:t>
            </a:r>
            <a:r>
              <a:rPr lang="en-US" dirty="0"/>
              <a:t> </a:t>
            </a:r>
            <a:r>
              <a:rPr lang="en-US" dirty="0" err="1"/>
              <a:t>говор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</a:t>
            </a:r>
            <a:r>
              <a:rPr lang="en-US" dirty="0" err="1"/>
              <a:t>членови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 </a:t>
            </a:r>
            <a:r>
              <a:rPr lang="en-US" dirty="0" err="1"/>
              <a:t>заедницата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849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034F6-E3E6-465B-A38B-CF12C8FB9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0438" y="1154098"/>
            <a:ext cx="7670425" cy="45859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• </a:t>
            </a:r>
            <a:r>
              <a:rPr lang="en-US" dirty="0" err="1"/>
              <a:t>Распространетото</a:t>
            </a:r>
            <a:r>
              <a:rPr lang="en-US" dirty="0"/>
              <a:t> </a:t>
            </a:r>
            <a:r>
              <a:rPr lang="en-US" dirty="0" err="1"/>
              <a:t>непочитување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општите</a:t>
            </a:r>
            <a:r>
              <a:rPr lang="en-US" dirty="0"/>
              <a:t> </a:t>
            </a:r>
            <a:r>
              <a:rPr lang="en-US" dirty="0" err="1"/>
              <a:t>новинарски</a:t>
            </a:r>
            <a:r>
              <a:rPr lang="en-US" dirty="0"/>
              <a:t> </a:t>
            </a:r>
            <a:r>
              <a:rPr lang="en-US" dirty="0" err="1"/>
              <a:t>правила</a:t>
            </a:r>
            <a:r>
              <a:rPr lang="en-US" dirty="0"/>
              <a:t> и </a:t>
            </a:r>
            <a:r>
              <a:rPr lang="en-US" dirty="0" err="1"/>
              <a:t>етички</a:t>
            </a:r>
            <a:r>
              <a:rPr lang="en-US" dirty="0"/>
              <a:t> </a:t>
            </a:r>
            <a:r>
              <a:rPr lang="en-US" dirty="0" err="1"/>
              <a:t>стандарди</a:t>
            </a:r>
            <a:r>
              <a:rPr lang="en-US" dirty="0"/>
              <a:t>, </a:t>
            </a:r>
            <a:r>
              <a:rPr lang="en-US" dirty="0" err="1"/>
              <a:t>наложува</a:t>
            </a:r>
            <a:r>
              <a:rPr lang="en-US" dirty="0"/>
              <a:t> </a:t>
            </a:r>
            <a:r>
              <a:rPr lang="en-US" dirty="0" err="1"/>
              <a:t>потреба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систематски</a:t>
            </a:r>
            <a:r>
              <a:rPr lang="en-US" dirty="0"/>
              <a:t> </a:t>
            </a:r>
            <a:r>
              <a:rPr lang="en-US" dirty="0" err="1"/>
              <a:t>ангажман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регулаторните</a:t>
            </a:r>
            <a:r>
              <a:rPr lang="en-US" dirty="0"/>
              <a:t> и </a:t>
            </a:r>
            <a:r>
              <a:rPr lang="en-US" dirty="0" err="1"/>
              <a:t>саморегулаторните</a:t>
            </a:r>
            <a:r>
              <a:rPr lang="en-US" dirty="0"/>
              <a:t> </a:t>
            </a:r>
            <a:r>
              <a:rPr lang="en-US" dirty="0" err="1"/>
              <a:t>тела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воспостави</a:t>
            </a:r>
            <a:r>
              <a:rPr lang="en-US" dirty="0"/>
              <a:t> </a:t>
            </a:r>
            <a:r>
              <a:rPr lang="en-US" dirty="0" err="1"/>
              <a:t>пристојност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продукцијата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теми</a:t>
            </a:r>
            <a:r>
              <a:rPr lang="en-US" dirty="0"/>
              <a:t> </a:t>
            </a:r>
            <a:r>
              <a:rPr lang="en-US" dirty="0" err="1"/>
              <a:t>поврзани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ЛГБТ </a:t>
            </a:r>
            <a:r>
              <a:rPr lang="en-US" dirty="0" err="1"/>
              <a:t>заедницата</a:t>
            </a:r>
            <a:r>
              <a:rPr lang="en-US" dirty="0"/>
              <a:t>.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разбира</a:t>
            </a:r>
            <a:r>
              <a:rPr lang="en-US" dirty="0"/>
              <a:t> </a:t>
            </a:r>
            <a:r>
              <a:rPr lang="en-US" dirty="0" err="1"/>
              <a:t>ова</a:t>
            </a:r>
            <a:r>
              <a:rPr lang="en-US" dirty="0"/>
              <a:t> е и </a:t>
            </a:r>
            <a:r>
              <a:rPr lang="en-US" dirty="0" err="1"/>
              <a:t>општа</a:t>
            </a:r>
            <a:r>
              <a:rPr lang="en-US" dirty="0"/>
              <a:t> </a:t>
            </a:r>
            <a:r>
              <a:rPr lang="en-US" dirty="0" err="1"/>
              <a:t>препорака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однесува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известувањето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било</a:t>
            </a:r>
            <a:r>
              <a:rPr lang="en-US" dirty="0"/>
              <a:t> </a:t>
            </a:r>
            <a:r>
              <a:rPr lang="en-US" dirty="0" err="1"/>
              <a:t>тема</a:t>
            </a:r>
            <a:r>
              <a:rPr lang="en-US" dirty="0"/>
              <a:t>.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тела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постават</a:t>
            </a:r>
            <a:r>
              <a:rPr lang="en-US" dirty="0"/>
              <a:t> </a:t>
            </a:r>
            <a:r>
              <a:rPr lang="en-US" dirty="0" err="1"/>
              <a:t>стратегиски</a:t>
            </a:r>
            <a:r>
              <a:rPr lang="en-US" dirty="0"/>
              <a:t> </a:t>
            </a:r>
            <a:r>
              <a:rPr lang="en-US" dirty="0" err="1"/>
              <a:t>цели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смисла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тоа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 </a:t>
            </a:r>
            <a:r>
              <a:rPr lang="en-US" dirty="0" err="1"/>
              <a:t>сакаат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развијат</a:t>
            </a:r>
            <a:r>
              <a:rPr lang="en-US" dirty="0"/>
              <a:t> </a:t>
            </a:r>
            <a:r>
              <a:rPr lang="en-US" dirty="0" err="1"/>
              <a:t>македонската</a:t>
            </a:r>
            <a:r>
              <a:rPr lang="en-US" dirty="0"/>
              <a:t> </a:t>
            </a:r>
            <a:r>
              <a:rPr lang="en-US" dirty="0" err="1"/>
              <a:t>медијатизирана</a:t>
            </a:r>
            <a:r>
              <a:rPr lang="en-US" dirty="0"/>
              <a:t> </a:t>
            </a:r>
            <a:r>
              <a:rPr lang="en-US" dirty="0" err="1"/>
              <a:t>јавна</a:t>
            </a:r>
            <a:r>
              <a:rPr lang="en-US" dirty="0"/>
              <a:t> </a:t>
            </a:r>
            <a:r>
              <a:rPr lang="en-US" dirty="0" err="1"/>
              <a:t>сфера</a:t>
            </a:r>
            <a:r>
              <a:rPr lang="en-US" dirty="0"/>
              <a:t> и </a:t>
            </a:r>
            <a:r>
              <a:rPr lang="en-US" dirty="0" err="1"/>
              <a:t>активно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рамките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нивните</a:t>
            </a:r>
            <a:r>
              <a:rPr lang="en-US" dirty="0"/>
              <a:t> </a:t>
            </a:r>
            <a:r>
              <a:rPr lang="en-US" dirty="0" err="1"/>
              <a:t>законски</a:t>
            </a:r>
            <a:r>
              <a:rPr lang="en-US" dirty="0"/>
              <a:t> </a:t>
            </a:r>
            <a:r>
              <a:rPr lang="en-US" dirty="0" err="1"/>
              <a:t>можности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делуваат</a:t>
            </a:r>
            <a:r>
              <a:rPr lang="en-US" dirty="0"/>
              <a:t>. </a:t>
            </a:r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особено</a:t>
            </a:r>
            <a:r>
              <a:rPr lang="en-US" dirty="0"/>
              <a:t> </a:t>
            </a:r>
            <a:r>
              <a:rPr lang="en-US" dirty="0" err="1"/>
              <a:t>важи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саморегулаторните</a:t>
            </a:r>
            <a:r>
              <a:rPr lang="en-US" dirty="0"/>
              <a:t> </a:t>
            </a:r>
            <a:r>
              <a:rPr lang="en-US" dirty="0" err="1"/>
              <a:t>тела</a:t>
            </a:r>
            <a:r>
              <a:rPr lang="en-US" dirty="0"/>
              <a:t> и </a:t>
            </a:r>
            <a:r>
              <a:rPr lang="en-US" dirty="0" err="1"/>
              <a:t>еснафските</a:t>
            </a:r>
            <a:r>
              <a:rPr lang="en-US" dirty="0"/>
              <a:t> </a:t>
            </a:r>
            <a:r>
              <a:rPr lang="en-US" dirty="0" err="1"/>
              <a:t>здруженија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имаат</a:t>
            </a:r>
            <a:r>
              <a:rPr lang="en-US" dirty="0"/>
              <a:t> </a:t>
            </a:r>
            <a:r>
              <a:rPr lang="en-US" dirty="0" err="1"/>
              <a:t>воспоставено</a:t>
            </a:r>
            <a:r>
              <a:rPr lang="en-US" dirty="0"/>
              <a:t> </a:t>
            </a:r>
            <a:r>
              <a:rPr lang="en-US" dirty="0" err="1"/>
              <a:t>јасни</a:t>
            </a:r>
            <a:r>
              <a:rPr lang="en-US" dirty="0"/>
              <a:t> </a:t>
            </a:r>
            <a:r>
              <a:rPr lang="en-US" dirty="0" err="1"/>
              <a:t>етички</a:t>
            </a:r>
            <a:r>
              <a:rPr lang="en-US" dirty="0"/>
              <a:t> </a:t>
            </a:r>
            <a:r>
              <a:rPr lang="en-US" dirty="0" err="1"/>
              <a:t>принципи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однесување</a:t>
            </a:r>
            <a:r>
              <a:rPr lang="en-US" dirty="0"/>
              <a:t> – </a:t>
            </a:r>
            <a:r>
              <a:rPr lang="en-US" dirty="0" err="1"/>
              <a:t>тие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активно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поттикнуват</a:t>
            </a:r>
            <a:r>
              <a:rPr lang="en-US" dirty="0"/>
              <a:t> </a:t>
            </a:r>
            <a:r>
              <a:rPr lang="en-US" dirty="0" err="1"/>
              <a:t>медиумите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почитуваат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стандардите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исто</a:t>
            </a:r>
            <a:r>
              <a:rPr lang="en-US" dirty="0"/>
              <a:t> </a:t>
            </a:r>
            <a:r>
              <a:rPr lang="en-US" dirty="0" err="1"/>
              <a:t>така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изложат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сериозна</a:t>
            </a:r>
            <a:r>
              <a:rPr lang="en-US" dirty="0"/>
              <a:t> и </a:t>
            </a:r>
            <a:r>
              <a:rPr lang="en-US" dirty="0" err="1"/>
              <a:t>јавна</a:t>
            </a:r>
            <a:r>
              <a:rPr lang="en-US" dirty="0"/>
              <a:t> </a:t>
            </a:r>
            <a:r>
              <a:rPr lang="en-US" dirty="0" err="1"/>
              <a:t>критика</a:t>
            </a:r>
            <a:r>
              <a:rPr lang="en-US" dirty="0"/>
              <a:t> </a:t>
            </a:r>
            <a:r>
              <a:rPr lang="en-US" dirty="0" err="1"/>
              <a:t>секогаш</a:t>
            </a:r>
            <a:r>
              <a:rPr lang="en-US" dirty="0"/>
              <a:t>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тие</a:t>
            </a:r>
            <a:r>
              <a:rPr lang="en-US" dirty="0"/>
              <a:t> </a:t>
            </a:r>
            <a:r>
              <a:rPr lang="en-US" dirty="0" err="1"/>
              <a:t>тоа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прават</a:t>
            </a:r>
            <a:r>
              <a:rPr lang="en-US" dirty="0"/>
              <a:t>.</a:t>
            </a:r>
          </a:p>
          <a:p>
            <a:r>
              <a:rPr lang="en-US" dirty="0"/>
              <a:t> • </a:t>
            </a:r>
            <a:r>
              <a:rPr lang="en-US" dirty="0" err="1"/>
              <a:t>Медиумите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почитуваат</a:t>
            </a:r>
            <a:r>
              <a:rPr lang="en-US" dirty="0"/>
              <a:t> </a:t>
            </a:r>
            <a:r>
              <a:rPr lang="en-US" dirty="0" err="1"/>
              <a:t>општите</a:t>
            </a:r>
            <a:r>
              <a:rPr lang="en-US" dirty="0"/>
              <a:t> </a:t>
            </a:r>
            <a:r>
              <a:rPr lang="en-US" dirty="0" err="1"/>
              <a:t>насоки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известување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ЛГБТ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маргинализирана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произлегуваат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Кодексот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новинарите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, </a:t>
            </a:r>
            <a:r>
              <a:rPr lang="en-US" dirty="0" err="1"/>
              <a:t>како</a:t>
            </a:r>
            <a:r>
              <a:rPr lang="en-US" dirty="0"/>
              <a:t> и </a:t>
            </a:r>
            <a:r>
              <a:rPr lang="en-US" dirty="0" err="1"/>
              <a:t>оние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произлегуваат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изготвените</a:t>
            </a:r>
            <a:r>
              <a:rPr lang="en-US" dirty="0"/>
              <a:t> </a:t>
            </a:r>
            <a:r>
              <a:rPr lang="en-US" dirty="0" err="1"/>
              <a:t>водичи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организациите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застапници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правата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маргинализирана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24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57472-068E-4211-A1F3-4B83F447D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5950" y="1198486"/>
            <a:ext cx="7634914" cy="454154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• </a:t>
            </a:r>
            <a:r>
              <a:rPr lang="en-US" dirty="0" err="1"/>
              <a:t>Медиумите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изготват</a:t>
            </a:r>
            <a:r>
              <a:rPr lang="en-US" dirty="0"/>
              <a:t> </a:t>
            </a:r>
            <a:r>
              <a:rPr lang="en-US" dirty="0" err="1"/>
              <a:t>свои</a:t>
            </a:r>
            <a:r>
              <a:rPr lang="en-US" dirty="0"/>
              <a:t> </a:t>
            </a:r>
            <a:r>
              <a:rPr lang="en-US" dirty="0" err="1"/>
              <a:t>редакциски</a:t>
            </a:r>
            <a:r>
              <a:rPr lang="en-US" dirty="0"/>
              <a:t> </a:t>
            </a:r>
            <a:r>
              <a:rPr lang="en-US" dirty="0" err="1"/>
              <a:t>насоки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известување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маргинализираните</a:t>
            </a:r>
            <a:r>
              <a:rPr lang="en-US" dirty="0"/>
              <a:t> </a:t>
            </a:r>
            <a:r>
              <a:rPr lang="en-US" dirty="0" err="1"/>
              <a:t>групи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и </a:t>
            </a:r>
            <a:r>
              <a:rPr lang="en-US" dirty="0" err="1"/>
              <a:t>за</a:t>
            </a:r>
            <a:r>
              <a:rPr lang="en-US" dirty="0"/>
              <a:t> ЛГБТ </a:t>
            </a:r>
            <a:r>
              <a:rPr lang="en-US" dirty="0" err="1"/>
              <a:t>заедницата</a:t>
            </a:r>
            <a:r>
              <a:rPr lang="en-US" dirty="0"/>
              <a:t>,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надмине</a:t>
            </a:r>
            <a:r>
              <a:rPr lang="en-US" dirty="0"/>
              <a:t> </a:t>
            </a:r>
            <a:r>
              <a:rPr lang="en-US" dirty="0" err="1"/>
              <a:t>распространтетата</a:t>
            </a:r>
            <a:r>
              <a:rPr lang="en-US" dirty="0"/>
              <a:t> </a:t>
            </a:r>
            <a:r>
              <a:rPr lang="en-US" dirty="0" err="1"/>
              <a:t>култура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нивна</a:t>
            </a:r>
            <a:r>
              <a:rPr lang="en-US" dirty="0"/>
              <a:t> </a:t>
            </a:r>
            <a:r>
              <a:rPr lang="en-US" dirty="0" err="1"/>
              <a:t>дискриминација</a:t>
            </a:r>
            <a:r>
              <a:rPr lang="en-US" dirty="0"/>
              <a:t>.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редакциски</a:t>
            </a:r>
            <a:r>
              <a:rPr lang="en-US" dirty="0"/>
              <a:t> </a:t>
            </a:r>
            <a:r>
              <a:rPr lang="en-US" dirty="0" err="1"/>
              <a:t>насоки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секој</a:t>
            </a:r>
            <a:r>
              <a:rPr lang="en-US" dirty="0"/>
              <a:t> </a:t>
            </a:r>
            <a:r>
              <a:rPr lang="en-US" dirty="0" err="1"/>
              <a:t>медиум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произлегуваат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општите</a:t>
            </a:r>
            <a:r>
              <a:rPr lang="en-US" dirty="0"/>
              <a:t> </a:t>
            </a:r>
            <a:r>
              <a:rPr lang="en-US" dirty="0" err="1"/>
              <a:t>начела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детали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разработуваат</a:t>
            </a:r>
            <a:r>
              <a:rPr lang="en-US" dirty="0"/>
              <a:t> </a:t>
            </a:r>
            <a:r>
              <a:rPr lang="en-US" dirty="0" err="1"/>
              <a:t>начините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новинарите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постават</a:t>
            </a:r>
            <a:r>
              <a:rPr lang="en-US" dirty="0"/>
              <a:t>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известуваат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. </a:t>
            </a:r>
            <a:r>
              <a:rPr lang="en-US" dirty="0" err="1"/>
              <a:t>Еден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посилните</a:t>
            </a:r>
            <a:r>
              <a:rPr lang="en-US" dirty="0"/>
              <a:t> </a:t>
            </a:r>
            <a:r>
              <a:rPr lang="en-US" dirty="0" err="1"/>
              <a:t>примери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таков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en-US" dirty="0"/>
              <a:t> </a:t>
            </a:r>
            <a:r>
              <a:rPr lang="en-US" dirty="0" err="1"/>
              <a:t>редакциски</a:t>
            </a:r>
            <a:r>
              <a:rPr lang="en-US" dirty="0"/>
              <a:t> </a:t>
            </a:r>
            <a:r>
              <a:rPr lang="en-US" dirty="0" err="1"/>
              <a:t>насоки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насоките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Британската</a:t>
            </a:r>
            <a:r>
              <a:rPr lang="en-US" dirty="0"/>
              <a:t> </a:t>
            </a:r>
            <a:r>
              <a:rPr lang="en-US" dirty="0" err="1"/>
              <a:t>радиодифузна</a:t>
            </a:r>
            <a:r>
              <a:rPr lang="en-US" dirty="0"/>
              <a:t> </a:t>
            </a:r>
            <a:r>
              <a:rPr lang="en-US" dirty="0" err="1"/>
              <a:t>корпорација</a:t>
            </a:r>
            <a:r>
              <a:rPr lang="en-US" dirty="0"/>
              <a:t> – BBC</a:t>
            </a:r>
          </a:p>
          <a:p>
            <a:r>
              <a:rPr lang="en-US" dirty="0"/>
              <a:t>• </a:t>
            </a:r>
            <a:r>
              <a:rPr lang="en-US" dirty="0" err="1"/>
              <a:t>Повеќе</a:t>
            </a:r>
            <a:r>
              <a:rPr lang="en-US" dirty="0"/>
              <a:t> </a:t>
            </a:r>
            <a:r>
              <a:rPr lang="en-US" dirty="0" err="1"/>
              <a:t>истражувања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работната</a:t>
            </a:r>
            <a:r>
              <a:rPr lang="en-US" dirty="0"/>
              <a:t> </a:t>
            </a:r>
            <a:r>
              <a:rPr lang="en-US" dirty="0" err="1"/>
              <a:t>динамика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редакциите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 </a:t>
            </a:r>
            <a:r>
              <a:rPr lang="en-US" dirty="0" err="1"/>
              <a:t>укажуваат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тоа</a:t>
            </a:r>
            <a:r>
              <a:rPr lang="en-US" dirty="0"/>
              <a:t> </a:t>
            </a:r>
            <a:r>
              <a:rPr lang="en-US" dirty="0" err="1"/>
              <a:t>дека</a:t>
            </a:r>
            <a:r>
              <a:rPr lang="en-US" dirty="0"/>
              <a:t> </a:t>
            </a:r>
            <a:r>
              <a:rPr lang="en-US" dirty="0" err="1"/>
              <a:t>новинарите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нив</a:t>
            </a:r>
            <a:r>
              <a:rPr lang="en-US" dirty="0"/>
              <a:t> </a:t>
            </a:r>
            <a:r>
              <a:rPr lang="en-US" dirty="0" err="1"/>
              <a:t>добро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познаваат</a:t>
            </a:r>
            <a:r>
              <a:rPr lang="en-US" dirty="0"/>
              <a:t> </a:t>
            </a:r>
            <a:r>
              <a:rPr lang="en-US" dirty="0" err="1"/>
              <a:t>општите</a:t>
            </a:r>
            <a:r>
              <a:rPr lang="en-US" dirty="0"/>
              <a:t> </a:t>
            </a:r>
            <a:r>
              <a:rPr lang="en-US" dirty="0" err="1"/>
              <a:t>професионални</a:t>
            </a:r>
            <a:r>
              <a:rPr lang="en-US" dirty="0"/>
              <a:t> </a:t>
            </a:r>
            <a:r>
              <a:rPr lang="en-US" dirty="0" err="1"/>
              <a:t>стандарди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дека</a:t>
            </a:r>
            <a:r>
              <a:rPr lang="en-US" dirty="0"/>
              <a:t> </a:t>
            </a:r>
            <a:r>
              <a:rPr lang="en-US" dirty="0" err="1"/>
              <a:t>нивната</a:t>
            </a:r>
            <a:r>
              <a:rPr lang="en-US" dirty="0"/>
              <a:t> </a:t>
            </a:r>
            <a:r>
              <a:rPr lang="en-US" dirty="0" err="1"/>
              <a:t>работа</a:t>
            </a:r>
            <a:r>
              <a:rPr lang="en-US" dirty="0"/>
              <a:t> е </a:t>
            </a:r>
            <a:r>
              <a:rPr lang="en-US" dirty="0" err="1"/>
              <a:t>ограничена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цензура</a:t>
            </a:r>
            <a:r>
              <a:rPr lang="en-US" dirty="0"/>
              <a:t> и </a:t>
            </a:r>
            <a:r>
              <a:rPr lang="en-US" dirty="0" err="1"/>
              <a:t>автоцензура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една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и </a:t>
            </a:r>
            <a:r>
              <a:rPr lang="en-US" dirty="0" err="1"/>
              <a:t>притисок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брзо</a:t>
            </a:r>
            <a:r>
              <a:rPr lang="en-US" dirty="0"/>
              <a:t> и </a:t>
            </a:r>
            <a:r>
              <a:rPr lang="en-US" dirty="0" err="1"/>
              <a:t>фреквентно</a:t>
            </a:r>
            <a:r>
              <a:rPr lang="en-US" dirty="0"/>
              <a:t> </a:t>
            </a:r>
            <a:r>
              <a:rPr lang="en-US" dirty="0" err="1"/>
              <a:t>производство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. </a:t>
            </a:r>
            <a:r>
              <a:rPr lang="en-US" dirty="0" err="1"/>
              <a:t>Сепак</a:t>
            </a:r>
            <a:r>
              <a:rPr lang="en-US" dirty="0"/>
              <a:t> </a:t>
            </a:r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истражување</a:t>
            </a:r>
            <a:r>
              <a:rPr lang="en-US" dirty="0"/>
              <a:t> </a:t>
            </a:r>
            <a:r>
              <a:rPr lang="en-US" dirty="0" err="1"/>
              <a:t>остава</a:t>
            </a:r>
            <a:r>
              <a:rPr lang="en-US" dirty="0"/>
              <a:t> </a:t>
            </a:r>
            <a:r>
              <a:rPr lang="en-US" dirty="0" err="1"/>
              <a:t>простор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толкување</a:t>
            </a:r>
            <a:r>
              <a:rPr lang="en-US" dirty="0"/>
              <a:t> </a:t>
            </a:r>
            <a:r>
              <a:rPr lang="en-US" dirty="0" err="1"/>
              <a:t>дека</a:t>
            </a:r>
            <a:r>
              <a:rPr lang="en-US" dirty="0"/>
              <a:t> </a:t>
            </a:r>
            <a:r>
              <a:rPr lang="en-US" dirty="0" err="1"/>
              <a:t>голем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новинарите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сензитивни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суптилностите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покривањето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теми</a:t>
            </a:r>
            <a:r>
              <a:rPr lang="en-US" dirty="0"/>
              <a:t> </a:t>
            </a:r>
            <a:r>
              <a:rPr lang="en-US" dirty="0" err="1"/>
              <a:t>поврзани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ЛГБТ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немаат</a:t>
            </a:r>
            <a:r>
              <a:rPr lang="en-US" dirty="0"/>
              <a:t> </a:t>
            </a:r>
            <a:r>
              <a:rPr lang="en-US" dirty="0" err="1"/>
              <a:t>знаење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нивната</a:t>
            </a:r>
            <a:r>
              <a:rPr lang="en-US" dirty="0"/>
              <a:t> </a:t>
            </a:r>
            <a:r>
              <a:rPr lang="en-US" dirty="0" err="1"/>
              <a:t>специфичност</a:t>
            </a:r>
            <a:r>
              <a:rPr lang="en-US" dirty="0"/>
              <a:t>. </a:t>
            </a:r>
            <a:r>
              <a:rPr lang="en-US" dirty="0" err="1"/>
              <a:t>Затоа</a:t>
            </a:r>
            <a:r>
              <a:rPr lang="en-US" dirty="0"/>
              <a:t>, </a:t>
            </a:r>
            <a:r>
              <a:rPr lang="en-US" dirty="0" err="1"/>
              <a:t>повторно</a:t>
            </a:r>
            <a:r>
              <a:rPr lang="en-US" dirty="0"/>
              <a:t>, </a:t>
            </a:r>
            <a:r>
              <a:rPr lang="en-US" dirty="0" err="1"/>
              <a:t>потребни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обуки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фокус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известувањето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ваквиот</a:t>
            </a:r>
            <a:r>
              <a:rPr lang="en-US" dirty="0"/>
              <a:t> </a:t>
            </a:r>
            <a:r>
              <a:rPr lang="en-US" dirty="0" err="1"/>
              <a:t>тип</a:t>
            </a:r>
            <a:r>
              <a:rPr lang="en-US" dirty="0"/>
              <a:t> </a:t>
            </a:r>
            <a:r>
              <a:rPr lang="en-US" dirty="0" err="1"/>
              <a:t>маргинализирани</a:t>
            </a:r>
            <a:r>
              <a:rPr lang="en-US" dirty="0"/>
              <a:t> </a:t>
            </a:r>
            <a:r>
              <a:rPr lang="en-US" dirty="0" err="1"/>
              <a:t>заедници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334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8D176-D9A4-4AD2-B9C4-5531C78A0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2682" y="2130642"/>
            <a:ext cx="7688181" cy="3609386"/>
          </a:xfrm>
        </p:spPr>
        <p:txBody>
          <a:bodyPr/>
          <a:lstStyle/>
          <a:p>
            <a:r>
              <a:rPr lang="en-US" dirty="0"/>
              <a:t>•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курикулумите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граѓанско</a:t>
            </a:r>
            <a:r>
              <a:rPr lang="en-US" dirty="0"/>
              <a:t> </a:t>
            </a:r>
            <a:r>
              <a:rPr lang="en-US" dirty="0" err="1"/>
              <a:t>образование</a:t>
            </a:r>
            <a:r>
              <a:rPr lang="en-US" dirty="0"/>
              <a:t>, </a:t>
            </a:r>
            <a:r>
              <a:rPr lang="en-US" dirty="0" err="1"/>
              <a:t>значајно</a:t>
            </a:r>
            <a:r>
              <a:rPr lang="en-US" dirty="0"/>
              <a:t> </a:t>
            </a:r>
            <a:r>
              <a:rPr lang="en-US" dirty="0" err="1"/>
              <a:t>место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заземе</a:t>
            </a:r>
            <a:r>
              <a:rPr lang="en-US" dirty="0"/>
              <a:t> </a:t>
            </a:r>
            <a:r>
              <a:rPr lang="en-US" dirty="0" err="1"/>
              <a:t>прашањето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медиумската</a:t>
            </a:r>
            <a:r>
              <a:rPr lang="en-US" dirty="0"/>
              <a:t> </a:t>
            </a:r>
            <a:r>
              <a:rPr lang="en-US" dirty="0" err="1"/>
              <a:t>писменост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чии</a:t>
            </a:r>
            <a:r>
              <a:rPr lang="en-US" dirty="0"/>
              <a:t> </a:t>
            </a:r>
            <a:r>
              <a:rPr lang="en-US" dirty="0" err="1"/>
              <a:t>рамки</a:t>
            </a:r>
            <a:r>
              <a:rPr lang="en-US" dirty="0"/>
              <a:t> </a:t>
            </a:r>
            <a:r>
              <a:rPr lang="en-US" dirty="0" err="1"/>
              <a:t>прашањето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деконструкција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дискриминацијата</a:t>
            </a:r>
            <a:r>
              <a:rPr lang="en-US" dirty="0"/>
              <a:t> </a:t>
            </a:r>
            <a:r>
              <a:rPr lang="en-US" dirty="0" err="1"/>
              <a:t>мора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централно</a:t>
            </a:r>
            <a:r>
              <a:rPr lang="en-US" dirty="0"/>
              <a:t> </a:t>
            </a:r>
            <a:r>
              <a:rPr lang="en-US" dirty="0" err="1"/>
              <a:t>место</a:t>
            </a:r>
            <a:r>
              <a:rPr lang="en-US" dirty="0"/>
              <a:t>. </a:t>
            </a:r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долг</a:t>
            </a:r>
            <a:r>
              <a:rPr lang="en-US" dirty="0"/>
              <a:t> </a:t>
            </a:r>
            <a:r>
              <a:rPr lang="en-US" dirty="0" err="1"/>
              <a:t>рок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обезбеди</a:t>
            </a:r>
            <a:r>
              <a:rPr lang="en-US" dirty="0"/>
              <a:t> </a:t>
            </a:r>
            <a:r>
              <a:rPr lang="en-US" dirty="0" err="1"/>
              <a:t>критичка</a:t>
            </a:r>
            <a:r>
              <a:rPr lang="en-US" dirty="0"/>
              <a:t> </a:t>
            </a:r>
            <a:r>
              <a:rPr lang="en-US" dirty="0" err="1"/>
              <a:t>публика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јавната</a:t>
            </a:r>
            <a:r>
              <a:rPr lang="en-US" dirty="0"/>
              <a:t> </a:t>
            </a:r>
            <a:r>
              <a:rPr lang="en-US" dirty="0" err="1"/>
              <a:t>сфера</a:t>
            </a:r>
            <a:r>
              <a:rPr lang="en-US" dirty="0"/>
              <a:t> </a:t>
            </a:r>
            <a:r>
              <a:rPr lang="en-US" dirty="0" err="1"/>
              <a:t>секогаш</a:t>
            </a:r>
            <a:r>
              <a:rPr lang="en-US" dirty="0"/>
              <a:t> </a:t>
            </a:r>
            <a:r>
              <a:rPr lang="en-US" dirty="0" err="1"/>
              <a:t>ќе</a:t>
            </a:r>
            <a:r>
              <a:rPr lang="en-US" dirty="0"/>
              <a:t> </a:t>
            </a:r>
            <a:r>
              <a:rPr lang="en-US" dirty="0" err="1"/>
              <a:t>бара</a:t>
            </a:r>
            <a:r>
              <a:rPr lang="en-US" dirty="0"/>
              <a:t> </a:t>
            </a:r>
            <a:r>
              <a:rPr lang="en-US" dirty="0" err="1"/>
              <a:t>повеќе</a:t>
            </a:r>
            <a:r>
              <a:rPr lang="en-US" dirty="0"/>
              <a:t> и </a:t>
            </a:r>
            <a:r>
              <a:rPr lang="en-US" dirty="0" err="1"/>
              <a:t>ќе</a:t>
            </a:r>
            <a:r>
              <a:rPr lang="en-US" dirty="0"/>
              <a:t> </a:t>
            </a:r>
            <a:r>
              <a:rPr lang="en-US" dirty="0" err="1"/>
              <a:t>биде</a:t>
            </a:r>
            <a:r>
              <a:rPr lang="en-US" dirty="0"/>
              <a:t> </a:t>
            </a:r>
            <a:r>
              <a:rPr lang="en-US" dirty="0" err="1"/>
              <a:t>подготвена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спротивстави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стигматизирачките</a:t>
            </a:r>
            <a:r>
              <a:rPr lang="en-US" dirty="0"/>
              <a:t> и </a:t>
            </a:r>
            <a:r>
              <a:rPr lang="en-US" dirty="0" err="1"/>
              <a:t>демонизирачки</a:t>
            </a:r>
            <a:r>
              <a:rPr lang="en-US" dirty="0"/>
              <a:t> </a:t>
            </a:r>
            <a:r>
              <a:rPr lang="en-US" dirty="0" err="1"/>
              <a:t>дискурси</a:t>
            </a:r>
            <a:r>
              <a:rPr lang="en-US" dirty="0"/>
              <a:t> </a:t>
            </a:r>
            <a:r>
              <a:rPr lang="en-US" dirty="0" err="1"/>
              <a:t>насочени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ЛГБТ </a:t>
            </a:r>
            <a:r>
              <a:rPr lang="en-US" dirty="0" err="1"/>
              <a:t>заедницата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8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906DB-310A-4E8D-AD29-8324D6602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8598" y="1580226"/>
            <a:ext cx="7972266" cy="4159802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претставени</a:t>
            </a:r>
            <a:r>
              <a:rPr lang="en-US" dirty="0"/>
              <a:t> </a:t>
            </a:r>
            <a:r>
              <a:rPr lang="en-US" dirty="0" err="1"/>
              <a:t>маргинализираните</a:t>
            </a:r>
            <a:r>
              <a:rPr lang="en-US" dirty="0"/>
              <a:t> </a:t>
            </a:r>
            <a:r>
              <a:rPr lang="en-US" dirty="0" err="1"/>
              <a:t>категории</a:t>
            </a:r>
            <a:r>
              <a:rPr lang="en-US" dirty="0"/>
              <a:t> и </a:t>
            </a:r>
            <a:r>
              <a:rPr lang="en-US" dirty="0" err="1"/>
              <a:t>заед</a:t>
            </a:r>
            <a:r>
              <a:rPr lang="en-US" dirty="0"/>
              <a:t>- </a:t>
            </a:r>
            <a:r>
              <a:rPr lang="en-US" dirty="0" err="1"/>
              <a:t>ници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традиционалните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онлајн-медиумите</a:t>
            </a:r>
            <a:r>
              <a:rPr lang="en-US" dirty="0"/>
              <a:t>? (Discourse Analysis - QUAL) </a:t>
            </a:r>
          </a:p>
          <a:p>
            <a:r>
              <a:rPr lang="en-US" dirty="0"/>
              <a:t>a)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парадигматичните</a:t>
            </a:r>
            <a:r>
              <a:rPr lang="en-US" dirty="0"/>
              <a:t> </a:t>
            </a:r>
            <a:r>
              <a:rPr lang="en-US" dirty="0" err="1"/>
              <a:t>медиумски</a:t>
            </a:r>
            <a:r>
              <a:rPr lang="en-US" dirty="0"/>
              <a:t> </a:t>
            </a:r>
            <a:r>
              <a:rPr lang="en-US" dirty="0" err="1"/>
              <a:t>објави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констру</a:t>
            </a:r>
            <a:r>
              <a:rPr lang="en-US" dirty="0"/>
              <a:t>- </a:t>
            </a:r>
            <a:r>
              <a:rPr lang="en-US" dirty="0" err="1"/>
              <a:t>ираат</a:t>
            </a:r>
            <a:r>
              <a:rPr lang="en-US" dirty="0"/>
              <a:t> </a:t>
            </a:r>
            <a:r>
              <a:rPr lang="en-US" dirty="0" err="1"/>
              <a:t>дискурсите</a:t>
            </a:r>
            <a:r>
              <a:rPr lang="en-US" dirty="0"/>
              <a:t>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опсервираат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?</a:t>
            </a:r>
          </a:p>
          <a:p>
            <a:r>
              <a:rPr lang="en-US" dirty="0"/>
              <a:t> б) </a:t>
            </a:r>
            <a:r>
              <a:rPr lang="en-US" dirty="0" err="1"/>
              <a:t>Дали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известувањето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маргинализираните</a:t>
            </a:r>
            <a:r>
              <a:rPr lang="en-US" dirty="0"/>
              <a:t> </a:t>
            </a:r>
            <a:r>
              <a:rPr lang="en-US" dirty="0" err="1"/>
              <a:t>категории</a:t>
            </a:r>
            <a:r>
              <a:rPr lang="en-US" dirty="0"/>
              <a:t>, </a:t>
            </a:r>
            <a:r>
              <a:rPr lang="en-US" dirty="0" err="1"/>
              <a:t>индивидуи</a:t>
            </a:r>
            <a:r>
              <a:rPr lang="en-US" dirty="0"/>
              <a:t> и </a:t>
            </a:r>
            <a:r>
              <a:rPr lang="en-US" dirty="0" err="1"/>
              <a:t>групи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 </a:t>
            </a:r>
            <a:r>
              <a:rPr lang="en-US" dirty="0" err="1"/>
              <a:t>говор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омраза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дискриминирачки</a:t>
            </a:r>
            <a:r>
              <a:rPr lang="en-US" dirty="0"/>
              <a:t> </a:t>
            </a:r>
            <a:r>
              <a:rPr lang="en-US" dirty="0" err="1"/>
              <a:t>говор</a:t>
            </a:r>
            <a:r>
              <a:rPr lang="en-US" dirty="0"/>
              <a:t>? </a:t>
            </a:r>
          </a:p>
          <a:p>
            <a:r>
              <a:rPr lang="en-US" dirty="0"/>
              <a:t>в) </a:t>
            </a:r>
            <a:r>
              <a:rPr lang="en-US" dirty="0" err="1"/>
              <a:t>Чии</a:t>
            </a:r>
            <a:r>
              <a:rPr lang="en-US" dirty="0"/>
              <a:t> </a:t>
            </a:r>
            <a:r>
              <a:rPr lang="en-US" dirty="0" err="1"/>
              <a:t>гласови</a:t>
            </a:r>
            <a:r>
              <a:rPr lang="en-US" dirty="0"/>
              <a:t> и </a:t>
            </a:r>
            <a:r>
              <a:rPr lang="en-US" dirty="0" err="1"/>
              <a:t>интереси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претставени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медиумските</a:t>
            </a:r>
            <a:r>
              <a:rPr lang="en-US" dirty="0"/>
              <a:t> </a:t>
            </a:r>
            <a:r>
              <a:rPr lang="en-US" dirty="0" err="1"/>
              <a:t>содржини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63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8FB0C-159D-444C-BB06-B52312C9D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177"/>
            <a:ext cx="12192000" cy="61032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4330" y="726141"/>
            <a:ext cx="7866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dirty="0"/>
              <a:t>Ви благодарам!</a:t>
            </a:r>
          </a:p>
          <a:p>
            <a:pPr algn="ctr"/>
            <a:r>
              <a:rPr lang="mk-MK" dirty="0"/>
              <a:t>Ирена Цветковиќ</a:t>
            </a:r>
          </a:p>
          <a:p>
            <a:pPr algn="ctr"/>
            <a:r>
              <a:rPr lang="en-US" dirty="0">
                <a:hlinkClick r:id="rId3"/>
              </a:rPr>
              <a:t>irena.cvetkovik@gmail.com</a:t>
            </a:r>
            <a:endParaRPr lang="en-US" dirty="0"/>
          </a:p>
          <a:p>
            <a:pPr algn="ctr"/>
            <a:r>
              <a:rPr lang="en-US" dirty="0"/>
              <a:t>www.coalition.org.mk</a:t>
            </a:r>
          </a:p>
        </p:txBody>
      </p:sp>
    </p:spTree>
    <p:extLst>
      <p:ext uri="{BB962C8B-B14F-4D97-AF65-F5344CB8AC3E}">
        <p14:creationId xmlns:p14="http://schemas.microsoft.com/office/powerpoint/2010/main" val="126742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36789-130C-4D43-8AF6-BF3F6FE9A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Истражувачка</a:t>
            </a:r>
            <a:r>
              <a:rPr lang="en-US" dirty="0"/>
              <a:t> </a:t>
            </a:r>
            <a:r>
              <a:rPr lang="en-US" dirty="0" err="1"/>
              <a:t>стратегија</a:t>
            </a:r>
            <a:r>
              <a:rPr lang="en-US" dirty="0"/>
              <a:t> и </a:t>
            </a:r>
            <a:r>
              <a:rPr lang="en-US" dirty="0" err="1"/>
              <a:t>дизајн</a:t>
            </a:r>
            <a:r>
              <a:rPr lang="en-US" dirty="0"/>
              <a:t>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2112071-8303-4FAB-8DF7-AD4D16CC67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136" y="2715387"/>
            <a:ext cx="5379339" cy="3359658"/>
          </a:xfrm>
        </p:spPr>
      </p:pic>
    </p:spTree>
    <p:extLst>
      <p:ext uri="{BB962C8B-B14F-4D97-AF65-F5344CB8AC3E}">
        <p14:creationId xmlns:p14="http://schemas.microsoft.com/office/powerpoint/2010/main" val="52733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26C7-3931-4E6A-8F53-B64B4245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Временска</a:t>
            </a:r>
            <a:r>
              <a:rPr lang="en-US" dirty="0"/>
              <a:t> </a:t>
            </a:r>
            <a:r>
              <a:rPr lang="en-US" dirty="0" err="1"/>
              <a:t>рамка</a:t>
            </a:r>
            <a:r>
              <a:rPr lang="en-US" dirty="0"/>
              <a:t> и </a:t>
            </a:r>
            <a:r>
              <a:rPr lang="en-US" dirty="0" err="1"/>
              <a:t>стратегија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примерочењето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F7656-6023-45C6-B9B4-5490C345B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Истражувањето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зема</a:t>
            </a:r>
            <a:r>
              <a:rPr lang="en-US" dirty="0"/>
              <a:t> </a:t>
            </a:r>
            <a:r>
              <a:rPr lang="en-US" dirty="0" err="1"/>
              <a:t>предвид</a:t>
            </a:r>
            <a:r>
              <a:rPr lang="en-US" dirty="0"/>
              <a:t> </a:t>
            </a:r>
            <a:r>
              <a:rPr lang="en-US" dirty="0" err="1"/>
              <a:t>сите</a:t>
            </a:r>
            <a:r>
              <a:rPr lang="en-US" dirty="0"/>
              <a:t> </a:t>
            </a:r>
            <a:r>
              <a:rPr lang="en-US" dirty="0" err="1"/>
              <a:t>објави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онлајн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печатените</a:t>
            </a:r>
            <a:r>
              <a:rPr lang="en-US" dirty="0"/>
              <a:t> </a:t>
            </a:r>
            <a:r>
              <a:rPr lang="en-US" dirty="0" err="1"/>
              <a:t>медиуми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директно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индиректно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однесуваат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ЛГБТ-</a:t>
            </a:r>
            <a:r>
              <a:rPr lang="en-US" dirty="0" err="1"/>
              <a:t>заедницата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сите</a:t>
            </a:r>
            <a:r>
              <a:rPr lang="en-US" dirty="0"/>
              <a:t> </a:t>
            </a:r>
            <a:r>
              <a:rPr lang="en-US" dirty="0" err="1"/>
              <a:t>последователни</a:t>
            </a:r>
            <a:r>
              <a:rPr lang="en-US" dirty="0"/>
              <a:t> </a:t>
            </a:r>
            <a:r>
              <a:rPr lang="en-US" dirty="0" err="1"/>
              <a:t>денови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1 </a:t>
            </a:r>
            <a:r>
              <a:rPr lang="en-US" dirty="0" err="1"/>
              <a:t>јануари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15 </a:t>
            </a:r>
            <a:r>
              <a:rPr lang="en-US" dirty="0" err="1"/>
              <a:t>јули</a:t>
            </a:r>
            <a:r>
              <a:rPr lang="en-US" dirty="0"/>
              <a:t> 2017. </a:t>
            </a:r>
            <a:r>
              <a:rPr lang="en-US" dirty="0" err="1"/>
              <a:t>Овој</a:t>
            </a:r>
            <a:r>
              <a:rPr lang="en-US" dirty="0"/>
              <a:t> </a:t>
            </a:r>
            <a:r>
              <a:rPr lang="en-US" dirty="0" err="1"/>
              <a:t>опфат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беше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биде</a:t>
            </a:r>
            <a:r>
              <a:rPr lang="en-US" dirty="0"/>
              <a:t> </a:t>
            </a:r>
            <a:r>
              <a:rPr lang="en-US" dirty="0" err="1"/>
              <a:t>испочитуван</a:t>
            </a:r>
            <a:r>
              <a:rPr lang="en-US" dirty="0"/>
              <a:t> </a:t>
            </a:r>
            <a:r>
              <a:rPr lang="en-US" dirty="0" err="1"/>
              <a:t>единствено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мониторираните</a:t>
            </a:r>
            <a:r>
              <a:rPr lang="en-US" dirty="0"/>
              <a:t> </a:t>
            </a:r>
            <a:r>
              <a:rPr lang="en-US" dirty="0" err="1"/>
              <a:t>телевизии</a:t>
            </a:r>
            <a:r>
              <a:rPr lang="en-US" dirty="0"/>
              <a:t> – </a:t>
            </a:r>
            <a:r>
              <a:rPr lang="en-US" dirty="0" err="1"/>
              <a:t>кај</a:t>
            </a:r>
            <a:r>
              <a:rPr lang="en-US" dirty="0"/>
              <a:t> </a:t>
            </a:r>
            <a:r>
              <a:rPr lang="en-US" dirty="0" err="1"/>
              <a:t>нив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обработени</a:t>
            </a:r>
            <a:r>
              <a:rPr lang="en-US" dirty="0"/>
              <a:t> </a:t>
            </a:r>
            <a:r>
              <a:rPr lang="en-US" dirty="0" err="1"/>
              <a:t>единствено</a:t>
            </a:r>
            <a:r>
              <a:rPr lang="en-US" dirty="0"/>
              <a:t> </a:t>
            </a:r>
            <a:r>
              <a:rPr lang="en-US" dirty="0" err="1"/>
              <a:t>оние</a:t>
            </a:r>
            <a:r>
              <a:rPr lang="en-US" dirty="0"/>
              <a:t> </a:t>
            </a:r>
            <a:r>
              <a:rPr lang="en-US" dirty="0" err="1"/>
              <a:t>објави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појавија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последователни</a:t>
            </a:r>
            <a:r>
              <a:rPr lang="en-US" dirty="0"/>
              <a:t> </a:t>
            </a:r>
            <a:r>
              <a:rPr lang="en-US" dirty="0" err="1"/>
              <a:t>недели</a:t>
            </a:r>
            <a:r>
              <a:rPr lang="en-US" dirty="0"/>
              <a:t>, и </a:t>
            </a:r>
            <a:r>
              <a:rPr lang="en-US" dirty="0" err="1"/>
              <a:t>тоа</a:t>
            </a:r>
            <a:r>
              <a:rPr lang="en-US" dirty="0"/>
              <a:t> </a:t>
            </a:r>
            <a:r>
              <a:rPr lang="en-US" dirty="0" err="1"/>
              <a:t>неделите</a:t>
            </a:r>
            <a:r>
              <a:rPr lang="en-US" dirty="0"/>
              <a:t> </a:t>
            </a:r>
            <a:r>
              <a:rPr lang="en-US" dirty="0" err="1"/>
              <a:t>околу</a:t>
            </a:r>
            <a:r>
              <a:rPr lang="en-US" dirty="0"/>
              <a:t> </a:t>
            </a:r>
            <a:r>
              <a:rPr lang="en-US" dirty="0" err="1"/>
              <a:t>настаните</a:t>
            </a:r>
            <a:r>
              <a:rPr lang="en-US" dirty="0"/>
              <a:t> </a:t>
            </a:r>
            <a:r>
              <a:rPr lang="en-US" dirty="0" err="1"/>
              <a:t>поврзани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Викендот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гордоста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јуни</a:t>
            </a:r>
            <a:r>
              <a:rPr lang="en-US" dirty="0"/>
              <a:t> 2017 </a:t>
            </a:r>
            <a:r>
              <a:rPr lang="en-US" dirty="0" err="1"/>
              <a:t>година</a:t>
            </a:r>
            <a:r>
              <a:rPr lang="en-US" dirty="0"/>
              <a:t>. </a:t>
            </a:r>
            <a:r>
              <a:rPr lang="en-US" dirty="0" err="1"/>
              <a:t>Сепак</a:t>
            </a:r>
            <a:r>
              <a:rPr lang="en-US" dirty="0"/>
              <a:t>, </a:t>
            </a:r>
            <a:r>
              <a:rPr lang="en-US" dirty="0" err="1"/>
              <a:t>заради</a:t>
            </a:r>
            <a:r>
              <a:rPr lang="en-US" dirty="0"/>
              <a:t> </a:t>
            </a:r>
            <a:r>
              <a:rPr lang="en-US" dirty="0" err="1"/>
              <a:t>подобар</a:t>
            </a:r>
            <a:r>
              <a:rPr lang="en-US" dirty="0"/>
              <a:t> </a:t>
            </a:r>
            <a:r>
              <a:rPr lang="en-US" dirty="0" err="1"/>
              <a:t>увид</a:t>
            </a:r>
            <a:r>
              <a:rPr lang="en-US" dirty="0"/>
              <a:t> </a:t>
            </a:r>
            <a:r>
              <a:rPr lang="en-US" dirty="0" err="1"/>
              <a:t>врз</a:t>
            </a:r>
            <a:r>
              <a:rPr lang="en-US" dirty="0"/>
              <a:t> </a:t>
            </a:r>
            <a:r>
              <a:rPr lang="en-US" dirty="0" err="1"/>
              <a:t>продукцијата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медиумите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корпусот</a:t>
            </a:r>
            <a:r>
              <a:rPr lang="en-US" dirty="0"/>
              <a:t> </a:t>
            </a:r>
            <a:r>
              <a:rPr lang="en-US" dirty="0" err="1"/>
              <a:t>анализирани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целиот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</a:t>
            </a:r>
            <a:r>
              <a:rPr lang="en-US" dirty="0" err="1"/>
              <a:t>опфатен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овој</a:t>
            </a:r>
            <a:r>
              <a:rPr lang="en-US" dirty="0"/>
              <a:t> </a:t>
            </a:r>
            <a:r>
              <a:rPr lang="en-US" dirty="0" err="1"/>
              <a:t>извештај</a:t>
            </a:r>
            <a:r>
              <a:rPr lang="en-US" dirty="0"/>
              <a:t>, </a:t>
            </a:r>
            <a:r>
              <a:rPr lang="en-US" dirty="0" err="1"/>
              <a:t>влегуваат</a:t>
            </a:r>
            <a:r>
              <a:rPr lang="en-US" dirty="0"/>
              <a:t> и </a:t>
            </a:r>
            <a:r>
              <a:rPr lang="en-US" dirty="0" err="1"/>
              <a:t>малубројните</a:t>
            </a:r>
            <a:r>
              <a:rPr lang="en-US" dirty="0"/>
              <a:t> </a:t>
            </a:r>
            <a:r>
              <a:rPr lang="en-US" dirty="0" err="1"/>
              <a:t>текстови</a:t>
            </a:r>
            <a:r>
              <a:rPr lang="en-US" dirty="0"/>
              <a:t> </a:t>
            </a:r>
            <a:r>
              <a:rPr lang="en-US" dirty="0" err="1"/>
              <a:t>објавени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веб-страниците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телевизиите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1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2758-B5E2-48F2-9598-8B33556BE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482572"/>
            <a:ext cx="7729728" cy="4257456"/>
          </a:xfrm>
        </p:spPr>
        <p:txBody>
          <a:bodyPr>
            <a:normAutofit/>
          </a:bodyPr>
          <a:lstStyle/>
          <a:p>
            <a:r>
              <a:rPr lang="en-US" dirty="0" err="1"/>
              <a:t>Примерок-медиуми</a:t>
            </a:r>
            <a:r>
              <a:rPr lang="en-US" dirty="0"/>
              <a:t>:</a:t>
            </a:r>
          </a:p>
          <a:p>
            <a:r>
              <a:rPr lang="en-US" dirty="0"/>
              <a:t> • </a:t>
            </a:r>
            <a:r>
              <a:rPr lang="en-US" dirty="0" err="1"/>
              <a:t>телевизии</a:t>
            </a:r>
            <a:r>
              <a:rPr lang="en-US" dirty="0"/>
              <a:t> (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национална</a:t>
            </a:r>
            <a:r>
              <a:rPr lang="en-US" dirty="0"/>
              <a:t> </a:t>
            </a:r>
            <a:r>
              <a:rPr lang="en-US" dirty="0" err="1"/>
              <a:t>терестријална</a:t>
            </a:r>
            <a:r>
              <a:rPr lang="en-US" dirty="0"/>
              <a:t> </a:t>
            </a:r>
            <a:r>
              <a:rPr lang="en-US" dirty="0" err="1"/>
              <a:t>концесија</a:t>
            </a:r>
            <a:r>
              <a:rPr lang="en-US" dirty="0"/>
              <a:t> и </a:t>
            </a:r>
            <a:r>
              <a:rPr lang="en-US" dirty="0" err="1"/>
              <a:t>кабелски</a:t>
            </a:r>
            <a:r>
              <a:rPr lang="en-US" dirty="0"/>
              <a:t>): МТВ 1, МТВ 2, </a:t>
            </a:r>
            <a:r>
              <a:rPr lang="en-US" dirty="0" err="1"/>
              <a:t>Сител</a:t>
            </a:r>
            <a:r>
              <a:rPr lang="en-US" dirty="0"/>
              <a:t>, </a:t>
            </a:r>
            <a:r>
              <a:rPr lang="en-US" dirty="0" err="1"/>
              <a:t>Алсат</a:t>
            </a:r>
            <a:r>
              <a:rPr lang="en-US" dirty="0"/>
              <a:t> М, </a:t>
            </a:r>
            <a:r>
              <a:rPr lang="en-US" dirty="0" err="1"/>
              <a:t>Телма</a:t>
            </a:r>
            <a:r>
              <a:rPr lang="en-US" dirty="0"/>
              <a:t>, </a:t>
            </a:r>
            <a:r>
              <a:rPr lang="en-US" dirty="0" err="1"/>
              <a:t>Алфа</a:t>
            </a:r>
            <a:r>
              <a:rPr lang="en-US" dirty="0"/>
              <a:t>, </a:t>
            </a:r>
            <a:r>
              <a:rPr lang="en-US" dirty="0" err="1"/>
              <a:t>Канал</a:t>
            </a:r>
            <a:r>
              <a:rPr lang="en-US" dirty="0"/>
              <a:t> 5, 24 </a:t>
            </a:r>
            <a:r>
              <a:rPr lang="en-US" dirty="0" err="1"/>
              <a:t>вести</a:t>
            </a:r>
            <a:r>
              <a:rPr lang="en-US" dirty="0"/>
              <a:t>, ТВ 21, </a:t>
            </a:r>
            <a:r>
              <a:rPr lang="en-US" dirty="0" err="1"/>
              <a:t>Нова</a:t>
            </a:r>
            <a:r>
              <a:rPr lang="en-US" dirty="0"/>
              <a:t>; </a:t>
            </a:r>
          </a:p>
          <a:p>
            <a:r>
              <a:rPr lang="en-US" dirty="0"/>
              <a:t>• </a:t>
            </a:r>
            <a:r>
              <a:rPr lang="en-US" dirty="0" err="1"/>
              <a:t>печатени</a:t>
            </a:r>
            <a:r>
              <a:rPr lang="en-US" dirty="0"/>
              <a:t> </a:t>
            </a:r>
            <a:r>
              <a:rPr lang="en-US" dirty="0" err="1"/>
              <a:t>изданија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весниците</a:t>
            </a:r>
            <a:r>
              <a:rPr lang="en-US" dirty="0"/>
              <a:t>: </a:t>
            </a:r>
            <a:r>
              <a:rPr lang="en-US" dirty="0" err="1"/>
              <a:t>Дневник</a:t>
            </a:r>
            <a:r>
              <a:rPr lang="en-US" dirty="0"/>
              <a:t>, </a:t>
            </a:r>
            <a:r>
              <a:rPr lang="en-US" dirty="0" err="1"/>
              <a:t>Утрински</a:t>
            </a:r>
            <a:r>
              <a:rPr lang="en-US" dirty="0"/>
              <a:t> </a:t>
            </a:r>
            <a:r>
              <a:rPr lang="en-US" dirty="0" err="1"/>
              <a:t>весник</a:t>
            </a:r>
            <a:r>
              <a:rPr lang="en-US" dirty="0"/>
              <a:t>, </a:t>
            </a:r>
            <a:r>
              <a:rPr lang="en-US" dirty="0" err="1"/>
              <a:t>Нова</a:t>
            </a:r>
            <a:r>
              <a:rPr lang="en-US" dirty="0"/>
              <a:t> </a:t>
            </a:r>
            <a:r>
              <a:rPr lang="en-US" dirty="0" err="1"/>
              <a:t>Македонија</a:t>
            </a:r>
            <a:r>
              <a:rPr lang="en-US" dirty="0"/>
              <a:t>, </a:t>
            </a:r>
            <a:r>
              <a:rPr lang="en-US" dirty="0" err="1"/>
              <a:t>Вечер</a:t>
            </a:r>
            <a:r>
              <a:rPr lang="en-US" dirty="0"/>
              <a:t>, </a:t>
            </a:r>
            <a:r>
              <a:rPr lang="en-US" dirty="0" err="1"/>
              <a:t>Вест</a:t>
            </a:r>
            <a:r>
              <a:rPr lang="en-US" dirty="0"/>
              <a:t>; </a:t>
            </a:r>
          </a:p>
          <a:p>
            <a:r>
              <a:rPr lang="en-US" dirty="0"/>
              <a:t>• </a:t>
            </a:r>
            <a:r>
              <a:rPr lang="en-US" dirty="0" err="1"/>
              <a:t>онлајн-медиуми</a:t>
            </a:r>
            <a:r>
              <a:rPr lang="en-US" dirty="0"/>
              <a:t>: </a:t>
            </a:r>
            <a:r>
              <a:rPr lang="en-US" dirty="0" err="1"/>
              <a:t>Плусинфо</a:t>
            </a:r>
            <a:r>
              <a:rPr lang="en-US" dirty="0"/>
              <a:t>, А1Он, </a:t>
            </a:r>
            <a:r>
              <a:rPr lang="en-US" dirty="0" err="1"/>
              <a:t>Курир</a:t>
            </a:r>
            <a:r>
              <a:rPr lang="en-US" dirty="0"/>
              <a:t>, </a:t>
            </a:r>
            <a:r>
              <a:rPr lang="en-US" dirty="0" err="1"/>
              <a:t>Телеграф</a:t>
            </a:r>
            <a:r>
              <a:rPr lang="en-US" dirty="0"/>
              <a:t>, </a:t>
            </a:r>
            <a:r>
              <a:rPr lang="en-US" dirty="0" err="1"/>
              <a:t>Мета</a:t>
            </a:r>
            <a:r>
              <a:rPr lang="en-US" dirty="0"/>
              <a:t>, </a:t>
            </a:r>
            <a:r>
              <a:rPr lang="en-US" dirty="0" err="1"/>
              <a:t>Либертас</a:t>
            </a:r>
            <a:r>
              <a:rPr lang="en-US" dirty="0"/>
              <a:t>.</a:t>
            </a:r>
          </a:p>
          <a:p>
            <a:r>
              <a:rPr lang="en-US" dirty="0" err="1"/>
              <a:t>Примерок-содржини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рамките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медиуми</a:t>
            </a:r>
            <a:r>
              <a:rPr lang="en-US" dirty="0"/>
              <a:t>: </a:t>
            </a:r>
          </a:p>
          <a:p>
            <a:r>
              <a:rPr lang="en-US" dirty="0"/>
              <a:t>• </a:t>
            </a:r>
            <a:r>
              <a:rPr lang="en-US" dirty="0" err="1"/>
              <a:t>централните</a:t>
            </a:r>
            <a:r>
              <a:rPr lang="en-US" dirty="0"/>
              <a:t> </a:t>
            </a:r>
            <a:r>
              <a:rPr lang="en-US" dirty="0" err="1"/>
              <a:t>изданија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вестите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телевизиските</a:t>
            </a:r>
            <a:r>
              <a:rPr lang="en-US" dirty="0"/>
              <a:t> </a:t>
            </a:r>
            <a:r>
              <a:rPr lang="en-US" dirty="0" err="1"/>
              <a:t>изданија</a:t>
            </a:r>
            <a:r>
              <a:rPr lang="en-US" dirty="0"/>
              <a:t>;</a:t>
            </a:r>
          </a:p>
          <a:p>
            <a:r>
              <a:rPr lang="en-US" dirty="0"/>
              <a:t> • </a:t>
            </a:r>
            <a:r>
              <a:rPr lang="en-US" dirty="0" err="1"/>
              <a:t>содржината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сите</a:t>
            </a:r>
            <a:r>
              <a:rPr lang="en-US" dirty="0"/>
              <a:t> </a:t>
            </a:r>
            <a:r>
              <a:rPr lang="en-US" dirty="0" err="1"/>
              <a:t>рубрики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печатените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онлајн</a:t>
            </a:r>
            <a:r>
              <a:rPr lang="en-US" dirty="0"/>
              <a:t>- </a:t>
            </a:r>
            <a:r>
              <a:rPr lang="en-US" dirty="0" err="1"/>
              <a:t>изданијата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06A55-81F2-4A04-A24B-62A82339C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анализа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8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6CCDC-BAB2-486A-999E-8B0425335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88272"/>
            <a:ext cx="7729728" cy="1979720"/>
          </a:xfrm>
        </p:spPr>
        <p:txBody>
          <a:bodyPr>
            <a:normAutofit fontScale="90000"/>
          </a:bodyPr>
          <a:lstStyle/>
          <a:p>
            <a:r>
              <a:rPr lang="mk-MK" dirty="0"/>
              <a:t>Анализа на </a:t>
            </a:r>
            <a:r>
              <a:rPr lang="en-US" dirty="0" err="1"/>
              <a:t>почитувањето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општите</a:t>
            </a:r>
            <a:r>
              <a:rPr lang="en-US" dirty="0"/>
              <a:t> </a:t>
            </a:r>
            <a:r>
              <a:rPr lang="en-US" dirty="0" err="1"/>
              <a:t>новинарските</a:t>
            </a:r>
            <a:r>
              <a:rPr lang="en-US" dirty="0"/>
              <a:t> </a:t>
            </a:r>
            <a:r>
              <a:rPr lang="en-US" dirty="0" err="1"/>
              <a:t>стандарди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известувањето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прашања</a:t>
            </a:r>
            <a:r>
              <a:rPr lang="en-US" dirty="0"/>
              <a:t> </a:t>
            </a:r>
            <a:r>
              <a:rPr lang="en-US" dirty="0" err="1"/>
              <a:t>поврзани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ЛГБТ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647CAF-C79A-47D3-85F4-B3C880D22F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135" y="2814065"/>
            <a:ext cx="4655439" cy="3313178"/>
          </a:xfrm>
        </p:spPr>
      </p:pic>
    </p:spTree>
    <p:extLst>
      <p:ext uri="{BB962C8B-B14F-4D97-AF65-F5344CB8AC3E}">
        <p14:creationId xmlns:p14="http://schemas.microsoft.com/office/powerpoint/2010/main" val="26441422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59</TotalTime>
  <Words>3824</Words>
  <Application>Microsoft Office PowerPoint</Application>
  <PresentationFormat>Widescreen</PresentationFormat>
  <Paragraphs>105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Corbel</vt:lpstr>
      <vt:lpstr>Gill Sans MT</vt:lpstr>
      <vt:lpstr>Parcel</vt:lpstr>
      <vt:lpstr>FRAMING THE RAINBOW: Анализа на известувачките рамки во медиумското покривање на теми поврзани со лгбт- заедницата</vt:lpstr>
      <vt:lpstr>Цел на истражувањето</vt:lpstr>
      <vt:lpstr>Истражувачки прашања</vt:lpstr>
      <vt:lpstr>PowerPoint Presentation</vt:lpstr>
      <vt:lpstr>Истражувачка стратегија и дизајн </vt:lpstr>
      <vt:lpstr>Временска рамка и стратегија на примерочењето </vt:lpstr>
      <vt:lpstr>PowerPoint Presentation</vt:lpstr>
      <vt:lpstr>анализа</vt:lpstr>
      <vt:lpstr>Анализа на почитувањето на општите новинарските стандарди во известувањето за прашања поврзани со ЛГБТ </vt:lpstr>
      <vt:lpstr>PowerPoint Presentation</vt:lpstr>
      <vt:lpstr>PowerPoint Presentation</vt:lpstr>
      <vt:lpstr>PowerPoint Presentation</vt:lpstr>
      <vt:lpstr>PowerPoint Presentation</vt:lpstr>
      <vt:lpstr>Анализа на фреквенцијата со која низ времето се појавуваат медиумските содржини што се однесуваат на ЛГБТ-заедницата</vt:lpstr>
      <vt:lpstr>Пункт 23 и 24 јануари пункт 16 и 17 мај</vt:lpstr>
      <vt:lpstr>Анализа на врамувањата (frame analysis) во медиумското покривање</vt:lpstr>
      <vt:lpstr>Дискриминација/човекови права</vt:lpstr>
      <vt:lpstr>PowerPoint Presentation</vt:lpstr>
      <vt:lpstr>PowerPoint Presentation</vt:lpstr>
      <vt:lpstr>PowerPoint Presentation</vt:lpstr>
      <vt:lpstr>Зла манипулација (Evil Manipulation Frame) </vt:lpstr>
      <vt:lpstr>PowerPoint Presentation</vt:lpstr>
      <vt:lpstr>„дискриминација/човекови права“ и „зла манипулација“</vt:lpstr>
      <vt:lpstr>Солидарност/отпор (Solidarity/ Resistance Frame) </vt:lpstr>
      <vt:lpstr>PowerPoint Presentation</vt:lpstr>
      <vt:lpstr>Идеолошка вредност [Value Frame] </vt:lpstr>
      <vt:lpstr>PowerPoint Presentation</vt:lpstr>
      <vt:lpstr>PowerPoint Presentation</vt:lpstr>
      <vt:lpstr>Идентитет (Identity Frame)</vt:lpstr>
      <vt:lpstr>PowerPoint Presentation</vt:lpstr>
      <vt:lpstr>PowerPoint Presentation</vt:lpstr>
      <vt:lpstr>Насилство (Violence Frame) </vt:lpstr>
      <vt:lpstr>PowerPoint Presentation</vt:lpstr>
      <vt:lpstr>PowerPoint Presentation</vt:lpstr>
      <vt:lpstr>Тело </vt:lpstr>
      <vt:lpstr>препораки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 THE RAINBOW: Анализа на известувачките рамки во медиумското покривање на теми поврзани со лгбт- заедницата</dc:title>
  <dc:creator>Irena</dc:creator>
  <cp:lastModifiedBy>Emilija Ep. Petreska</cp:lastModifiedBy>
  <cp:revision>11</cp:revision>
  <dcterms:created xsi:type="dcterms:W3CDTF">2017-12-19T13:50:10Z</dcterms:created>
  <dcterms:modified xsi:type="dcterms:W3CDTF">2017-12-22T09:59:26Z</dcterms:modified>
</cp:coreProperties>
</file>