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5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6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7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8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9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0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8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9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60" r:id="rId3"/>
    <p:sldId id="314" r:id="rId4"/>
    <p:sldId id="310" r:id="rId5"/>
    <p:sldId id="331" r:id="rId6"/>
    <p:sldId id="332" r:id="rId7"/>
    <p:sldId id="333" r:id="rId8"/>
    <p:sldId id="335" r:id="rId9"/>
    <p:sldId id="316" r:id="rId10"/>
    <p:sldId id="336" r:id="rId11"/>
    <p:sldId id="337" r:id="rId12"/>
    <p:sldId id="338" r:id="rId13"/>
    <p:sldId id="339" r:id="rId14"/>
    <p:sldId id="340" r:id="rId15"/>
    <p:sldId id="341" r:id="rId16"/>
    <p:sldId id="324" r:id="rId17"/>
    <p:sldId id="342" r:id="rId18"/>
    <p:sldId id="343" r:id="rId19"/>
    <p:sldId id="344" r:id="rId20"/>
    <p:sldId id="345" r:id="rId21"/>
    <p:sldId id="346" r:id="rId22"/>
    <p:sldId id="329" r:id="rId23"/>
    <p:sldId id="330" r:id="rId24"/>
    <p:sldId id="309" r:id="rId25"/>
    <p:sldId id="34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0100" autoAdjust="0"/>
  </p:normalViewPr>
  <p:slideViewPr>
    <p:cSldViewPr>
      <p:cViewPr varScale="1">
        <p:scale>
          <a:sx n="69" d="100"/>
          <a:sy n="69" d="100"/>
        </p:scale>
        <p:origin x="15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003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54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jorgi\Desktop\tabel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jorgi\Desktop\tabeli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jorgi\Desktop\tabeli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7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jorgi\Desktop\tabeli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8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jorgi\Desktop\tabeli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9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jorgi\Desktop\tabeli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0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jorgi\Desktop\tabeli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jorgi\Desktop\tabeli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jorgi\Desktop\tabeli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jorgi\Desktop\tabeli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jorgi\Desktop\tabeli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jorgi\Desktop\tabeli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jorgi\Desktop\tabeli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jorgi\Desktop\tabeli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jorgi\Desktop\tabeli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Gjorgi\Desktop\tabeli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'Tabela 3'!$L$1:$L$14</c:f>
              <c:strCache>
                <c:ptCount val="14"/>
                <c:pt idx="0">
                  <c:v>Уред за виртуелна реалност</c:v>
                </c:pt>
                <c:pt idx="1">
                  <c:v>Уреди за паметен дом</c:v>
                </c:pt>
                <c:pt idx="2">
                  <c:v>Паметен часовник, фитнес трекер и др.</c:v>
                </c:pt>
                <c:pt idx="3">
                  <c:v>Конзола или рачен/пренослив уред за играње игри</c:v>
                </c:pt>
                <c:pt idx="4">
                  <c:v>Дигитална камера (Фотоапарат, ГоПро)</c:v>
                </c:pt>
                <c:pt idx="5">
                  <c:v>Веб- камера</c:v>
                </c:pt>
                <c:pt idx="6">
                  <c:v>Таблет или читач на електронски книги</c:v>
                </c:pt>
                <c:pt idx="7">
                  <c:v>Мобилен телефон (без интернет пристап)</c:v>
                </c:pt>
                <c:pt idx="8">
                  <c:v>ДВД плеер/ДВД рекордер</c:v>
                </c:pt>
                <c:pt idx="9">
                  <c:v>Радио</c:v>
                </c:pt>
                <c:pt idx="10">
                  <c:v>Паметен телевизор (поврзан со интернет)</c:v>
                </c:pt>
                <c:pt idx="11">
                  <c:v>Персонален компјутер или лаптоп</c:v>
                </c:pt>
                <c:pt idx="12">
                  <c:v>Стандарден телевизор</c:v>
                </c:pt>
                <c:pt idx="13">
                  <c:v>Паметен мобилен телефон</c:v>
                </c:pt>
              </c:strCache>
            </c:strRef>
          </c:cat>
          <c:val>
            <c:numRef>
              <c:f>'Tabela 3'!$M$1:$M$14</c:f>
              <c:numCache>
                <c:formatCode>0.0</c:formatCode>
                <c:ptCount val="14"/>
                <c:pt idx="0">
                  <c:v>4.45</c:v>
                </c:pt>
                <c:pt idx="1">
                  <c:v>5.2</c:v>
                </c:pt>
                <c:pt idx="2">
                  <c:v>9.57</c:v>
                </c:pt>
                <c:pt idx="3">
                  <c:v>15.44</c:v>
                </c:pt>
                <c:pt idx="4">
                  <c:v>32.020000000000003</c:v>
                </c:pt>
                <c:pt idx="5">
                  <c:v>34.35</c:v>
                </c:pt>
                <c:pt idx="6">
                  <c:v>36.5</c:v>
                </c:pt>
                <c:pt idx="7">
                  <c:v>46.69</c:v>
                </c:pt>
                <c:pt idx="8">
                  <c:v>53.09</c:v>
                </c:pt>
                <c:pt idx="9">
                  <c:v>56.92</c:v>
                </c:pt>
                <c:pt idx="10">
                  <c:v>62.39</c:v>
                </c:pt>
                <c:pt idx="11">
                  <c:v>70.62</c:v>
                </c:pt>
                <c:pt idx="12">
                  <c:v>78.930000000000007</c:v>
                </c:pt>
                <c:pt idx="13">
                  <c:v>83.39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F2-4680-9D38-F98E0418B8A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94645647"/>
        <c:axId val="594649807"/>
      </c:barChart>
      <c:catAx>
        <c:axId val="5946456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mk-MK"/>
          </a:p>
        </c:txPr>
        <c:crossAx val="594649807"/>
        <c:crosses val="autoZero"/>
        <c:auto val="1"/>
        <c:lblAlgn val="ctr"/>
        <c:lblOffset val="100"/>
        <c:noMultiLvlLbl val="0"/>
      </c:catAx>
      <c:valAx>
        <c:axId val="594649807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5946456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mk-MK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19'!$A$3:$A$8</c:f>
              <c:strCache>
                <c:ptCount val="6"/>
                <c:pt idx="0">
                  <c:v>Генерално, може да им се верува  на содржините што ги објавуваат порталите што објавуваат вести за домашни настани </c:v>
                </c:pt>
                <c:pt idx="1">
                  <c:v>Порталите треба да имаат поголема слобода да објавуваат информации што не се целосно проверени и точни одошто телевизиите и весниците </c:v>
                </c:pt>
                <c:pt idx="2">
                  <c:v>Порталите што објавуваат вести за домашни настани, во најголем број случаи, објавуваат конструирани и неточни приказни  </c:v>
                </c:pt>
                <c:pt idx="3">
                  <c:v>Порталите често објавуваат содржини со кои се навредуваат поединци и групи врз каква било основа (етничка, верска основа, родова, сексуална и др.)     </c:v>
                </c:pt>
                <c:pt idx="4">
                  <c:v>Повеќето вести што се објавуваат на порталите се политички обоени</c:v>
                </c:pt>
                <c:pt idx="5">
                  <c:v>Сè додека онлајн порталот обезбедува корисни/интересни информации, не е важно кој е сопственик или како се финансира </c:v>
                </c:pt>
              </c:strCache>
            </c:strRef>
          </c:cat>
          <c:val>
            <c:numRef>
              <c:f>'Табела 19'!$B$3:$B$8</c:f>
              <c:numCache>
                <c:formatCode>0.0</c:formatCode>
                <c:ptCount val="6"/>
                <c:pt idx="0">
                  <c:v>23.42</c:v>
                </c:pt>
                <c:pt idx="1">
                  <c:v>29.33</c:v>
                </c:pt>
                <c:pt idx="2">
                  <c:v>37.049999999999997</c:v>
                </c:pt>
                <c:pt idx="3">
                  <c:v>43.73</c:v>
                </c:pt>
                <c:pt idx="4">
                  <c:v>54.05</c:v>
                </c:pt>
                <c:pt idx="5">
                  <c:v>56.87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3E-4D7A-8198-18024FB2234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852467455"/>
        <c:axId val="852468287"/>
      </c:barChart>
      <c:catAx>
        <c:axId val="8524674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mk-MK"/>
          </a:p>
        </c:txPr>
        <c:crossAx val="852468287"/>
        <c:crosses val="autoZero"/>
        <c:auto val="1"/>
        <c:lblAlgn val="ctr"/>
        <c:lblOffset val="100"/>
        <c:noMultiLvlLbl val="0"/>
      </c:catAx>
      <c:valAx>
        <c:axId val="852468287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8524674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mk-MK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'Табела 20'!$B$3</c:f>
              <c:strCache>
                <c:ptCount val="1"/>
                <c:pt idx="0">
                  <c:v>Често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20'!$A$4:$A$8</c:f>
              <c:strCache>
                <c:ptCount val="5"/>
                <c:pt idx="0">
                  <c:v>Конструирани и лажни информации што намерно ги шират групи и поединци заради политички и други цели</c:v>
                </c:pt>
                <c:pt idx="1">
                  <c:v>Навредување, омаловажување и закани врз политичка основа </c:v>
                </c:pt>
                <c:pt idx="2">
                  <c:v>Навредување, омаловажување и закани врз етничка или верска основа</c:v>
                </c:pt>
                <c:pt idx="3">
                  <c:v>Луѓе кои ве демнат онлајн; луѓе кои лажно се претставуваат/ се затскриваат</c:v>
                </c:pt>
                <c:pt idx="4">
                  <c:v>Навредување, омаловажување и закани врз основа на сексуална ориентација или родов идентитет</c:v>
                </c:pt>
              </c:strCache>
            </c:strRef>
          </c:cat>
          <c:val>
            <c:numRef>
              <c:f>'Табела 20'!$B$4:$B$8</c:f>
              <c:numCache>
                <c:formatCode>0.0</c:formatCode>
                <c:ptCount val="5"/>
                <c:pt idx="0">
                  <c:v>30.99</c:v>
                </c:pt>
                <c:pt idx="1">
                  <c:v>31.05</c:v>
                </c:pt>
                <c:pt idx="2">
                  <c:v>26.37</c:v>
                </c:pt>
                <c:pt idx="3">
                  <c:v>25.73</c:v>
                </c:pt>
                <c:pt idx="4">
                  <c:v>21.46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33-43C7-A452-7001C5BE1ACA}"/>
            </c:ext>
          </c:extLst>
        </c:ser>
        <c:ser>
          <c:idx val="1"/>
          <c:order val="1"/>
          <c:tx>
            <c:strRef>
              <c:f>'Табела 20'!$C$3</c:f>
              <c:strCache>
                <c:ptCount val="1"/>
                <c:pt idx="0">
                  <c:v>Понекогаш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20'!$A$4:$A$8</c:f>
              <c:strCache>
                <c:ptCount val="5"/>
                <c:pt idx="0">
                  <c:v>Конструирани и лажни информации што намерно ги шират групи и поединци заради политички и други цели</c:v>
                </c:pt>
                <c:pt idx="1">
                  <c:v>Навредување, омаловажување и закани врз политичка основа </c:v>
                </c:pt>
                <c:pt idx="2">
                  <c:v>Навредување, омаловажување и закани врз етничка или верска основа</c:v>
                </c:pt>
                <c:pt idx="3">
                  <c:v>Луѓе кои ве демнат онлајн; луѓе кои лажно се претставуваат/ се затскриваат</c:v>
                </c:pt>
                <c:pt idx="4">
                  <c:v>Навредување, омаловажување и закани врз основа на сексуална ориентација или родов идентитет</c:v>
                </c:pt>
              </c:strCache>
            </c:strRef>
          </c:cat>
          <c:val>
            <c:numRef>
              <c:f>'Табела 20'!$C$4:$C$8</c:f>
              <c:numCache>
                <c:formatCode>0.0</c:formatCode>
                <c:ptCount val="5"/>
                <c:pt idx="0">
                  <c:v>30.01</c:v>
                </c:pt>
                <c:pt idx="1">
                  <c:v>27.7</c:v>
                </c:pt>
                <c:pt idx="2">
                  <c:v>31.68</c:v>
                </c:pt>
                <c:pt idx="3">
                  <c:v>17.41</c:v>
                </c:pt>
                <c:pt idx="4">
                  <c:v>28.89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33-43C7-A452-7001C5BE1AC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94647311"/>
        <c:axId val="594655215"/>
      </c:barChart>
      <c:catAx>
        <c:axId val="5946473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mk-MK"/>
          </a:p>
        </c:txPr>
        <c:crossAx val="594655215"/>
        <c:crosses val="autoZero"/>
        <c:auto val="1"/>
        <c:lblAlgn val="ctr"/>
        <c:lblOffset val="100"/>
        <c:noMultiLvlLbl val="0"/>
      </c:catAx>
      <c:valAx>
        <c:axId val="594655215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5946473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mk-M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 b="0">
          <a:solidFill>
            <a:schemeClr val="tx1"/>
          </a:solidFill>
        </a:defRPr>
      </a:pPr>
      <a:endParaRPr lang="mk-MK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'Табела 23'!$B$3</c:f>
              <c:strCache>
                <c:ptCount val="1"/>
                <c:pt idx="0">
                  <c:v>Секој ден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23'!$A$4:$A$10</c:f>
              <c:strCache>
                <c:ptCount val="7"/>
                <c:pt idx="0">
                  <c:v>Разговарате со членови на семејството, пријатели или други луѓе за мислење и потоа го формирате вашиот став</c:v>
                </c:pt>
                <c:pt idx="1">
                  <c:v>Ги отфрлате или ги игнорирате сите објавени информации за тој настан</c:v>
                </c:pt>
                <c:pt idx="2">
                  <c:v>Најчесто ги прифаќате информациите од еден извор на кој му верувате</c:v>
                </c:pt>
                <c:pt idx="3">
                  <c:v>Ги споредувате објавените прилози и прифаќате дел од содржината од секој различен медиум</c:v>
                </c:pt>
                <c:pt idx="4">
                  <c:v>Самите истражувате и правите споредба со информации од релевантни извори</c:v>
                </c:pt>
                <c:pt idx="5">
                  <c:v>Го споделувате своето мислење на социјалните мрежи (Фејсбук, Твитер)</c:v>
                </c:pt>
                <c:pt idx="6">
                  <c:v>Го споделувате своето сознание со граѓанско здружение или јавна институција</c:v>
                </c:pt>
              </c:strCache>
            </c:strRef>
          </c:cat>
          <c:val>
            <c:numRef>
              <c:f>'Табела 23'!$B$4:$B$10</c:f>
              <c:numCache>
                <c:formatCode>0.0</c:formatCode>
                <c:ptCount val="7"/>
                <c:pt idx="0">
                  <c:v>17.91</c:v>
                </c:pt>
                <c:pt idx="1">
                  <c:v>11.49</c:v>
                </c:pt>
                <c:pt idx="2">
                  <c:v>7.9</c:v>
                </c:pt>
                <c:pt idx="3">
                  <c:v>5.41</c:v>
                </c:pt>
                <c:pt idx="4">
                  <c:v>5.54</c:v>
                </c:pt>
                <c:pt idx="5">
                  <c:v>4.53</c:v>
                </c:pt>
                <c:pt idx="6">
                  <c:v>2.37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17-4CF0-BDFF-615CF10B01FD}"/>
            </c:ext>
          </c:extLst>
        </c:ser>
        <c:ser>
          <c:idx val="1"/>
          <c:order val="1"/>
          <c:tx>
            <c:strRef>
              <c:f>'Табела 23'!$C$3</c:f>
              <c:strCache>
                <c:ptCount val="1"/>
                <c:pt idx="0">
                  <c:v>Често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23'!$A$4:$A$10</c:f>
              <c:strCache>
                <c:ptCount val="7"/>
                <c:pt idx="0">
                  <c:v>Разговарате со членови на семејството, пријатели или други луѓе за мислење и потоа го формирате вашиот став</c:v>
                </c:pt>
                <c:pt idx="1">
                  <c:v>Ги отфрлате или ги игнорирате сите објавени информации за тој настан</c:v>
                </c:pt>
                <c:pt idx="2">
                  <c:v>Најчесто ги прифаќате информациите од еден извор на кој му верувате</c:v>
                </c:pt>
                <c:pt idx="3">
                  <c:v>Ги споредувате објавените прилози и прифаќате дел од содржината од секој различен медиум</c:v>
                </c:pt>
                <c:pt idx="4">
                  <c:v>Самите истражувате и правите споредба со информации од релевантни извори</c:v>
                </c:pt>
                <c:pt idx="5">
                  <c:v>Го споделувате своето мислење на социјалните мрежи (Фејсбук, Твитер)</c:v>
                </c:pt>
                <c:pt idx="6">
                  <c:v>Го споделувате своето сознание со граѓанско здружение или јавна институција</c:v>
                </c:pt>
              </c:strCache>
            </c:strRef>
          </c:cat>
          <c:val>
            <c:numRef>
              <c:f>'Табела 23'!$C$4:$C$10</c:f>
              <c:numCache>
                <c:formatCode>0.0</c:formatCode>
                <c:ptCount val="7"/>
                <c:pt idx="0">
                  <c:v>33.96</c:v>
                </c:pt>
                <c:pt idx="1">
                  <c:v>24.52</c:v>
                </c:pt>
                <c:pt idx="2">
                  <c:v>22.87</c:v>
                </c:pt>
                <c:pt idx="3">
                  <c:v>19.850000000000001</c:v>
                </c:pt>
                <c:pt idx="4">
                  <c:v>14.94</c:v>
                </c:pt>
                <c:pt idx="5">
                  <c:v>9.73</c:v>
                </c:pt>
                <c:pt idx="6">
                  <c:v>4.79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17-4CF0-BDFF-615CF10B01F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99"/>
        <c:overlap val="100"/>
        <c:axId val="623336495"/>
        <c:axId val="623365615"/>
      </c:barChart>
      <c:catAx>
        <c:axId val="6233364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mk-MK"/>
          </a:p>
        </c:txPr>
        <c:crossAx val="623365615"/>
        <c:crosses val="autoZero"/>
        <c:auto val="1"/>
        <c:lblAlgn val="ctr"/>
        <c:lblOffset val="100"/>
        <c:noMultiLvlLbl val="0"/>
      </c:catAx>
      <c:valAx>
        <c:axId val="623365615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6233364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387740083891378"/>
          <c:y val="0.93850184112440971"/>
          <c:w val="0.35617043196703219"/>
          <c:h val="4.5625139696108756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mk-M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 b="0">
          <a:solidFill>
            <a:schemeClr val="tx1"/>
          </a:solidFill>
        </a:defRPr>
      </a:pPr>
      <a:endParaRPr lang="mk-MK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46553034229765"/>
          <c:y val="3.5256410256410256E-2"/>
          <c:w val="0.87753446965770232"/>
          <c:h val="0.856169493236422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'Табела 27'!$C$3</c:f>
              <c:strCache>
                <c:ptCount val="1"/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27'!$A$4:$B$9</c:f>
              <c:strCache>
                <c:ptCount val="5"/>
                <c:pt idx="0">
                  <c:v>Твитер</c:v>
                </c:pt>
                <c:pt idx="1">
                  <c:v>Снепчет</c:v>
                </c:pt>
                <c:pt idx="2">
                  <c:v>Инстаграм</c:v>
                </c:pt>
                <c:pt idx="3">
                  <c:v>Јутјуб</c:v>
                </c:pt>
                <c:pt idx="4">
                  <c:v>Фејсбук</c:v>
                </c:pt>
              </c:strCache>
            </c:strRef>
          </c:cat>
          <c:val>
            <c:numRef>
              <c:f>'Табела 27'!$C$4:$C$9</c:f>
            </c:numRef>
          </c:val>
          <c:extLst>
            <c:ext xmlns:c16="http://schemas.microsoft.com/office/drawing/2014/chart" uri="{C3380CC4-5D6E-409C-BE32-E72D297353CC}">
              <c16:uniqueId val="{00000000-85A8-4B23-B6AF-C6407EE62183}"/>
            </c:ext>
          </c:extLst>
        </c:ser>
        <c:ser>
          <c:idx val="1"/>
          <c:order val="1"/>
          <c:tx>
            <c:strRef>
              <c:f>'Табела 27'!$D$3</c:f>
              <c:strCache>
                <c:ptCount val="1"/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27'!$A$4:$B$9</c:f>
              <c:strCache>
                <c:ptCount val="5"/>
                <c:pt idx="0">
                  <c:v>Твитер</c:v>
                </c:pt>
                <c:pt idx="1">
                  <c:v>Снепчет</c:v>
                </c:pt>
                <c:pt idx="2">
                  <c:v>Инстаграм</c:v>
                </c:pt>
                <c:pt idx="3">
                  <c:v>Јутјуб</c:v>
                </c:pt>
                <c:pt idx="4">
                  <c:v>Фејсбук</c:v>
                </c:pt>
              </c:strCache>
            </c:strRef>
          </c:cat>
          <c:val>
            <c:numRef>
              <c:f>'Табела 27'!$D$4:$D$9</c:f>
            </c:numRef>
          </c:val>
          <c:extLst>
            <c:ext xmlns:c16="http://schemas.microsoft.com/office/drawing/2014/chart" uri="{C3380CC4-5D6E-409C-BE32-E72D297353CC}">
              <c16:uniqueId val="{00000001-85A8-4B23-B6AF-C6407EE62183}"/>
            </c:ext>
          </c:extLst>
        </c:ser>
        <c:ser>
          <c:idx val="2"/>
          <c:order val="2"/>
          <c:tx>
            <c:strRef>
              <c:f>'Табела 27'!$E$3</c:f>
              <c:strCache>
                <c:ptCount val="1"/>
                <c:pt idx="0">
                  <c:v>16-29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27'!$A$4:$B$9</c:f>
              <c:strCache>
                <c:ptCount val="5"/>
                <c:pt idx="0">
                  <c:v>Твитер</c:v>
                </c:pt>
                <c:pt idx="1">
                  <c:v>Снепчет</c:v>
                </c:pt>
                <c:pt idx="2">
                  <c:v>Инстаграм</c:v>
                </c:pt>
                <c:pt idx="3">
                  <c:v>Јутјуб</c:v>
                </c:pt>
                <c:pt idx="4">
                  <c:v>Фејсбук</c:v>
                </c:pt>
              </c:strCache>
            </c:strRef>
          </c:cat>
          <c:val>
            <c:numRef>
              <c:f>'Табела 27'!$E$4:$E$9</c:f>
              <c:numCache>
                <c:formatCode>0.0</c:formatCode>
                <c:ptCount val="5"/>
                <c:pt idx="0">
                  <c:v>19.46</c:v>
                </c:pt>
                <c:pt idx="1">
                  <c:v>37.57</c:v>
                </c:pt>
                <c:pt idx="2">
                  <c:v>83.98</c:v>
                </c:pt>
                <c:pt idx="3">
                  <c:v>91.61</c:v>
                </c:pt>
                <c:pt idx="4">
                  <c:v>92.04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A8-4B23-B6AF-C6407EE62183}"/>
            </c:ext>
          </c:extLst>
        </c:ser>
        <c:ser>
          <c:idx val="3"/>
          <c:order val="3"/>
          <c:tx>
            <c:strRef>
              <c:f>'Табела 27'!$F$3</c:f>
              <c:strCache>
                <c:ptCount val="1"/>
                <c:pt idx="0">
                  <c:v>30-39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27'!$A$4:$B$9</c:f>
              <c:strCache>
                <c:ptCount val="5"/>
                <c:pt idx="0">
                  <c:v>Твитер</c:v>
                </c:pt>
                <c:pt idx="1">
                  <c:v>Снепчет</c:v>
                </c:pt>
                <c:pt idx="2">
                  <c:v>Инстаграм</c:v>
                </c:pt>
                <c:pt idx="3">
                  <c:v>Јутјуб</c:v>
                </c:pt>
                <c:pt idx="4">
                  <c:v>Фејсбук</c:v>
                </c:pt>
              </c:strCache>
            </c:strRef>
          </c:cat>
          <c:val>
            <c:numRef>
              <c:f>'Табела 27'!$F$4:$F$9</c:f>
              <c:numCache>
                <c:formatCode>0.0</c:formatCode>
                <c:ptCount val="5"/>
                <c:pt idx="0">
                  <c:v>14.16</c:v>
                </c:pt>
                <c:pt idx="1">
                  <c:v>17.38</c:v>
                </c:pt>
                <c:pt idx="2">
                  <c:v>57.61</c:v>
                </c:pt>
                <c:pt idx="3">
                  <c:v>84.6</c:v>
                </c:pt>
                <c:pt idx="4">
                  <c:v>95.34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A8-4B23-B6AF-C6407EE62183}"/>
            </c:ext>
          </c:extLst>
        </c:ser>
        <c:ser>
          <c:idx val="4"/>
          <c:order val="4"/>
          <c:tx>
            <c:strRef>
              <c:f>'Табела 27'!$G$3</c:f>
              <c:strCache>
                <c:ptCount val="1"/>
                <c:pt idx="0">
                  <c:v>40-49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1.3816926807744344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A8-4B23-B6AF-C6407EE62183}"/>
                </c:ext>
              </c:extLst>
            </c:dLbl>
            <c:dLbl>
              <c:idx val="1"/>
              <c:layout>
                <c:manualLayout>
                  <c:x val="1.9738466868206257E-2"/>
                  <c:y val="-1.1752000992018454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A8-4B23-B6AF-C6407EE621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27'!$A$4:$B$9</c:f>
              <c:strCache>
                <c:ptCount val="5"/>
                <c:pt idx="0">
                  <c:v>Твитер</c:v>
                </c:pt>
                <c:pt idx="1">
                  <c:v>Снепчет</c:v>
                </c:pt>
                <c:pt idx="2">
                  <c:v>Инстаграм</c:v>
                </c:pt>
                <c:pt idx="3">
                  <c:v>Јутјуб</c:v>
                </c:pt>
                <c:pt idx="4">
                  <c:v>Фејсбук</c:v>
                </c:pt>
              </c:strCache>
            </c:strRef>
          </c:cat>
          <c:val>
            <c:numRef>
              <c:f>'Табела 27'!$G$4:$G$9</c:f>
              <c:numCache>
                <c:formatCode>0.0</c:formatCode>
                <c:ptCount val="5"/>
                <c:pt idx="0">
                  <c:v>7.8</c:v>
                </c:pt>
                <c:pt idx="1">
                  <c:v>7.82</c:v>
                </c:pt>
                <c:pt idx="2">
                  <c:v>40.9</c:v>
                </c:pt>
                <c:pt idx="3">
                  <c:v>71.790000000000006</c:v>
                </c:pt>
                <c:pt idx="4">
                  <c:v>84.45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5A8-4B23-B6AF-C6407EE62183}"/>
            </c:ext>
          </c:extLst>
        </c:ser>
        <c:ser>
          <c:idx val="5"/>
          <c:order val="5"/>
          <c:tx>
            <c:strRef>
              <c:f>'Табела 27'!$H$3</c:f>
              <c:strCache>
                <c:ptCount val="1"/>
                <c:pt idx="0">
                  <c:v>50-59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A8-4B23-B6AF-C6407EE6218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A8-4B23-B6AF-C6407EE621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27'!$A$4:$B$9</c:f>
              <c:strCache>
                <c:ptCount val="5"/>
                <c:pt idx="0">
                  <c:v>Твитер</c:v>
                </c:pt>
                <c:pt idx="1">
                  <c:v>Снепчет</c:v>
                </c:pt>
                <c:pt idx="2">
                  <c:v>Инстаграм</c:v>
                </c:pt>
                <c:pt idx="3">
                  <c:v>Јутјуб</c:v>
                </c:pt>
                <c:pt idx="4">
                  <c:v>Фејсбук</c:v>
                </c:pt>
              </c:strCache>
            </c:strRef>
          </c:cat>
          <c:val>
            <c:numRef>
              <c:f>'Табела 27'!$H$4:$H$9</c:f>
              <c:numCache>
                <c:formatCode>0.0</c:formatCode>
                <c:ptCount val="5"/>
                <c:pt idx="0">
                  <c:v>4.03</c:v>
                </c:pt>
                <c:pt idx="1">
                  <c:v>1.83</c:v>
                </c:pt>
                <c:pt idx="2">
                  <c:v>14.93</c:v>
                </c:pt>
                <c:pt idx="3">
                  <c:v>43.49</c:v>
                </c:pt>
                <c:pt idx="4">
                  <c:v>57.13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5A8-4B23-B6AF-C6407EE62183}"/>
            </c:ext>
          </c:extLst>
        </c:ser>
        <c:ser>
          <c:idx val="6"/>
          <c:order val="6"/>
          <c:tx>
            <c:strRef>
              <c:f>'Табела 27'!$I$3</c:f>
              <c:strCache>
                <c:ptCount val="1"/>
                <c:pt idx="0">
                  <c:v>60+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5A8-4B23-B6AF-C6407EE6218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5A8-4B23-B6AF-C6407EE62183}"/>
                </c:ext>
              </c:extLst>
            </c:dLbl>
            <c:dLbl>
              <c:idx val="2"/>
              <c:layout>
                <c:manualLayout>
                  <c:x val="1.973846686820625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5A8-4B23-B6AF-C6407EE621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27'!$A$4:$B$9</c:f>
              <c:strCache>
                <c:ptCount val="5"/>
                <c:pt idx="0">
                  <c:v>Твитер</c:v>
                </c:pt>
                <c:pt idx="1">
                  <c:v>Снепчет</c:v>
                </c:pt>
                <c:pt idx="2">
                  <c:v>Инстаграм</c:v>
                </c:pt>
                <c:pt idx="3">
                  <c:v>Јутјуб</c:v>
                </c:pt>
                <c:pt idx="4">
                  <c:v>Фејсбук</c:v>
                </c:pt>
              </c:strCache>
            </c:strRef>
          </c:cat>
          <c:val>
            <c:numRef>
              <c:f>'Табела 27'!$I$4:$I$9</c:f>
              <c:numCache>
                <c:formatCode>0.0</c:formatCode>
                <c:ptCount val="5"/>
                <c:pt idx="0">
                  <c:v>0.71</c:v>
                </c:pt>
                <c:pt idx="1">
                  <c:v>0.52</c:v>
                </c:pt>
                <c:pt idx="2">
                  <c:v>4.34</c:v>
                </c:pt>
                <c:pt idx="3">
                  <c:v>10.76</c:v>
                </c:pt>
                <c:pt idx="4">
                  <c:v>17.309999999999999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5A8-4B23-B6AF-C6407EE6218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1"/>
        <c:overlap val="100"/>
        <c:axId val="490484959"/>
        <c:axId val="490485375"/>
      </c:barChart>
      <c:catAx>
        <c:axId val="4904849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mk-MK"/>
          </a:p>
        </c:txPr>
        <c:crossAx val="490485375"/>
        <c:crosses val="autoZero"/>
        <c:auto val="1"/>
        <c:lblAlgn val="ctr"/>
        <c:lblOffset val="100"/>
        <c:noMultiLvlLbl val="0"/>
      </c:catAx>
      <c:valAx>
        <c:axId val="490485375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490484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32332986678552"/>
          <c:y val="0.93033174131922036"/>
          <c:w val="0.53661516367057893"/>
          <c:h val="5.3274816057828835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mk-M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mk-MK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'Табела 28'!$B$3</c:f>
              <c:strCache>
                <c:ptCount val="1"/>
                <c:pt idx="0">
                  <c:v>Секој ден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28'!$A$4:$A$8</c:f>
              <c:strCache>
                <c:ptCount val="5"/>
                <c:pt idx="0">
                  <c:v>Телеграм</c:v>
                </c:pt>
                <c:pt idx="1">
                  <c:v>Скајп</c:v>
                </c:pt>
                <c:pt idx="2">
                  <c:v>ВатсАп</c:v>
                </c:pt>
                <c:pt idx="3">
                  <c:v>Вибер</c:v>
                </c:pt>
                <c:pt idx="4">
                  <c:v>Фејсбук Месинџер</c:v>
                </c:pt>
              </c:strCache>
            </c:strRef>
          </c:cat>
          <c:val>
            <c:numRef>
              <c:f>'Табела 28'!$B$4:$B$8</c:f>
            </c:numRef>
          </c:val>
          <c:extLst>
            <c:ext xmlns:c16="http://schemas.microsoft.com/office/drawing/2014/chart" uri="{C3380CC4-5D6E-409C-BE32-E72D297353CC}">
              <c16:uniqueId val="{00000000-BD87-4BDD-B276-E4FE4F525FB7}"/>
            </c:ext>
          </c:extLst>
        </c:ser>
        <c:ser>
          <c:idx val="1"/>
          <c:order val="1"/>
          <c:tx>
            <c:strRef>
              <c:f>'Табела 28'!$C$3</c:f>
              <c:strCache>
                <c:ptCount val="1"/>
                <c:pt idx="0">
                  <c:v>Неколку пати неделно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28'!$A$4:$A$8</c:f>
              <c:strCache>
                <c:ptCount val="5"/>
                <c:pt idx="0">
                  <c:v>Телеграм</c:v>
                </c:pt>
                <c:pt idx="1">
                  <c:v>Скајп</c:v>
                </c:pt>
                <c:pt idx="2">
                  <c:v>ВатсАп</c:v>
                </c:pt>
                <c:pt idx="3">
                  <c:v>Вибер</c:v>
                </c:pt>
                <c:pt idx="4">
                  <c:v>Фејсбук Месинџер</c:v>
                </c:pt>
              </c:strCache>
            </c:strRef>
          </c:cat>
          <c:val>
            <c:numRef>
              <c:f>'Табела 28'!$C$4:$C$8</c:f>
            </c:numRef>
          </c:val>
          <c:extLst>
            <c:ext xmlns:c16="http://schemas.microsoft.com/office/drawing/2014/chart" uri="{C3380CC4-5D6E-409C-BE32-E72D297353CC}">
              <c16:uniqueId val="{00000001-BD87-4BDD-B276-E4FE4F525FB7}"/>
            </c:ext>
          </c:extLst>
        </c:ser>
        <c:ser>
          <c:idx val="2"/>
          <c:order val="2"/>
          <c:tx>
            <c:strRef>
              <c:f>'Табела 28'!$D$3</c:f>
              <c:strCache>
                <c:ptCount val="1"/>
                <c:pt idx="0">
                  <c:v>1+2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28'!$A$4:$A$8</c:f>
              <c:strCache>
                <c:ptCount val="5"/>
                <c:pt idx="0">
                  <c:v>Телеграм</c:v>
                </c:pt>
                <c:pt idx="1">
                  <c:v>Скајп</c:v>
                </c:pt>
                <c:pt idx="2">
                  <c:v>ВатсАп</c:v>
                </c:pt>
                <c:pt idx="3">
                  <c:v>Вибер</c:v>
                </c:pt>
                <c:pt idx="4">
                  <c:v>Фејсбук Месинџер</c:v>
                </c:pt>
              </c:strCache>
            </c:strRef>
          </c:cat>
          <c:val>
            <c:numRef>
              <c:f>'Табела 28'!$D$4:$D$8</c:f>
            </c:numRef>
          </c:val>
          <c:extLst>
            <c:ext xmlns:c16="http://schemas.microsoft.com/office/drawing/2014/chart" uri="{C3380CC4-5D6E-409C-BE32-E72D297353CC}">
              <c16:uniqueId val="{00000002-BD87-4BDD-B276-E4FE4F525FB7}"/>
            </c:ext>
          </c:extLst>
        </c:ser>
        <c:ser>
          <c:idx val="3"/>
          <c:order val="3"/>
          <c:tx>
            <c:strRef>
              <c:f>'Табела 28'!$E$3</c:f>
              <c:strCache>
                <c:ptCount val="1"/>
                <c:pt idx="0">
                  <c:v>16-29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28'!$A$4:$A$8</c:f>
              <c:strCache>
                <c:ptCount val="5"/>
                <c:pt idx="0">
                  <c:v>Телеграм</c:v>
                </c:pt>
                <c:pt idx="1">
                  <c:v>Скајп</c:v>
                </c:pt>
                <c:pt idx="2">
                  <c:v>ВатсАп</c:v>
                </c:pt>
                <c:pt idx="3">
                  <c:v>Вибер</c:v>
                </c:pt>
                <c:pt idx="4">
                  <c:v>Фејсбук Месинџер</c:v>
                </c:pt>
              </c:strCache>
            </c:strRef>
          </c:cat>
          <c:val>
            <c:numRef>
              <c:f>'Табела 28'!$E$4:$E$8</c:f>
              <c:numCache>
                <c:formatCode>0.0</c:formatCode>
                <c:ptCount val="5"/>
                <c:pt idx="0">
                  <c:v>7.97</c:v>
                </c:pt>
                <c:pt idx="1">
                  <c:v>19.47</c:v>
                </c:pt>
                <c:pt idx="2">
                  <c:v>44.35</c:v>
                </c:pt>
                <c:pt idx="3">
                  <c:v>78.52</c:v>
                </c:pt>
                <c:pt idx="4">
                  <c:v>91.17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87-4BDD-B276-E4FE4F525FB7}"/>
            </c:ext>
          </c:extLst>
        </c:ser>
        <c:ser>
          <c:idx val="4"/>
          <c:order val="4"/>
          <c:tx>
            <c:strRef>
              <c:f>'Табела 28'!$F$3</c:f>
              <c:strCache>
                <c:ptCount val="1"/>
                <c:pt idx="0">
                  <c:v>30-39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1.257861635220125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D87-4BDD-B276-E4FE4F525F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28'!$A$4:$A$8</c:f>
              <c:strCache>
                <c:ptCount val="5"/>
                <c:pt idx="0">
                  <c:v>Телеграм</c:v>
                </c:pt>
                <c:pt idx="1">
                  <c:v>Скајп</c:v>
                </c:pt>
                <c:pt idx="2">
                  <c:v>ВатсАп</c:v>
                </c:pt>
                <c:pt idx="3">
                  <c:v>Вибер</c:v>
                </c:pt>
                <c:pt idx="4">
                  <c:v>Фејсбук Месинџер</c:v>
                </c:pt>
              </c:strCache>
            </c:strRef>
          </c:cat>
          <c:val>
            <c:numRef>
              <c:f>'Табела 28'!$F$4:$F$8</c:f>
              <c:numCache>
                <c:formatCode>0.0</c:formatCode>
                <c:ptCount val="5"/>
                <c:pt idx="0">
                  <c:v>6.54</c:v>
                </c:pt>
                <c:pt idx="1">
                  <c:v>15.44</c:v>
                </c:pt>
                <c:pt idx="2">
                  <c:v>33.08</c:v>
                </c:pt>
                <c:pt idx="3">
                  <c:v>81.760000000000005</c:v>
                </c:pt>
                <c:pt idx="4">
                  <c:v>90.06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87-4BDD-B276-E4FE4F525FB7}"/>
            </c:ext>
          </c:extLst>
        </c:ser>
        <c:ser>
          <c:idx val="5"/>
          <c:order val="5"/>
          <c:tx>
            <c:strRef>
              <c:f>'Табела 28'!$G$3</c:f>
              <c:strCache>
                <c:ptCount val="1"/>
                <c:pt idx="0">
                  <c:v>40-49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3.459119496855345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87-4BDD-B276-E4FE4F525F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28'!$A$4:$A$8</c:f>
              <c:strCache>
                <c:ptCount val="5"/>
                <c:pt idx="0">
                  <c:v>Телеграм</c:v>
                </c:pt>
                <c:pt idx="1">
                  <c:v>Скајп</c:v>
                </c:pt>
                <c:pt idx="2">
                  <c:v>ВатсАп</c:v>
                </c:pt>
                <c:pt idx="3">
                  <c:v>Вибер</c:v>
                </c:pt>
                <c:pt idx="4">
                  <c:v>Фејсбук Месинџер</c:v>
                </c:pt>
              </c:strCache>
            </c:strRef>
          </c:cat>
          <c:val>
            <c:numRef>
              <c:f>'Табела 28'!$G$4:$G$8</c:f>
              <c:numCache>
                <c:formatCode>0.0</c:formatCode>
                <c:ptCount val="5"/>
                <c:pt idx="0">
                  <c:v>6.69</c:v>
                </c:pt>
                <c:pt idx="1">
                  <c:v>18.75</c:v>
                </c:pt>
                <c:pt idx="2">
                  <c:v>28.23</c:v>
                </c:pt>
                <c:pt idx="3">
                  <c:v>75.53</c:v>
                </c:pt>
                <c:pt idx="4">
                  <c:v>79.84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D87-4BDD-B276-E4FE4F525FB7}"/>
            </c:ext>
          </c:extLst>
        </c:ser>
        <c:ser>
          <c:idx val="6"/>
          <c:order val="6"/>
          <c:tx>
            <c:strRef>
              <c:f>'Табела 28'!$H$3</c:f>
              <c:strCache>
                <c:ptCount val="1"/>
                <c:pt idx="0">
                  <c:v>50-59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D87-4BDD-B276-E4FE4F525FB7}"/>
                </c:ext>
              </c:extLst>
            </c:dLbl>
            <c:dLbl>
              <c:idx val="1"/>
              <c:layout>
                <c:manualLayout>
                  <c:x val="9.433962264150943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87-4BDD-B276-E4FE4F525F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28'!$A$4:$A$8</c:f>
              <c:strCache>
                <c:ptCount val="5"/>
                <c:pt idx="0">
                  <c:v>Телеграм</c:v>
                </c:pt>
                <c:pt idx="1">
                  <c:v>Скајп</c:v>
                </c:pt>
                <c:pt idx="2">
                  <c:v>ВатсАп</c:v>
                </c:pt>
                <c:pt idx="3">
                  <c:v>Вибер</c:v>
                </c:pt>
                <c:pt idx="4">
                  <c:v>Фејсбук Месинџер</c:v>
                </c:pt>
              </c:strCache>
            </c:strRef>
          </c:cat>
          <c:val>
            <c:numRef>
              <c:f>'Табела 28'!$H$4:$H$8</c:f>
              <c:numCache>
                <c:formatCode>0.0</c:formatCode>
                <c:ptCount val="5"/>
                <c:pt idx="0">
                  <c:v>2.4</c:v>
                </c:pt>
                <c:pt idx="1">
                  <c:v>7.19</c:v>
                </c:pt>
                <c:pt idx="2">
                  <c:v>14.5</c:v>
                </c:pt>
                <c:pt idx="3">
                  <c:v>50.14</c:v>
                </c:pt>
                <c:pt idx="4">
                  <c:v>52.85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D87-4BDD-B276-E4FE4F525FB7}"/>
            </c:ext>
          </c:extLst>
        </c:ser>
        <c:ser>
          <c:idx val="7"/>
          <c:order val="7"/>
          <c:tx>
            <c:strRef>
              <c:f>'Табела 28'!$I$3</c:f>
              <c:strCache>
                <c:ptCount val="1"/>
                <c:pt idx="0">
                  <c:v>60+</c:v>
                </c:pt>
              </c:strCache>
            </c:strRef>
          </c:tx>
          <c:spPr>
            <a:solidFill>
              <a:schemeClr val="accent2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87-4BDD-B276-E4FE4F525FB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87-4BDD-B276-E4FE4F525FB7}"/>
                </c:ext>
              </c:extLst>
            </c:dLbl>
            <c:dLbl>
              <c:idx val="2"/>
              <c:layout>
                <c:manualLayout>
                  <c:x val="1.5723270440251513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87-4BDD-B276-E4FE4F525F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28'!$A$4:$A$8</c:f>
              <c:strCache>
                <c:ptCount val="5"/>
                <c:pt idx="0">
                  <c:v>Телеграм</c:v>
                </c:pt>
                <c:pt idx="1">
                  <c:v>Скајп</c:v>
                </c:pt>
                <c:pt idx="2">
                  <c:v>ВатсАп</c:v>
                </c:pt>
                <c:pt idx="3">
                  <c:v>Вибер</c:v>
                </c:pt>
                <c:pt idx="4">
                  <c:v>Фејсбук Месинџер</c:v>
                </c:pt>
              </c:strCache>
            </c:strRef>
          </c:cat>
          <c:val>
            <c:numRef>
              <c:f>'Табела 28'!$I$4:$I$8</c:f>
              <c:numCache>
                <c:formatCode>0.0</c:formatCode>
                <c:ptCount val="5"/>
                <c:pt idx="0">
                  <c:v>0.18</c:v>
                </c:pt>
                <c:pt idx="1">
                  <c:v>2.97</c:v>
                </c:pt>
                <c:pt idx="2">
                  <c:v>7.08</c:v>
                </c:pt>
                <c:pt idx="3">
                  <c:v>14.27</c:v>
                </c:pt>
                <c:pt idx="4">
                  <c:v>14.16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D87-4BDD-B276-E4FE4F525FB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95669807"/>
        <c:axId val="595676047"/>
      </c:barChart>
      <c:catAx>
        <c:axId val="5956698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mk-MK"/>
          </a:p>
        </c:txPr>
        <c:crossAx val="595676047"/>
        <c:crosses val="autoZero"/>
        <c:auto val="1"/>
        <c:lblAlgn val="ctr"/>
        <c:lblOffset val="100"/>
        <c:noMultiLvlLbl val="0"/>
      </c:catAx>
      <c:valAx>
        <c:axId val="595676047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595669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536175902540482"/>
          <c:y val="0.93750994835323009"/>
          <c:w val="0.59531421779824689"/>
          <c:h val="4.6361019388705446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mk-M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mk-MK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29'!$A$4:$A$9</c:f>
              <c:strCache>
                <c:ptCount val="6"/>
                <c:pt idx="0">
                  <c:v>Преку контакт со политичар или политичка партија</c:v>
                </c:pt>
                <c:pt idx="1">
                  <c:v>Преку вклучување во активности на невладина организација</c:v>
                </c:pt>
                <c:pt idx="2">
                  <c:v>Преку учество во јавни, мирни демонстрации</c:v>
                </c:pt>
                <c:pt idx="3">
                  <c:v>Преку донирање средства за граѓанска или политичка кауза</c:v>
                </c:pt>
                <c:pt idx="4">
                  <c:v>Преку потпишување петиција за поддршка на граѓанска или политичка кауза</c:v>
                </c:pt>
                <c:pt idx="5">
                  <c:v>Се приклучив на група граѓани кои доброволно работат за да се реши некој проблем/прашање</c:v>
                </c:pt>
              </c:strCache>
            </c:strRef>
          </c:cat>
          <c:val>
            <c:numRef>
              <c:f>'Табела 29'!$B$4:$B$9</c:f>
              <c:numCache>
                <c:formatCode>0.0</c:formatCode>
                <c:ptCount val="6"/>
                <c:pt idx="0">
                  <c:v>5.38</c:v>
                </c:pt>
                <c:pt idx="1">
                  <c:v>7.13</c:v>
                </c:pt>
                <c:pt idx="2">
                  <c:v>7.97</c:v>
                </c:pt>
                <c:pt idx="3">
                  <c:v>9.8699999999999992</c:v>
                </c:pt>
                <c:pt idx="4">
                  <c:v>9.89</c:v>
                </c:pt>
                <c:pt idx="5">
                  <c:v>11.43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08-4180-8754-07A56A21FA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4374319"/>
        <c:axId val="584375567"/>
      </c:barChart>
      <c:catAx>
        <c:axId val="5843743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mk-MK"/>
          </a:p>
        </c:txPr>
        <c:crossAx val="584375567"/>
        <c:crosses val="autoZero"/>
        <c:auto val="1"/>
        <c:lblAlgn val="ctr"/>
        <c:lblOffset val="100"/>
        <c:noMultiLvlLbl val="0"/>
      </c:catAx>
      <c:valAx>
        <c:axId val="584375567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5843743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mk-MK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629384343543314"/>
          <c:y val="3.9963669391462307E-2"/>
          <c:w val="0.51370615656456686"/>
          <c:h val="0.8369659650854269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'Табела 30'!$B$1</c:f>
              <c:strCache>
                <c:ptCount val="1"/>
                <c:pt idx="0">
                  <c:v>Секој ден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58-45B8-9C80-90D52D34931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58-45B8-9C80-90D52D34931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58-45B8-9C80-90D52D349315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558-45B8-9C80-90D52D3493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30'!$A$2:$A$9</c:f>
              <c:strCache>
                <c:ptCount val="8"/>
                <c:pt idx="0">
                  <c:v>Учество во контактни радио или ТВ емисии</c:v>
                </c:pt>
                <c:pt idx="1">
                  <c:v>Директни контакти со новинари и уредници</c:v>
                </c:pt>
                <c:pt idx="2">
                  <c:v>Праќање писма до редакции</c:v>
                </c:pt>
                <c:pt idx="3">
                  <c:v>Писмено обраќање до државни институции преку емаил или профили на  социјалните мрежи</c:v>
                </c:pt>
                <c:pt idx="4">
                  <c:v>Пишување блог </c:v>
                </c:pt>
                <c:pt idx="5">
                  <c:v>Коментирање на Веб страници и Информативни портали</c:v>
                </c:pt>
                <c:pt idx="6">
                  <c:v>Постирање лични коментари на социјалните мрежи</c:v>
                </c:pt>
                <c:pt idx="7">
                  <c:v>Споделување линкови и информации на социјалните мрежи</c:v>
                </c:pt>
              </c:strCache>
            </c:strRef>
          </c:cat>
          <c:val>
            <c:numRef>
              <c:f>'Табела 30'!$B$2:$B$9</c:f>
              <c:numCache>
                <c:formatCode>0.0</c:formatCode>
                <c:ptCount val="8"/>
                <c:pt idx="0">
                  <c:v>0.77</c:v>
                </c:pt>
                <c:pt idx="1">
                  <c:v>0.9</c:v>
                </c:pt>
                <c:pt idx="2">
                  <c:v>0.97</c:v>
                </c:pt>
                <c:pt idx="3">
                  <c:v>1.73</c:v>
                </c:pt>
                <c:pt idx="4">
                  <c:v>2.31</c:v>
                </c:pt>
                <c:pt idx="5">
                  <c:v>3.74</c:v>
                </c:pt>
                <c:pt idx="6">
                  <c:v>8.31</c:v>
                </c:pt>
                <c:pt idx="7">
                  <c:v>9.15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58-45B8-9C80-90D52D349315}"/>
            </c:ext>
          </c:extLst>
        </c:ser>
        <c:ser>
          <c:idx val="1"/>
          <c:order val="1"/>
          <c:tx>
            <c:strRef>
              <c:f>'Табела 30'!$C$1</c:f>
              <c:strCache>
                <c:ptCount val="1"/>
                <c:pt idx="0">
                  <c:v>Најмалку еднаш неделно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30'!$A$2:$A$9</c:f>
              <c:strCache>
                <c:ptCount val="8"/>
                <c:pt idx="0">
                  <c:v>Учество во контактни радио или ТВ емисии</c:v>
                </c:pt>
                <c:pt idx="1">
                  <c:v>Директни контакти со новинари и уредници</c:v>
                </c:pt>
                <c:pt idx="2">
                  <c:v>Праќање писма до редакции</c:v>
                </c:pt>
                <c:pt idx="3">
                  <c:v>Писмено обраќање до државни институции преку емаил или профили на  социјалните мрежи</c:v>
                </c:pt>
                <c:pt idx="4">
                  <c:v>Пишување блог </c:v>
                </c:pt>
                <c:pt idx="5">
                  <c:v>Коментирање на Веб страници и Информативни портали</c:v>
                </c:pt>
                <c:pt idx="6">
                  <c:v>Постирање лични коментари на социјалните мрежи</c:v>
                </c:pt>
                <c:pt idx="7">
                  <c:v>Споделување линкови и информации на социјалните мрежи</c:v>
                </c:pt>
              </c:strCache>
            </c:strRef>
          </c:cat>
          <c:val>
            <c:numRef>
              <c:f>'Табела 30'!$C$2:$C$9</c:f>
              <c:numCache>
                <c:formatCode>0.0</c:formatCode>
                <c:ptCount val="8"/>
                <c:pt idx="0">
                  <c:v>2.56</c:v>
                </c:pt>
                <c:pt idx="1">
                  <c:v>2.74</c:v>
                </c:pt>
                <c:pt idx="2">
                  <c:v>1.82</c:v>
                </c:pt>
                <c:pt idx="3">
                  <c:v>3.16</c:v>
                </c:pt>
                <c:pt idx="4">
                  <c:v>4.29</c:v>
                </c:pt>
                <c:pt idx="5">
                  <c:v>7.37</c:v>
                </c:pt>
                <c:pt idx="6">
                  <c:v>12.26</c:v>
                </c:pt>
                <c:pt idx="7">
                  <c:v>13.65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58-45B8-9C80-90D52D349315}"/>
            </c:ext>
          </c:extLst>
        </c:ser>
        <c:ser>
          <c:idx val="2"/>
          <c:order val="2"/>
          <c:tx>
            <c:strRef>
              <c:f>'Табела 30'!$D$1</c:f>
              <c:strCache>
                <c:ptCount val="1"/>
                <c:pt idx="0">
                  <c:v>Помалку од еднаш неделно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30'!$A$2:$A$9</c:f>
              <c:strCache>
                <c:ptCount val="8"/>
                <c:pt idx="0">
                  <c:v>Учество во контактни радио или ТВ емисии</c:v>
                </c:pt>
                <c:pt idx="1">
                  <c:v>Директни контакти со новинари и уредници</c:v>
                </c:pt>
                <c:pt idx="2">
                  <c:v>Праќање писма до редакции</c:v>
                </c:pt>
                <c:pt idx="3">
                  <c:v>Писмено обраќање до државни институции преку емаил или профили на  социјалните мрежи</c:v>
                </c:pt>
                <c:pt idx="4">
                  <c:v>Пишување блог </c:v>
                </c:pt>
                <c:pt idx="5">
                  <c:v>Коментирање на Веб страници и Информативни портали</c:v>
                </c:pt>
                <c:pt idx="6">
                  <c:v>Постирање лични коментари на социјалните мрежи</c:v>
                </c:pt>
                <c:pt idx="7">
                  <c:v>Споделување линкови и информации на социјалните мрежи</c:v>
                </c:pt>
              </c:strCache>
            </c:strRef>
          </c:cat>
          <c:val>
            <c:numRef>
              <c:f>'Табела 30'!$D$2:$D$9</c:f>
              <c:numCache>
                <c:formatCode>0.0</c:formatCode>
                <c:ptCount val="8"/>
                <c:pt idx="0">
                  <c:v>4.3</c:v>
                </c:pt>
                <c:pt idx="1">
                  <c:v>3.43</c:v>
                </c:pt>
                <c:pt idx="2">
                  <c:v>3.74</c:v>
                </c:pt>
                <c:pt idx="3">
                  <c:v>9.18</c:v>
                </c:pt>
                <c:pt idx="4">
                  <c:v>6.38</c:v>
                </c:pt>
                <c:pt idx="5">
                  <c:v>13.86</c:v>
                </c:pt>
                <c:pt idx="6">
                  <c:v>15.54</c:v>
                </c:pt>
                <c:pt idx="7">
                  <c:v>17.2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58-45B8-9C80-90D52D349315}"/>
            </c:ext>
          </c:extLst>
        </c:ser>
        <c:ser>
          <c:idx val="3"/>
          <c:order val="3"/>
          <c:tx>
            <c:strRef>
              <c:f>'Табела 30'!$E$1</c:f>
              <c:strCache>
                <c:ptCount val="1"/>
                <c:pt idx="0">
                  <c:v>Никогаш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30'!$A$2:$A$9</c:f>
              <c:strCache>
                <c:ptCount val="8"/>
                <c:pt idx="0">
                  <c:v>Учество во контактни радио или ТВ емисии</c:v>
                </c:pt>
                <c:pt idx="1">
                  <c:v>Директни контакти со новинари и уредници</c:v>
                </c:pt>
                <c:pt idx="2">
                  <c:v>Праќање писма до редакции</c:v>
                </c:pt>
                <c:pt idx="3">
                  <c:v>Писмено обраќање до државни институции преку емаил или профили на  социјалните мрежи</c:v>
                </c:pt>
                <c:pt idx="4">
                  <c:v>Пишување блог </c:v>
                </c:pt>
                <c:pt idx="5">
                  <c:v>Коментирање на Веб страници и Информативни портали</c:v>
                </c:pt>
                <c:pt idx="6">
                  <c:v>Постирање лични коментари на социјалните мрежи</c:v>
                </c:pt>
                <c:pt idx="7">
                  <c:v>Споделување линкови и информации на социјалните мрежи</c:v>
                </c:pt>
              </c:strCache>
            </c:strRef>
          </c:cat>
          <c:val>
            <c:numRef>
              <c:f>'Табела 30'!$E$2:$E$9</c:f>
            </c:numRef>
          </c:val>
          <c:extLst>
            <c:ext xmlns:c16="http://schemas.microsoft.com/office/drawing/2014/chart" uri="{C3380CC4-5D6E-409C-BE32-E72D297353CC}">
              <c16:uniqueId val="{00000003-B558-45B8-9C80-90D52D349315}"/>
            </c:ext>
          </c:extLst>
        </c:ser>
        <c:ser>
          <c:idx val="4"/>
          <c:order val="4"/>
          <c:tx>
            <c:strRef>
              <c:f>'Табела 30'!$F$1</c:f>
              <c:strCache>
                <c:ptCount val="1"/>
                <c:pt idx="0">
                  <c:v>Не знам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30'!$A$2:$A$9</c:f>
              <c:strCache>
                <c:ptCount val="8"/>
                <c:pt idx="0">
                  <c:v>Учество во контактни радио или ТВ емисии</c:v>
                </c:pt>
                <c:pt idx="1">
                  <c:v>Директни контакти со новинари и уредници</c:v>
                </c:pt>
                <c:pt idx="2">
                  <c:v>Праќање писма до редакции</c:v>
                </c:pt>
                <c:pt idx="3">
                  <c:v>Писмено обраќање до државни институции преку емаил или профили на  социјалните мрежи</c:v>
                </c:pt>
                <c:pt idx="4">
                  <c:v>Пишување блог </c:v>
                </c:pt>
                <c:pt idx="5">
                  <c:v>Коментирање на Веб страници и Информативни портали</c:v>
                </c:pt>
                <c:pt idx="6">
                  <c:v>Постирање лични коментари на социјалните мрежи</c:v>
                </c:pt>
                <c:pt idx="7">
                  <c:v>Споделување линкови и информации на социјалните мрежи</c:v>
                </c:pt>
              </c:strCache>
            </c:strRef>
          </c:cat>
          <c:val>
            <c:numRef>
              <c:f>'Табела 30'!$F$2:$F$9</c:f>
            </c:numRef>
          </c:val>
          <c:extLst>
            <c:ext xmlns:c16="http://schemas.microsoft.com/office/drawing/2014/chart" uri="{C3380CC4-5D6E-409C-BE32-E72D297353CC}">
              <c16:uniqueId val="{00000004-B558-45B8-9C80-90D52D3493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00"/>
        <c:axId val="490487039"/>
        <c:axId val="490482463"/>
      </c:barChart>
      <c:catAx>
        <c:axId val="4904870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mk-MK"/>
          </a:p>
        </c:txPr>
        <c:crossAx val="490482463"/>
        <c:crosses val="autoZero"/>
        <c:auto val="1"/>
        <c:lblAlgn val="ctr"/>
        <c:lblOffset val="100"/>
        <c:noMultiLvlLbl val="0"/>
      </c:catAx>
      <c:valAx>
        <c:axId val="490482463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490487039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mk-M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mk-MK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alpha val="8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F731-4D67-B6DB-E08B02ECC6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'Tabela 33'!$A$5:$A$15</c:f>
              <c:strCache>
                <c:ptCount val="11"/>
                <c:pt idx="0">
                  <c:v>Ништо од наведеното </c:v>
                </c:pt>
                <c:pt idx="1">
                  <c:v>Изработив/адаптирав/објавив нови содржини на веб страница или апликација </c:v>
                </c:pt>
                <c:pt idx="2">
                  <c:v>Креирав мои колекции на идеи на сајтови како Пинтерест </c:v>
                </c:pt>
                <c:pt idx="3">
                  <c:v>Направив моја музика или ремикс на туѓа </c:v>
                </c:pt>
                <c:pt idx="4">
                  <c:v>Направив блог или влог  (видео блог) </c:v>
                </c:pt>
                <c:pt idx="5">
                  <c:v>Направив меме или гиф </c:v>
                </c:pt>
                <c:pt idx="6">
                  <c:v>Креирав онлајн фото-албум, картичка за роденден и сл. </c:v>
                </c:pt>
                <c:pt idx="7">
                  <c:v>Направив видео </c:v>
                </c:pt>
                <c:pt idx="8">
                  <c:v>Дигитална фотографија на која додадов филтри и ја уредив </c:v>
                </c:pt>
                <c:pt idx="9">
                  <c:v>Се вклучив во живо на Facebook Live, YouTube Live  или  'Live'  на  Instagram </c:v>
                </c:pt>
                <c:pt idx="10">
                  <c:v>Фотографија </c:v>
                </c:pt>
              </c:strCache>
            </c:strRef>
          </c:cat>
          <c:val>
            <c:numRef>
              <c:f>'Tabela 33'!$B$5:$B$15</c:f>
              <c:numCache>
                <c:formatCode>0.0</c:formatCode>
                <c:ptCount val="11"/>
                <c:pt idx="0">
                  <c:v>37.36</c:v>
                </c:pt>
                <c:pt idx="1">
                  <c:v>2.34</c:v>
                </c:pt>
                <c:pt idx="2">
                  <c:v>2.54</c:v>
                </c:pt>
                <c:pt idx="3">
                  <c:v>2.75</c:v>
                </c:pt>
                <c:pt idx="4">
                  <c:v>3.23</c:v>
                </c:pt>
                <c:pt idx="5">
                  <c:v>6.27</c:v>
                </c:pt>
                <c:pt idx="6">
                  <c:v>12.16</c:v>
                </c:pt>
                <c:pt idx="7">
                  <c:v>14</c:v>
                </c:pt>
                <c:pt idx="8">
                  <c:v>14.57</c:v>
                </c:pt>
                <c:pt idx="9">
                  <c:v>17.03</c:v>
                </c:pt>
                <c:pt idx="10">
                  <c:v>50.48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31-4D67-B6DB-E08B02ECC60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355609328"/>
        <c:axId val="1355614320"/>
      </c:barChart>
      <c:catAx>
        <c:axId val="1355609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mk-MK"/>
          </a:p>
        </c:txPr>
        <c:crossAx val="1355614320"/>
        <c:crosses val="autoZero"/>
        <c:auto val="1"/>
        <c:lblAlgn val="ctr"/>
        <c:lblOffset val="100"/>
        <c:noMultiLvlLbl val="0"/>
      </c:catAx>
      <c:valAx>
        <c:axId val="1355614320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1355609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mk-M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'Tabela 6'!$B$1:$B$2</c:f>
              <c:strCache>
                <c:ptCount val="2"/>
                <c:pt idx="1">
                  <c:v>ВКУПНО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'Tabela 6'!$A$3:$A$14</c:f>
              <c:strCache>
                <c:ptCount val="11"/>
                <c:pt idx="0">
                  <c:v>Читање печатен весник или  списание</c:v>
                </c:pt>
                <c:pt idx="1">
                  <c:v>Читање книга</c:v>
                </c:pt>
                <c:pt idx="2">
                  <c:v>Снимање видео клипови</c:v>
                </c:pt>
                <c:pt idx="3">
                  <c:v>Слушање радио</c:v>
                </c:pt>
                <c:pt idx="4">
                  <c:v>Играње игри</c:v>
                </c:pt>
                <c:pt idx="5">
                  <c:v>Фотографирање </c:v>
                </c:pt>
                <c:pt idx="6">
                  <c:v>Работа на компјутер</c:v>
                </c:pt>
                <c:pt idx="7">
                  <c:v>Користење интернет преку компјутер</c:v>
                </c:pt>
                <c:pt idx="8">
                  <c:v>Гледање телевизија</c:v>
                </c:pt>
                <c:pt idx="9">
                  <c:v>Користење интернет преку мобилен телефон</c:v>
                </c:pt>
                <c:pt idx="10">
                  <c:v>Користење мобилен телефон за разговори    </c:v>
                </c:pt>
              </c:strCache>
            </c:strRef>
          </c:cat>
          <c:val>
            <c:numRef>
              <c:f>'Tabela 6'!$B$3:$B$14</c:f>
            </c:numRef>
          </c:val>
          <c:extLst>
            <c:ext xmlns:c16="http://schemas.microsoft.com/office/drawing/2014/chart" uri="{C3380CC4-5D6E-409C-BE32-E72D297353CC}">
              <c16:uniqueId val="{00000000-C42E-4BA4-9EC4-9283D509955F}"/>
            </c:ext>
          </c:extLst>
        </c:ser>
        <c:ser>
          <c:idx val="1"/>
          <c:order val="1"/>
          <c:tx>
            <c:strRef>
              <c:f>'Tabela 6'!$C$1:$C$2</c:f>
              <c:strCache>
                <c:ptCount val="2"/>
                <c:pt idx="0">
                  <c:v>Возраст</c:v>
                </c:pt>
                <c:pt idx="1">
                  <c:v>16-29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2E-4BA4-9EC4-9283D509955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2E-4BA4-9EC4-9283D509955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42E-4BA4-9EC4-9283D509955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42E-4BA4-9EC4-9283D50995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'Tabela 6'!$A$3:$A$14</c:f>
              <c:strCache>
                <c:ptCount val="11"/>
                <c:pt idx="0">
                  <c:v>Читање печатен весник или  списание</c:v>
                </c:pt>
                <c:pt idx="1">
                  <c:v>Читање книга</c:v>
                </c:pt>
                <c:pt idx="2">
                  <c:v>Снимање видео клипови</c:v>
                </c:pt>
                <c:pt idx="3">
                  <c:v>Слушање радио</c:v>
                </c:pt>
                <c:pt idx="4">
                  <c:v>Играње игри</c:v>
                </c:pt>
                <c:pt idx="5">
                  <c:v>Фотографирање </c:v>
                </c:pt>
                <c:pt idx="6">
                  <c:v>Работа на компјутер</c:v>
                </c:pt>
                <c:pt idx="7">
                  <c:v>Користење интернет преку компјутер</c:v>
                </c:pt>
                <c:pt idx="8">
                  <c:v>Гледање телевизија</c:v>
                </c:pt>
                <c:pt idx="9">
                  <c:v>Користење интернет преку мобилен телефон</c:v>
                </c:pt>
                <c:pt idx="10">
                  <c:v>Користење мобилен телефон за разговори    </c:v>
                </c:pt>
              </c:strCache>
            </c:strRef>
          </c:cat>
          <c:val>
            <c:numRef>
              <c:f>'Tabela 6'!$C$3:$C$14</c:f>
              <c:numCache>
                <c:formatCode>0.0</c:formatCode>
                <c:ptCount val="11"/>
                <c:pt idx="0">
                  <c:v>3.53</c:v>
                </c:pt>
                <c:pt idx="1">
                  <c:v>14.01</c:v>
                </c:pt>
                <c:pt idx="2">
                  <c:v>15.15</c:v>
                </c:pt>
                <c:pt idx="3">
                  <c:v>22.11</c:v>
                </c:pt>
                <c:pt idx="4">
                  <c:v>25.24</c:v>
                </c:pt>
                <c:pt idx="5">
                  <c:v>48.23</c:v>
                </c:pt>
                <c:pt idx="6">
                  <c:v>50.33</c:v>
                </c:pt>
                <c:pt idx="7">
                  <c:v>56.48</c:v>
                </c:pt>
                <c:pt idx="8">
                  <c:v>73.59</c:v>
                </c:pt>
                <c:pt idx="9">
                  <c:v>94.65</c:v>
                </c:pt>
                <c:pt idx="10">
                  <c:v>97.44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2E-4BA4-9EC4-9283D509955F}"/>
            </c:ext>
          </c:extLst>
        </c:ser>
        <c:ser>
          <c:idx val="2"/>
          <c:order val="2"/>
          <c:tx>
            <c:strRef>
              <c:f>'Tabela 6'!$D$1:$D$2</c:f>
              <c:strCache>
                <c:ptCount val="2"/>
                <c:pt idx="0">
                  <c:v>Возраст</c:v>
                </c:pt>
                <c:pt idx="1">
                  <c:v>30-39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2E-4BA4-9EC4-9283D509955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2E-4BA4-9EC4-9283D509955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42E-4BA4-9EC4-9283D509955F}"/>
                </c:ext>
              </c:extLst>
            </c:dLbl>
            <c:dLbl>
              <c:idx val="3"/>
              <c:layout>
                <c:manualLayout>
                  <c:x val="-4.6728971962617391E-3"/>
                  <c:y val="-3.03439256995928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B7-409B-A505-82417CBE8EA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42E-4BA4-9EC4-9283D50995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'Tabela 6'!$A$3:$A$14</c:f>
              <c:strCache>
                <c:ptCount val="11"/>
                <c:pt idx="0">
                  <c:v>Читање печатен весник или  списание</c:v>
                </c:pt>
                <c:pt idx="1">
                  <c:v>Читање книга</c:v>
                </c:pt>
                <c:pt idx="2">
                  <c:v>Снимање видео клипови</c:v>
                </c:pt>
                <c:pt idx="3">
                  <c:v>Слушање радио</c:v>
                </c:pt>
                <c:pt idx="4">
                  <c:v>Играње игри</c:v>
                </c:pt>
                <c:pt idx="5">
                  <c:v>Фотографирање </c:v>
                </c:pt>
                <c:pt idx="6">
                  <c:v>Работа на компјутер</c:v>
                </c:pt>
                <c:pt idx="7">
                  <c:v>Користење интернет преку компјутер</c:v>
                </c:pt>
                <c:pt idx="8">
                  <c:v>Гледање телевизија</c:v>
                </c:pt>
                <c:pt idx="9">
                  <c:v>Користење интернет преку мобилен телефон</c:v>
                </c:pt>
                <c:pt idx="10">
                  <c:v>Користење мобилен телефон за разговори    </c:v>
                </c:pt>
              </c:strCache>
            </c:strRef>
          </c:cat>
          <c:val>
            <c:numRef>
              <c:f>'Tabela 6'!$D$3:$D$14</c:f>
              <c:numCache>
                <c:formatCode>0.0</c:formatCode>
                <c:ptCount val="11"/>
                <c:pt idx="0">
                  <c:v>7.21</c:v>
                </c:pt>
                <c:pt idx="1">
                  <c:v>6.2</c:v>
                </c:pt>
                <c:pt idx="2">
                  <c:v>14.4</c:v>
                </c:pt>
                <c:pt idx="3">
                  <c:v>29.23</c:v>
                </c:pt>
                <c:pt idx="4">
                  <c:v>12.12</c:v>
                </c:pt>
                <c:pt idx="5">
                  <c:v>32.590000000000003</c:v>
                </c:pt>
                <c:pt idx="6">
                  <c:v>44.52</c:v>
                </c:pt>
                <c:pt idx="7">
                  <c:v>44.04</c:v>
                </c:pt>
                <c:pt idx="8">
                  <c:v>80.48</c:v>
                </c:pt>
                <c:pt idx="9">
                  <c:v>92.13</c:v>
                </c:pt>
                <c:pt idx="10">
                  <c:v>96.55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42E-4BA4-9EC4-9283D509955F}"/>
            </c:ext>
          </c:extLst>
        </c:ser>
        <c:ser>
          <c:idx val="3"/>
          <c:order val="3"/>
          <c:tx>
            <c:strRef>
              <c:f>'Tabela 6'!$E$1:$E$2</c:f>
              <c:strCache>
                <c:ptCount val="2"/>
                <c:pt idx="0">
                  <c:v>Возраст</c:v>
                </c:pt>
                <c:pt idx="1">
                  <c:v>40-49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42E-4BA4-9EC4-9283D509955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42E-4BA4-9EC4-9283D509955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42E-4BA4-9EC4-9283D509955F}"/>
                </c:ext>
              </c:extLst>
            </c:dLbl>
            <c:dLbl>
              <c:idx val="3"/>
              <c:layout>
                <c:manualLayout>
                  <c:x val="1.557632398753837E-3"/>
                  <c:y val="1.26433023748302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7B7-409B-A505-82417CBE8EA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42E-4BA4-9EC4-9283D509955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42E-4BA4-9EC4-9283D50995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'Tabela 6'!$A$3:$A$14</c:f>
              <c:strCache>
                <c:ptCount val="11"/>
                <c:pt idx="0">
                  <c:v>Читање печатен весник или  списание</c:v>
                </c:pt>
                <c:pt idx="1">
                  <c:v>Читање книга</c:v>
                </c:pt>
                <c:pt idx="2">
                  <c:v>Снимање видео клипови</c:v>
                </c:pt>
                <c:pt idx="3">
                  <c:v>Слушање радио</c:v>
                </c:pt>
                <c:pt idx="4">
                  <c:v>Играње игри</c:v>
                </c:pt>
                <c:pt idx="5">
                  <c:v>Фотографирање </c:v>
                </c:pt>
                <c:pt idx="6">
                  <c:v>Работа на компјутер</c:v>
                </c:pt>
                <c:pt idx="7">
                  <c:v>Користење интернет преку компјутер</c:v>
                </c:pt>
                <c:pt idx="8">
                  <c:v>Гледање телевизија</c:v>
                </c:pt>
                <c:pt idx="9">
                  <c:v>Користење интернет преку мобилен телефон</c:v>
                </c:pt>
                <c:pt idx="10">
                  <c:v>Користење мобилен телефон за разговори    </c:v>
                </c:pt>
              </c:strCache>
            </c:strRef>
          </c:cat>
          <c:val>
            <c:numRef>
              <c:f>'Tabela 6'!$E$3:$E$14</c:f>
              <c:numCache>
                <c:formatCode>0.0</c:formatCode>
                <c:ptCount val="11"/>
                <c:pt idx="0">
                  <c:v>5.42</c:v>
                </c:pt>
                <c:pt idx="1">
                  <c:v>10.43</c:v>
                </c:pt>
                <c:pt idx="2">
                  <c:v>6.09</c:v>
                </c:pt>
                <c:pt idx="3">
                  <c:v>30.43</c:v>
                </c:pt>
                <c:pt idx="4">
                  <c:v>5.12</c:v>
                </c:pt>
                <c:pt idx="5">
                  <c:v>20.53</c:v>
                </c:pt>
                <c:pt idx="6">
                  <c:v>35.630000000000003</c:v>
                </c:pt>
                <c:pt idx="7">
                  <c:v>42.93</c:v>
                </c:pt>
                <c:pt idx="8">
                  <c:v>84.64</c:v>
                </c:pt>
                <c:pt idx="9">
                  <c:v>82.95</c:v>
                </c:pt>
                <c:pt idx="10">
                  <c:v>95.2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42E-4BA4-9EC4-9283D509955F}"/>
            </c:ext>
          </c:extLst>
        </c:ser>
        <c:ser>
          <c:idx val="4"/>
          <c:order val="4"/>
          <c:tx>
            <c:strRef>
              <c:f>'Tabela 6'!$F$1:$F$2</c:f>
              <c:strCache>
                <c:ptCount val="2"/>
                <c:pt idx="0">
                  <c:v>Возраст</c:v>
                </c:pt>
                <c:pt idx="1">
                  <c:v>50-59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42E-4BA4-9EC4-9283D509955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42E-4BA4-9EC4-9283D509955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42E-4BA4-9EC4-9283D509955F}"/>
                </c:ext>
              </c:extLst>
            </c:dLbl>
            <c:dLbl>
              <c:idx val="3"/>
              <c:layout>
                <c:manualLayout>
                  <c:x val="1.5576323987539513E-3"/>
                  <c:y val="-3.03439256995928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B7-409B-A505-82417CBE8EA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42E-4BA4-9EC4-9283D509955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42E-4BA4-9EC4-9283D50995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'Tabela 6'!$A$3:$A$14</c:f>
              <c:strCache>
                <c:ptCount val="11"/>
                <c:pt idx="0">
                  <c:v>Читање печатен весник или  списание</c:v>
                </c:pt>
                <c:pt idx="1">
                  <c:v>Читање книга</c:v>
                </c:pt>
                <c:pt idx="2">
                  <c:v>Снимање видео клипови</c:v>
                </c:pt>
                <c:pt idx="3">
                  <c:v>Слушање радио</c:v>
                </c:pt>
                <c:pt idx="4">
                  <c:v>Играње игри</c:v>
                </c:pt>
                <c:pt idx="5">
                  <c:v>Фотографирање </c:v>
                </c:pt>
                <c:pt idx="6">
                  <c:v>Работа на компјутер</c:v>
                </c:pt>
                <c:pt idx="7">
                  <c:v>Користење интернет преку компјутер</c:v>
                </c:pt>
                <c:pt idx="8">
                  <c:v>Гледање телевизија</c:v>
                </c:pt>
                <c:pt idx="9">
                  <c:v>Користење интернет преку мобилен телефон</c:v>
                </c:pt>
                <c:pt idx="10">
                  <c:v>Користење мобилен телефон за разговори    </c:v>
                </c:pt>
              </c:strCache>
            </c:strRef>
          </c:cat>
          <c:val>
            <c:numRef>
              <c:f>'Tabela 6'!$F$3:$F$14</c:f>
              <c:numCache>
                <c:formatCode>0.0</c:formatCode>
                <c:ptCount val="11"/>
                <c:pt idx="0">
                  <c:v>7.63</c:v>
                </c:pt>
                <c:pt idx="1">
                  <c:v>6.21</c:v>
                </c:pt>
                <c:pt idx="2">
                  <c:v>4.21</c:v>
                </c:pt>
                <c:pt idx="3">
                  <c:v>20.41</c:v>
                </c:pt>
                <c:pt idx="4">
                  <c:v>1.88</c:v>
                </c:pt>
                <c:pt idx="5">
                  <c:v>12.22</c:v>
                </c:pt>
                <c:pt idx="6">
                  <c:v>21.85</c:v>
                </c:pt>
                <c:pt idx="7">
                  <c:v>29.67</c:v>
                </c:pt>
                <c:pt idx="8">
                  <c:v>91.05</c:v>
                </c:pt>
                <c:pt idx="9">
                  <c:v>59.25</c:v>
                </c:pt>
                <c:pt idx="10">
                  <c:v>90.72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42E-4BA4-9EC4-9283D509955F}"/>
            </c:ext>
          </c:extLst>
        </c:ser>
        <c:ser>
          <c:idx val="5"/>
          <c:order val="5"/>
          <c:tx>
            <c:strRef>
              <c:f>'Tabela 6'!$G$1:$G$2</c:f>
              <c:strCache>
                <c:ptCount val="2"/>
                <c:pt idx="0">
                  <c:v>Возраст</c:v>
                </c:pt>
                <c:pt idx="1">
                  <c:v>60+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42E-4BA4-9EC4-9283D509955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42E-4BA4-9EC4-9283D509955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42E-4BA4-9EC4-9283D509955F}"/>
                </c:ext>
              </c:extLst>
            </c:dLbl>
            <c:dLbl>
              <c:idx val="3"/>
              <c:layout>
                <c:manualLayout>
                  <c:x val="2.8037383177570093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7B7-409B-A505-82417CBE8EA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42E-4BA4-9EC4-9283D509955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42E-4BA4-9EC4-9283D509955F}"/>
                </c:ext>
              </c:extLst>
            </c:dLbl>
            <c:dLbl>
              <c:idx val="6"/>
              <c:layout>
                <c:manualLayout>
                  <c:x val="1.8691588785046728E-2"/>
                  <c:y val="-5.057320949932170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42E-4BA4-9EC4-9283D509955F}"/>
                </c:ext>
              </c:extLst>
            </c:dLbl>
            <c:dLbl>
              <c:idx val="7"/>
              <c:layout>
                <c:manualLayout>
                  <c:x val="1.2461059190031152E-2"/>
                  <c:y val="-4.635823984003527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42E-4BA4-9EC4-9283D50995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'Tabela 6'!$A$3:$A$14</c:f>
              <c:strCache>
                <c:ptCount val="11"/>
                <c:pt idx="0">
                  <c:v>Читање печатен весник или  списание</c:v>
                </c:pt>
                <c:pt idx="1">
                  <c:v>Читање книга</c:v>
                </c:pt>
                <c:pt idx="2">
                  <c:v>Снимање видео клипови</c:v>
                </c:pt>
                <c:pt idx="3">
                  <c:v>Слушање радио</c:v>
                </c:pt>
                <c:pt idx="4">
                  <c:v>Играње игри</c:v>
                </c:pt>
                <c:pt idx="5">
                  <c:v>Фотографирање </c:v>
                </c:pt>
                <c:pt idx="6">
                  <c:v>Работа на компјутер</c:v>
                </c:pt>
                <c:pt idx="7">
                  <c:v>Користење интернет преку компјутер</c:v>
                </c:pt>
                <c:pt idx="8">
                  <c:v>Гледање телевизија</c:v>
                </c:pt>
                <c:pt idx="9">
                  <c:v>Користење интернет преку мобилен телефон</c:v>
                </c:pt>
                <c:pt idx="10">
                  <c:v>Користење мобилен телефон за разговори    </c:v>
                </c:pt>
              </c:strCache>
            </c:strRef>
          </c:cat>
          <c:val>
            <c:numRef>
              <c:f>'Tabela 6'!$G$3:$G$14</c:f>
              <c:numCache>
                <c:formatCode>0.0</c:formatCode>
                <c:ptCount val="11"/>
                <c:pt idx="0">
                  <c:v>5.44</c:v>
                </c:pt>
                <c:pt idx="1">
                  <c:v>4.1100000000000003</c:v>
                </c:pt>
                <c:pt idx="2">
                  <c:v>0.95</c:v>
                </c:pt>
                <c:pt idx="3">
                  <c:v>20.6</c:v>
                </c:pt>
                <c:pt idx="4">
                  <c:v>0.57999999999999996</c:v>
                </c:pt>
                <c:pt idx="5">
                  <c:v>3.71</c:v>
                </c:pt>
                <c:pt idx="6">
                  <c:v>5.8</c:v>
                </c:pt>
                <c:pt idx="7">
                  <c:v>8.64</c:v>
                </c:pt>
                <c:pt idx="8">
                  <c:v>92.5</c:v>
                </c:pt>
                <c:pt idx="9">
                  <c:v>18.53</c:v>
                </c:pt>
                <c:pt idx="10">
                  <c:v>66.900000000000006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C42E-4BA4-9EC4-9283D509955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00"/>
        <c:axId val="490382015"/>
        <c:axId val="490381183"/>
      </c:barChart>
      <c:catAx>
        <c:axId val="4903820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mk-MK"/>
          </a:p>
        </c:txPr>
        <c:crossAx val="490381183"/>
        <c:crosses val="autoZero"/>
        <c:auto val="1"/>
        <c:lblAlgn val="ctr"/>
        <c:lblOffset val="100"/>
        <c:noMultiLvlLbl val="0"/>
      </c:catAx>
      <c:valAx>
        <c:axId val="490381183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490382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mk-M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mk-MK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663524284235108"/>
          <c:y val="3.4811905106538032E-2"/>
          <c:w val="0.66183573928258965"/>
          <c:h val="0.9651884255208838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8'!$A$10</c:f>
              <c:strCache>
                <c:ptCount val="1"/>
                <c:pt idx="0">
                  <c:v>На телевизор (life stream)</c:v>
                </c:pt>
              </c:strCache>
            </c:strRef>
          </c:cat>
          <c:val>
            <c:numRef>
              <c:f>'Табела 8'!$B$10</c:f>
            </c:numRef>
          </c:val>
          <c:extLst>
            <c:ext xmlns:c16="http://schemas.microsoft.com/office/drawing/2014/chart" uri="{C3380CC4-5D6E-409C-BE32-E72D297353CC}">
              <c16:uniqueId val="{00000000-7B07-4859-9B91-DA9A255BD6EE}"/>
            </c:ext>
          </c:extLst>
        </c:ser>
        <c:ser>
          <c:idx val="1"/>
          <c:order val="1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8'!$A$10</c:f>
              <c:strCache>
                <c:ptCount val="1"/>
                <c:pt idx="0">
                  <c:v>На телевизор (life stream)</c:v>
                </c:pt>
              </c:strCache>
            </c:strRef>
          </c:cat>
          <c:val>
            <c:numRef>
              <c:f>'Табела 8'!$C$10</c:f>
            </c:numRef>
          </c:val>
          <c:extLst>
            <c:ext xmlns:c16="http://schemas.microsoft.com/office/drawing/2014/chart" uri="{C3380CC4-5D6E-409C-BE32-E72D297353CC}">
              <c16:uniqueId val="{00000001-7B07-4859-9B91-DA9A255BD6EE}"/>
            </c:ext>
          </c:extLst>
        </c:ser>
        <c:ser>
          <c:idx val="2"/>
          <c:order val="2"/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8'!$A$10</c:f>
              <c:strCache>
                <c:ptCount val="1"/>
                <c:pt idx="0">
                  <c:v>На телевизор (life stream)</c:v>
                </c:pt>
              </c:strCache>
            </c:strRef>
          </c:cat>
          <c:val>
            <c:numRef>
              <c:f>'Табела 8'!$D$10</c:f>
            </c:numRef>
          </c:val>
          <c:extLst>
            <c:ext xmlns:c16="http://schemas.microsoft.com/office/drawing/2014/chart" uri="{C3380CC4-5D6E-409C-BE32-E72D297353CC}">
              <c16:uniqueId val="{00000002-7B07-4859-9B91-DA9A255BD6EE}"/>
            </c:ext>
          </c:extLst>
        </c:ser>
        <c:ser>
          <c:idx val="3"/>
          <c:order val="3"/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8'!$A$10</c:f>
              <c:strCache>
                <c:ptCount val="1"/>
                <c:pt idx="0">
                  <c:v>На телевизор (life stream)</c:v>
                </c:pt>
              </c:strCache>
            </c:strRef>
          </c:cat>
          <c:val>
            <c:numRef>
              <c:f>'Табела 8'!$E$10</c:f>
              <c:numCache>
                <c:formatCode>0.0</c:formatCode>
                <c:ptCount val="1"/>
                <c:pt idx="0">
                  <c:v>53.22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07-4859-9B91-DA9A255BD6EE}"/>
            </c:ext>
          </c:extLst>
        </c:ser>
        <c:ser>
          <c:idx val="4"/>
          <c:order val="4"/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8'!$A$10</c:f>
              <c:strCache>
                <c:ptCount val="1"/>
                <c:pt idx="0">
                  <c:v>На телевизор (life stream)</c:v>
                </c:pt>
              </c:strCache>
            </c:strRef>
          </c:cat>
          <c:val>
            <c:numRef>
              <c:f>'Табела 8'!$F$10</c:f>
              <c:numCache>
                <c:formatCode>0.0</c:formatCode>
                <c:ptCount val="1"/>
                <c:pt idx="0">
                  <c:v>61.21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07-4859-9B91-DA9A255BD6EE}"/>
            </c:ext>
          </c:extLst>
        </c:ser>
        <c:ser>
          <c:idx val="5"/>
          <c:order val="5"/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8'!$A$10</c:f>
              <c:strCache>
                <c:ptCount val="1"/>
                <c:pt idx="0">
                  <c:v>На телевизор (life stream)</c:v>
                </c:pt>
              </c:strCache>
            </c:strRef>
          </c:cat>
          <c:val>
            <c:numRef>
              <c:f>'Табела 8'!$G$10</c:f>
              <c:numCache>
                <c:formatCode>0.0</c:formatCode>
                <c:ptCount val="1"/>
                <c:pt idx="0">
                  <c:v>63.49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B07-4859-9B91-DA9A255BD6EE}"/>
            </c:ext>
          </c:extLst>
        </c:ser>
        <c:ser>
          <c:idx val="6"/>
          <c:order val="6"/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8'!$A$10</c:f>
              <c:strCache>
                <c:ptCount val="1"/>
                <c:pt idx="0">
                  <c:v>На телевизор (life stream)</c:v>
                </c:pt>
              </c:strCache>
            </c:strRef>
          </c:cat>
          <c:val>
            <c:numRef>
              <c:f>'Табела 8'!$H$10</c:f>
              <c:numCache>
                <c:formatCode>0.0</c:formatCode>
                <c:ptCount val="1"/>
                <c:pt idx="0">
                  <c:v>72.31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B07-4859-9B91-DA9A255BD6EE}"/>
            </c:ext>
          </c:extLst>
        </c:ser>
        <c:ser>
          <c:idx val="7"/>
          <c:order val="7"/>
          <c:spPr>
            <a:solidFill>
              <a:schemeClr val="accent2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8'!$A$10</c:f>
              <c:strCache>
                <c:ptCount val="1"/>
                <c:pt idx="0">
                  <c:v>На телевизор (life stream)</c:v>
                </c:pt>
              </c:strCache>
            </c:strRef>
          </c:cat>
          <c:val>
            <c:numRef>
              <c:f>'Табела 8'!$I$10</c:f>
              <c:numCache>
                <c:formatCode>0.0</c:formatCode>
                <c:ptCount val="1"/>
                <c:pt idx="0">
                  <c:v>74.98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B07-4859-9B91-DA9A255BD6E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94647727"/>
        <c:axId val="594658127"/>
      </c:barChart>
      <c:catAx>
        <c:axId val="5946477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mk-MK"/>
          </a:p>
        </c:txPr>
        <c:crossAx val="594658127"/>
        <c:crosses val="autoZero"/>
        <c:auto val="1"/>
        <c:lblAlgn val="ctr"/>
        <c:lblOffset val="100"/>
        <c:noMultiLvlLbl val="0"/>
      </c:catAx>
      <c:valAx>
        <c:axId val="594658127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594647727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mk-MK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'Табела 8'!$B$3</c:f>
              <c:strCache>
                <c:ptCount val="1"/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8'!$A$4:$A$9</c:f>
              <c:strCache>
                <c:ptCount val="6"/>
                <c:pt idx="0">
                  <c:v>На мобилен телефон (life stream)</c:v>
                </c:pt>
                <c:pt idx="1">
                  <c:v>На мобилен, на барање (Netflix, HBO Go, Amazon Prime Video)</c:v>
                </c:pt>
                <c:pt idx="2">
                  <c:v>На компјутер, од каталог (Netflix, HBO Go, Amazon Prime Video)</c:v>
                </c:pt>
                <c:pt idx="3">
                  <c:v>На компјутер, (life stream)</c:v>
                </c:pt>
                <c:pt idx="4">
                  <c:v>На телевизор, на барање (Netflix, HBO Go, Amazon Prime Video) </c:v>
                </c:pt>
                <c:pt idx="5">
                  <c:v>На телевизор, снимена програма</c:v>
                </c:pt>
              </c:strCache>
            </c:strRef>
          </c:cat>
          <c:val>
            <c:numRef>
              <c:f>'Табела 8'!$B$4:$B$9</c:f>
            </c:numRef>
          </c:val>
          <c:extLst>
            <c:ext xmlns:c16="http://schemas.microsoft.com/office/drawing/2014/chart" uri="{C3380CC4-5D6E-409C-BE32-E72D297353CC}">
              <c16:uniqueId val="{00000000-01D8-4C20-9009-BC5DBE57EB79}"/>
            </c:ext>
          </c:extLst>
        </c:ser>
        <c:ser>
          <c:idx val="1"/>
          <c:order val="1"/>
          <c:tx>
            <c:strRef>
              <c:f>'Табела 8'!$C$3</c:f>
              <c:strCache>
                <c:ptCount val="1"/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8'!$A$4:$A$9</c:f>
              <c:strCache>
                <c:ptCount val="6"/>
                <c:pt idx="0">
                  <c:v>На мобилен телефон (life stream)</c:v>
                </c:pt>
                <c:pt idx="1">
                  <c:v>На мобилен, на барање (Netflix, HBO Go, Amazon Prime Video)</c:v>
                </c:pt>
                <c:pt idx="2">
                  <c:v>На компјутер, од каталог (Netflix, HBO Go, Amazon Prime Video)</c:v>
                </c:pt>
                <c:pt idx="3">
                  <c:v>На компјутер, (life stream)</c:v>
                </c:pt>
                <c:pt idx="4">
                  <c:v>На телевизор, на барање (Netflix, HBO Go, Amazon Prime Video) </c:v>
                </c:pt>
                <c:pt idx="5">
                  <c:v>На телевизор, снимена програма</c:v>
                </c:pt>
              </c:strCache>
            </c:strRef>
          </c:cat>
          <c:val>
            <c:numRef>
              <c:f>'Табела 8'!$C$4:$C$9</c:f>
            </c:numRef>
          </c:val>
          <c:extLst>
            <c:ext xmlns:c16="http://schemas.microsoft.com/office/drawing/2014/chart" uri="{C3380CC4-5D6E-409C-BE32-E72D297353CC}">
              <c16:uniqueId val="{00000001-01D8-4C20-9009-BC5DBE57EB79}"/>
            </c:ext>
          </c:extLst>
        </c:ser>
        <c:ser>
          <c:idx val="2"/>
          <c:order val="2"/>
          <c:tx>
            <c:strRef>
              <c:f>'Табела 8'!$D$3</c:f>
              <c:strCache>
                <c:ptCount val="1"/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8'!$A$4:$A$9</c:f>
              <c:strCache>
                <c:ptCount val="6"/>
                <c:pt idx="0">
                  <c:v>На мобилен телефон (life stream)</c:v>
                </c:pt>
                <c:pt idx="1">
                  <c:v>На мобилен, на барање (Netflix, HBO Go, Amazon Prime Video)</c:v>
                </c:pt>
                <c:pt idx="2">
                  <c:v>На компјутер, од каталог (Netflix, HBO Go, Amazon Prime Video)</c:v>
                </c:pt>
                <c:pt idx="3">
                  <c:v>На компјутер, (life stream)</c:v>
                </c:pt>
                <c:pt idx="4">
                  <c:v>На телевизор, на барање (Netflix, HBO Go, Amazon Prime Video) </c:v>
                </c:pt>
                <c:pt idx="5">
                  <c:v>На телевизор, снимена програма</c:v>
                </c:pt>
              </c:strCache>
            </c:strRef>
          </c:cat>
          <c:val>
            <c:numRef>
              <c:f>'Табела 8'!$D$4:$D$9</c:f>
            </c:numRef>
          </c:val>
          <c:extLst>
            <c:ext xmlns:c16="http://schemas.microsoft.com/office/drawing/2014/chart" uri="{C3380CC4-5D6E-409C-BE32-E72D297353CC}">
              <c16:uniqueId val="{00000002-01D8-4C20-9009-BC5DBE57EB79}"/>
            </c:ext>
          </c:extLst>
        </c:ser>
        <c:ser>
          <c:idx val="3"/>
          <c:order val="3"/>
          <c:tx>
            <c:strRef>
              <c:f>'Табела 8'!$E$3</c:f>
              <c:strCache>
                <c:ptCount val="1"/>
                <c:pt idx="0">
                  <c:v>16-29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8'!$A$4:$A$9</c:f>
              <c:strCache>
                <c:ptCount val="6"/>
                <c:pt idx="0">
                  <c:v>На мобилен телефон (life stream)</c:v>
                </c:pt>
                <c:pt idx="1">
                  <c:v>На мобилен, на барање (Netflix, HBO Go, Amazon Prime Video)</c:v>
                </c:pt>
                <c:pt idx="2">
                  <c:v>На компјутер, од каталог (Netflix, HBO Go, Amazon Prime Video)</c:v>
                </c:pt>
                <c:pt idx="3">
                  <c:v>На компјутер, (life stream)</c:v>
                </c:pt>
                <c:pt idx="4">
                  <c:v>На телевизор, на барање (Netflix, HBO Go, Amazon Prime Video) </c:v>
                </c:pt>
                <c:pt idx="5">
                  <c:v>На телевизор, снимена програма</c:v>
                </c:pt>
              </c:strCache>
            </c:strRef>
          </c:cat>
          <c:val>
            <c:numRef>
              <c:f>'Табела 8'!$E$4:$E$9</c:f>
              <c:numCache>
                <c:formatCode>0.0</c:formatCode>
                <c:ptCount val="6"/>
                <c:pt idx="0">
                  <c:v>11.77</c:v>
                </c:pt>
                <c:pt idx="1">
                  <c:v>5.99</c:v>
                </c:pt>
                <c:pt idx="2">
                  <c:v>6.21</c:v>
                </c:pt>
                <c:pt idx="3">
                  <c:v>12.13</c:v>
                </c:pt>
                <c:pt idx="4">
                  <c:v>7.88</c:v>
                </c:pt>
                <c:pt idx="5">
                  <c:v>8.51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1D8-4C20-9009-BC5DBE57EB79}"/>
            </c:ext>
          </c:extLst>
        </c:ser>
        <c:ser>
          <c:idx val="4"/>
          <c:order val="4"/>
          <c:tx>
            <c:strRef>
              <c:f>'Табела 8'!$F$3</c:f>
              <c:strCache>
                <c:ptCount val="1"/>
                <c:pt idx="0">
                  <c:v>30-39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8'!$A$4:$A$9</c:f>
              <c:strCache>
                <c:ptCount val="6"/>
                <c:pt idx="0">
                  <c:v>На мобилен телефон (life stream)</c:v>
                </c:pt>
                <c:pt idx="1">
                  <c:v>На мобилен, на барање (Netflix, HBO Go, Amazon Prime Video)</c:v>
                </c:pt>
                <c:pt idx="2">
                  <c:v>На компјутер, од каталог (Netflix, HBO Go, Amazon Prime Video)</c:v>
                </c:pt>
                <c:pt idx="3">
                  <c:v>На компјутер, (life stream)</c:v>
                </c:pt>
                <c:pt idx="4">
                  <c:v>На телевизор, на барање (Netflix, HBO Go, Amazon Prime Video) </c:v>
                </c:pt>
                <c:pt idx="5">
                  <c:v>На телевизор, снимена програма</c:v>
                </c:pt>
              </c:strCache>
            </c:strRef>
          </c:cat>
          <c:val>
            <c:numRef>
              <c:f>'Табела 8'!$F$4:$F$9</c:f>
              <c:numCache>
                <c:formatCode>0.0</c:formatCode>
                <c:ptCount val="6"/>
                <c:pt idx="0">
                  <c:v>7.92</c:v>
                </c:pt>
                <c:pt idx="1">
                  <c:v>3.24</c:v>
                </c:pt>
                <c:pt idx="2">
                  <c:v>2.11</c:v>
                </c:pt>
                <c:pt idx="3">
                  <c:v>7.13</c:v>
                </c:pt>
                <c:pt idx="4">
                  <c:v>5.94</c:v>
                </c:pt>
                <c:pt idx="5">
                  <c:v>12.92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1D8-4C20-9009-BC5DBE57EB79}"/>
            </c:ext>
          </c:extLst>
        </c:ser>
        <c:ser>
          <c:idx val="5"/>
          <c:order val="5"/>
          <c:tx>
            <c:strRef>
              <c:f>'Табела 8'!$G$3</c:f>
              <c:strCache>
                <c:ptCount val="1"/>
                <c:pt idx="0">
                  <c:v>40-49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1D8-4C20-9009-BC5DBE57EB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8'!$A$4:$A$9</c:f>
              <c:strCache>
                <c:ptCount val="6"/>
                <c:pt idx="0">
                  <c:v>На мобилен телефон (life stream)</c:v>
                </c:pt>
                <c:pt idx="1">
                  <c:v>На мобилен, на барање (Netflix, HBO Go, Amazon Prime Video)</c:v>
                </c:pt>
                <c:pt idx="2">
                  <c:v>На компјутер, од каталог (Netflix, HBO Go, Amazon Prime Video)</c:v>
                </c:pt>
                <c:pt idx="3">
                  <c:v>На компјутер, (life stream)</c:v>
                </c:pt>
                <c:pt idx="4">
                  <c:v>На телевизор, на барање (Netflix, HBO Go, Amazon Prime Video) </c:v>
                </c:pt>
                <c:pt idx="5">
                  <c:v>На телевизор, снимена програма</c:v>
                </c:pt>
              </c:strCache>
            </c:strRef>
          </c:cat>
          <c:val>
            <c:numRef>
              <c:f>'Табела 8'!$G$4:$G$9</c:f>
              <c:numCache>
                <c:formatCode>0.0</c:formatCode>
                <c:ptCount val="6"/>
                <c:pt idx="0">
                  <c:v>4.49</c:v>
                </c:pt>
                <c:pt idx="1">
                  <c:v>2.88</c:v>
                </c:pt>
                <c:pt idx="2">
                  <c:v>1.08</c:v>
                </c:pt>
                <c:pt idx="3">
                  <c:v>6.18</c:v>
                </c:pt>
                <c:pt idx="4">
                  <c:v>3.55</c:v>
                </c:pt>
                <c:pt idx="5">
                  <c:v>4.74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1D8-4C20-9009-BC5DBE57EB79}"/>
            </c:ext>
          </c:extLst>
        </c:ser>
        <c:ser>
          <c:idx val="6"/>
          <c:order val="6"/>
          <c:tx>
            <c:strRef>
              <c:f>'Табела 8'!$H$3</c:f>
              <c:strCache>
                <c:ptCount val="1"/>
                <c:pt idx="0">
                  <c:v>50-59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1D8-4C20-9009-BC5DBE57EB7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1D8-4C20-9009-BC5DBE57EB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8'!$A$4:$A$9</c:f>
              <c:strCache>
                <c:ptCount val="6"/>
                <c:pt idx="0">
                  <c:v>На мобилен телефон (life stream)</c:v>
                </c:pt>
                <c:pt idx="1">
                  <c:v>На мобилен, на барање (Netflix, HBO Go, Amazon Prime Video)</c:v>
                </c:pt>
                <c:pt idx="2">
                  <c:v>На компјутер, од каталог (Netflix, HBO Go, Amazon Prime Video)</c:v>
                </c:pt>
                <c:pt idx="3">
                  <c:v>На компјутер, (life stream)</c:v>
                </c:pt>
                <c:pt idx="4">
                  <c:v>На телевизор, на барање (Netflix, HBO Go, Amazon Prime Video) </c:v>
                </c:pt>
                <c:pt idx="5">
                  <c:v>На телевизор, снимена програма</c:v>
                </c:pt>
              </c:strCache>
            </c:strRef>
          </c:cat>
          <c:val>
            <c:numRef>
              <c:f>'Табела 8'!$H$4:$H$9</c:f>
              <c:numCache>
                <c:formatCode>General</c:formatCode>
                <c:ptCount val="6"/>
                <c:pt idx="0" formatCode="0.0">
                  <c:v>2.93</c:v>
                </c:pt>
                <c:pt idx="2" formatCode="0.0">
                  <c:v>0.45</c:v>
                </c:pt>
                <c:pt idx="3" formatCode="0.0">
                  <c:v>2.21</c:v>
                </c:pt>
                <c:pt idx="4" formatCode="0.0">
                  <c:v>0.85</c:v>
                </c:pt>
                <c:pt idx="5" formatCode="0.0">
                  <c:v>5.86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1D8-4C20-9009-BC5DBE57EB79}"/>
            </c:ext>
          </c:extLst>
        </c:ser>
        <c:ser>
          <c:idx val="7"/>
          <c:order val="7"/>
          <c:tx>
            <c:strRef>
              <c:f>'Табела 8'!$I$3</c:f>
              <c:strCache>
                <c:ptCount val="1"/>
                <c:pt idx="0">
                  <c:v>60+</c:v>
                </c:pt>
              </c:strCache>
            </c:strRef>
          </c:tx>
          <c:spPr>
            <a:solidFill>
              <a:schemeClr val="accent2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1D8-4C20-9009-BC5DBE57EB7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1D8-4C20-9009-BC5DBE57EB7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1D8-4C20-9009-BC5DBE57EB7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1D8-4C20-9009-BC5DBE57EB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8'!$A$4:$A$9</c:f>
              <c:strCache>
                <c:ptCount val="6"/>
                <c:pt idx="0">
                  <c:v>На мобилен телефон (life stream)</c:v>
                </c:pt>
                <c:pt idx="1">
                  <c:v>На мобилен, на барање (Netflix, HBO Go, Amazon Prime Video)</c:v>
                </c:pt>
                <c:pt idx="2">
                  <c:v>На компјутер, од каталог (Netflix, HBO Go, Amazon Prime Video)</c:v>
                </c:pt>
                <c:pt idx="3">
                  <c:v>На компјутер, (life stream)</c:v>
                </c:pt>
                <c:pt idx="4">
                  <c:v>На телевизор, на барање (Netflix, HBO Go, Amazon Prime Video) </c:v>
                </c:pt>
                <c:pt idx="5">
                  <c:v>На телевизор, снимена програма</c:v>
                </c:pt>
              </c:strCache>
            </c:strRef>
          </c:cat>
          <c:val>
            <c:numRef>
              <c:f>'Табела 8'!$I$4:$I$9</c:f>
              <c:numCache>
                <c:formatCode>General</c:formatCode>
                <c:ptCount val="6"/>
                <c:pt idx="0" formatCode="0.0">
                  <c:v>0.28000000000000003</c:v>
                </c:pt>
                <c:pt idx="2" formatCode="0.0">
                  <c:v>0.28000000000000003</c:v>
                </c:pt>
                <c:pt idx="3" formatCode="0.0">
                  <c:v>0.55000000000000004</c:v>
                </c:pt>
                <c:pt idx="4" formatCode="0.0">
                  <c:v>0.28000000000000003</c:v>
                </c:pt>
                <c:pt idx="5" formatCode="0.0">
                  <c:v>2.29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1D8-4C20-9009-BC5DBE57EB7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691633647"/>
        <c:axId val="691639055"/>
      </c:barChart>
      <c:catAx>
        <c:axId val="6916336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all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mk-MK"/>
          </a:p>
        </c:txPr>
        <c:crossAx val="691639055"/>
        <c:crosses val="autoZero"/>
        <c:auto val="1"/>
        <c:lblAlgn val="ctr"/>
        <c:lblOffset val="100"/>
        <c:noMultiLvlLbl val="0"/>
      </c:catAx>
      <c:valAx>
        <c:axId val="691639055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691633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689433889571145"/>
          <c:y val="0.91547480510277468"/>
          <c:w val="0.43881059018998769"/>
          <c:h val="6.1605840645519702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mk-M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mk-MK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9'!$A$5:$A$18</c:f>
              <c:strCache>
                <c:ptCount val="14"/>
                <c:pt idx="0">
                  <c:v>Видеа проследени со коментари на популарни Јутјубери</c:v>
                </c:pt>
                <c:pt idx="1">
                  <c:v>Видеа со политичка содржина</c:v>
                </c:pt>
                <c:pt idx="2">
                  <c:v>Гледање ТВ емисии на домашните телевизии </c:v>
                </c:pt>
                <c:pt idx="3">
                  <c:v>Верски програми</c:v>
                </c:pt>
                <c:pt idx="4">
                  <c:v>Видеа што ми помагаат да купам определени производи</c:v>
                </c:pt>
                <c:pt idx="5">
                  <c:v>Видеа со популарни личности од филмот и естрадата</c:v>
                </c:pt>
                <c:pt idx="6">
                  <c:v>Документарни филмови</c:v>
                </c:pt>
                <c:pt idx="7">
                  <c:v>Играни филмови</c:v>
                </c:pt>
                <c:pt idx="8">
                  <c:v>Видеа со корисни содржини за готвење, домаќинство, мода и сл. </c:v>
                </c:pt>
                <c:pt idx="9">
                  <c:v>Видеа со спортски содржини </c:v>
                </c:pt>
                <c:pt idx="10">
                  <c:v>Видеа со едукативни содржини </c:v>
                </c:pt>
                <c:pt idx="11">
                  <c:v>Видеа со комични содржини</c:v>
                </c:pt>
                <c:pt idx="12">
                  <c:v>Не гледам содржини на Јутјуб</c:v>
                </c:pt>
                <c:pt idx="13">
                  <c:v>Видеа со омилена музика</c:v>
                </c:pt>
              </c:strCache>
            </c:strRef>
          </c:cat>
          <c:val>
            <c:numRef>
              <c:f>'Табела 9'!$B$5:$B$18</c:f>
              <c:numCache>
                <c:formatCode>0.0</c:formatCode>
                <c:ptCount val="14"/>
                <c:pt idx="0">
                  <c:v>4.58</c:v>
                </c:pt>
                <c:pt idx="1">
                  <c:v>6</c:v>
                </c:pt>
                <c:pt idx="2">
                  <c:v>7.52</c:v>
                </c:pt>
                <c:pt idx="3">
                  <c:v>7.54</c:v>
                </c:pt>
                <c:pt idx="4">
                  <c:v>9.93</c:v>
                </c:pt>
                <c:pt idx="5">
                  <c:v>10.15</c:v>
                </c:pt>
                <c:pt idx="6">
                  <c:v>13.16</c:v>
                </c:pt>
                <c:pt idx="7">
                  <c:v>15.89</c:v>
                </c:pt>
                <c:pt idx="8">
                  <c:v>16.670000000000002</c:v>
                </c:pt>
                <c:pt idx="9">
                  <c:v>17.09</c:v>
                </c:pt>
                <c:pt idx="10">
                  <c:v>22.62</c:v>
                </c:pt>
                <c:pt idx="11">
                  <c:v>23.42</c:v>
                </c:pt>
                <c:pt idx="12">
                  <c:v>26.61</c:v>
                </c:pt>
                <c:pt idx="13">
                  <c:v>48.22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3D-4B5C-874E-4043E80CCC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91634479"/>
        <c:axId val="691655695"/>
      </c:barChart>
      <c:catAx>
        <c:axId val="6916344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mk-MK"/>
          </a:p>
        </c:txPr>
        <c:crossAx val="691655695"/>
        <c:crosses val="autoZero"/>
        <c:auto val="1"/>
        <c:lblAlgn val="ctr"/>
        <c:lblOffset val="100"/>
        <c:noMultiLvlLbl val="0"/>
      </c:catAx>
      <c:valAx>
        <c:axId val="691655695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6916344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mk-MK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286626103555239"/>
          <c:y val="3.8154699965313912E-2"/>
          <c:w val="0.54713373896444761"/>
          <c:h val="0.8848972339995961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Sheet1!$D$7</c:f>
              <c:strCache>
                <c:ptCount val="1"/>
                <c:pt idx="0">
                  <c:v>16-29</c:v>
                </c:pt>
              </c:strCache>
            </c:strRef>
          </c:tx>
          <c:spPr>
            <a:solidFill>
              <a:srgbClr val="E6A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Sheet1!$C$8:$C$15</c:f>
              <c:strCache>
                <c:ptCount val="8"/>
                <c:pt idx="0">
                  <c:v>ЗА КОМУНИКАЦИЈА ПРЕКУ СОЦИЈАЛНИ МРЕЖИ</c:v>
                </c:pt>
                <c:pt idx="1">
                  <c:v>ЗА КОМУНИКАЦИЈА ПРЕКУ Е-ПОШТА</c:v>
                </c:pt>
                <c:pt idx="2">
                  <c:v>ЗА ЗАШТИТА НА ЛИЧНИТЕ ПОДАТОЦИ</c:v>
                </c:pt>
                <c:pt idx="3">
                  <c:v>ЗА БАРАЊЕ ВРАБОТУВАЊЕ ПРЕКУ ИНТЕРНЕТ</c:v>
                </c:pt>
                <c:pt idx="4">
                  <c:v>ЗА РАБОТА НА КОМПЈУТЕР ВО ПОВЕЌЕ ПРОГРАМИ</c:v>
                </c:pt>
                <c:pt idx="5">
                  <c:v>ЗА НУДЕЊЕ УСЛУГИ И ПРОИЗВОДИ НА ИНТЕРНЕТ</c:v>
                </c:pt>
                <c:pt idx="6">
                  <c:v>ЗА КРЕАТИВНИ АКТИВНОСТИ (БЛОГ, КРЕИРАЊЕ ВИДЕА</c:v>
                </c:pt>
                <c:pt idx="7">
                  <c:v>ЗА ПРЕБАРУВАЊЕ СОДРЖИНИ НА ВЕБ СТРАНИЦИ</c:v>
                </c:pt>
              </c:strCache>
            </c:strRef>
          </c:cat>
          <c:val>
            <c:numRef>
              <c:f>Sheet1!$D$8:$D$15</c:f>
              <c:numCache>
                <c:formatCode>General</c:formatCode>
                <c:ptCount val="8"/>
                <c:pt idx="0">
                  <c:v>78.5</c:v>
                </c:pt>
                <c:pt idx="1">
                  <c:v>62.08</c:v>
                </c:pt>
                <c:pt idx="2">
                  <c:v>59.64</c:v>
                </c:pt>
                <c:pt idx="3">
                  <c:v>56.84</c:v>
                </c:pt>
                <c:pt idx="4">
                  <c:v>56.63</c:v>
                </c:pt>
                <c:pt idx="5">
                  <c:v>51.85</c:v>
                </c:pt>
                <c:pt idx="6">
                  <c:v>46.88</c:v>
                </c:pt>
                <c:pt idx="7">
                  <c:v>72.88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B7-4339-9868-519E4AE8324A}"/>
            </c:ext>
          </c:extLst>
        </c:ser>
        <c:ser>
          <c:idx val="1"/>
          <c:order val="1"/>
          <c:tx>
            <c:strRef>
              <c:f>Sheet1!$E$7</c:f>
              <c:strCache>
                <c:ptCount val="1"/>
                <c:pt idx="0">
                  <c:v>30-39</c:v>
                </c:pt>
              </c:strCache>
            </c:strRef>
          </c:tx>
          <c:spPr>
            <a:solidFill>
              <a:srgbClr val="799D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Sheet1!$C$8:$C$15</c:f>
              <c:strCache>
                <c:ptCount val="8"/>
                <c:pt idx="0">
                  <c:v>ЗА КОМУНИКАЦИЈА ПРЕКУ СОЦИЈАЛНИ МРЕЖИ</c:v>
                </c:pt>
                <c:pt idx="1">
                  <c:v>ЗА КОМУНИКАЦИЈА ПРЕКУ Е-ПОШТА</c:v>
                </c:pt>
                <c:pt idx="2">
                  <c:v>ЗА ЗАШТИТА НА ЛИЧНИТЕ ПОДАТОЦИ</c:v>
                </c:pt>
                <c:pt idx="3">
                  <c:v>ЗА БАРАЊЕ ВРАБОТУВАЊЕ ПРЕКУ ИНТЕРНЕТ</c:v>
                </c:pt>
                <c:pt idx="4">
                  <c:v>ЗА РАБОТА НА КОМПЈУТЕР ВО ПОВЕЌЕ ПРОГРАМИ</c:v>
                </c:pt>
                <c:pt idx="5">
                  <c:v>ЗА НУДЕЊЕ УСЛУГИ И ПРОИЗВОДИ НА ИНТЕРНЕТ</c:v>
                </c:pt>
                <c:pt idx="6">
                  <c:v>ЗА КРЕАТИВНИ АКТИВНОСТИ (БЛОГ, КРЕИРАЊЕ ВИДЕА</c:v>
                </c:pt>
                <c:pt idx="7">
                  <c:v>ЗА ПРЕБАРУВАЊЕ СОДРЖИНИ НА ВЕБ СТРАНИЦИ</c:v>
                </c:pt>
              </c:strCache>
            </c:strRef>
          </c:cat>
          <c:val>
            <c:numRef>
              <c:f>Sheet1!$E$8:$E$15</c:f>
              <c:numCache>
                <c:formatCode>General</c:formatCode>
                <c:ptCount val="8"/>
                <c:pt idx="0">
                  <c:v>66.84</c:v>
                </c:pt>
                <c:pt idx="1">
                  <c:v>45.76</c:v>
                </c:pt>
                <c:pt idx="2">
                  <c:v>45.63</c:v>
                </c:pt>
                <c:pt idx="3">
                  <c:v>44.33</c:v>
                </c:pt>
                <c:pt idx="4">
                  <c:v>38.659999999999997</c:v>
                </c:pt>
                <c:pt idx="5">
                  <c:v>39.200000000000003</c:v>
                </c:pt>
                <c:pt idx="6">
                  <c:v>29.81</c:v>
                </c:pt>
                <c:pt idx="7">
                  <c:v>54.33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B7-4339-9868-519E4AE8324A}"/>
            </c:ext>
          </c:extLst>
        </c:ser>
        <c:ser>
          <c:idx val="2"/>
          <c:order val="2"/>
          <c:tx>
            <c:strRef>
              <c:f>Sheet1!$F$7</c:f>
              <c:strCache>
                <c:ptCount val="1"/>
                <c:pt idx="0">
                  <c:v>40-49</c:v>
                </c:pt>
              </c:strCache>
            </c:strRef>
          </c:tx>
          <c:spPr>
            <a:solidFill>
              <a:srgbClr val="EB6E19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0"/>
                  <c:y val="-2.26529376135675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B7-4339-9868-519E4AE832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Sheet1!$C$8:$C$15</c:f>
              <c:strCache>
                <c:ptCount val="8"/>
                <c:pt idx="0">
                  <c:v>ЗА КОМУНИКАЦИЈА ПРЕКУ СОЦИЈАЛНИ МРЕЖИ</c:v>
                </c:pt>
                <c:pt idx="1">
                  <c:v>ЗА КОМУНИКАЦИЈА ПРЕКУ Е-ПОШТА</c:v>
                </c:pt>
                <c:pt idx="2">
                  <c:v>ЗА ЗАШТИТА НА ЛИЧНИТЕ ПОДАТОЦИ</c:v>
                </c:pt>
                <c:pt idx="3">
                  <c:v>ЗА БАРАЊЕ ВРАБОТУВАЊЕ ПРЕКУ ИНТЕРНЕТ</c:v>
                </c:pt>
                <c:pt idx="4">
                  <c:v>ЗА РАБОТА НА КОМПЈУТЕР ВО ПОВЕЌЕ ПРОГРАМИ</c:v>
                </c:pt>
                <c:pt idx="5">
                  <c:v>ЗА НУДЕЊЕ УСЛУГИ И ПРОИЗВОДИ НА ИНТЕРНЕТ</c:v>
                </c:pt>
                <c:pt idx="6">
                  <c:v>ЗА КРЕАТИВНИ АКТИВНОСТИ (БЛОГ, КРЕИРАЊЕ ВИДЕА</c:v>
                </c:pt>
                <c:pt idx="7">
                  <c:v>ЗА ПРЕБАРУВАЊЕ СОДРЖИНИ НА ВЕБ СТРАНИЦИ</c:v>
                </c:pt>
              </c:strCache>
            </c:strRef>
          </c:cat>
          <c:val>
            <c:numRef>
              <c:f>Sheet1!$F$8:$F$15</c:f>
              <c:numCache>
                <c:formatCode>General</c:formatCode>
                <c:ptCount val="8"/>
                <c:pt idx="0">
                  <c:v>45.75</c:v>
                </c:pt>
                <c:pt idx="1">
                  <c:v>30.47</c:v>
                </c:pt>
                <c:pt idx="2">
                  <c:v>31.86</c:v>
                </c:pt>
                <c:pt idx="3">
                  <c:v>34.729999999999997</c:v>
                </c:pt>
                <c:pt idx="4">
                  <c:v>24.63</c:v>
                </c:pt>
                <c:pt idx="5">
                  <c:v>25.24</c:v>
                </c:pt>
                <c:pt idx="6">
                  <c:v>19.05</c:v>
                </c:pt>
                <c:pt idx="7">
                  <c:v>40.07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B7-4339-9868-519E4AE8324A}"/>
            </c:ext>
          </c:extLst>
        </c:ser>
        <c:ser>
          <c:idx val="3"/>
          <c:order val="3"/>
          <c:tx>
            <c:strRef>
              <c:f>Sheet1!$G$7</c:f>
              <c:strCache>
                <c:ptCount val="1"/>
                <c:pt idx="0">
                  <c:v>50-59</c:v>
                </c:pt>
              </c:strCache>
            </c:strRef>
          </c:tx>
          <c:spPr>
            <a:solidFill>
              <a:srgbClr val="B8A93E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1327845382963493E-3"/>
                  <c:y val="2.1158893599838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BB7-4339-9868-519E4AE8324A}"/>
                </c:ext>
              </c:extLst>
            </c:dLbl>
            <c:dLbl>
              <c:idx val="2"/>
              <c:layout>
                <c:manualLayout>
                  <c:x val="-8.9751849200668098E-4"/>
                  <c:y val="1.06198263678578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B7-4339-9868-519E4AE8324A}"/>
                </c:ext>
              </c:extLst>
            </c:dLbl>
            <c:dLbl>
              <c:idx val="3"/>
              <c:layout>
                <c:manualLayout>
                  <c:x val="9.6635647815639073E-6"/>
                  <c:y val="3.068847163335352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BB7-4339-9868-519E4AE8324A}"/>
                </c:ext>
              </c:extLst>
            </c:dLbl>
            <c:dLbl>
              <c:idx val="4"/>
              <c:layout>
                <c:manualLayout>
                  <c:x val="1.0615711252653927E-2"/>
                  <c:y val="-3.8154699965313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BB7-4339-9868-519E4AE8324A}"/>
                </c:ext>
              </c:extLst>
            </c:dLbl>
            <c:dLbl>
              <c:idx val="5"/>
              <c:layout>
                <c:manualLayout>
                  <c:x val="1.2738853503184714E-2"/>
                  <c:y val="-4.1623309053069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BB7-4339-9868-519E4AE8324A}"/>
                </c:ext>
              </c:extLst>
            </c:dLbl>
            <c:dLbl>
              <c:idx val="6"/>
              <c:layout>
                <c:manualLayout>
                  <c:x val="1.0606060606060607E-2"/>
                  <c:y val="-4.87179487179487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BB7-4339-9868-519E4AE8324A}"/>
                </c:ext>
              </c:extLst>
            </c:dLbl>
            <c:dLbl>
              <c:idx val="7"/>
              <c:layout>
                <c:manualLayout>
                  <c:x val="6.369426751592357E-3"/>
                  <c:y val="-4.1623309053069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BB7-4339-9868-519E4AE832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Sheet1!$C$8:$C$15</c:f>
              <c:strCache>
                <c:ptCount val="8"/>
                <c:pt idx="0">
                  <c:v>ЗА КОМУНИКАЦИЈА ПРЕКУ СОЦИЈАЛНИ МРЕЖИ</c:v>
                </c:pt>
                <c:pt idx="1">
                  <c:v>ЗА КОМУНИКАЦИЈА ПРЕКУ Е-ПОШТА</c:v>
                </c:pt>
                <c:pt idx="2">
                  <c:v>ЗА ЗАШТИТА НА ЛИЧНИТЕ ПОДАТОЦИ</c:v>
                </c:pt>
                <c:pt idx="3">
                  <c:v>ЗА БАРАЊЕ ВРАБОТУВАЊЕ ПРЕКУ ИНТЕРНЕТ</c:v>
                </c:pt>
                <c:pt idx="4">
                  <c:v>ЗА РАБОТА НА КОМПЈУТЕР ВО ПОВЕЌЕ ПРОГРАМИ</c:v>
                </c:pt>
                <c:pt idx="5">
                  <c:v>ЗА НУДЕЊЕ УСЛУГИ И ПРОИЗВОДИ НА ИНТЕРНЕТ</c:v>
                </c:pt>
                <c:pt idx="6">
                  <c:v>ЗА КРЕАТИВНИ АКТИВНОСТИ (БЛОГ, КРЕИРАЊЕ ВИДЕА</c:v>
                </c:pt>
                <c:pt idx="7">
                  <c:v>ЗА ПРЕБАРУВАЊЕ СОДРЖИНИ НА ВЕБ СТРАНИЦИ</c:v>
                </c:pt>
              </c:strCache>
            </c:strRef>
          </c:cat>
          <c:val>
            <c:numRef>
              <c:f>Sheet1!$G$8:$G$15</c:f>
              <c:numCache>
                <c:formatCode>General</c:formatCode>
                <c:ptCount val="8"/>
                <c:pt idx="0">
                  <c:v>26.86</c:v>
                </c:pt>
                <c:pt idx="1">
                  <c:v>17.37</c:v>
                </c:pt>
                <c:pt idx="2">
                  <c:v>16.36</c:v>
                </c:pt>
                <c:pt idx="3">
                  <c:v>17.329999999999998</c:v>
                </c:pt>
                <c:pt idx="4">
                  <c:v>13.6</c:v>
                </c:pt>
                <c:pt idx="5">
                  <c:v>14.78</c:v>
                </c:pt>
                <c:pt idx="6">
                  <c:v>9.52</c:v>
                </c:pt>
                <c:pt idx="7">
                  <c:v>20.77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BB7-4339-9868-519E4AE8324A}"/>
            </c:ext>
          </c:extLst>
        </c:ser>
        <c:ser>
          <c:idx val="4"/>
          <c:order val="4"/>
          <c:tx>
            <c:strRef>
              <c:f>Sheet1!$H$7</c:f>
              <c:strCache>
                <c:ptCount val="1"/>
                <c:pt idx="0">
                  <c:v>60+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Sheet1!$C$8:$C$15</c:f>
              <c:strCache>
                <c:ptCount val="8"/>
                <c:pt idx="0">
                  <c:v>ЗА КОМУНИКАЦИЈА ПРЕКУ СОЦИЈАЛНИ МРЕЖИ</c:v>
                </c:pt>
                <c:pt idx="1">
                  <c:v>ЗА КОМУНИКАЦИЈА ПРЕКУ Е-ПОШТА</c:v>
                </c:pt>
                <c:pt idx="2">
                  <c:v>ЗА ЗАШТИТА НА ЛИЧНИТЕ ПОДАТОЦИ</c:v>
                </c:pt>
                <c:pt idx="3">
                  <c:v>ЗА БАРАЊЕ ВРАБОТУВАЊЕ ПРЕКУ ИНТЕРНЕТ</c:v>
                </c:pt>
                <c:pt idx="4">
                  <c:v>ЗА РАБОТА НА КОМПЈУТЕР ВО ПОВЕЌЕ ПРОГРАМИ</c:v>
                </c:pt>
                <c:pt idx="5">
                  <c:v>ЗА НУДЕЊЕ УСЛУГИ И ПРОИЗВОДИ НА ИНТЕРНЕТ</c:v>
                </c:pt>
                <c:pt idx="6">
                  <c:v>ЗА КРЕАТИВНИ АКТИВНОСТИ (БЛОГ, КРЕИРАЊЕ ВИДЕА</c:v>
                </c:pt>
                <c:pt idx="7">
                  <c:v>ЗА ПРЕБАРУВАЊЕ СОДРЖИНИ НА ВЕБ СТРАНИЦИ</c:v>
                </c:pt>
              </c:strCache>
            </c:strRef>
          </c:cat>
          <c:val>
            <c:numRef>
              <c:f>Sheet1!$H$8:$H$15</c:f>
              <c:numCache>
                <c:formatCode>General</c:formatCode>
                <c:ptCount val="8"/>
                <c:pt idx="0">
                  <c:v>6.73</c:v>
                </c:pt>
                <c:pt idx="1">
                  <c:v>4.04</c:v>
                </c:pt>
                <c:pt idx="2">
                  <c:v>5.78</c:v>
                </c:pt>
                <c:pt idx="3">
                  <c:v>2.89</c:v>
                </c:pt>
                <c:pt idx="4">
                  <c:v>4.6500000000000004</c:v>
                </c:pt>
                <c:pt idx="5">
                  <c:v>3.42</c:v>
                </c:pt>
                <c:pt idx="6">
                  <c:v>3.45</c:v>
                </c:pt>
                <c:pt idx="7">
                  <c:v>4.96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9BB7-4339-9868-519E4AE832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9226104"/>
        <c:axId val="429222168"/>
      </c:barChart>
      <c:catAx>
        <c:axId val="429226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mk-MK"/>
          </a:p>
        </c:txPr>
        <c:crossAx val="429222168"/>
        <c:crosses val="autoZero"/>
        <c:auto val="1"/>
        <c:lblAlgn val="ctr"/>
        <c:lblOffset val="100"/>
        <c:noMultiLvlLbl val="0"/>
      </c:catAx>
      <c:valAx>
        <c:axId val="4292221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2922610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1819529945120497"/>
          <c:y val="0.94326246719160101"/>
          <c:w val="0.48936685755189691"/>
          <c:h val="4.13529174237835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mk-M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accent3">
            <a:lumMod val="5000"/>
            <a:lumOff val="95000"/>
          </a:schemeClr>
        </a:gs>
        <a:gs pos="74000">
          <a:schemeClr val="accent3">
            <a:lumMod val="45000"/>
            <a:lumOff val="55000"/>
          </a:schemeClr>
        </a:gs>
        <a:gs pos="83000">
          <a:schemeClr val="accent3">
            <a:lumMod val="45000"/>
            <a:lumOff val="55000"/>
          </a:schemeClr>
        </a:gs>
        <a:gs pos="100000">
          <a:schemeClr val="accent3">
            <a:lumMod val="30000"/>
            <a:lumOff val="70000"/>
          </a:schemeClr>
        </a:gs>
      </a:gsLst>
      <a:lin ang="5400000" scaled="1"/>
      <a:tileRect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900" b="1">
          <a:latin typeface="+mn-lt"/>
        </a:defRPr>
      </a:pPr>
      <a:endParaRPr lang="mk-MK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'Табела 22'!$B$3</c:f>
              <c:strCache>
                <c:ptCount val="1"/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22'!$A$4:$A$12</c:f>
              <c:strCache>
                <c:ptCount val="9"/>
                <c:pt idx="0">
                  <c:v>Од вестите на меѓународни ТВ канали</c:v>
                </c:pt>
                <c:pt idx="1">
                  <c:v>Од дневни весници</c:v>
                </c:pt>
                <c:pt idx="2">
                  <c:v>Од вести на радио </c:v>
                </c:pt>
                <c:pt idx="3">
                  <c:v>Од вестите на ТВ станиците од соседните земји</c:v>
                </c:pt>
                <c:pt idx="4">
                  <c:v>Од информативни портали и агрегатори на вести</c:v>
                </c:pt>
                <c:pt idx="5">
                  <c:v>Од разговори со роднини, пријатели и колеги</c:v>
                </c:pt>
                <c:pt idx="6">
                  <c:v>Од вестите кон кои ме однеле линковите на социјалните мрежи    </c:v>
                </c:pt>
                <c:pt idx="7">
                  <c:v>Од постовите и коментарите на социјални мрежи</c:v>
                </c:pt>
                <c:pt idx="8">
                  <c:v>Од вестите на домашните ТВ станици</c:v>
                </c:pt>
              </c:strCache>
            </c:strRef>
          </c:cat>
          <c:val>
            <c:numRef>
              <c:f>'Табела 22'!$B$4:$B$12</c:f>
            </c:numRef>
          </c:val>
          <c:extLst>
            <c:ext xmlns:c16="http://schemas.microsoft.com/office/drawing/2014/chart" uri="{C3380CC4-5D6E-409C-BE32-E72D297353CC}">
              <c16:uniqueId val="{00000000-5D6C-4B89-9D1A-60FFE3174340}"/>
            </c:ext>
          </c:extLst>
        </c:ser>
        <c:ser>
          <c:idx val="1"/>
          <c:order val="1"/>
          <c:tx>
            <c:strRef>
              <c:f>'Табела 22'!$C$3</c:f>
              <c:strCache>
                <c:ptCount val="1"/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22'!$A$4:$A$12</c:f>
              <c:strCache>
                <c:ptCount val="9"/>
                <c:pt idx="0">
                  <c:v>Од вестите на меѓународни ТВ канали</c:v>
                </c:pt>
                <c:pt idx="1">
                  <c:v>Од дневни весници</c:v>
                </c:pt>
                <c:pt idx="2">
                  <c:v>Од вести на радио </c:v>
                </c:pt>
                <c:pt idx="3">
                  <c:v>Од вестите на ТВ станиците од соседните земји</c:v>
                </c:pt>
                <c:pt idx="4">
                  <c:v>Од информативни портали и агрегатори на вести</c:v>
                </c:pt>
                <c:pt idx="5">
                  <c:v>Од разговори со роднини, пријатели и колеги</c:v>
                </c:pt>
                <c:pt idx="6">
                  <c:v>Од вестите кон кои ме однеле линковите на социјалните мрежи    </c:v>
                </c:pt>
                <c:pt idx="7">
                  <c:v>Од постовите и коментарите на социјални мрежи</c:v>
                </c:pt>
                <c:pt idx="8">
                  <c:v>Од вестите на домашните ТВ станици</c:v>
                </c:pt>
              </c:strCache>
            </c:strRef>
          </c:cat>
          <c:val>
            <c:numRef>
              <c:f>'Табела 22'!$C$4:$C$12</c:f>
            </c:numRef>
          </c:val>
          <c:extLst>
            <c:ext xmlns:c16="http://schemas.microsoft.com/office/drawing/2014/chart" uri="{C3380CC4-5D6E-409C-BE32-E72D297353CC}">
              <c16:uniqueId val="{00000001-5D6C-4B89-9D1A-60FFE3174340}"/>
            </c:ext>
          </c:extLst>
        </c:ser>
        <c:ser>
          <c:idx val="2"/>
          <c:order val="2"/>
          <c:tx>
            <c:strRef>
              <c:f>'Табела 22'!$D$3</c:f>
              <c:strCache>
                <c:ptCount val="1"/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22'!$A$4:$A$12</c:f>
              <c:strCache>
                <c:ptCount val="9"/>
                <c:pt idx="0">
                  <c:v>Од вестите на меѓународни ТВ канали</c:v>
                </c:pt>
                <c:pt idx="1">
                  <c:v>Од дневни весници</c:v>
                </c:pt>
                <c:pt idx="2">
                  <c:v>Од вести на радио </c:v>
                </c:pt>
                <c:pt idx="3">
                  <c:v>Од вестите на ТВ станиците од соседните земји</c:v>
                </c:pt>
                <c:pt idx="4">
                  <c:v>Од информативни портали и агрегатори на вести</c:v>
                </c:pt>
                <c:pt idx="5">
                  <c:v>Од разговори со роднини, пријатели и колеги</c:v>
                </c:pt>
                <c:pt idx="6">
                  <c:v>Од вестите кон кои ме однеле линковите на социјалните мрежи    </c:v>
                </c:pt>
                <c:pt idx="7">
                  <c:v>Од постовите и коментарите на социјални мрежи</c:v>
                </c:pt>
                <c:pt idx="8">
                  <c:v>Од вестите на домашните ТВ станици</c:v>
                </c:pt>
              </c:strCache>
            </c:strRef>
          </c:cat>
          <c:val>
            <c:numRef>
              <c:f>'Табела 22'!$D$4:$D$12</c:f>
            </c:numRef>
          </c:val>
          <c:extLst>
            <c:ext xmlns:c16="http://schemas.microsoft.com/office/drawing/2014/chart" uri="{C3380CC4-5D6E-409C-BE32-E72D297353CC}">
              <c16:uniqueId val="{00000002-5D6C-4B89-9D1A-60FFE3174340}"/>
            </c:ext>
          </c:extLst>
        </c:ser>
        <c:ser>
          <c:idx val="3"/>
          <c:order val="3"/>
          <c:tx>
            <c:strRef>
              <c:f>'Табела 22'!$E$3</c:f>
              <c:strCache>
                <c:ptCount val="1"/>
                <c:pt idx="0">
                  <c:v>16-29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6C-4B89-9D1A-60FFE317434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6C-4B89-9D1A-60FFE317434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6C-4B89-9D1A-60FFE317434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D6C-4B89-9D1A-60FFE3174340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mk-MK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7D35-4BF9-83D5-3A0E197AA3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22'!$A$4:$A$12</c:f>
              <c:strCache>
                <c:ptCount val="9"/>
                <c:pt idx="0">
                  <c:v>Од вестите на меѓународни ТВ канали</c:v>
                </c:pt>
                <c:pt idx="1">
                  <c:v>Од дневни весници</c:v>
                </c:pt>
                <c:pt idx="2">
                  <c:v>Од вести на радио </c:v>
                </c:pt>
                <c:pt idx="3">
                  <c:v>Од вестите на ТВ станиците од соседните земји</c:v>
                </c:pt>
                <c:pt idx="4">
                  <c:v>Од информативни портали и агрегатори на вести</c:v>
                </c:pt>
                <c:pt idx="5">
                  <c:v>Од разговори со роднини, пријатели и колеги</c:v>
                </c:pt>
                <c:pt idx="6">
                  <c:v>Од вестите кон кои ме однеле линковите на социјалните мрежи    </c:v>
                </c:pt>
                <c:pt idx="7">
                  <c:v>Од постовите и коментарите на социјални мрежи</c:v>
                </c:pt>
                <c:pt idx="8">
                  <c:v>Од вестите на домашните ТВ станици</c:v>
                </c:pt>
              </c:strCache>
            </c:strRef>
          </c:cat>
          <c:val>
            <c:numRef>
              <c:f>'Табела 22'!$E$4:$E$12</c:f>
              <c:numCache>
                <c:formatCode>General</c:formatCode>
                <c:ptCount val="9"/>
                <c:pt idx="0">
                  <c:v>4.5</c:v>
                </c:pt>
                <c:pt idx="1">
                  <c:v>3.7</c:v>
                </c:pt>
                <c:pt idx="2">
                  <c:v>7.8</c:v>
                </c:pt>
                <c:pt idx="3">
                  <c:v>4.9000000000000004</c:v>
                </c:pt>
                <c:pt idx="4">
                  <c:v>20</c:v>
                </c:pt>
                <c:pt idx="5">
                  <c:v>31.4</c:v>
                </c:pt>
                <c:pt idx="6">
                  <c:v>36.5</c:v>
                </c:pt>
                <c:pt idx="7">
                  <c:v>53.5</c:v>
                </c:pt>
                <c:pt idx="8">
                  <c:v>32.9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D6C-4B89-9D1A-60FFE3174340}"/>
            </c:ext>
          </c:extLst>
        </c:ser>
        <c:ser>
          <c:idx val="4"/>
          <c:order val="4"/>
          <c:tx>
            <c:strRef>
              <c:f>'Табела 22'!$F$3</c:f>
              <c:strCache>
                <c:ptCount val="1"/>
                <c:pt idx="0">
                  <c:v>30-39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D6C-4B89-9D1A-60FFE317434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D6C-4B89-9D1A-60FFE317434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D6C-4B89-9D1A-60FFE317434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D6C-4B89-9D1A-60FFE3174340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mk-MK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D35-4BF9-83D5-3A0E197AA3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22'!$A$4:$A$12</c:f>
              <c:strCache>
                <c:ptCount val="9"/>
                <c:pt idx="0">
                  <c:v>Од вестите на меѓународни ТВ канали</c:v>
                </c:pt>
                <c:pt idx="1">
                  <c:v>Од дневни весници</c:v>
                </c:pt>
                <c:pt idx="2">
                  <c:v>Од вести на радио </c:v>
                </c:pt>
                <c:pt idx="3">
                  <c:v>Од вестите на ТВ станиците од соседните земји</c:v>
                </c:pt>
                <c:pt idx="4">
                  <c:v>Од информативни портали и агрегатори на вести</c:v>
                </c:pt>
                <c:pt idx="5">
                  <c:v>Од разговори со роднини, пријатели и колеги</c:v>
                </c:pt>
                <c:pt idx="6">
                  <c:v>Од вестите кон кои ме однеле линковите на социјалните мрежи    </c:v>
                </c:pt>
                <c:pt idx="7">
                  <c:v>Од постовите и коментарите на социјални мрежи</c:v>
                </c:pt>
                <c:pt idx="8">
                  <c:v>Од вестите на домашните ТВ станици</c:v>
                </c:pt>
              </c:strCache>
            </c:strRef>
          </c:cat>
          <c:val>
            <c:numRef>
              <c:f>'Табела 22'!$F$4:$F$12</c:f>
              <c:numCache>
                <c:formatCode>General</c:formatCode>
                <c:ptCount val="9"/>
                <c:pt idx="0">
                  <c:v>4.9000000000000004</c:v>
                </c:pt>
                <c:pt idx="1">
                  <c:v>5.5</c:v>
                </c:pt>
                <c:pt idx="2">
                  <c:v>6.8</c:v>
                </c:pt>
                <c:pt idx="3">
                  <c:v>6.8</c:v>
                </c:pt>
                <c:pt idx="4">
                  <c:v>22.6</c:v>
                </c:pt>
                <c:pt idx="5">
                  <c:v>33.9</c:v>
                </c:pt>
                <c:pt idx="6">
                  <c:v>40</c:v>
                </c:pt>
                <c:pt idx="7">
                  <c:v>50.7</c:v>
                </c:pt>
                <c:pt idx="8">
                  <c:v>56.3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D6C-4B89-9D1A-60FFE3174340}"/>
            </c:ext>
          </c:extLst>
        </c:ser>
        <c:ser>
          <c:idx val="5"/>
          <c:order val="5"/>
          <c:tx>
            <c:strRef>
              <c:f>'Табела 22'!$G$3</c:f>
              <c:strCache>
                <c:ptCount val="1"/>
                <c:pt idx="0">
                  <c:v>40-49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D6C-4B89-9D1A-60FFE317434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D6C-4B89-9D1A-60FFE317434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D6C-4B89-9D1A-60FFE317434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D6C-4B89-9D1A-60FFE3174340}"/>
                </c:ext>
              </c:extLst>
            </c:dLbl>
            <c:dLbl>
              <c:idx val="4"/>
              <c:layout>
                <c:manualLayout>
                  <c:x val="7.716049382716049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5D6C-4B89-9D1A-60FFE31743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22'!$A$4:$A$12</c:f>
              <c:strCache>
                <c:ptCount val="9"/>
                <c:pt idx="0">
                  <c:v>Од вестите на меѓународни ТВ канали</c:v>
                </c:pt>
                <c:pt idx="1">
                  <c:v>Од дневни весници</c:v>
                </c:pt>
                <c:pt idx="2">
                  <c:v>Од вести на радио </c:v>
                </c:pt>
                <c:pt idx="3">
                  <c:v>Од вестите на ТВ станиците од соседните земји</c:v>
                </c:pt>
                <c:pt idx="4">
                  <c:v>Од информативни портали и агрегатори на вести</c:v>
                </c:pt>
                <c:pt idx="5">
                  <c:v>Од разговори со роднини, пријатели и колеги</c:v>
                </c:pt>
                <c:pt idx="6">
                  <c:v>Од вестите кон кои ме однеле линковите на социјалните мрежи    </c:v>
                </c:pt>
                <c:pt idx="7">
                  <c:v>Од постовите и коментарите на социјални мрежи</c:v>
                </c:pt>
                <c:pt idx="8">
                  <c:v>Од вестите на домашните ТВ станици</c:v>
                </c:pt>
              </c:strCache>
            </c:strRef>
          </c:cat>
          <c:val>
            <c:numRef>
              <c:f>'Табела 22'!$G$4:$G$12</c:f>
              <c:numCache>
                <c:formatCode>General</c:formatCode>
                <c:ptCount val="9"/>
                <c:pt idx="0">
                  <c:v>7.9</c:v>
                </c:pt>
                <c:pt idx="1">
                  <c:v>5.2</c:v>
                </c:pt>
                <c:pt idx="2">
                  <c:v>14.4</c:v>
                </c:pt>
                <c:pt idx="3">
                  <c:v>7.1</c:v>
                </c:pt>
                <c:pt idx="4">
                  <c:v>18.2</c:v>
                </c:pt>
                <c:pt idx="5">
                  <c:v>39</c:v>
                </c:pt>
                <c:pt idx="6">
                  <c:v>33</c:v>
                </c:pt>
                <c:pt idx="7">
                  <c:v>40</c:v>
                </c:pt>
                <c:pt idx="8">
                  <c:v>62.7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5D6C-4B89-9D1A-60FFE3174340}"/>
            </c:ext>
          </c:extLst>
        </c:ser>
        <c:ser>
          <c:idx val="6"/>
          <c:order val="6"/>
          <c:tx>
            <c:strRef>
              <c:f>'Табела 22'!$H$3</c:f>
              <c:strCache>
                <c:ptCount val="1"/>
                <c:pt idx="0">
                  <c:v>50-59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D6C-4B89-9D1A-60FFE317434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D6C-4B89-9D1A-60FFE317434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D6C-4B89-9D1A-60FFE317434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D6C-4B89-9D1A-60FFE317434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D6C-4B89-9D1A-60FFE31743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22'!$A$4:$A$12</c:f>
              <c:strCache>
                <c:ptCount val="9"/>
                <c:pt idx="0">
                  <c:v>Од вестите на меѓународни ТВ канали</c:v>
                </c:pt>
                <c:pt idx="1">
                  <c:v>Од дневни весници</c:v>
                </c:pt>
                <c:pt idx="2">
                  <c:v>Од вести на радио </c:v>
                </c:pt>
                <c:pt idx="3">
                  <c:v>Од вестите на ТВ станиците од соседните земји</c:v>
                </c:pt>
                <c:pt idx="4">
                  <c:v>Од информативни портали и агрегатори на вести</c:v>
                </c:pt>
                <c:pt idx="5">
                  <c:v>Од разговори со роднини, пријатели и колеги</c:v>
                </c:pt>
                <c:pt idx="6">
                  <c:v>Од вестите кон кои ме однеле линковите на социјалните мрежи    </c:v>
                </c:pt>
                <c:pt idx="7">
                  <c:v>Од постовите и коментарите на социјални мрежи</c:v>
                </c:pt>
                <c:pt idx="8">
                  <c:v>Од вестите на домашните ТВ станици</c:v>
                </c:pt>
              </c:strCache>
            </c:strRef>
          </c:cat>
          <c:val>
            <c:numRef>
              <c:f>'Табела 22'!$H$4:$H$12</c:f>
              <c:numCache>
                <c:formatCode>General</c:formatCode>
                <c:ptCount val="9"/>
                <c:pt idx="0">
                  <c:v>2.4</c:v>
                </c:pt>
                <c:pt idx="1">
                  <c:v>4.9000000000000004</c:v>
                </c:pt>
                <c:pt idx="2">
                  <c:v>13.5</c:v>
                </c:pt>
                <c:pt idx="3">
                  <c:v>8.6999999999999993</c:v>
                </c:pt>
                <c:pt idx="4">
                  <c:v>11.9</c:v>
                </c:pt>
                <c:pt idx="5">
                  <c:v>34.4</c:v>
                </c:pt>
                <c:pt idx="6">
                  <c:v>17.7</c:v>
                </c:pt>
                <c:pt idx="7">
                  <c:v>23</c:v>
                </c:pt>
                <c:pt idx="8">
                  <c:v>78.2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5D6C-4B89-9D1A-60FFE3174340}"/>
            </c:ext>
          </c:extLst>
        </c:ser>
        <c:ser>
          <c:idx val="7"/>
          <c:order val="7"/>
          <c:tx>
            <c:strRef>
              <c:f>'Табела 22'!$I$3</c:f>
              <c:strCache>
                <c:ptCount val="1"/>
                <c:pt idx="0">
                  <c:v>60+</c:v>
                </c:pt>
              </c:strCache>
            </c:strRef>
          </c:tx>
          <c:spPr>
            <a:solidFill>
              <a:schemeClr val="accent2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D6C-4B89-9D1A-60FFE317434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D6C-4B89-9D1A-60FFE317434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D6C-4B89-9D1A-60FFE317434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D6C-4B89-9D1A-60FFE317434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D6C-4B89-9D1A-60FFE317434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D6C-4B89-9D1A-60FFE317434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5D6C-4B89-9D1A-60FFE31743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22'!$A$4:$A$12</c:f>
              <c:strCache>
                <c:ptCount val="9"/>
                <c:pt idx="0">
                  <c:v>Од вестите на меѓународни ТВ канали</c:v>
                </c:pt>
                <c:pt idx="1">
                  <c:v>Од дневни весници</c:v>
                </c:pt>
                <c:pt idx="2">
                  <c:v>Од вести на радио </c:v>
                </c:pt>
                <c:pt idx="3">
                  <c:v>Од вестите на ТВ станиците од соседните земји</c:v>
                </c:pt>
                <c:pt idx="4">
                  <c:v>Од информативни портали и агрегатори на вести</c:v>
                </c:pt>
                <c:pt idx="5">
                  <c:v>Од разговори со роднини, пријатели и колеги</c:v>
                </c:pt>
                <c:pt idx="6">
                  <c:v>Од вестите кон кои ме однеле линковите на социјалните мрежи    </c:v>
                </c:pt>
                <c:pt idx="7">
                  <c:v>Од постовите и коментарите на социјални мрежи</c:v>
                </c:pt>
                <c:pt idx="8">
                  <c:v>Од вестите на домашните ТВ станици</c:v>
                </c:pt>
              </c:strCache>
            </c:strRef>
          </c:cat>
          <c:val>
            <c:numRef>
              <c:f>'Табела 22'!$I$4:$I$12</c:f>
              <c:numCache>
                <c:formatCode>General</c:formatCode>
                <c:ptCount val="9"/>
                <c:pt idx="0">
                  <c:v>1.7</c:v>
                </c:pt>
                <c:pt idx="1">
                  <c:v>5.3</c:v>
                </c:pt>
                <c:pt idx="2">
                  <c:v>12</c:v>
                </c:pt>
                <c:pt idx="3">
                  <c:v>10</c:v>
                </c:pt>
                <c:pt idx="4">
                  <c:v>4.9000000000000004</c:v>
                </c:pt>
                <c:pt idx="5">
                  <c:v>34.6</c:v>
                </c:pt>
                <c:pt idx="6">
                  <c:v>4.9000000000000004</c:v>
                </c:pt>
                <c:pt idx="7">
                  <c:v>5.3</c:v>
                </c:pt>
                <c:pt idx="8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5D6C-4B89-9D1A-60FFE317434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623355631"/>
        <c:axId val="623356879"/>
      </c:barChart>
      <c:catAx>
        <c:axId val="6233556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mk-MK"/>
          </a:p>
        </c:txPr>
        <c:crossAx val="623356879"/>
        <c:crosses val="autoZero"/>
        <c:auto val="1"/>
        <c:lblAlgn val="ctr"/>
        <c:lblOffset val="100"/>
        <c:noMultiLvlLbl val="0"/>
      </c:catAx>
      <c:valAx>
        <c:axId val="62335687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23355631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111981141246233"/>
          <c:y val="0.93461901877649911"/>
          <c:w val="0.60383833965198797"/>
          <c:h val="4.9996365838885524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mk-M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mk-MK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'Табела 17'!$B$4</c:f>
              <c:strCache>
                <c:ptCount val="1"/>
                <c:pt idx="0">
                  <c:v>Секогаш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17'!$A$5:$A$9</c:f>
              <c:strCache>
                <c:ptCount val="5"/>
                <c:pt idx="0">
                  <c:v>Неделни списанија</c:v>
                </c:pt>
                <c:pt idx="1">
                  <c:v>Радио станици </c:v>
                </c:pt>
                <c:pt idx="2">
                  <c:v>Дневни весници</c:v>
                </c:pt>
                <c:pt idx="3">
                  <c:v>Информативни портали</c:v>
                </c:pt>
                <c:pt idx="4">
                  <c:v>ТВ канали</c:v>
                </c:pt>
              </c:strCache>
            </c:strRef>
          </c:cat>
          <c:val>
            <c:numRef>
              <c:f>'Табела 17'!$B$5:$B$9</c:f>
              <c:numCache>
                <c:formatCode>0.0</c:formatCode>
                <c:ptCount val="5"/>
                <c:pt idx="0">
                  <c:v>9.2799999999999994</c:v>
                </c:pt>
                <c:pt idx="1">
                  <c:v>11.14</c:v>
                </c:pt>
                <c:pt idx="2">
                  <c:v>11.56</c:v>
                </c:pt>
                <c:pt idx="3">
                  <c:v>22.05</c:v>
                </c:pt>
                <c:pt idx="4">
                  <c:v>26.32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FC-468C-B471-61254D2BE32C}"/>
            </c:ext>
          </c:extLst>
        </c:ser>
        <c:ser>
          <c:idx val="1"/>
          <c:order val="1"/>
          <c:tx>
            <c:strRef>
              <c:f>'Табела 17'!$C$4</c:f>
              <c:strCache>
                <c:ptCount val="1"/>
                <c:pt idx="0">
                  <c:v>Често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17'!$A$5:$A$9</c:f>
              <c:strCache>
                <c:ptCount val="5"/>
                <c:pt idx="0">
                  <c:v>Неделни списанија</c:v>
                </c:pt>
                <c:pt idx="1">
                  <c:v>Радио станици </c:v>
                </c:pt>
                <c:pt idx="2">
                  <c:v>Дневни весници</c:v>
                </c:pt>
                <c:pt idx="3">
                  <c:v>Информативни портали</c:v>
                </c:pt>
                <c:pt idx="4">
                  <c:v>ТВ канали</c:v>
                </c:pt>
              </c:strCache>
            </c:strRef>
          </c:cat>
          <c:val>
            <c:numRef>
              <c:f>'Табела 17'!$C$5:$C$9</c:f>
              <c:numCache>
                <c:formatCode>0.0</c:formatCode>
                <c:ptCount val="5"/>
                <c:pt idx="0">
                  <c:v>19.05</c:v>
                </c:pt>
                <c:pt idx="1">
                  <c:v>23.2</c:v>
                </c:pt>
                <c:pt idx="2">
                  <c:v>23.12</c:v>
                </c:pt>
                <c:pt idx="3">
                  <c:v>35.61</c:v>
                </c:pt>
                <c:pt idx="4">
                  <c:v>41.7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FC-468C-B471-61254D2BE32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11016911"/>
        <c:axId val="611018159"/>
      </c:barChart>
      <c:catAx>
        <c:axId val="6110169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mk-MK"/>
          </a:p>
        </c:txPr>
        <c:crossAx val="611018159"/>
        <c:crosses val="autoZero"/>
        <c:auto val="1"/>
        <c:lblAlgn val="ctr"/>
        <c:lblOffset val="100"/>
        <c:noMultiLvlLbl val="0"/>
      </c:catAx>
      <c:valAx>
        <c:axId val="611018159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611016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198095272575785"/>
          <c:y val="0.92279296851251436"/>
          <c:w val="0.2504059865727517"/>
          <c:h val="5.9039661371665053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mk-M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mk-MK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mk-M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'Табела 18'!$A$3:$A$8</c:f>
              <c:strCache>
                <c:ptCount val="6"/>
                <c:pt idx="0">
                  <c:v>Кога гледам вести на домашните ТВ станици, главно верувам во информациите што се објавуваат</c:v>
                </c:pt>
                <c:pt idx="1">
                  <c:v>Од телевизиските програми на домашните канали гледачите можат да научат  корисни работи</c:v>
                </c:pt>
                <c:pt idx="2">
                  <c:v>Телевизијата е многу влијателна во формирањето на јавното мислење за политичките и за другите важни општествени прашања</c:v>
                </c:pt>
                <c:pt idx="3">
                  <c:v>Телевизиите треба да бидат слободни од каков било облик на влијание за да бидат објективни и кредибилни</c:v>
                </c:pt>
                <c:pt idx="4">
                  <c:v>Сè додека телевизијата обезбедува добри програми, навистина не е важно кој е сопственик на каналите или како се финансирани</c:v>
                </c:pt>
                <c:pt idx="5">
                  <c:v>Телевизиските гледачи треба да бидат заштитени од гледање несоодветни или навредливи програми</c:v>
                </c:pt>
              </c:strCache>
            </c:strRef>
          </c:cat>
          <c:val>
            <c:numRef>
              <c:f>'Табела 18'!$B$3:$B$8</c:f>
              <c:numCache>
                <c:formatCode>0.0</c:formatCode>
                <c:ptCount val="6"/>
                <c:pt idx="0">
                  <c:v>31.52</c:v>
                </c:pt>
                <c:pt idx="1">
                  <c:v>56.48</c:v>
                </c:pt>
                <c:pt idx="2">
                  <c:v>68.2</c:v>
                </c:pt>
                <c:pt idx="3">
                  <c:v>72.13</c:v>
                </c:pt>
                <c:pt idx="4">
                  <c:v>76.19</c:v>
                </c:pt>
                <c:pt idx="5">
                  <c:v>77.849999999999994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23-48E4-80D5-0FF1F06843C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93080943"/>
        <c:axId val="493087599"/>
      </c:barChart>
      <c:catAx>
        <c:axId val="4930809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mk-MK"/>
          </a:p>
        </c:txPr>
        <c:crossAx val="493087599"/>
        <c:crosses val="autoZero"/>
        <c:auto val="1"/>
        <c:lblAlgn val="ctr"/>
        <c:lblOffset val="100"/>
        <c:noMultiLvlLbl val="0"/>
      </c:catAx>
      <c:valAx>
        <c:axId val="493087599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4930809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mk-M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0.45327</cdr:x>
      <cdr:y>0.76022</cdr:y>
    </cdr:from>
    <cdr:to>
      <cdr:x>0.51869</cdr:x>
      <cdr:y>0.80276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DCD749B5-80E7-47F7-82BB-2A661AEAF3F8}"/>
            </a:ext>
          </a:extLst>
        </cdr:cNvPr>
        <cdr:cNvSpPr/>
      </cdr:nvSpPr>
      <cdr:spPr>
        <a:xfrm xmlns:a="http://schemas.openxmlformats.org/drawingml/2006/main">
          <a:off x="3695700" y="3818156"/>
          <a:ext cx="533400" cy="2136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mk-MK" sz="900" b="1" dirty="0">
              <a:solidFill>
                <a:srgbClr val="C00000"/>
              </a:solidFill>
            </a:rPr>
            <a:t>8.81</a:t>
          </a:r>
          <a:endParaRPr lang="en-US" sz="9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0.42523</cdr:x>
      <cdr:y>0.85757</cdr:y>
    </cdr:from>
    <cdr:to>
      <cdr:x>0.49065</cdr:x>
      <cdr:y>0.90517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14E412F5-7170-4CBD-BC44-947622110819}"/>
            </a:ext>
          </a:extLst>
        </cdr:cNvPr>
        <cdr:cNvSpPr/>
      </cdr:nvSpPr>
      <cdr:spPr>
        <a:xfrm xmlns:a="http://schemas.openxmlformats.org/drawingml/2006/main">
          <a:off x="3467100" y="4307068"/>
          <a:ext cx="533400" cy="2390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mk-MK" sz="900" b="1" dirty="0">
              <a:solidFill>
                <a:srgbClr val="C00000"/>
              </a:solidFill>
            </a:rPr>
            <a:t>5.54</a:t>
          </a:r>
          <a:endParaRPr lang="en-US" sz="900" b="1" dirty="0">
            <a:solidFill>
              <a:srgbClr val="C00000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0.91263</cdr:x>
      <cdr:y>0.14516</cdr:y>
    </cdr:from>
    <cdr:to>
      <cdr:x>0.99754</cdr:x>
      <cdr:y>0.22581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6D89568-86D8-47F8-8569-29A753A3DDFA}"/>
            </a:ext>
          </a:extLst>
        </cdr:cNvPr>
        <cdr:cNvSpPr/>
      </cdr:nvSpPr>
      <cdr:spPr>
        <a:xfrm xmlns:a="http://schemas.openxmlformats.org/drawingml/2006/main">
          <a:off x="7371522" y="6858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accent1">
                  <a:lumMod val="75000"/>
                </a:schemeClr>
              </a:solidFill>
            </a:rPr>
            <a:t>69,8%</a:t>
          </a:r>
          <a:endParaRPr lang="en-US" sz="12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0.86792</cdr:x>
      <cdr:y>0.25806</cdr:y>
    </cdr:from>
    <cdr:to>
      <cdr:x>0.95283</cdr:x>
      <cdr:y>0.33871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86D89568-86D8-47F8-8569-29A753A3DDFA}"/>
            </a:ext>
          </a:extLst>
        </cdr:cNvPr>
        <cdr:cNvSpPr/>
      </cdr:nvSpPr>
      <cdr:spPr>
        <a:xfrm xmlns:a="http://schemas.openxmlformats.org/drawingml/2006/main">
          <a:off x="7010400" y="12192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accent1">
                  <a:lumMod val="75000"/>
                </a:schemeClr>
              </a:solidFill>
            </a:rPr>
            <a:t>63,1%</a:t>
          </a:r>
          <a:endParaRPr lang="en-US" sz="12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0.51887</cdr:x>
      <cdr:y>0.42006</cdr:y>
    </cdr:from>
    <cdr:to>
      <cdr:x>0.60377</cdr:x>
      <cdr:y>0.5007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86D89568-86D8-47F8-8569-29A753A3DDFA}"/>
            </a:ext>
          </a:extLst>
        </cdr:cNvPr>
        <cdr:cNvSpPr/>
      </cdr:nvSpPr>
      <cdr:spPr>
        <a:xfrm xmlns:a="http://schemas.openxmlformats.org/drawingml/2006/main">
          <a:off x="4191000" y="1984513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accent1">
                  <a:lumMod val="75000"/>
                </a:schemeClr>
              </a:solidFill>
            </a:rPr>
            <a:t>44,4%</a:t>
          </a:r>
          <a:endParaRPr lang="en-US" sz="12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0.34906</cdr:x>
      <cdr:y>0.59677</cdr:y>
    </cdr:from>
    <cdr:to>
      <cdr:x>0.43396</cdr:x>
      <cdr:y>0.67742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86D89568-86D8-47F8-8569-29A753A3DDFA}"/>
            </a:ext>
          </a:extLst>
        </cdr:cNvPr>
        <cdr:cNvSpPr/>
      </cdr:nvSpPr>
      <cdr:spPr>
        <a:xfrm xmlns:a="http://schemas.openxmlformats.org/drawingml/2006/main">
          <a:off x="2819400" y="28194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accent1">
                  <a:lumMod val="75000"/>
                </a:schemeClr>
              </a:solidFill>
            </a:rPr>
            <a:t>13,9%</a:t>
          </a:r>
          <a:endParaRPr lang="en-US" sz="12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0.28302</cdr:x>
      <cdr:y>0.76613</cdr:y>
    </cdr:from>
    <cdr:to>
      <cdr:x>0.36792</cdr:x>
      <cdr:y>0.84677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E65FD625-A8CD-4661-87F5-EC63544E9268}"/>
            </a:ext>
          </a:extLst>
        </cdr:cNvPr>
        <cdr:cNvSpPr/>
      </cdr:nvSpPr>
      <cdr:spPr>
        <a:xfrm xmlns:a="http://schemas.openxmlformats.org/drawingml/2006/main">
          <a:off x="2286000" y="36195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accent1">
                  <a:lumMod val="75000"/>
                </a:schemeClr>
              </a:solidFill>
            </a:rPr>
            <a:t>5,3%</a:t>
          </a:r>
          <a:endParaRPr lang="en-US" sz="12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0.00977</cdr:x>
      <cdr:y>0.61967</cdr:y>
    </cdr:from>
    <cdr:to>
      <cdr:x>0.29388</cdr:x>
      <cdr:y>0.84787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53BFE2C1-01DC-4892-BB65-DBA065946049}"/>
            </a:ext>
          </a:extLst>
        </cdr:cNvPr>
        <cdr:cNvSpPr/>
      </cdr:nvSpPr>
      <cdr:spPr>
        <a:xfrm xmlns:a="http://schemas.openxmlformats.org/drawingml/2006/main">
          <a:off x="81169" y="620756"/>
          <a:ext cx="2359715" cy="2286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95000"/>
            <a:alpha val="32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900" b="1" dirty="0">
              <a:solidFill>
                <a:schemeClr val="tx2">
                  <a:lumMod val="75000"/>
                </a:schemeClr>
              </a:solidFill>
              <a:latin typeface="+mn-lt"/>
            </a:rPr>
            <a:t>ВО МОМЕНТОТ НА ЕМИТУВАЊЕ </a:t>
          </a:r>
          <a:endParaRPr lang="en-US" sz="900" b="1" dirty="0">
            <a:solidFill>
              <a:schemeClr val="tx2">
                <a:lumMod val="75000"/>
              </a:schemeClr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0.74342</cdr:x>
      <cdr:y>0.74869</cdr:y>
    </cdr:from>
    <cdr:to>
      <cdr:x>0.95443</cdr:x>
      <cdr:y>1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40844918-77DF-4B0D-A94E-4B36758731DA}"/>
            </a:ext>
          </a:extLst>
        </cdr:cNvPr>
        <cdr:cNvSpPr/>
      </cdr:nvSpPr>
      <cdr:spPr>
        <a:xfrm xmlns:a="http://schemas.openxmlformats.org/drawingml/2006/main">
          <a:off x="6174685" y="749999"/>
          <a:ext cx="1752600" cy="2517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mk-MK" sz="1400" b="1" dirty="0">
              <a:solidFill>
                <a:schemeClr val="tx2">
                  <a:lumMod val="75000"/>
                </a:schemeClr>
              </a:solidFill>
            </a:rPr>
            <a:t>Вкупно:  </a:t>
          </a:r>
          <a:r>
            <a:rPr lang="mk-MK" sz="1400" b="1" dirty="0">
              <a:solidFill>
                <a:srgbClr val="00B050"/>
              </a:solidFill>
            </a:rPr>
            <a:t>81.1%</a:t>
          </a:r>
          <a:endParaRPr lang="en-US" sz="1400" b="1" dirty="0">
            <a:solidFill>
              <a:srgbClr val="00B05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0.83486</cdr:x>
      <cdr:y>0.75634</cdr:y>
    </cdr:from>
    <cdr:to>
      <cdr:x>0.9269</cdr:x>
      <cdr:y>0.80914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CF8B2608-3EDF-4155-AD68-39FB60D886F2}"/>
            </a:ext>
          </a:extLst>
        </cdr:cNvPr>
        <cdr:cNvSpPr/>
      </cdr:nvSpPr>
      <cdr:spPr>
        <a:xfrm xmlns:a="http://schemas.openxmlformats.org/drawingml/2006/main">
          <a:off x="6934200" y="2514600"/>
          <a:ext cx="764485" cy="1755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mk-MK" sz="1400" b="1" dirty="0">
              <a:solidFill>
                <a:srgbClr val="00B050"/>
              </a:solidFill>
            </a:rPr>
            <a:t>13.5%</a:t>
          </a:r>
          <a:endParaRPr lang="en-US" sz="1400" b="1" dirty="0">
            <a:solidFill>
              <a:srgbClr val="00B05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0.68519</cdr:x>
      <cdr:y>0.75306</cdr:y>
    </cdr:from>
    <cdr:to>
      <cdr:x>0.98148</cdr:x>
      <cdr:y>0.92493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C5DD8127-3CA5-45BE-A8C9-B6214D2317A0}"/>
            </a:ext>
          </a:extLst>
        </cdr:cNvPr>
        <cdr:cNvSpPr/>
      </cdr:nvSpPr>
      <cdr:spPr>
        <a:xfrm xmlns:a="http://schemas.openxmlformats.org/drawingml/2006/main">
          <a:off x="5638800" y="3672509"/>
          <a:ext cx="2438400" cy="83820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400" dirty="0">
              <a:solidFill>
                <a:srgbClr val="C00000"/>
              </a:solidFill>
            </a:rPr>
            <a:t>7.7% имаат свои омилени  Јутјубери </a:t>
          </a:r>
          <a:endParaRPr lang="en-US" sz="1400" dirty="0">
            <a:solidFill>
              <a:srgbClr val="C0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0.66667</cdr:x>
      <cdr:y>0.2388</cdr:y>
    </cdr:from>
    <cdr:to>
      <cdr:x>0.75</cdr:x>
      <cdr:y>0.31572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BC49B702-97FD-4AF4-A687-EBCA0E5BFE7B}"/>
            </a:ext>
          </a:extLst>
        </cdr:cNvPr>
        <cdr:cNvSpPr/>
      </cdr:nvSpPr>
      <cdr:spPr>
        <a:xfrm xmlns:a="http://schemas.openxmlformats.org/drawingml/2006/main">
          <a:off x="5486400" y="1182757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tx1"/>
              </a:solidFill>
            </a:rPr>
            <a:t>27.7%</a:t>
          </a:r>
          <a:endParaRPr lang="en-US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0.52083</cdr:x>
      <cdr:y>0.73077</cdr:y>
    </cdr:from>
    <cdr:to>
      <cdr:x>0.60417</cdr:x>
      <cdr:y>0.80769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BC49B702-97FD-4AF4-A687-EBCA0E5BFE7B}"/>
            </a:ext>
          </a:extLst>
        </cdr:cNvPr>
        <cdr:cNvSpPr/>
      </cdr:nvSpPr>
      <cdr:spPr>
        <a:xfrm xmlns:a="http://schemas.openxmlformats.org/drawingml/2006/main">
          <a:off x="4286250" y="36195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tx1"/>
              </a:solidFill>
            </a:rPr>
            <a:t>4.8%</a:t>
          </a:r>
          <a:endParaRPr lang="en-US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0.46759</cdr:x>
      <cdr:y>0.11923</cdr:y>
    </cdr:from>
    <cdr:to>
      <cdr:x>0.56481</cdr:x>
      <cdr:y>0.22692</cdr:y>
    </cdr:to>
    <cdr:sp macro="" textlink="">
      <cdr:nvSpPr>
        <cdr:cNvPr id="4" name="Oval 3">
          <a:extLst xmlns:a="http://schemas.openxmlformats.org/drawingml/2006/main">
            <a:ext uri="{FF2B5EF4-FFF2-40B4-BE49-F238E27FC236}">
              <a16:creationId xmlns:a16="http://schemas.microsoft.com/office/drawing/2014/main" id="{1A848A85-694F-4155-8AE0-9FF497F976E8}"/>
            </a:ext>
          </a:extLst>
        </cdr:cNvPr>
        <cdr:cNvSpPr/>
      </cdr:nvSpPr>
      <cdr:spPr>
        <a:xfrm xmlns:a="http://schemas.openxmlformats.org/drawingml/2006/main">
          <a:off x="3848100" y="590550"/>
          <a:ext cx="800100" cy="5334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solidFill>
              <a:schemeClr val="bg1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0.88542</cdr:x>
      <cdr:y>0.07346</cdr:y>
    </cdr:from>
    <cdr:to>
      <cdr:x>0.9693</cdr:x>
      <cdr:y>0.1643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B8552578-B178-4B1D-9726-BBB2D8AD52A3}"/>
            </a:ext>
          </a:extLst>
        </cdr:cNvPr>
        <cdr:cNvSpPr/>
      </cdr:nvSpPr>
      <cdr:spPr>
        <a:xfrm xmlns:a="http://schemas.openxmlformats.org/drawingml/2006/main">
          <a:off x="7239001" y="308134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accent1">
                  <a:lumMod val="75000"/>
                </a:schemeClr>
              </a:solidFill>
            </a:rPr>
            <a:t>68.1%</a:t>
          </a:r>
          <a:endParaRPr lang="en-US" sz="12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0.7829</cdr:x>
      <cdr:y>0.23697</cdr:y>
    </cdr:from>
    <cdr:to>
      <cdr:x>0.86678</cdr:x>
      <cdr:y>0.32781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B8552578-B178-4B1D-9726-BBB2D8AD52A3}"/>
            </a:ext>
          </a:extLst>
        </cdr:cNvPr>
        <cdr:cNvSpPr/>
      </cdr:nvSpPr>
      <cdr:spPr>
        <a:xfrm xmlns:a="http://schemas.openxmlformats.org/drawingml/2006/main">
          <a:off x="6400801" y="993934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accent1">
                  <a:lumMod val="75000"/>
                </a:schemeClr>
              </a:solidFill>
            </a:rPr>
            <a:t>57.7%</a:t>
          </a:r>
          <a:endParaRPr lang="en-US" sz="12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0.59649</cdr:x>
      <cdr:y>0.40916</cdr:y>
    </cdr:from>
    <cdr:to>
      <cdr:x>0.68038</cdr:x>
      <cdr:y>0.5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B8552578-B178-4B1D-9726-BBB2D8AD52A3}"/>
            </a:ext>
          </a:extLst>
        </cdr:cNvPr>
        <cdr:cNvSpPr/>
      </cdr:nvSpPr>
      <cdr:spPr>
        <a:xfrm xmlns:a="http://schemas.openxmlformats.org/drawingml/2006/main">
          <a:off x="4876801" y="1716166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accent1">
                  <a:lumMod val="75000"/>
                </a:schemeClr>
              </a:solidFill>
            </a:rPr>
            <a:t>34.7%</a:t>
          </a:r>
          <a:endParaRPr lang="en-US" sz="12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0.57785</cdr:x>
      <cdr:y>0.58215</cdr:y>
    </cdr:from>
    <cdr:to>
      <cdr:x>0.66174</cdr:x>
      <cdr:y>0.67299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B8552578-B178-4B1D-9726-BBB2D8AD52A3}"/>
            </a:ext>
          </a:extLst>
        </cdr:cNvPr>
        <cdr:cNvSpPr/>
      </cdr:nvSpPr>
      <cdr:spPr>
        <a:xfrm xmlns:a="http://schemas.openxmlformats.org/drawingml/2006/main">
          <a:off x="4724401" y="2441734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accent1">
                  <a:lumMod val="75000"/>
                </a:schemeClr>
              </a:solidFill>
            </a:rPr>
            <a:t>34.3%</a:t>
          </a:r>
          <a:endParaRPr lang="en-US" sz="12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0.51464</cdr:x>
      <cdr:y>0.76382</cdr:y>
    </cdr:from>
    <cdr:to>
      <cdr:x>0.59852</cdr:x>
      <cdr:y>0.85466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82929B1C-7FF0-4873-8471-45DF4BD9EC8E}"/>
            </a:ext>
          </a:extLst>
        </cdr:cNvPr>
        <cdr:cNvSpPr/>
      </cdr:nvSpPr>
      <cdr:spPr>
        <a:xfrm xmlns:a="http://schemas.openxmlformats.org/drawingml/2006/main">
          <a:off x="4207566" y="3203734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accent1">
                  <a:lumMod val="75000"/>
                </a:schemeClr>
              </a:solidFill>
            </a:rPr>
            <a:t>28.3%</a:t>
          </a:r>
          <a:endParaRPr lang="en-US" sz="12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0.87768</cdr:x>
      <cdr:y>0.07597</cdr:y>
    </cdr:from>
    <cdr:to>
      <cdr:x>0.97706</cdr:x>
      <cdr:y>0.15662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6A94C559-88D5-43E5-8090-F6B9A16C6FC2}"/>
            </a:ext>
          </a:extLst>
        </cdr:cNvPr>
        <cdr:cNvSpPr/>
      </cdr:nvSpPr>
      <cdr:spPr>
        <a:xfrm xmlns:a="http://schemas.openxmlformats.org/drawingml/2006/main">
          <a:off x="7289800" y="358934"/>
          <a:ext cx="825499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accent1">
                  <a:lumMod val="75000"/>
                </a:schemeClr>
              </a:solidFill>
            </a:rPr>
            <a:t>50.4%</a:t>
          </a:r>
          <a:endParaRPr lang="en-US" sz="12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0.80275</cdr:x>
      <cdr:y>0.24194</cdr:y>
    </cdr:from>
    <cdr:to>
      <cdr:x>0.88532</cdr:x>
      <cdr:y>0.32258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6A94C559-88D5-43E5-8090-F6B9A16C6FC2}"/>
            </a:ext>
          </a:extLst>
        </cdr:cNvPr>
        <cdr:cNvSpPr/>
      </cdr:nvSpPr>
      <cdr:spPr>
        <a:xfrm xmlns:a="http://schemas.openxmlformats.org/drawingml/2006/main">
          <a:off x="6667500" y="11430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accent1">
                  <a:lumMod val="75000"/>
                </a:schemeClr>
              </a:solidFill>
            </a:rPr>
            <a:t>43.1%</a:t>
          </a:r>
          <a:endParaRPr lang="en-US" sz="12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0.90367</cdr:x>
      <cdr:y>0.41935</cdr:y>
    </cdr:from>
    <cdr:to>
      <cdr:x>0.98624</cdr:x>
      <cdr:y>0.5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B7613F27-4603-4578-B3D2-1EE572E4246F}"/>
            </a:ext>
          </a:extLst>
        </cdr:cNvPr>
        <cdr:cNvSpPr/>
      </cdr:nvSpPr>
      <cdr:spPr>
        <a:xfrm xmlns:a="http://schemas.openxmlformats.org/drawingml/2006/main">
          <a:off x="7505700" y="19812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accent1">
                  <a:lumMod val="75000"/>
                </a:schemeClr>
              </a:solidFill>
            </a:rPr>
            <a:t>58.1%</a:t>
          </a:r>
          <a:endParaRPr lang="en-US" sz="12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0.90367</cdr:x>
      <cdr:y>0.59677</cdr:y>
    </cdr:from>
    <cdr:to>
      <cdr:x>0.98624</cdr:x>
      <cdr:y>0.67742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B7613F27-4603-4578-B3D2-1EE572E4246F}"/>
            </a:ext>
          </a:extLst>
        </cdr:cNvPr>
        <cdr:cNvSpPr/>
      </cdr:nvSpPr>
      <cdr:spPr>
        <a:xfrm xmlns:a="http://schemas.openxmlformats.org/drawingml/2006/main">
          <a:off x="7505700" y="28194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accent1">
                  <a:lumMod val="75000"/>
                </a:schemeClr>
              </a:solidFill>
            </a:rPr>
            <a:t>58.8%</a:t>
          </a:r>
          <a:endParaRPr lang="en-US" sz="12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0.91743</cdr:x>
      <cdr:y>0.77419</cdr:y>
    </cdr:from>
    <cdr:to>
      <cdr:x>1</cdr:x>
      <cdr:y>0.85484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401007D0-9421-4AF9-B0B8-BF598887FA46}"/>
            </a:ext>
          </a:extLst>
        </cdr:cNvPr>
        <cdr:cNvSpPr/>
      </cdr:nvSpPr>
      <cdr:spPr>
        <a:xfrm xmlns:a="http://schemas.openxmlformats.org/drawingml/2006/main">
          <a:off x="7620000" y="36576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accent1">
                  <a:lumMod val="75000"/>
                </a:schemeClr>
              </a:solidFill>
            </a:rPr>
            <a:t>61%</a:t>
          </a:r>
          <a:endParaRPr lang="en-US" sz="12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0.91589</cdr:x>
      <cdr:y>0.79365</cdr:y>
    </cdr:from>
    <cdr:to>
      <cdr:x>1</cdr:x>
      <cdr:y>0.87302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B6E2D8AA-3B0E-49F9-BF7E-B1E4AD564E6A}"/>
            </a:ext>
          </a:extLst>
        </cdr:cNvPr>
        <cdr:cNvSpPr/>
      </cdr:nvSpPr>
      <cdr:spPr>
        <a:xfrm xmlns:a="http://schemas.openxmlformats.org/drawingml/2006/main">
          <a:off x="7467600" y="38100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accent1">
                  <a:lumMod val="75000"/>
                </a:schemeClr>
              </a:solidFill>
            </a:rPr>
            <a:t>51,9%</a:t>
          </a:r>
          <a:endParaRPr lang="en-US" sz="12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0.79907</cdr:x>
      <cdr:y>0.68254</cdr:y>
    </cdr:from>
    <cdr:to>
      <cdr:x>0.88318</cdr:x>
      <cdr:y>0.7619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B6E2D8AA-3B0E-49F9-BF7E-B1E4AD564E6A}"/>
            </a:ext>
          </a:extLst>
        </cdr:cNvPr>
        <cdr:cNvSpPr/>
      </cdr:nvSpPr>
      <cdr:spPr>
        <a:xfrm xmlns:a="http://schemas.openxmlformats.org/drawingml/2006/main">
          <a:off x="6515100" y="32766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accent1">
                  <a:lumMod val="75000"/>
                </a:schemeClr>
              </a:solidFill>
            </a:rPr>
            <a:t>36%</a:t>
          </a:r>
          <a:endParaRPr lang="en-US" sz="12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0.69626</cdr:x>
      <cdr:y>0.42857</cdr:y>
    </cdr:from>
    <cdr:to>
      <cdr:x>0.79226</cdr:x>
      <cdr:y>0.50794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B6E2D8AA-3B0E-49F9-BF7E-B1E4AD564E6A}"/>
            </a:ext>
          </a:extLst>
        </cdr:cNvPr>
        <cdr:cNvSpPr/>
      </cdr:nvSpPr>
      <cdr:spPr>
        <a:xfrm xmlns:a="http://schemas.openxmlformats.org/drawingml/2006/main">
          <a:off x="5676900" y="2057399"/>
          <a:ext cx="782707" cy="3810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rgbClr val="00B050"/>
              </a:solidFill>
            </a:rPr>
            <a:t>25.3%</a:t>
          </a:r>
          <a:endParaRPr lang="en-US" sz="1200" b="1" dirty="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0.74922</cdr:x>
      <cdr:y>0.56614</cdr:y>
    </cdr:from>
    <cdr:to>
      <cdr:x>0.83333</cdr:x>
      <cdr:y>0.6455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8AB480F8-B802-4EC9-9F55-E0A8E2B292BA}"/>
            </a:ext>
          </a:extLst>
        </cdr:cNvPr>
        <cdr:cNvSpPr/>
      </cdr:nvSpPr>
      <cdr:spPr>
        <a:xfrm xmlns:a="http://schemas.openxmlformats.org/drawingml/2006/main">
          <a:off x="6108700" y="27178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accent1">
                  <a:lumMod val="75000"/>
                </a:schemeClr>
              </a:solidFill>
            </a:rPr>
            <a:t>30.8%</a:t>
          </a:r>
          <a:endParaRPr lang="en-US" sz="12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0.67757</cdr:x>
      <cdr:y>0.30159</cdr:y>
    </cdr:from>
    <cdr:to>
      <cdr:x>0.76168</cdr:x>
      <cdr:y>0.38095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8AB480F8-B802-4EC9-9F55-E0A8E2B292BA}"/>
            </a:ext>
          </a:extLst>
        </cdr:cNvPr>
        <cdr:cNvSpPr/>
      </cdr:nvSpPr>
      <cdr:spPr>
        <a:xfrm xmlns:a="http://schemas.openxmlformats.org/drawingml/2006/main">
          <a:off x="5524500" y="14478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rgbClr val="00B050"/>
              </a:solidFill>
            </a:rPr>
            <a:t>20.5%</a:t>
          </a:r>
          <a:endParaRPr lang="en-US" sz="1200" b="1" dirty="0">
            <a:solidFill>
              <a:srgbClr val="00B050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0.89623</cdr:x>
      <cdr:y>0.07377</cdr:y>
    </cdr:from>
    <cdr:to>
      <cdr:x>0.98113</cdr:x>
      <cdr:y>0.15574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60A9CAB8-1321-48EE-A508-F81DCF112954}"/>
            </a:ext>
          </a:extLst>
        </cdr:cNvPr>
        <cdr:cNvSpPr/>
      </cdr:nvSpPr>
      <cdr:spPr>
        <a:xfrm xmlns:a="http://schemas.openxmlformats.org/drawingml/2006/main">
          <a:off x="7239000" y="3429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accent1">
                  <a:lumMod val="75000"/>
                </a:schemeClr>
              </a:solidFill>
            </a:rPr>
            <a:t>79,1%</a:t>
          </a:r>
          <a:endParaRPr lang="en-US" sz="12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0.80189</cdr:x>
      <cdr:y>0.2377</cdr:y>
    </cdr:from>
    <cdr:to>
      <cdr:x>0.88679</cdr:x>
      <cdr:y>0.31967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60A9CAB8-1321-48EE-A508-F81DCF112954}"/>
            </a:ext>
          </a:extLst>
        </cdr:cNvPr>
        <cdr:cNvSpPr/>
      </cdr:nvSpPr>
      <cdr:spPr>
        <a:xfrm xmlns:a="http://schemas.openxmlformats.org/drawingml/2006/main">
          <a:off x="6477000" y="11049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accent1">
                  <a:lumMod val="75000"/>
                </a:schemeClr>
              </a:solidFill>
            </a:rPr>
            <a:t>65,7%</a:t>
          </a:r>
          <a:endParaRPr lang="en-US" sz="12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0.59434</cdr:x>
      <cdr:y>0.41803</cdr:y>
    </cdr:from>
    <cdr:to>
      <cdr:x>0.67925</cdr:x>
      <cdr:y>0.5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60A9CAB8-1321-48EE-A508-F81DCF112954}"/>
            </a:ext>
          </a:extLst>
        </cdr:cNvPr>
        <cdr:cNvSpPr/>
      </cdr:nvSpPr>
      <cdr:spPr>
        <a:xfrm xmlns:a="http://schemas.openxmlformats.org/drawingml/2006/main">
          <a:off x="4800600" y="19431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accent1">
                  <a:lumMod val="75000"/>
                </a:schemeClr>
              </a:solidFill>
            </a:rPr>
            <a:t>47,7%</a:t>
          </a:r>
          <a:endParaRPr lang="en-US" sz="12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0.29245</cdr:x>
      <cdr:y>0.59836</cdr:y>
    </cdr:from>
    <cdr:to>
      <cdr:x>0.37736</cdr:x>
      <cdr:y>0.68033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0A9CAB8-1321-48EE-A508-F81DCF112954}"/>
            </a:ext>
          </a:extLst>
        </cdr:cNvPr>
        <cdr:cNvSpPr/>
      </cdr:nvSpPr>
      <cdr:spPr>
        <a:xfrm xmlns:a="http://schemas.openxmlformats.org/drawingml/2006/main">
          <a:off x="2362200" y="27813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accent1">
                  <a:lumMod val="75000"/>
                </a:schemeClr>
              </a:solidFill>
            </a:rPr>
            <a:t>16,9%</a:t>
          </a:r>
          <a:endParaRPr lang="en-US" sz="12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0.23585</cdr:x>
      <cdr:y>0.7623</cdr:y>
    </cdr:from>
    <cdr:to>
      <cdr:x>0.32075</cdr:x>
      <cdr:y>0.84426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0A9CAB8-1321-48EE-A508-F81DCF112954}"/>
            </a:ext>
          </a:extLst>
        </cdr:cNvPr>
        <cdr:cNvSpPr/>
      </cdr:nvSpPr>
      <cdr:spPr>
        <a:xfrm xmlns:a="http://schemas.openxmlformats.org/drawingml/2006/main">
          <a:off x="1905000" y="35433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mk-MK" sz="1200" b="1" dirty="0">
              <a:solidFill>
                <a:schemeClr val="accent1">
                  <a:lumMod val="75000"/>
                </a:schemeClr>
              </a:solidFill>
            </a:rPr>
            <a:t>10,9%</a:t>
          </a:r>
          <a:endParaRPr lang="en-US" sz="1200" b="1" dirty="0">
            <a:solidFill>
              <a:schemeClr val="accent1">
                <a:lumMod val="7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09F19-FA9E-4D8D-A1DC-F2171440F157}" type="datetimeFigureOut">
              <a:rPr lang="en-GB" smtClean="0"/>
              <a:pPr/>
              <a:t>14/11/2019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0B716-445C-426D-A845-4C908959454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453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0B716-445C-426D-A845-4C908959454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666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0B716-445C-426D-A845-4C908959454D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099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0B716-445C-426D-A845-4C908959454D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7728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0B716-445C-426D-A845-4C908959454D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297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0B716-445C-426D-A845-4C908959454D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035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0B716-445C-426D-A845-4C908959454D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290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0B716-445C-426D-A845-4C908959454D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743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0B716-445C-426D-A845-4C908959454D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0169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0B716-445C-426D-A845-4C908959454D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2977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0B716-445C-426D-A845-4C908959454D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810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0B716-445C-426D-A845-4C908959454D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189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0B716-445C-426D-A845-4C908959454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959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0B716-445C-426D-A845-4C908959454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242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0B716-445C-426D-A845-4C908959454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677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0B716-445C-426D-A845-4C908959454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538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0B716-445C-426D-A845-4C908959454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22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0B716-445C-426D-A845-4C908959454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618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0B716-445C-426D-A845-4C908959454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776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0B716-445C-426D-A845-4C908959454D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62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16CEE-850E-46DD-83BF-8E019908FE54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396C4D-1E70-41C6-871E-2202EC7D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16CEE-850E-46DD-83BF-8E019908FE54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6C4D-1E70-41C6-871E-2202EC7D4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C396C4D-1E70-41C6-871E-2202EC7D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16CEE-850E-46DD-83BF-8E019908FE54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16CEE-850E-46DD-83BF-8E019908FE54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C396C4D-1E70-41C6-871E-2202EC7D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16CEE-850E-46DD-83BF-8E019908FE54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396C4D-1E70-41C6-871E-2202EC7D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1B16CEE-850E-46DD-83BF-8E019908FE54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6C4D-1E70-41C6-871E-2202EC7D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16CEE-850E-46DD-83BF-8E019908FE54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C396C4D-1E70-41C6-871E-2202EC7D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16CEE-850E-46DD-83BF-8E019908FE54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C396C4D-1E70-41C6-871E-2202EC7D4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16CEE-850E-46DD-83BF-8E019908FE54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396C4D-1E70-41C6-871E-2202EC7D4C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396C4D-1E70-41C6-871E-2202EC7D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16CEE-850E-46DD-83BF-8E019908FE54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C396C4D-1E70-41C6-871E-2202EC7D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1B16CEE-850E-46DD-83BF-8E019908FE54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1B16CEE-850E-46DD-83BF-8E019908FE54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396C4D-1E70-41C6-871E-2202EC7D4C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819400"/>
            <a:ext cx="8839200" cy="1295400"/>
          </a:xfrm>
        </p:spPr>
        <p:txBody>
          <a:bodyPr>
            <a:normAutofit fontScale="92500"/>
          </a:bodyPr>
          <a:lstStyle/>
          <a:p>
            <a:r>
              <a:rPr lang="mk-MK" sz="25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МАПИРАЊЕ НА ИНДИВИДУАЛНИТЕ НИВОА НА МЕДИУМСКА ПИСМЕНОСТ ВО РСМ</a:t>
            </a:r>
          </a:p>
          <a:p>
            <a:r>
              <a:rPr lang="mk-MK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Возрасна Популација 16+ 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1524000"/>
            <a:ext cx="7772400" cy="1066800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4784" y="895350"/>
            <a:ext cx="8458200" cy="10668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</a:pPr>
            <a:endParaRPr lang="en-US" sz="2800" b="1" dirty="0">
              <a:solidFill>
                <a:srgbClr val="008385"/>
              </a:solidFill>
            </a:endParaRPr>
          </a:p>
          <a:p>
            <a:pPr algn="ctr">
              <a:spcBef>
                <a:spcPct val="0"/>
              </a:spcBef>
            </a:pPr>
            <a:r>
              <a:rPr lang="mk-MK" sz="2000" b="1" dirty="0">
                <a:solidFill>
                  <a:srgbClr val="008385"/>
                </a:solidFill>
              </a:rPr>
              <a:t>Конференција „Денови на медиумска писменост 2019“</a:t>
            </a:r>
          </a:p>
          <a:p>
            <a:pPr algn="ctr">
              <a:spcBef>
                <a:spcPct val="0"/>
              </a:spcBef>
            </a:pPr>
            <a:r>
              <a:rPr kumimoji="0" lang="mk-MK" b="1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Скопје, 14 ноември 2019 година 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894F42-B3DE-4B09-B4A0-B2993220F2E7}"/>
              </a:ext>
            </a:extLst>
          </p:cNvPr>
          <p:cNvSpPr/>
          <p:nvPr/>
        </p:nvSpPr>
        <p:spPr>
          <a:xfrm>
            <a:off x="589722" y="4200245"/>
            <a:ext cx="8188324" cy="54175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mk-MK" sz="14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Истражувањето е поддржано од Мисијата на ОБСЕ во Скопје, во рамки на Проектот за поддршка на слободата на медиумите и безбедноста во новинарството. </a:t>
            </a:r>
            <a:endParaRPr lang="en-US" sz="14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386169"/>
            <a:ext cx="3578503" cy="4237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359" y="300294"/>
            <a:ext cx="3458140" cy="50961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6AAB6DD-372A-405A-B3F8-4FE6B93F96BC}"/>
              </a:ext>
            </a:extLst>
          </p:cNvPr>
          <p:cNvSpPr/>
          <p:nvPr/>
        </p:nvSpPr>
        <p:spPr>
          <a:xfrm>
            <a:off x="2150165" y="5655366"/>
            <a:ext cx="4724400" cy="6858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mk-MK" dirty="0">
              <a:solidFill>
                <a:schemeClr val="tx1"/>
              </a:solidFill>
            </a:endParaRPr>
          </a:p>
          <a:p>
            <a:pPr lvl="0" algn="ctr">
              <a:defRPr/>
            </a:pPr>
            <a:r>
              <a:rPr lang="mk-MK" dirty="0">
                <a:solidFill>
                  <a:schemeClr val="tx1"/>
                </a:solidFill>
              </a:rPr>
              <a:t>Автор на извештајот: </a:t>
            </a:r>
          </a:p>
          <a:p>
            <a:pPr lvl="0" algn="ctr">
              <a:defRPr/>
            </a:pPr>
            <a:r>
              <a:rPr lang="mk-MK" dirty="0">
                <a:solidFill>
                  <a:schemeClr val="tx1"/>
                </a:solidFill>
              </a:rPr>
              <a:t>д-р Снежана Трпевска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id="{134763FC-1DF4-4A92-AF74-836FD49FBA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C78625-E063-4681-9ED8-029E8FCCF54F}"/>
              </a:ext>
            </a:extLst>
          </p:cNvPr>
          <p:cNvSpPr/>
          <p:nvPr/>
        </p:nvSpPr>
        <p:spPr>
          <a:xfrm>
            <a:off x="304800" y="76200"/>
            <a:ext cx="87249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sz="2400" b="1" dirty="0">
                <a:solidFill>
                  <a:schemeClr val="tx1"/>
                </a:solidFill>
              </a:rPr>
              <a:t>Извори на информирање за домашните настани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1A7828-2F60-4759-BE98-5494F1E9D104}"/>
              </a:ext>
            </a:extLst>
          </p:cNvPr>
          <p:cNvSpPr/>
          <p:nvPr/>
        </p:nvSpPr>
        <p:spPr>
          <a:xfrm>
            <a:off x="381000" y="5867400"/>
            <a:ext cx="8382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b="1" dirty="0">
                <a:solidFill>
                  <a:schemeClr val="accent1">
                    <a:lumMod val="75000"/>
                  </a:schemeClr>
                </a:solidFill>
              </a:rPr>
              <a:t>Телевизијата е сè уште најчест медиум од кој се информира публиката во целина, но за најмладата возрасна група (16-29) главен извор се постовите и коментарите на социјалните мрежи. 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6902886"/>
              </p:ext>
            </p:extLst>
          </p:nvPr>
        </p:nvGraphicFramePr>
        <p:xfrm>
          <a:off x="381000" y="8382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8552578-B178-4B1D-9726-BBB2D8AD52A3}"/>
              </a:ext>
            </a:extLst>
          </p:cNvPr>
          <p:cNvSpPr/>
          <p:nvPr/>
        </p:nvSpPr>
        <p:spPr>
          <a:xfrm>
            <a:off x="8001000" y="990600"/>
            <a:ext cx="685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200" b="1" dirty="0">
                <a:solidFill>
                  <a:schemeClr val="tx1"/>
                </a:solidFill>
              </a:rPr>
              <a:t>58.9%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49B702-97FD-4AF4-A687-EBCA0E5BFE7B}"/>
              </a:ext>
            </a:extLst>
          </p:cNvPr>
          <p:cNvSpPr/>
          <p:nvPr/>
        </p:nvSpPr>
        <p:spPr>
          <a:xfrm>
            <a:off x="6477000" y="2514600"/>
            <a:ext cx="685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200" b="1" dirty="0">
                <a:solidFill>
                  <a:schemeClr val="tx1"/>
                </a:solidFill>
              </a:rPr>
              <a:t>34.3%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0E11CC-CA52-48C3-8210-46325B5B165A}"/>
              </a:ext>
            </a:extLst>
          </p:cNvPr>
          <p:cNvSpPr/>
          <p:nvPr/>
        </p:nvSpPr>
        <p:spPr>
          <a:xfrm>
            <a:off x="6400800" y="1524000"/>
            <a:ext cx="685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200" b="1" dirty="0">
                <a:solidFill>
                  <a:schemeClr val="tx1"/>
                </a:solidFill>
              </a:rPr>
              <a:t>36.9%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7B26D4-1C17-4141-A597-CCCF1B8A058F}"/>
              </a:ext>
            </a:extLst>
          </p:cNvPr>
          <p:cNvSpPr/>
          <p:nvPr/>
        </p:nvSpPr>
        <p:spPr>
          <a:xfrm>
            <a:off x="5334000" y="2933700"/>
            <a:ext cx="685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200" b="1" dirty="0">
                <a:solidFill>
                  <a:schemeClr val="tx1"/>
                </a:solidFill>
              </a:rPr>
              <a:t>16.1%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116790-2E29-4780-A777-503D87E2405C}"/>
              </a:ext>
            </a:extLst>
          </p:cNvPr>
          <p:cNvSpPr/>
          <p:nvPr/>
        </p:nvSpPr>
        <p:spPr>
          <a:xfrm>
            <a:off x="5029200" y="3886200"/>
            <a:ext cx="685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200" b="1" dirty="0">
                <a:solidFill>
                  <a:schemeClr val="tx1"/>
                </a:solidFill>
              </a:rPr>
              <a:t>10.4%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8645E1-3710-490E-827D-BF9289B16125}"/>
              </a:ext>
            </a:extLst>
          </p:cNvPr>
          <p:cNvSpPr/>
          <p:nvPr/>
        </p:nvSpPr>
        <p:spPr>
          <a:xfrm>
            <a:off x="6019800" y="4648200"/>
            <a:ext cx="2514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400" b="1" dirty="0">
                <a:solidFill>
                  <a:srgbClr val="C00000"/>
                </a:solidFill>
              </a:rPr>
              <a:t>Секој ден или речиси секој ден</a:t>
            </a:r>
            <a:endParaRPr lang="en-US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27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id="{134763FC-1DF4-4A92-AF74-836FD49FBA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C78625-E063-4681-9ED8-029E8FCCF54F}"/>
              </a:ext>
            </a:extLst>
          </p:cNvPr>
          <p:cNvSpPr/>
          <p:nvPr/>
        </p:nvSpPr>
        <p:spPr>
          <a:xfrm>
            <a:off x="209550" y="76200"/>
            <a:ext cx="87249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sz="2400" b="1" dirty="0">
                <a:solidFill>
                  <a:schemeClr val="tx1"/>
                </a:solidFill>
              </a:rPr>
              <a:t>Перцепции за информативната функција на домашните медиуми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FD8EAC4-69D9-4773-9D23-A72D22993D9E}"/>
              </a:ext>
            </a:extLst>
          </p:cNvPr>
          <p:cNvSpPr/>
          <p:nvPr/>
        </p:nvSpPr>
        <p:spPr>
          <a:xfrm>
            <a:off x="361950" y="995218"/>
            <a:ext cx="83248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Дали домашните </a:t>
            </a:r>
            <a:r>
              <a:rPr lang="mk-MK" sz="1600" dirty="0"/>
              <a:t>медиуми </a:t>
            </a:r>
            <a:r>
              <a:rPr lang="en-GB" sz="1600" dirty="0"/>
              <a:t>различно информираат за едни исти настани?</a:t>
            </a:r>
            <a:endParaRPr lang="en-US" sz="1600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1A7828-2F60-4759-BE98-5494F1E9D104}"/>
              </a:ext>
            </a:extLst>
          </p:cNvPr>
          <p:cNvSpPr/>
          <p:nvPr/>
        </p:nvSpPr>
        <p:spPr>
          <a:xfrm>
            <a:off x="231913" y="5764695"/>
            <a:ext cx="8835887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b="1" dirty="0">
                <a:solidFill>
                  <a:schemeClr val="accent1">
                    <a:lumMod val="75000"/>
                  </a:schemeClr>
                </a:solidFill>
              </a:rPr>
              <a:t>Голем дел од публиката не е задоволна од начинот на кој инфор-мираат домашните медиуми во целина, а најголема недоверба има кон домашните телевизии и информативните портали.  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923137"/>
              </p:ext>
            </p:extLst>
          </p:nvPr>
        </p:nvGraphicFramePr>
        <p:xfrm>
          <a:off x="380999" y="1444466"/>
          <a:ext cx="8175763" cy="4194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1321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id="{134763FC-1DF4-4A92-AF74-836FD49FBA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C78625-E063-4681-9ED8-029E8FCCF54F}"/>
              </a:ext>
            </a:extLst>
          </p:cNvPr>
          <p:cNvSpPr/>
          <p:nvPr/>
        </p:nvSpPr>
        <p:spPr>
          <a:xfrm>
            <a:off x="342900" y="76200"/>
            <a:ext cx="87249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sz="2400" b="1" dirty="0">
                <a:solidFill>
                  <a:schemeClr val="tx1"/>
                </a:solidFill>
              </a:rPr>
              <a:t>Ставови за телевизиите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1A7828-2F60-4759-BE98-5494F1E9D104}"/>
              </a:ext>
            </a:extLst>
          </p:cNvPr>
          <p:cNvSpPr/>
          <p:nvPr/>
        </p:nvSpPr>
        <p:spPr>
          <a:xfrm>
            <a:off x="149915" y="5867400"/>
            <a:ext cx="884417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Голем број испитаници имаат јасна перцепција дека телевизиите треба да се слободни и независни (72.1%), но помалку од третина (31.5%) им веруваат на информациите во ТВ вестите.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1176086"/>
              </p:ext>
            </p:extLst>
          </p:nvPr>
        </p:nvGraphicFramePr>
        <p:xfrm>
          <a:off x="381000" y="914401"/>
          <a:ext cx="8229600" cy="4876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1393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id="{134763FC-1DF4-4A92-AF74-836FD49FBA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C78625-E063-4681-9ED8-029E8FCCF54F}"/>
              </a:ext>
            </a:extLst>
          </p:cNvPr>
          <p:cNvSpPr/>
          <p:nvPr/>
        </p:nvSpPr>
        <p:spPr>
          <a:xfrm>
            <a:off x="342900" y="0"/>
            <a:ext cx="87249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sz="2400" b="1" dirty="0">
                <a:solidFill>
                  <a:schemeClr val="tx1"/>
                </a:solidFill>
              </a:rPr>
              <a:t>Ставови за информативните портали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1A7828-2F60-4759-BE98-5494F1E9D104}"/>
              </a:ext>
            </a:extLst>
          </p:cNvPr>
          <p:cNvSpPr/>
          <p:nvPr/>
        </p:nvSpPr>
        <p:spPr>
          <a:xfrm>
            <a:off x="404812" y="5715000"/>
            <a:ext cx="867127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Над половина од испитаниците сметаат дека повеќето вести на порталите се политички обоени (54.1%), а само една петтина смета дека, генерално, може да им се верува на порталите.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76B9060-9F8A-40CA-A12C-C70DA608D8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2276470"/>
              </p:ext>
            </p:extLst>
          </p:nvPr>
        </p:nvGraphicFramePr>
        <p:xfrm>
          <a:off x="404812" y="714375"/>
          <a:ext cx="8334375" cy="50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6679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id="{134763FC-1DF4-4A92-AF74-836FD49FBA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C78625-E063-4681-9ED8-029E8FCCF54F}"/>
              </a:ext>
            </a:extLst>
          </p:cNvPr>
          <p:cNvSpPr/>
          <p:nvPr/>
        </p:nvSpPr>
        <p:spPr>
          <a:xfrm>
            <a:off x="209550" y="76200"/>
            <a:ext cx="87249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sz="2400" b="1" dirty="0">
                <a:solidFill>
                  <a:schemeClr val="tx1"/>
                </a:solidFill>
              </a:rPr>
              <a:t>„Негативни“ содржини на социјалните мрежи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1A7828-2F60-4759-BE98-5494F1E9D104}"/>
              </a:ext>
            </a:extLst>
          </p:cNvPr>
          <p:cNvSpPr/>
          <p:nvPr/>
        </p:nvSpPr>
        <p:spPr>
          <a:xfrm>
            <a:off x="231913" y="5867400"/>
            <a:ext cx="884417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b="1" dirty="0">
                <a:solidFill>
                  <a:schemeClr val="accent1">
                    <a:lumMod val="75000"/>
                  </a:schemeClr>
                </a:solidFill>
              </a:rPr>
              <a:t>Публиката на социјалните мрежи најмногу среќава „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конструирани и лажни информации“ (61%), навреди, омаловажувања и закани врз политичка (58.8%) и врз етничка или верска основа (58.1%).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5148046"/>
              </p:ext>
            </p:extLst>
          </p:nvPr>
        </p:nvGraphicFramePr>
        <p:xfrm>
          <a:off x="419100" y="914400"/>
          <a:ext cx="8305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408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id="{134763FC-1DF4-4A92-AF74-836FD49FBA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C78625-E063-4681-9ED8-029E8FCCF54F}"/>
              </a:ext>
            </a:extLst>
          </p:cNvPr>
          <p:cNvSpPr/>
          <p:nvPr/>
        </p:nvSpPr>
        <p:spPr>
          <a:xfrm>
            <a:off x="342900" y="76200"/>
            <a:ext cx="859155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sz="2400" b="1" dirty="0">
                <a:solidFill>
                  <a:schemeClr val="tx1"/>
                </a:solidFill>
              </a:rPr>
              <a:t>Стратегии на проверка на вистинитоста </a:t>
            </a:r>
            <a:br>
              <a:rPr lang="mk-MK" sz="2400" b="1" dirty="0">
                <a:solidFill>
                  <a:schemeClr val="tx1"/>
                </a:solidFill>
              </a:rPr>
            </a:br>
            <a:r>
              <a:rPr lang="mk-MK" sz="2400" b="1" dirty="0">
                <a:solidFill>
                  <a:schemeClr val="tx1"/>
                </a:solidFill>
              </a:rPr>
              <a:t>на информациите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1A7828-2F60-4759-BE98-5494F1E9D104}"/>
              </a:ext>
            </a:extLst>
          </p:cNvPr>
          <p:cNvSpPr/>
          <p:nvPr/>
        </p:nvSpPr>
        <p:spPr>
          <a:xfrm>
            <a:off x="231913" y="5867400"/>
            <a:ext cx="884417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Кога забележуваат суштински разлики во информирањето, луѓето најчесто ги проверуваат информациите низ разговори со блиски луѓе (51.9%), а  само 20.5% самостојно бараат други релевантни извори.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1273885"/>
              </p:ext>
            </p:extLst>
          </p:nvPr>
        </p:nvGraphicFramePr>
        <p:xfrm>
          <a:off x="342900" y="990600"/>
          <a:ext cx="8153400" cy="48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8848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7772400" cy="1752600"/>
          </a:xfrm>
        </p:spPr>
        <p:txBody>
          <a:bodyPr>
            <a:noAutofit/>
          </a:bodyPr>
          <a:lstStyle/>
          <a:p>
            <a:pPr algn="l"/>
            <a:br>
              <a:rPr lang="en-US" sz="3600" dirty="0"/>
            </a:br>
            <a:endParaRPr lang="en-US" sz="3600" b="1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0AFD2ACA-67DA-4786-ABEE-229B18A29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" y="2590800"/>
            <a:ext cx="4800600" cy="3810000"/>
          </a:xfrm>
        </p:spPr>
        <p:txBody>
          <a:bodyPr>
            <a:noAutofit/>
          </a:bodyPr>
          <a:lstStyle/>
          <a:p>
            <a:pPr marL="176213" indent="-176213" algn="l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mk-MK" sz="1400" dirty="0">
                <a:solidFill>
                  <a:schemeClr val="tx1"/>
                </a:solidFill>
              </a:rPr>
              <a:t>Користење на технологиите за социјални релации</a:t>
            </a:r>
            <a:endParaRPr lang="en-US" sz="1400" dirty="0">
              <a:solidFill>
                <a:schemeClr val="tx1"/>
              </a:solidFill>
            </a:endParaRPr>
          </a:p>
          <a:p>
            <a:pPr marL="176213" indent="-176213" algn="l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mk-MK" sz="1400" dirty="0">
              <a:solidFill>
                <a:schemeClr val="tx1"/>
              </a:solidFill>
            </a:endParaRPr>
          </a:p>
          <a:p>
            <a:pPr marL="176213" indent="-176213" algn="l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mk-MK" sz="1400" dirty="0">
                <a:solidFill>
                  <a:schemeClr val="tx1"/>
                </a:solidFill>
              </a:rPr>
              <a:t>Општи обблици на политичка партиципација</a:t>
            </a:r>
            <a:br>
              <a:rPr lang="mk-MK" sz="1400" dirty="0">
                <a:solidFill>
                  <a:schemeClr val="tx1"/>
                </a:solidFill>
              </a:rPr>
            </a:br>
            <a:endParaRPr lang="mk-MK" sz="1400" dirty="0">
              <a:solidFill>
                <a:schemeClr val="tx1"/>
              </a:solidFill>
            </a:endParaRPr>
          </a:p>
          <a:p>
            <a:pPr marL="176213" indent="-176213" algn="l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mk-MK" sz="1400" dirty="0">
                <a:solidFill>
                  <a:schemeClr val="tx1"/>
                </a:solidFill>
              </a:rPr>
              <a:t>Користење на медиумите за учество во јавната сфера</a:t>
            </a:r>
            <a:br>
              <a:rPr lang="mk-MK" sz="1400" dirty="0">
                <a:solidFill>
                  <a:schemeClr val="tx1"/>
                </a:solidFill>
              </a:rPr>
            </a:br>
            <a:endParaRPr lang="mk-MK" sz="1400" dirty="0">
              <a:solidFill>
                <a:schemeClr val="tx1"/>
              </a:solidFill>
            </a:endParaRPr>
          </a:p>
          <a:p>
            <a:pPr marL="176213" indent="-176213" algn="l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mk-MK" sz="1400" dirty="0">
                <a:solidFill>
                  <a:schemeClr val="tx1"/>
                </a:solidFill>
              </a:rPr>
              <a:t>Креирање и споделување содржини преку медиумите</a:t>
            </a:r>
            <a:br>
              <a:rPr lang="mk-MK" sz="1400" dirty="0">
                <a:solidFill>
                  <a:schemeClr val="tx1"/>
                </a:solidFill>
              </a:rPr>
            </a:br>
            <a:endParaRPr lang="en-US" sz="1400" dirty="0">
              <a:solidFill>
                <a:schemeClr val="tx1"/>
              </a:solidFill>
            </a:endParaRPr>
          </a:p>
          <a:p>
            <a:pPr algn="l"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endParaRPr lang="en-US" sz="1400" dirty="0">
              <a:solidFill>
                <a:schemeClr val="tx1"/>
              </a:solidFill>
            </a:endParaRPr>
          </a:p>
          <a:p>
            <a:pPr marL="342900" indent="-342900" algn="l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arenR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8D8C6F-56BD-4161-BFF7-6514B53670E6}"/>
              </a:ext>
            </a:extLst>
          </p:cNvPr>
          <p:cNvSpPr/>
          <p:nvPr/>
        </p:nvSpPr>
        <p:spPr>
          <a:xfrm>
            <a:off x="228600" y="381000"/>
            <a:ext cx="8743426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sz="3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Наоди 3</a:t>
            </a:r>
          </a:p>
          <a:p>
            <a:r>
              <a:rPr lang="mk-MK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Комуникација и партиципација</a:t>
            </a:r>
          </a:p>
          <a:p>
            <a:endParaRPr lang="en-US" sz="3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6" name="Picture 2" descr="Резултат со слика за participation through media">
            <a:extLst>
              <a:ext uri="{FF2B5EF4-FFF2-40B4-BE49-F238E27FC236}">
                <a16:creationId xmlns:a16="http://schemas.microsoft.com/office/drawing/2014/main" id="{20D2E509-A826-41B8-9793-02A7A5B52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71680"/>
            <a:ext cx="3485626" cy="282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007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id="{134763FC-1DF4-4A92-AF74-836FD49FBA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C78625-E063-4681-9ED8-029E8FCCF54F}"/>
              </a:ext>
            </a:extLst>
          </p:cNvPr>
          <p:cNvSpPr/>
          <p:nvPr/>
        </p:nvSpPr>
        <p:spPr>
          <a:xfrm>
            <a:off x="209550" y="76200"/>
            <a:ext cx="87249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sz="2400" b="1" dirty="0">
                <a:solidFill>
                  <a:schemeClr val="tx1"/>
                </a:solidFill>
              </a:rPr>
              <a:t>Користење на мрежите за воспоставување социјални релации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1A7828-2F60-4759-BE98-5494F1E9D104}"/>
              </a:ext>
            </a:extLst>
          </p:cNvPr>
          <p:cNvSpPr/>
          <p:nvPr/>
        </p:nvSpPr>
        <p:spPr>
          <a:xfrm>
            <a:off x="231913" y="5715000"/>
            <a:ext cx="884417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Социјалните мрежи им овозможуваат на поединците секојдневно да влегуваат во различни облици на интеракција со други поединци и заедници. Ова особено се однесува на помладите возрасни групи.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45262"/>
              </p:ext>
            </p:extLst>
          </p:nvPr>
        </p:nvGraphicFramePr>
        <p:xfrm>
          <a:off x="381000" y="1104900"/>
          <a:ext cx="8077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1906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id="{134763FC-1DF4-4A92-AF74-836FD49FBA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C78625-E063-4681-9ED8-029E8FCCF54F}"/>
              </a:ext>
            </a:extLst>
          </p:cNvPr>
          <p:cNvSpPr/>
          <p:nvPr/>
        </p:nvSpPr>
        <p:spPr>
          <a:xfrm>
            <a:off x="209550" y="76200"/>
            <a:ext cx="87249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tx1"/>
                </a:solidFill>
              </a:rPr>
              <a:t>Користење на апликациите за допишување и разговори (социјални релации)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1A7828-2F60-4759-BE98-5494F1E9D104}"/>
              </a:ext>
            </a:extLst>
          </p:cNvPr>
          <p:cNvSpPr/>
          <p:nvPr/>
        </p:nvSpPr>
        <p:spPr>
          <a:xfrm>
            <a:off x="381000" y="5867400"/>
            <a:ext cx="8458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Интерперсоналната комуникација се одвива особено преку апликациите за допишување и разговори, особено меѓу помладите возрасни групи. 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3083101"/>
              </p:ext>
            </p:extLst>
          </p:nvPr>
        </p:nvGraphicFramePr>
        <p:xfrm>
          <a:off x="381000" y="1143000"/>
          <a:ext cx="8077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8069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id="{134763FC-1DF4-4A92-AF74-836FD49FBA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C78625-E063-4681-9ED8-029E8FCCF54F}"/>
              </a:ext>
            </a:extLst>
          </p:cNvPr>
          <p:cNvSpPr/>
          <p:nvPr/>
        </p:nvSpPr>
        <p:spPr>
          <a:xfrm>
            <a:off x="209550" y="76200"/>
            <a:ext cx="87249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sz="2400" b="1" dirty="0">
                <a:solidFill>
                  <a:schemeClr val="tx1"/>
                </a:solidFill>
              </a:rPr>
              <a:t>Општи облици на партиципација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1A7828-2F60-4759-BE98-5494F1E9D104}"/>
              </a:ext>
            </a:extLst>
          </p:cNvPr>
          <p:cNvSpPr/>
          <p:nvPr/>
        </p:nvSpPr>
        <p:spPr>
          <a:xfrm>
            <a:off x="251791" y="5824329"/>
            <a:ext cx="884417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Кај голем дел од популацијата нема мотивираност за учество во каков било облик на политичка партиципација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4090947"/>
              </p:ext>
            </p:extLst>
          </p:nvPr>
        </p:nvGraphicFramePr>
        <p:xfrm>
          <a:off x="402431" y="909638"/>
          <a:ext cx="8339137" cy="488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1261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br>
              <a:rPr lang="en-US" sz="3200" dirty="0"/>
            </a:br>
            <a:r>
              <a:rPr lang="mk-MK" sz="3200" dirty="0"/>
              <a:t>Кому е наменето истражувањето?</a:t>
            </a:r>
            <a:endParaRPr lang="en-US" sz="3200" b="1" dirty="0"/>
          </a:p>
        </p:txBody>
      </p:sp>
      <p:sp>
        <p:nvSpPr>
          <p:cNvPr id="10" name="Text Placeholder 9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18924" cy="4873752"/>
          </a:xfrm>
        </p:spPr>
        <p:txBody>
          <a:bodyPr>
            <a:noAutofit/>
          </a:bodyPr>
          <a:lstStyle/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en-US" sz="2000" dirty="0"/>
              <a:t>… </a:t>
            </a:r>
            <a:r>
              <a:rPr lang="mk-MK" sz="2000" i="1" dirty="0"/>
              <a:t>на АВМУ</a:t>
            </a:r>
            <a:r>
              <a:rPr lang="mk-MK" sz="2000" dirty="0"/>
              <a:t>, и натаму да ги координира политиките и активностите во рамки на Мрежата за медиумска писменост; </a:t>
            </a:r>
            <a:endParaRPr lang="en-US" sz="2000" dirty="0"/>
          </a:p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en-US" sz="2000" i="1" dirty="0"/>
              <a:t>… </a:t>
            </a:r>
            <a:r>
              <a:rPr lang="mk-MK" sz="2000" i="1" dirty="0"/>
              <a:t>на другите надлежни институции и тела</a:t>
            </a:r>
            <a:r>
              <a:rPr lang="mk-MK" sz="2000" dirty="0"/>
              <a:t>, да развиваат политики во насока на јакнење на МП; </a:t>
            </a:r>
            <a:endParaRPr lang="en-US" sz="2000" dirty="0"/>
          </a:p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en-US" sz="2000" i="1" dirty="0"/>
              <a:t>… </a:t>
            </a:r>
            <a:r>
              <a:rPr lang="mk-MK" sz="2000" i="1" dirty="0"/>
              <a:t>на членките на Мрежата за МП</a:t>
            </a:r>
            <a:r>
              <a:rPr lang="mk-MK" sz="2000" dirty="0"/>
              <a:t>, да преземаат иницијативи за подигање на нивоата на медиумска писменост; </a:t>
            </a:r>
            <a:endParaRPr lang="en-US" sz="2000" dirty="0"/>
          </a:p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en-US" sz="2000" i="1" dirty="0"/>
              <a:t>… </a:t>
            </a:r>
            <a:r>
              <a:rPr lang="mk-MK" sz="2000" i="1" dirty="0"/>
              <a:t>на академските и истражувачките институции</a:t>
            </a:r>
            <a:r>
              <a:rPr lang="mk-MK" sz="2000" dirty="0"/>
              <a:t>, да развиваат идеи за нови истражувања и за унапредување на знаењето;</a:t>
            </a:r>
            <a:endParaRPr lang="en-US" sz="2000" dirty="0"/>
          </a:p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en-US" sz="2000" i="1" dirty="0"/>
              <a:t>… </a:t>
            </a:r>
            <a:r>
              <a:rPr lang="mk-MK" sz="2000" i="1" dirty="0"/>
              <a:t>на медиумите и медиумските организации</a:t>
            </a:r>
            <a:r>
              <a:rPr lang="mk-MK" sz="2000" dirty="0"/>
              <a:t>, да ги планираат подобро своите програми во насока на исполнување на интересот на публиката;</a:t>
            </a:r>
            <a:endParaRPr lang="en-US" sz="2000" dirty="0"/>
          </a:p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en-US" sz="2000" i="1" dirty="0"/>
              <a:t>… </a:t>
            </a:r>
            <a:r>
              <a:rPr lang="mk-MK" sz="2000" i="1" dirty="0"/>
              <a:t>на родителите и организациите за заштита на децата</a:t>
            </a:r>
            <a:r>
              <a:rPr lang="mk-MK" sz="2000" dirty="0"/>
              <a:t>, да развиваат подобри стратегии за заштита и безбедност на децата и малолетниците.  </a:t>
            </a:r>
            <a:endParaRPr lang="en-US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id="{134763FC-1DF4-4A92-AF74-836FD49FBA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C78625-E063-4681-9ED8-029E8FCCF54F}"/>
              </a:ext>
            </a:extLst>
          </p:cNvPr>
          <p:cNvSpPr/>
          <p:nvPr/>
        </p:nvSpPr>
        <p:spPr>
          <a:xfrm>
            <a:off x="209550" y="76200"/>
            <a:ext cx="87249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sz="2400" b="1" dirty="0">
                <a:solidFill>
                  <a:schemeClr val="tx1"/>
                </a:solidFill>
              </a:rPr>
              <a:t>Користење на медиумите за учество </a:t>
            </a:r>
            <a:br>
              <a:rPr lang="mk-MK" sz="2400" b="1" dirty="0">
                <a:solidFill>
                  <a:schemeClr val="tx1"/>
                </a:solidFill>
              </a:rPr>
            </a:br>
            <a:r>
              <a:rPr lang="mk-MK" sz="2400" b="1" dirty="0">
                <a:solidFill>
                  <a:schemeClr val="tx1"/>
                </a:solidFill>
              </a:rPr>
              <a:t>во јавната сфера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1A7828-2F60-4759-BE98-5494F1E9D104}"/>
              </a:ext>
            </a:extLst>
          </p:cNvPr>
          <p:cNvSpPr/>
          <p:nvPr/>
        </p:nvSpPr>
        <p:spPr>
          <a:xfrm>
            <a:off x="242680" y="5867400"/>
            <a:ext cx="884417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Најчеста (активна) форма на искажување на мислењето за граѓански и политички прашања преку медиумите е постирањето коментари на социјалните мрежи и на веб страниците на портали.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9912187"/>
              </p:ext>
            </p:extLst>
          </p:nvPr>
        </p:nvGraphicFramePr>
        <p:xfrm>
          <a:off x="342900" y="1066800"/>
          <a:ext cx="8153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3480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id="{134763FC-1DF4-4A92-AF74-836FD49FBA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C78625-E063-4681-9ED8-029E8FCCF54F}"/>
              </a:ext>
            </a:extLst>
          </p:cNvPr>
          <p:cNvSpPr/>
          <p:nvPr/>
        </p:nvSpPr>
        <p:spPr>
          <a:xfrm>
            <a:off x="338759" y="76200"/>
            <a:ext cx="857664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sz="2400" b="1" dirty="0">
                <a:solidFill>
                  <a:schemeClr val="tx1"/>
                </a:solidFill>
              </a:rPr>
              <a:t>Видови содржини што испитаниците ги креирале и споделиле на интернет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1A7828-2F60-4759-BE98-5494F1E9D104}"/>
              </a:ext>
            </a:extLst>
          </p:cNvPr>
          <p:cNvSpPr/>
          <p:nvPr/>
        </p:nvSpPr>
        <p:spPr>
          <a:xfrm>
            <a:off x="278297" y="5791200"/>
            <a:ext cx="840850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Публиката е мошне малку активна во креирање сопствени содржини и информации. Она што најчесто се споделува како сопствена содржина се фотографии.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C2C686A-2411-4D1A-B884-2FCBD15D9C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5056454"/>
              </p:ext>
            </p:extLst>
          </p:nvPr>
        </p:nvGraphicFramePr>
        <p:xfrm>
          <a:off x="351183" y="990600"/>
          <a:ext cx="8305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5481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13648" cy="758952"/>
          </a:xfrm>
        </p:spPr>
        <p:txBody>
          <a:bodyPr>
            <a:noAutofit/>
          </a:bodyPr>
          <a:lstStyle/>
          <a:p>
            <a:pPr algn="l"/>
            <a:br>
              <a:rPr lang="en-US" sz="3200" dirty="0"/>
            </a:br>
            <a:r>
              <a:rPr lang="mk-MK" sz="3200" dirty="0"/>
              <a:t>Препораки</a:t>
            </a:r>
            <a:endParaRPr lang="en-US" sz="3200" b="1" dirty="0"/>
          </a:p>
        </p:txBody>
      </p:sp>
      <p:sp>
        <p:nvSpPr>
          <p:cNvPr id="10" name="Text Placeholder 9"/>
          <p:cNvSpPr>
            <a:spLocks noGrp="1"/>
          </p:cNvSpPr>
          <p:nvPr>
            <p:ph sz="quarter" idx="1"/>
          </p:nvPr>
        </p:nvSpPr>
        <p:spPr>
          <a:xfrm>
            <a:off x="301752" y="1984248"/>
            <a:ext cx="8503920" cy="4797552"/>
          </a:xfrm>
        </p:spPr>
        <p:txBody>
          <a:bodyPr>
            <a:noAutofit/>
          </a:bodyPr>
          <a:lstStyle/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… </a:t>
            </a:r>
            <a:r>
              <a:rPr lang="mk-MK" sz="2200" dirty="0">
                <a:solidFill>
                  <a:schemeClr val="tx2">
                    <a:lumMod val="50000"/>
                  </a:schemeClr>
                </a:solidFill>
              </a:rPr>
              <a:t>И</a:t>
            </a:r>
            <a:r>
              <a:rPr lang="mk-MK" sz="2200" dirty="0"/>
              <a:t>нтегрирано развивање на дигиталните и медиумските компетенции, критичкото размислување и граѓанските знаења и свесност низ </a:t>
            </a:r>
            <a:r>
              <a:rPr lang="mk-MK" sz="2200" i="1" dirty="0"/>
              <a:t>формалното и неформалното образование</a:t>
            </a:r>
            <a:r>
              <a:rPr lang="mk-MK" sz="22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mk-MK" sz="2200" dirty="0">
                <a:solidFill>
                  <a:schemeClr val="tx2">
                    <a:lumMod val="50000"/>
                  </a:schemeClr>
                </a:solidFill>
              </a:rPr>
              <a:t>... </a:t>
            </a:r>
            <a:r>
              <a:rPr lang="mk-MK" sz="2200" i="1" dirty="0"/>
              <a:t>Програми за доживотно учење</a:t>
            </a:r>
            <a:r>
              <a:rPr lang="mk-MK" sz="2200" dirty="0"/>
              <a:t> за повозрасни групи или други сегменти на популацијата, со цел да се намали ’дигиталниот јаз’</a:t>
            </a:r>
            <a:r>
              <a:rPr lang="mk-MK" sz="22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mk-MK" sz="2200" dirty="0">
                <a:solidFill>
                  <a:schemeClr val="tx2">
                    <a:lumMod val="50000"/>
                  </a:schemeClr>
                </a:solidFill>
              </a:rPr>
              <a:t>...</a:t>
            </a:r>
            <a:r>
              <a:rPr lang="mk-MK" sz="2200" i="1" dirty="0"/>
              <a:t> Невладините организации </a:t>
            </a:r>
            <a:r>
              <a:rPr lang="mk-MK" sz="2200" dirty="0"/>
              <a:t>треба да развиваат активности за критичко разбирање и свесност за медиумските содржини на ранливите групи што тие ги претставуваат</a:t>
            </a:r>
            <a:r>
              <a:rPr lang="mk-MK" sz="22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endParaRPr lang="en-US" sz="2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4665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13648" cy="758952"/>
          </a:xfrm>
        </p:spPr>
        <p:txBody>
          <a:bodyPr>
            <a:noAutofit/>
          </a:bodyPr>
          <a:lstStyle/>
          <a:p>
            <a:pPr algn="l"/>
            <a:br>
              <a:rPr lang="en-US" sz="3200" dirty="0"/>
            </a:br>
            <a:r>
              <a:rPr lang="mk-MK" sz="3200" dirty="0"/>
              <a:t>Препораки</a:t>
            </a:r>
            <a:endParaRPr lang="en-US" sz="3200" b="1" dirty="0"/>
          </a:p>
        </p:txBody>
      </p:sp>
      <p:sp>
        <p:nvSpPr>
          <p:cNvPr id="10" name="Text Placeholder 9"/>
          <p:cNvSpPr>
            <a:spLocks noGrp="1"/>
          </p:cNvSpPr>
          <p:nvPr>
            <p:ph sz="quarter" idx="1"/>
          </p:nvPr>
        </p:nvSpPr>
        <p:spPr>
          <a:xfrm>
            <a:off x="301752" y="1755648"/>
            <a:ext cx="8503920" cy="4797552"/>
          </a:xfrm>
        </p:spPr>
        <p:txBody>
          <a:bodyPr>
            <a:noAutofit/>
          </a:bodyPr>
          <a:lstStyle/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…</a:t>
            </a:r>
            <a:r>
              <a:rPr lang="mk-MK" sz="2200" i="1" dirty="0"/>
              <a:t> Медиумите, </a:t>
            </a:r>
            <a:r>
              <a:rPr lang="mk-MK" sz="2200" dirty="0"/>
              <a:t>особено</a:t>
            </a:r>
            <a:r>
              <a:rPr lang="mk-MK" sz="2200" i="1" dirty="0"/>
              <a:t> јавниот сервис</a:t>
            </a:r>
            <a:r>
              <a:rPr lang="mk-MK" sz="2200" dirty="0"/>
              <a:t>, можат да играат клучна улога во подигнувањето на медиумските компетенции на граѓаните; </a:t>
            </a:r>
          </a:p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mk-MK" sz="2200" dirty="0"/>
              <a:t>... </a:t>
            </a:r>
            <a:r>
              <a:rPr lang="mk-MK" sz="2200" i="1" dirty="0"/>
              <a:t>Идните истражувања </a:t>
            </a:r>
            <a:r>
              <a:rPr lang="mk-MK" sz="2200" dirty="0"/>
              <a:t>треба да се потпираат и на Кван и на Квал истражувачки зафати со цел да се опфатат што е можно повеќе и подлабоки аспекти</a:t>
            </a:r>
          </a:p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mk-MK" sz="2200" dirty="0"/>
              <a:t>... Препорачливо е создавање </a:t>
            </a:r>
            <a:r>
              <a:rPr lang="mk-MK" sz="2200" i="1" dirty="0"/>
              <a:t>единствен ресурсен центар </a:t>
            </a:r>
            <a:r>
              <a:rPr lang="mk-MK" sz="2200" dirty="0"/>
              <a:t>со податоци од различни истражувања за медиумската писменост  </a:t>
            </a:r>
            <a:endParaRPr lang="en-US" sz="2200" dirty="0"/>
          </a:p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endParaRPr lang="en-US" sz="2200" dirty="0"/>
          </a:p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endParaRPr lang="en-US" sz="2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4735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613648" cy="758952"/>
          </a:xfrm>
        </p:spPr>
        <p:txBody>
          <a:bodyPr>
            <a:noAutofit/>
          </a:bodyPr>
          <a:lstStyle/>
          <a:p>
            <a:pPr algn="l"/>
            <a:br>
              <a:rPr lang="en-US" sz="3200" dirty="0"/>
            </a:br>
            <a:r>
              <a:rPr lang="mk-MK" sz="3200" dirty="0"/>
              <a:t>Предизвици во мерењето на нивоата на МП</a:t>
            </a:r>
            <a:endParaRPr lang="en-US" sz="3200" b="1" dirty="0"/>
          </a:p>
        </p:txBody>
      </p:sp>
      <p:sp>
        <p:nvSpPr>
          <p:cNvPr id="10" name="Text Placeholder 9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Autofit/>
          </a:bodyPr>
          <a:lstStyle/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en-US" sz="2100" dirty="0">
                <a:solidFill>
                  <a:schemeClr val="tx2">
                    <a:lumMod val="50000"/>
                  </a:schemeClr>
                </a:solidFill>
              </a:rPr>
              <a:t>… </a:t>
            </a:r>
            <a:r>
              <a:rPr lang="mk-MK" sz="2100" dirty="0">
                <a:solidFill>
                  <a:schemeClr val="tx2">
                    <a:lumMod val="50000"/>
                  </a:schemeClr>
                </a:solidFill>
              </a:rPr>
              <a:t>поради повеќеслојноста и динамичкиот карактер на поимот медиумска писменост</a:t>
            </a:r>
            <a:r>
              <a:rPr lang="en-US" sz="21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mk-MK" sz="2100" dirty="0">
                <a:solidFill>
                  <a:schemeClr val="tx2">
                    <a:lumMod val="50000"/>
                  </a:schemeClr>
                </a:solidFill>
              </a:rPr>
              <a:t>потребно е  постојано рафинирање на опфатот на можните индикатори;</a:t>
            </a:r>
          </a:p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mk-MK" sz="2100" dirty="0">
                <a:solidFill>
                  <a:schemeClr val="tx2">
                    <a:lumMod val="50000"/>
                  </a:schemeClr>
                </a:solidFill>
              </a:rPr>
              <a:t>... оттаму и методолошката рамка за мерење на нивоата на МП треба редовно да се преоценува и ревидира;</a:t>
            </a:r>
          </a:p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mk-MK" sz="2100" dirty="0">
                <a:solidFill>
                  <a:schemeClr val="tx2">
                    <a:lumMod val="50000"/>
                  </a:schemeClr>
                </a:solidFill>
              </a:rPr>
              <a:t>... анкетата како Кван дизајн дава увид во важни аспекти на трите димензии на МП, но не може целосно да го опфати овој сложен концепт, па затоа се потребни и Квал истражувања;</a:t>
            </a:r>
          </a:p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mk-MK" sz="2100" dirty="0">
                <a:solidFill>
                  <a:schemeClr val="tx2">
                    <a:lumMod val="50000"/>
                  </a:schemeClr>
                </a:solidFill>
              </a:rPr>
              <a:t>... анкетата главно се потпира на она што самите испитаници го кажуваат за себе, па затоа треба да се комбинира и со други методи кои даваат податоци за реалното однесување;</a:t>
            </a:r>
          </a:p>
          <a:p>
            <a:pPr marL="342900" indent="-342900"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r>
              <a:rPr lang="mk-MK" sz="2100" dirty="0">
                <a:solidFill>
                  <a:schemeClr val="tx2">
                    <a:lumMod val="50000"/>
                  </a:schemeClr>
                </a:solidFill>
              </a:rPr>
              <a:t>... за анкетите се препорачува модуларен приод: (1) лонгитудинални анкети за основните три димензии и (2) ротирачки групи прашања (модули) на секои три години</a:t>
            </a:r>
            <a:endParaRPr lang="en-US" sz="21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238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817"/>
            <a:ext cx="8613648" cy="871728"/>
          </a:xfrm>
        </p:spPr>
        <p:txBody>
          <a:bodyPr>
            <a:noAutofit/>
          </a:bodyPr>
          <a:lstStyle/>
          <a:p>
            <a:br>
              <a:rPr lang="en-US" sz="3200" dirty="0"/>
            </a:br>
            <a:r>
              <a:rPr lang="mk-MK" sz="3200" dirty="0"/>
              <a:t>Благодарам за вниманието!</a:t>
            </a:r>
            <a:endParaRPr lang="en-US" sz="3200" b="1" dirty="0"/>
          </a:p>
        </p:txBody>
      </p:sp>
      <p:sp>
        <p:nvSpPr>
          <p:cNvPr id="10" name="Text Placeholder 9"/>
          <p:cNvSpPr>
            <a:spLocks noGrp="1"/>
          </p:cNvSpPr>
          <p:nvPr>
            <p:ph sz="quarter" idx="1"/>
          </p:nvPr>
        </p:nvSpPr>
        <p:spPr>
          <a:xfrm>
            <a:off x="301752" y="1755648"/>
            <a:ext cx="8503920" cy="4797552"/>
          </a:xfrm>
        </p:spPr>
        <p:txBody>
          <a:bodyPr>
            <a:noAutofit/>
          </a:bodyPr>
          <a:lstStyle/>
          <a:p>
            <a:pPr marL="0" indent="0">
              <a:buClr>
                <a:schemeClr val="tx1">
                  <a:lumMod val="50000"/>
                  <a:lumOff val="50000"/>
                </a:schemeClr>
              </a:buClr>
              <a:buSzPct val="100000"/>
              <a:buNone/>
            </a:pPr>
            <a:endParaRPr lang="mk-MK" sz="2200" dirty="0"/>
          </a:p>
          <a:p>
            <a:pPr marL="0" indent="0">
              <a:buClr>
                <a:schemeClr val="tx1">
                  <a:lumMod val="50000"/>
                  <a:lumOff val="50000"/>
                </a:schemeClr>
              </a:buClr>
              <a:buSzPct val="100000"/>
              <a:buNone/>
            </a:pPr>
            <a:endParaRPr lang="en-US" sz="2200" dirty="0"/>
          </a:p>
          <a:p>
            <a:pPr marL="0" indent="0">
              <a:buClr>
                <a:schemeClr val="tx1">
                  <a:lumMod val="50000"/>
                  <a:lumOff val="50000"/>
                </a:schemeClr>
              </a:buClr>
              <a:buSzPct val="100000"/>
              <a:buNone/>
            </a:pPr>
            <a:endParaRPr lang="en-US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8" name="Picture 4" descr="questions">
            <a:extLst>
              <a:ext uri="{FF2B5EF4-FFF2-40B4-BE49-F238E27FC236}">
                <a16:creationId xmlns:a16="http://schemas.microsoft.com/office/drawing/2014/main" id="{7808A438-8BB4-4940-A8B3-EDF5FAFE9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598" y="1672459"/>
            <a:ext cx="5379202" cy="4082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AD86BD8-0341-48D3-B956-DE166571DAA3}"/>
              </a:ext>
            </a:extLst>
          </p:cNvPr>
          <p:cNvSpPr/>
          <p:nvPr/>
        </p:nvSpPr>
        <p:spPr>
          <a:xfrm>
            <a:off x="1783598" y="5943600"/>
            <a:ext cx="5379202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snezana.trpevska@resis.mk</a:t>
            </a:r>
          </a:p>
        </p:txBody>
      </p:sp>
    </p:spTree>
    <p:extLst>
      <p:ext uri="{BB962C8B-B14F-4D97-AF65-F5344CB8AC3E}">
        <p14:creationId xmlns:p14="http://schemas.microsoft.com/office/powerpoint/2010/main" val="2772168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7772400" cy="1752600"/>
          </a:xfrm>
        </p:spPr>
        <p:txBody>
          <a:bodyPr>
            <a:noAutofit/>
          </a:bodyPr>
          <a:lstStyle/>
          <a:p>
            <a:pPr algn="l"/>
            <a:br>
              <a:rPr lang="en-US" sz="3600" dirty="0"/>
            </a:br>
            <a:endParaRPr lang="en-US" sz="3600" b="1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0AFD2ACA-67DA-4786-ABEE-229B18A29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" y="2590800"/>
            <a:ext cx="4800600" cy="3810000"/>
          </a:xfrm>
        </p:spPr>
        <p:txBody>
          <a:bodyPr>
            <a:noAutofit/>
          </a:bodyPr>
          <a:lstStyle/>
          <a:p>
            <a:pPr marL="176213" indent="-176213" algn="l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mk-MK" sz="1400" dirty="0">
                <a:solidFill>
                  <a:schemeClr val="tx1"/>
                </a:solidFill>
              </a:rPr>
              <a:t>Пристап до опрема и комуникациски уреди</a:t>
            </a:r>
            <a:endParaRPr lang="en-US" sz="1400" dirty="0">
              <a:solidFill>
                <a:schemeClr val="tx1"/>
              </a:solidFill>
            </a:endParaRPr>
          </a:p>
          <a:p>
            <a:pPr marL="176213" indent="-176213" algn="l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mk-MK" sz="1400" dirty="0">
              <a:solidFill>
                <a:schemeClr val="tx1"/>
              </a:solidFill>
            </a:endParaRPr>
          </a:p>
          <a:p>
            <a:pPr marL="176213" indent="-176213" algn="l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mk-MK" sz="1400" dirty="0">
                <a:solidFill>
                  <a:schemeClr val="tx1"/>
                </a:solidFill>
              </a:rPr>
              <a:t>Користење различни видови медиуми</a:t>
            </a:r>
            <a:br>
              <a:rPr lang="mk-MK" sz="1400" dirty="0">
                <a:solidFill>
                  <a:schemeClr val="tx1"/>
                </a:solidFill>
              </a:rPr>
            </a:br>
            <a:endParaRPr lang="mk-MK" sz="1400" dirty="0">
              <a:solidFill>
                <a:schemeClr val="tx1"/>
              </a:solidFill>
            </a:endParaRPr>
          </a:p>
          <a:p>
            <a:pPr marL="176213" indent="-176213" algn="l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mk-MK" sz="1400" dirty="0">
                <a:solidFill>
                  <a:schemeClr val="tx1"/>
                </a:solidFill>
              </a:rPr>
              <a:t>Начини на гледање филмови </a:t>
            </a:r>
            <a:br>
              <a:rPr lang="mk-MK" sz="1400" dirty="0">
                <a:solidFill>
                  <a:schemeClr val="tx1"/>
                </a:solidFill>
              </a:rPr>
            </a:br>
            <a:r>
              <a:rPr lang="mk-MK" sz="1400" dirty="0">
                <a:solidFill>
                  <a:schemeClr val="tx1"/>
                </a:solidFill>
              </a:rPr>
              <a:t>и аудиовизуелни содржини</a:t>
            </a:r>
            <a:br>
              <a:rPr lang="mk-MK" sz="1400" dirty="0">
                <a:solidFill>
                  <a:schemeClr val="tx1"/>
                </a:solidFill>
              </a:rPr>
            </a:br>
            <a:endParaRPr lang="mk-MK" sz="1400" dirty="0">
              <a:solidFill>
                <a:schemeClr val="tx1"/>
              </a:solidFill>
            </a:endParaRPr>
          </a:p>
          <a:p>
            <a:pPr marL="176213" indent="-176213" algn="l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mk-MK" sz="1400" dirty="0">
                <a:solidFill>
                  <a:schemeClr val="tx1"/>
                </a:solidFill>
              </a:rPr>
              <a:t>Содржини што се гледаат на ју тјуб</a:t>
            </a:r>
            <a:br>
              <a:rPr lang="mk-MK" sz="1400" dirty="0">
                <a:solidFill>
                  <a:schemeClr val="tx1"/>
                </a:solidFill>
              </a:rPr>
            </a:br>
            <a:endParaRPr lang="mk-MK" sz="1400" dirty="0">
              <a:solidFill>
                <a:schemeClr val="tx1"/>
              </a:solidFill>
            </a:endParaRPr>
          </a:p>
          <a:p>
            <a:pPr marL="176213" indent="-176213" algn="l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mk-MK" sz="1400" dirty="0">
                <a:solidFill>
                  <a:schemeClr val="tx1"/>
                </a:solidFill>
              </a:rPr>
              <a:t>КОМПЈУТЕРСКИ И ИНТЕРНЕТ ВЕШТИНИ</a:t>
            </a:r>
            <a:br>
              <a:rPr lang="mk-MK" sz="1400" dirty="0">
                <a:solidFill>
                  <a:schemeClr val="tx1"/>
                </a:solidFill>
              </a:rPr>
            </a:br>
            <a:endParaRPr lang="en-US" sz="1400" dirty="0">
              <a:solidFill>
                <a:schemeClr val="tx1"/>
              </a:solidFill>
            </a:endParaRPr>
          </a:p>
          <a:p>
            <a:pPr algn="l"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endParaRPr lang="en-US" sz="1400" dirty="0">
              <a:solidFill>
                <a:schemeClr val="tx1"/>
              </a:solidFill>
            </a:endParaRPr>
          </a:p>
          <a:p>
            <a:pPr marL="342900" indent="-342900" algn="l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arenR"/>
            </a:pP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9220" name="Picture 4" descr="Резултат со слика за watching movies on phone">
            <a:extLst>
              <a:ext uri="{FF2B5EF4-FFF2-40B4-BE49-F238E27FC236}">
                <a16:creationId xmlns:a16="http://schemas.microsoft.com/office/drawing/2014/main" id="{E21C3101-DF27-494F-96A0-71C58289A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962400"/>
            <a:ext cx="4171426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4964370-3AE0-4D03-A4AB-0FAE0C5C9D40}"/>
              </a:ext>
            </a:extLst>
          </p:cNvPr>
          <p:cNvSpPr/>
          <p:nvPr/>
        </p:nvSpPr>
        <p:spPr>
          <a:xfrm>
            <a:off x="228600" y="381000"/>
            <a:ext cx="8743426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sz="3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Наоди 1</a:t>
            </a:r>
          </a:p>
          <a:p>
            <a:r>
              <a:rPr lang="mk-MK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Пристап и користење на медиумите </a:t>
            </a:r>
          </a:p>
          <a:p>
            <a:endParaRPr lang="en-US" sz="3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5584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id="{134763FC-1DF4-4A92-AF74-836FD49FBA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5A89CA-1752-48A5-89C4-EEE97F74DD7C}"/>
              </a:ext>
            </a:extLst>
          </p:cNvPr>
          <p:cNvSpPr/>
          <p:nvPr/>
        </p:nvSpPr>
        <p:spPr>
          <a:xfrm>
            <a:off x="381000" y="5791200"/>
            <a:ext cx="8458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b="1" dirty="0">
                <a:solidFill>
                  <a:schemeClr val="accent1">
                    <a:lumMod val="75000"/>
                  </a:schemeClr>
                </a:solidFill>
              </a:rPr>
              <a:t>Паметните уреди се во постојан пораст – со тоа сé повеќе домаќинства и поединци имаат пристап до содржини на интернет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FDC965-7E7B-41BE-AA1D-47F8BF86240A}"/>
              </a:ext>
            </a:extLst>
          </p:cNvPr>
          <p:cNvSpPr/>
          <p:nvPr/>
        </p:nvSpPr>
        <p:spPr>
          <a:xfrm>
            <a:off x="381000" y="152400"/>
            <a:ext cx="86106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sz="2400" b="1" dirty="0">
                <a:solidFill>
                  <a:schemeClr val="tx1"/>
                </a:solidFill>
              </a:rPr>
              <a:t>Пристап до комуникациска опрема во домаќинствата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6965621"/>
              </p:ext>
            </p:extLst>
          </p:nvPr>
        </p:nvGraphicFramePr>
        <p:xfrm>
          <a:off x="381000" y="1295400"/>
          <a:ext cx="8153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5325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id="{134763FC-1DF4-4A92-AF74-836FD49FBA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C78625-E063-4681-9ED8-029E8FCCF54F}"/>
              </a:ext>
            </a:extLst>
          </p:cNvPr>
          <p:cNvSpPr/>
          <p:nvPr/>
        </p:nvSpPr>
        <p:spPr>
          <a:xfrm>
            <a:off x="342900" y="76200"/>
            <a:ext cx="859155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sz="2400" b="1" dirty="0">
                <a:solidFill>
                  <a:schemeClr val="tx1"/>
                </a:solidFill>
              </a:rPr>
              <a:t>Користење различни видови уреди и медиуми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1A7828-2F60-4759-BE98-5494F1E9D104}"/>
              </a:ext>
            </a:extLst>
          </p:cNvPr>
          <p:cNvSpPr/>
          <p:nvPr/>
        </p:nvSpPr>
        <p:spPr>
          <a:xfrm>
            <a:off x="342900" y="5917095"/>
            <a:ext cx="82677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b="1" dirty="0">
                <a:solidFill>
                  <a:schemeClr val="accent1">
                    <a:lumMod val="75000"/>
                  </a:schemeClr>
                </a:solidFill>
              </a:rPr>
              <a:t>Мобилните телефони и телевизијата во најголема мера го обли­куваат секојдневието на луѓето.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Пристапувањето на интернет е секојдневна активност, особено кај младата популација.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185729"/>
              </p:ext>
            </p:extLst>
          </p:nvPr>
        </p:nvGraphicFramePr>
        <p:xfrm>
          <a:off x="342900" y="838200"/>
          <a:ext cx="8153400" cy="5022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12348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id="{134763FC-1DF4-4A92-AF74-836FD49FBA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C78625-E063-4681-9ED8-029E8FCCF54F}"/>
              </a:ext>
            </a:extLst>
          </p:cNvPr>
          <p:cNvSpPr/>
          <p:nvPr/>
        </p:nvSpPr>
        <p:spPr>
          <a:xfrm>
            <a:off x="378515" y="152400"/>
            <a:ext cx="857829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sz="2400" b="1" dirty="0">
                <a:solidFill>
                  <a:schemeClr val="tx1"/>
                </a:solidFill>
              </a:rPr>
              <a:t>Начини на гледање филмови и други аудиовизуелни содржини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1A7828-2F60-4759-BE98-5494F1E9D104}"/>
              </a:ext>
            </a:extLst>
          </p:cNvPr>
          <p:cNvSpPr/>
          <p:nvPr/>
        </p:nvSpPr>
        <p:spPr>
          <a:xfrm>
            <a:off x="387626" y="5658678"/>
            <a:ext cx="8451573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b="1" dirty="0">
                <a:solidFill>
                  <a:schemeClr val="accent1">
                    <a:lumMod val="75000"/>
                  </a:schemeClr>
                </a:solidFill>
              </a:rPr>
              <a:t>Традиционалното гледање ТВ доминира кај повозрасните групи,  а гледањето ‘лајфстрим’ или ‘на барање’ преку компјутер и мобилен се во пораст, пред сé кај помладите. 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2441149"/>
              </p:ext>
            </p:extLst>
          </p:nvPr>
        </p:nvGraphicFramePr>
        <p:xfrm>
          <a:off x="378515" y="1208044"/>
          <a:ext cx="8305800" cy="1001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0712869"/>
              </p:ext>
            </p:extLst>
          </p:nvPr>
        </p:nvGraphicFramePr>
        <p:xfrm>
          <a:off x="378515" y="2332572"/>
          <a:ext cx="8305800" cy="3324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53BFE2C1-01DC-4892-BB65-DBA065946049}"/>
              </a:ext>
            </a:extLst>
          </p:cNvPr>
          <p:cNvSpPr/>
          <p:nvPr/>
        </p:nvSpPr>
        <p:spPr>
          <a:xfrm>
            <a:off x="2133600" y="1600200"/>
            <a:ext cx="990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8B2608-3EDF-4155-AD68-39FB60D886F2}"/>
              </a:ext>
            </a:extLst>
          </p:cNvPr>
          <p:cNvSpPr/>
          <p:nvPr/>
        </p:nvSpPr>
        <p:spPr>
          <a:xfrm>
            <a:off x="8001000" y="2590800"/>
            <a:ext cx="764485" cy="1755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400" b="1" dirty="0">
                <a:solidFill>
                  <a:schemeClr val="tx2">
                    <a:lumMod val="75000"/>
                  </a:schemeClr>
                </a:solidFill>
              </a:rPr>
              <a:t>11%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327B5D-4CF7-4C26-91F6-9767CAD32DBD}"/>
              </a:ext>
            </a:extLst>
          </p:cNvPr>
          <p:cNvSpPr/>
          <p:nvPr/>
        </p:nvSpPr>
        <p:spPr>
          <a:xfrm>
            <a:off x="6324600" y="3024844"/>
            <a:ext cx="764485" cy="1755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400" b="1" dirty="0">
                <a:solidFill>
                  <a:srgbClr val="C00000"/>
                </a:solidFill>
              </a:rPr>
              <a:t>9%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71B65B-983F-4CB6-96B7-80F5F3781206}"/>
              </a:ext>
            </a:extLst>
          </p:cNvPr>
          <p:cNvSpPr/>
          <p:nvPr/>
        </p:nvSpPr>
        <p:spPr>
          <a:xfrm>
            <a:off x="7388915" y="3482044"/>
            <a:ext cx="764485" cy="1755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400" b="1" dirty="0">
                <a:solidFill>
                  <a:srgbClr val="00B050"/>
                </a:solidFill>
              </a:rPr>
              <a:t>14.8%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AA983A-0610-4D52-8498-13B0AE8435D8}"/>
              </a:ext>
            </a:extLst>
          </p:cNvPr>
          <p:cNvSpPr/>
          <p:nvPr/>
        </p:nvSpPr>
        <p:spPr>
          <a:xfrm>
            <a:off x="5407715" y="3962400"/>
            <a:ext cx="764485" cy="1755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400" b="1" dirty="0">
                <a:solidFill>
                  <a:srgbClr val="C00000"/>
                </a:solidFill>
              </a:rPr>
              <a:t>5.8%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A66E9F-61C8-48DB-AF18-1A717F3B6541}"/>
              </a:ext>
            </a:extLst>
          </p:cNvPr>
          <p:cNvSpPr/>
          <p:nvPr/>
        </p:nvSpPr>
        <p:spPr>
          <a:xfrm>
            <a:off x="5560115" y="4396444"/>
            <a:ext cx="764485" cy="1755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mk-MK" sz="1400" b="1" dirty="0">
                <a:solidFill>
                  <a:srgbClr val="C00000"/>
                </a:solidFill>
              </a:rPr>
              <a:t>5.1%</a:t>
            </a:r>
            <a:endParaRPr lang="en-US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712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id="{134763FC-1DF4-4A92-AF74-836FD49FBA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C78625-E063-4681-9ED8-029E8FCCF54F}"/>
              </a:ext>
            </a:extLst>
          </p:cNvPr>
          <p:cNvSpPr/>
          <p:nvPr/>
        </p:nvSpPr>
        <p:spPr>
          <a:xfrm>
            <a:off x="381000" y="76200"/>
            <a:ext cx="855345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sz="2400" b="1" dirty="0">
                <a:solidFill>
                  <a:schemeClr val="tx1"/>
                </a:solidFill>
              </a:rPr>
              <a:t>Содржини што се гледаат на Јутјуб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1A7828-2F60-4759-BE98-5494F1E9D104}"/>
              </a:ext>
            </a:extLst>
          </p:cNvPr>
          <p:cNvSpPr/>
          <p:nvPr/>
        </p:nvSpPr>
        <p:spPr>
          <a:xfrm>
            <a:off x="381000" y="5867400"/>
            <a:ext cx="82296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b="1" dirty="0">
                <a:solidFill>
                  <a:schemeClr val="accent1">
                    <a:lumMod val="75000"/>
                  </a:schemeClr>
                </a:solidFill>
              </a:rPr>
              <a:t>Од Јутјуб најчесто се преземаат и се гледаат музички видеа, комични содржини и едукативни видеа.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0831021"/>
              </p:ext>
            </p:extLst>
          </p:nvPr>
        </p:nvGraphicFramePr>
        <p:xfrm>
          <a:off x="381000" y="9906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C5DD8127-3CA5-45BE-A8C9-B6214D2317A0}"/>
              </a:ext>
            </a:extLst>
          </p:cNvPr>
          <p:cNvSpPr/>
          <p:nvPr/>
        </p:nvSpPr>
        <p:spPr>
          <a:xfrm>
            <a:off x="6019800" y="3583057"/>
            <a:ext cx="24384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1400" dirty="0">
                <a:solidFill>
                  <a:srgbClr val="00B050"/>
                </a:solidFill>
              </a:rPr>
              <a:t>27% воопшто не гледаат содржини на Јутјуб</a:t>
            </a:r>
            <a:endParaRPr lang="en-US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660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id="{134763FC-1DF4-4A92-AF74-836FD49FBA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C78625-E063-4681-9ED8-029E8FCCF54F}"/>
              </a:ext>
            </a:extLst>
          </p:cNvPr>
          <p:cNvSpPr/>
          <p:nvPr/>
        </p:nvSpPr>
        <p:spPr>
          <a:xfrm>
            <a:off x="266700" y="76200"/>
            <a:ext cx="87249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sz="2400" b="1" dirty="0">
                <a:solidFill>
                  <a:schemeClr val="tx1"/>
                </a:solidFill>
              </a:rPr>
              <a:t>Активности на интернет (секој ден)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1A7828-2F60-4759-BE98-5494F1E9D104}"/>
              </a:ext>
            </a:extLst>
          </p:cNvPr>
          <p:cNvSpPr/>
          <p:nvPr/>
        </p:nvSpPr>
        <p:spPr>
          <a:xfrm>
            <a:off x="381000" y="5791200"/>
            <a:ext cx="8458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b="1" dirty="0">
                <a:solidFill>
                  <a:schemeClr val="accent1">
                    <a:lumMod val="75000"/>
                  </a:schemeClr>
                </a:solidFill>
              </a:rPr>
              <a:t>Младите генерации поседуваат далеку повеќе дигитални вештини од повозрасните. Вештините поврзани со функционалната писменост им недостасуваат на сите групи.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59009C6-3C44-4ACF-8C8D-B3704389DC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704842"/>
              </p:ext>
            </p:extLst>
          </p:nvPr>
        </p:nvGraphicFramePr>
        <p:xfrm>
          <a:off x="381000" y="838200"/>
          <a:ext cx="8382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4056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7772400" cy="1752600"/>
          </a:xfrm>
        </p:spPr>
        <p:txBody>
          <a:bodyPr>
            <a:noAutofit/>
          </a:bodyPr>
          <a:lstStyle/>
          <a:p>
            <a:pPr algn="l"/>
            <a:br>
              <a:rPr lang="en-US" sz="3600" dirty="0"/>
            </a:br>
            <a:endParaRPr lang="en-US" sz="3600" b="1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0AFD2ACA-67DA-4786-ABEE-229B18A29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" y="2590800"/>
            <a:ext cx="4800600" cy="3810000"/>
          </a:xfrm>
        </p:spPr>
        <p:txBody>
          <a:bodyPr>
            <a:noAutofit/>
          </a:bodyPr>
          <a:lstStyle/>
          <a:p>
            <a:pPr marL="176213" indent="-176213" algn="l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mk-MK" sz="1400" dirty="0">
                <a:solidFill>
                  <a:schemeClr val="tx1"/>
                </a:solidFill>
              </a:rPr>
              <a:t>Извори на информирање</a:t>
            </a:r>
            <a:endParaRPr lang="en-US" sz="1400" dirty="0">
              <a:solidFill>
                <a:schemeClr val="tx1"/>
              </a:solidFill>
            </a:endParaRPr>
          </a:p>
          <a:p>
            <a:pPr marL="176213" indent="-176213" algn="l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mk-MK" sz="1400" dirty="0">
              <a:solidFill>
                <a:schemeClr val="tx1"/>
              </a:solidFill>
            </a:endParaRPr>
          </a:p>
          <a:p>
            <a:pPr marL="176213" indent="-176213" algn="l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mk-MK" sz="1400" dirty="0">
                <a:solidFill>
                  <a:schemeClr val="tx1"/>
                </a:solidFill>
              </a:rPr>
              <a:t>Перцепции за информирањето на домашните медиуми</a:t>
            </a:r>
            <a:br>
              <a:rPr lang="mk-MK" sz="1400" dirty="0">
                <a:solidFill>
                  <a:schemeClr val="tx1"/>
                </a:solidFill>
              </a:rPr>
            </a:br>
            <a:endParaRPr lang="mk-MK" sz="1400" dirty="0">
              <a:solidFill>
                <a:schemeClr val="tx1"/>
              </a:solidFill>
            </a:endParaRPr>
          </a:p>
          <a:p>
            <a:pPr marL="176213" indent="-176213" algn="l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mk-MK" sz="1400" dirty="0">
                <a:solidFill>
                  <a:schemeClr val="tx1"/>
                </a:solidFill>
              </a:rPr>
              <a:t>Ставови за телевизиите</a:t>
            </a:r>
            <a:br>
              <a:rPr lang="mk-MK" sz="1400" dirty="0">
                <a:solidFill>
                  <a:schemeClr val="tx1"/>
                </a:solidFill>
              </a:rPr>
            </a:br>
            <a:endParaRPr lang="mk-MK" sz="1400" dirty="0">
              <a:solidFill>
                <a:schemeClr val="tx1"/>
              </a:solidFill>
            </a:endParaRPr>
          </a:p>
          <a:p>
            <a:pPr marL="176213" indent="-176213" algn="l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mk-MK" sz="1400" dirty="0">
                <a:solidFill>
                  <a:schemeClr val="tx1"/>
                </a:solidFill>
              </a:rPr>
              <a:t>Ставови за порталите</a:t>
            </a:r>
            <a:br>
              <a:rPr lang="mk-MK" sz="1400" dirty="0">
                <a:solidFill>
                  <a:schemeClr val="tx1"/>
                </a:solidFill>
              </a:rPr>
            </a:br>
            <a:endParaRPr lang="mk-MK" sz="1400" dirty="0">
              <a:solidFill>
                <a:schemeClr val="tx1"/>
              </a:solidFill>
            </a:endParaRPr>
          </a:p>
          <a:p>
            <a:pPr marL="176213" indent="-176213" algn="l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mk-MK" sz="1400" dirty="0">
                <a:solidFill>
                  <a:schemeClr val="tx1"/>
                </a:solidFill>
              </a:rPr>
              <a:t>Негативни содржини на социјалните мрежи</a:t>
            </a:r>
            <a:br>
              <a:rPr lang="mk-MK" sz="1400" dirty="0">
                <a:solidFill>
                  <a:schemeClr val="tx1"/>
                </a:solidFill>
              </a:rPr>
            </a:br>
            <a:endParaRPr lang="mk-MK" sz="1400" dirty="0">
              <a:solidFill>
                <a:schemeClr val="tx1"/>
              </a:solidFill>
            </a:endParaRPr>
          </a:p>
          <a:p>
            <a:pPr marL="176213" indent="-176213" algn="l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mk-MK" sz="1400" dirty="0">
                <a:solidFill>
                  <a:schemeClr val="tx1"/>
                </a:solidFill>
              </a:rPr>
              <a:t>Стратегии на проверка на вистинитоста на информациите</a:t>
            </a:r>
            <a:br>
              <a:rPr lang="mk-MK" sz="1400" dirty="0">
                <a:solidFill>
                  <a:schemeClr val="tx1"/>
                </a:solidFill>
              </a:rPr>
            </a:br>
            <a:endParaRPr lang="en-US" sz="1400" dirty="0">
              <a:solidFill>
                <a:schemeClr val="tx1"/>
              </a:solidFill>
            </a:endParaRPr>
          </a:p>
          <a:p>
            <a:pPr algn="l">
              <a:buClr>
                <a:schemeClr val="tx1">
                  <a:lumMod val="50000"/>
                  <a:lumOff val="50000"/>
                </a:schemeClr>
              </a:buClr>
              <a:buSzPct val="100000"/>
            </a:pPr>
            <a:endParaRPr lang="en-US" sz="1400" dirty="0">
              <a:solidFill>
                <a:schemeClr val="tx1"/>
              </a:solidFill>
            </a:endParaRPr>
          </a:p>
          <a:p>
            <a:pPr marL="342900" indent="-342900" algn="l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arenR"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8D8C6F-56BD-4161-BFF7-6514B53670E6}"/>
              </a:ext>
            </a:extLst>
          </p:cNvPr>
          <p:cNvSpPr/>
          <p:nvPr/>
        </p:nvSpPr>
        <p:spPr>
          <a:xfrm>
            <a:off x="228600" y="381000"/>
            <a:ext cx="8743426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mk-MK" sz="3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Наоди 2</a:t>
            </a:r>
          </a:p>
          <a:p>
            <a:r>
              <a:rPr lang="mk-MK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Критичка свесност, ставови и стратегии на однесување кон медиумските содржини </a:t>
            </a:r>
          </a:p>
          <a:p>
            <a:endParaRPr lang="en-US" sz="3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674" name="Picture 2" descr="Поврзана слика">
            <a:extLst>
              <a:ext uri="{FF2B5EF4-FFF2-40B4-BE49-F238E27FC236}">
                <a16:creationId xmlns:a16="http://schemas.microsoft.com/office/drawing/2014/main" id="{2C0C705A-C141-4A1E-AFCB-EB4812EA3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035" y="3405809"/>
            <a:ext cx="2994991" cy="2994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400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4183</TotalTime>
  <Words>1191</Words>
  <Application>Microsoft Office PowerPoint</Application>
  <PresentationFormat>On-screen Show (4:3)</PresentationFormat>
  <Paragraphs>183</Paragraphs>
  <Slides>25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Georgia</vt:lpstr>
      <vt:lpstr>Wingdings</vt:lpstr>
      <vt:lpstr>Wingdings 2</vt:lpstr>
      <vt:lpstr>Civic</vt:lpstr>
      <vt:lpstr>PowerPoint Presentation</vt:lpstr>
      <vt:lpstr> Кому е наменето истражувањето?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Препораки</vt:lpstr>
      <vt:lpstr> Препораки</vt:lpstr>
      <vt:lpstr> Предизвици во мерењето на нивоата на МП</vt:lpstr>
      <vt:lpstr> Благодарам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March 24th 2016, Skopje</dc:title>
  <dc:creator>Snezana Trpevska</dc:creator>
  <cp:lastModifiedBy>Emilija Ep. Petreska</cp:lastModifiedBy>
  <cp:revision>244</cp:revision>
  <dcterms:created xsi:type="dcterms:W3CDTF">2016-03-19T19:34:45Z</dcterms:created>
  <dcterms:modified xsi:type="dcterms:W3CDTF">2019-11-14T06:51:51Z</dcterms:modified>
</cp:coreProperties>
</file>