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3" r:id="rId4"/>
    <p:sldId id="259" r:id="rId5"/>
    <p:sldId id="271" r:id="rId6"/>
    <p:sldId id="329" r:id="rId7"/>
    <p:sldId id="268" r:id="rId8"/>
    <p:sldId id="272" r:id="rId9"/>
    <p:sldId id="267" r:id="rId10"/>
    <p:sldId id="318" r:id="rId11"/>
    <p:sldId id="319" r:id="rId12"/>
    <p:sldId id="315" r:id="rId13"/>
    <p:sldId id="320" r:id="rId14"/>
    <p:sldId id="316" r:id="rId15"/>
    <p:sldId id="265" r:id="rId16"/>
    <p:sldId id="321" r:id="rId17"/>
    <p:sldId id="273" r:id="rId18"/>
    <p:sldId id="274" r:id="rId19"/>
    <p:sldId id="275" r:id="rId20"/>
    <p:sldId id="327" r:id="rId21"/>
    <p:sldId id="328" r:id="rId22"/>
    <p:sldId id="323" r:id="rId23"/>
    <p:sldId id="324" r:id="rId24"/>
    <p:sldId id="325" r:id="rId25"/>
    <p:sldId id="326" r:id="rId26"/>
  </p:sldIdLst>
  <p:sldSz cx="12188825" cy="6858000"/>
  <p:notesSz cx="6858000" cy="9144000"/>
  <p:defaultTextStyle>
    <a:defPPr>
      <a:defRPr lang="en-US"/>
    </a:defPPr>
    <a:lvl1pPr marL="0" algn="l" defTabSz="11231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1579" algn="l" defTabSz="11231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3158" algn="l" defTabSz="11231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4736" algn="l" defTabSz="11231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6315" algn="l" defTabSz="11231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07894" algn="l" defTabSz="11231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69473" algn="l" defTabSz="11231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31051" algn="l" defTabSz="11231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92630" algn="l" defTabSz="112315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56509"/>
    <a:srgbClr val="F68B32"/>
    <a:srgbClr val="EADF06"/>
    <a:srgbClr val="C4E2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4348" autoAdjust="0"/>
  </p:normalViewPr>
  <p:slideViewPr>
    <p:cSldViewPr>
      <p:cViewPr varScale="1">
        <p:scale>
          <a:sx n="76" d="100"/>
          <a:sy n="76" d="100"/>
        </p:scale>
        <p:origin x="-666" y="-10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Klucni%20naod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TV\Regionaln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TV\Regionalni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Analiza%20na%20pazarot\Analiza%20na%20pazarot%202019%20godina\TV\Lokaln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RA\na%20drzavn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RA\na%20drzavn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RA\na%20regionaln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&#1050;&#1083;&#1091;&#1095;&#1085;&#1080;%20&#1085;&#1072;&#1086;&#1076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MRTV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MRTV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Sanja\OneDrive\Documents\Sanja\AVMU\Analiza%20na%20pazar%202019\1.%20&#1055;&#1088;&#1080;&#1093;&#1086;&#1076;&#1080;%20&#1074;&#1086;%202019-2%20&#1086;&#1086;&#1086;&#1086;&#1086;&#108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.gudeska-zdravkovsk\AppData\Local\Microsoft\Windows\Temporary%20Internet%20Files\Content.Outlook\1RQDC6EA\&#1055;&#1088;&#1080;&#1093;&#1086;&#1076;&#1080;-&#1090;&#1077;&#1088;&#1077;&#1089;&#1090;&#1088;&#1080;&#1112;&#1072;&#1083;&#1085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Sanja\OneDrive\Documents\Sanja\AVMU\Analiza%20na%20pazar%202019\2.%20&#1058;&#1088;&#1086;&#1096;&#1086;&#1094;&#1080;%20&#1074;&#1086;%202019-000000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Analiza%20na%20pazarot\Analiza%20na%20pazarot%202019%20godina\TV\OJK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aliza%20na%20pazarot\Analiza%20na%20pazarot%202019%20godina\TV\Regionaln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5540612682184927E-2"/>
          <c:y val="6.5476190476190493E-2"/>
          <c:w val="0.94891877463563035"/>
          <c:h val="0.57976096737907945"/>
        </c:manualLayout>
      </c:layout>
      <c:lineChart>
        <c:grouping val="standard"/>
        <c:ser>
          <c:idx val="0"/>
          <c:order val="0"/>
          <c:tx>
            <c:strRef>
              <c:f>Sheet1!$A$70</c:f>
              <c:strCache>
                <c:ptCount val="1"/>
                <c:pt idx="0">
                  <c:v>МРТ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4"/>
            <c:spPr>
              <a:solidFill>
                <a:schemeClr val="accent1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5.5979643765903302E-2"/>
                  <c:y val="7.870370370370390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3D-9F4D-8F1D-6BE3A3613E09}"/>
                </c:ext>
              </c:extLst>
            </c:dLbl>
            <c:dLbl>
              <c:idx val="1"/>
              <c:layout>
                <c:manualLayout>
                  <c:x val="-6.1068702290076333E-2"/>
                  <c:y val="7.87037037037038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3D-9F4D-8F1D-6BE3A3613E09}"/>
                </c:ext>
              </c:extLst>
            </c:dLbl>
            <c:dLbl>
              <c:idx val="2"/>
              <c:layout>
                <c:manualLayout>
                  <c:x val="-6.3613231552163002E-2"/>
                  <c:y val="7.40740740740740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3D-9F4D-8F1D-6BE3A3613E09}"/>
                </c:ext>
              </c:extLst>
            </c:dLbl>
            <c:dLbl>
              <c:idx val="3"/>
              <c:layout>
                <c:manualLayout>
                  <c:x val="-4.5801526717557273E-2"/>
                  <c:y val="6.01851851851851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3D-9F4D-8F1D-6BE3A3613E09}"/>
                </c:ext>
              </c:extLst>
            </c:dLbl>
            <c:dLbl>
              <c:idx val="4"/>
              <c:layout>
                <c:manualLayout>
                  <c:x val="-4.3256997455470902E-2"/>
                  <c:y val="6.0185185185185147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+mn-lt"/>
                      </a:rPr>
                      <a:t>9</a:t>
                    </a:r>
                    <a:r>
                      <a:rPr lang="en-US" dirty="0" smtClean="0"/>
                      <a:t>28.68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3D-9F4D-8F1D-6BE3A3613E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+mn-lt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Sheet1!$B$69:$F$69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Sheet1!$B$70:$F$70</c:f>
              <c:numCache>
                <c:formatCode>#,##0.00</c:formatCode>
                <c:ptCount val="5"/>
                <c:pt idx="0">
                  <c:v>1284.1899999999998</c:v>
                </c:pt>
                <c:pt idx="1">
                  <c:v>1189.83</c:v>
                </c:pt>
                <c:pt idx="2">
                  <c:v>1037.49</c:v>
                </c:pt>
                <c:pt idx="3">
                  <c:v>949.93</c:v>
                </c:pt>
                <c:pt idx="4">
                  <c:v>928.82999999999947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F3D-9F4D-8F1D-6BE3A3613E09}"/>
            </c:ext>
          </c:extLst>
        </c:ser>
        <c:ser>
          <c:idx val="1"/>
          <c:order val="1"/>
          <c:tx>
            <c:strRef>
              <c:f>Sheet1!$A$71</c:f>
              <c:strCache>
                <c:ptCount val="1"/>
                <c:pt idx="0">
                  <c:v>Комерцијални телевизии</c:v>
                </c:pt>
              </c:strCache>
            </c:strRef>
          </c:tx>
          <c:marker>
            <c:symbol val="square"/>
            <c:size val="4"/>
          </c:marker>
          <c:dLbls>
            <c:dLbl>
              <c:idx val="0"/>
              <c:layout>
                <c:manualLayout>
                  <c:x val="-5.5979643765903302E-2"/>
                  <c:y val="-4.62962962962965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3D-9F4D-8F1D-6BE3A3613E09}"/>
                </c:ext>
              </c:extLst>
            </c:dLbl>
            <c:dLbl>
              <c:idx val="1"/>
              <c:layout>
                <c:manualLayout>
                  <c:x val="-6.6157760814249497E-2"/>
                  <c:y val="-6.94444444444445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3D-9F4D-8F1D-6BE3A3613E09}"/>
                </c:ext>
              </c:extLst>
            </c:dLbl>
            <c:dLbl>
              <c:idx val="2"/>
              <c:layout>
                <c:manualLayout>
                  <c:x val="-5.3435114503816834E-2"/>
                  <c:y val="-6.48148148148154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3D-9F4D-8F1D-6BE3A3613E09}"/>
                </c:ext>
              </c:extLst>
            </c:dLbl>
            <c:dLbl>
              <c:idx val="3"/>
              <c:layout>
                <c:manualLayout>
                  <c:x val="-5.3435114503816834E-2"/>
                  <c:y val="-5.555555555555545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+mn-lt"/>
                      </a:rPr>
                      <a:t>1</a:t>
                    </a:r>
                    <a:r>
                      <a:rPr lang="en-US" dirty="0" smtClean="0"/>
                      <a:t>,357.08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21-4A31-9107-9E6C3E1B2B48}"/>
                </c:ext>
              </c:extLst>
            </c:dLbl>
            <c:dLbl>
              <c:idx val="4"/>
              <c:layout>
                <c:manualLayout>
                  <c:x val="-5.3435114503816904E-2"/>
                  <c:y val="-6.9444444444444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3D-9F4D-8F1D-6BE3A3613E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+mn-lt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Sheet1!$B$69:$F$69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Sheet1!$B$71:$F$71</c:f>
              <c:numCache>
                <c:formatCode>#,##0.00</c:formatCode>
                <c:ptCount val="5"/>
                <c:pt idx="0">
                  <c:v>1642.23</c:v>
                </c:pt>
                <c:pt idx="1">
                  <c:v>1540.1899999999998</c:v>
                </c:pt>
                <c:pt idx="2">
                  <c:v>1421.32</c:v>
                </c:pt>
                <c:pt idx="3">
                  <c:v>1357.07</c:v>
                </c:pt>
                <c:pt idx="4">
                  <c:v>1360.36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F3D-9F4D-8F1D-6BE3A3613E09}"/>
            </c:ext>
          </c:extLst>
        </c:ser>
        <c:ser>
          <c:idx val="2"/>
          <c:order val="2"/>
          <c:tx>
            <c:strRef>
              <c:f>Sheet1!$A$72</c:f>
              <c:strCache>
                <c:ptCount val="1"/>
                <c:pt idx="0">
                  <c:v>Комерцијални радиостаници</c:v>
                </c:pt>
              </c:strCache>
            </c:strRef>
          </c:tx>
          <c:marker>
            <c:symbol val="square"/>
            <c:size val="4"/>
          </c:marker>
          <c:dLbls>
            <c:dLbl>
              <c:idx val="0"/>
              <c:layout>
                <c:manualLayout>
                  <c:x val="-4.5801526717557273E-2"/>
                  <c:y val="-5.55555555555554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3D-9F4D-8F1D-6BE3A3613E09}"/>
                </c:ext>
              </c:extLst>
            </c:dLbl>
            <c:dLbl>
              <c:idx val="1"/>
              <c:layout>
                <c:manualLayout>
                  <c:x val="-4.8346055979643844E-2"/>
                  <c:y val="-5.09259259259259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3D-9F4D-8F1D-6BE3A3613E09}"/>
                </c:ext>
              </c:extLst>
            </c:dLbl>
            <c:dLbl>
              <c:idx val="2"/>
              <c:layout>
                <c:manualLayout>
                  <c:x val="-4.8346055979643844E-2"/>
                  <c:y val="-5.55555555555554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F3D-9F4D-8F1D-6BE3A3613E09}"/>
                </c:ext>
              </c:extLst>
            </c:dLbl>
            <c:dLbl>
              <c:idx val="3"/>
              <c:layout>
                <c:manualLayout>
                  <c:x val="-5.3435114503816834E-2"/>
                  <c:y val="-5.5555555555555643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+mn-lt"/>
                      </a:rPr>
                      <a:t>1</a:t>
                    </a:r>
                    <a:r>
                      <a:rPr lang="en-US" dirty="0" smtClean="0"/>
                      <a:t>44.64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3D-9F4D-8F1D-6BE3A3613E09}"/>
                </c:ext>
              </c:extLst>
            </c:dLbl>
            <c:dLbl>
              <c:idx val="4"/>
              <c:layout>
                <c:manualLayout>
                  <c:x val="-5.5979643765903385E-2"/>
                  <c:y val="-5.5555555555555643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+mn-lt"/>
                      </a:rPr>
                      <a:t>1</a:t>
                    </a:r>
                    <a:r>
                      <a:rPr lang="en-US" dirty="0" smtClean="0"/>
                      <a:t>43.91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21-4A31-9107-9E6C3E1B2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+mn-lt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Sheet1!$B$69:$F$69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Sheet1!$B$72:$F$72</c:f>
              <c:numCache>
                <c:formatCode>General</c:formatCode>
                <c:ptCount val="5"/>
                <c:pt idx="0">
                  <c:v>175.84</c:v>
                </c:pt>
                <c:pt idx="1">
                  <c:v>180.13</c:v>
                </c:pt>
                <c:pt idx="2">
                  <c:v>150.03</c:v>
                </c:pt>
                <c:pt idx="3">
                  <c:v>144.63</c:v>
                </c:pt>
                <c:pt idx="4">
                  <c:v>140.68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CF3D-9F4D-8F1D-6BE3A3613E09}"/>
            </c:ext>
          </c:extLst>
        </c:ser>
        <c:marker val="1"/>
        <c:axId val="69220224"/>
        <c:axId val="69221760"/>
      </c:lineChart>
      <c:catAx>
        <c:axId val="69220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>
                <a:latin typeface="+mn-lt"/>
              </a:defRPr>
            </a:pPr>
            <a:endParaRPr lang="en-US"/>
          </a:p>
        </c:txPr>
        <c:crossAx val="69221760"/>
        <c:crosses val="autoZero"/>
        <c:auto val="1"/>
        <c:lblAlgn val="ctr"/>
        <c:lblOffset val="100"/>
      </c:catAx>
      <c:valAx>
        <c:axId val="69221760"/>
        <c:scaling>
          <c:orientation val="minMax"/>
        </c:scaling>
        <c:delete val="1"/>
        <c:axPos val="l"/>
        <c:numFmt formatCode="#,##0.00" sourceLinked="1"/>
        <c:tickLblPos val="none"/>
        <c:crossAx val="69220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8035808023997011"/>
          <c:w val="1"/>
          <c:h val="0.19909660485987651"/>
        </c:manualLayout>
      </c:layout>
      <c:txPr>
        <a:bodyPr/>
        <a:lstStyle/>
        <a:p>
          <a:pPr>
            <a:defRPr sz="1600">
              <a:latin typeface="+mn-lt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Sheet2!$A$48</c:f>
              <c:strCache>
                <c:ptCount val="1"/>
                <c:pt idx="0">
                  <c:v>prihodi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9"/>
              <c:layout>
                <c:manualLayout>
                  <c:x val="0"/>
                  <c:y val="6.289308176100663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7.09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E3-4309-AA34-F14F360BC976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Sheet2!$B$47:$T$47</c:f>
              <c:strCache>
                <c:ptCount val="19"/>
                <c:pt idx="0">
                  <c:v>ТВ Амазон</c:v>
                </c:pt>
                <c:pt idx="1">
                  <c:v>ТВ Едо</c:v>
                </c:pt>
                <c:pt idx="2">
                  <c:v>ТВ Ера</c:v>
                </c:pt>
                <c:pt idx="3">
                  <c:v>ТВ МТМ</c:v>
                </c:pt>
                <c:pt idx="4">
                  <c:v>ТВ Шутел</c:v>
                </c:pt>
                <c:pt idx="5">
                  <c:v>ТВ КТВ</c:v>
                </c:pt>
                <c:pt idx="6">
                  <c:v>ТВ Сител 2</c:v>
                </c:pt>
                <c:pt idx="7">
                  <c:v>ТВ Ирис</c:v>
                </c:pt>
                <c:pt idx="8">
                  <c:v>ТВ Стар</c:v>
                </c:pt>
                <c:pt idx="9">
                  <c:v>ТВ Вис</c:v>
                </c:pt>
                <c:pt idx="10">
                  <c:v>ТВ Кобра</c:v>
                </c:pt>
                <c:pt idx="11">
                  <c:v>ТВ Тера</c:v>
                </c:pt>
                <c:pt idx="12">
                  <c:v>ТВ М</c:v>
                </c:pt>
                <c:pt idx="13">
                  <c:v>Телевизија 3</c:v>
                </c:pt>
                <c:pt idx="14">
                  <c:v>ТВ Кисс</c:v>
                </c:pt>
                <c:pt idx="15">
                  <c:v>ТВ Коха</c:v>
                </c:pt>
                <c:pt idx="16">
                  <c:v>ТВ Полог</c:v>
                </c:pt>
                <c:pt idx="17">
                  <c:v>ТВ Топестрада</c:v>
                </c:pt>
                <c:pt idx="18">
                  <c:v>ТВ К&amp;М Тетово</c:v>
                </c:pt>
              </c:strCache>
            </c:strRef>
          </c:cat>
          <c:val>
            <c:numRef>
              <c:f>Sheet2!$B$48:$T$48</c:f>
              <c:numCache>
                <c:formatCode>#,##0.00</c:formatCode>
                <c:ptCount val="19"/>
                <c:pt idx="0">
                  <c:v>2.4866019999999982</c:v>
                </c:pt>
                <c:pt idx="1">
                  <c:v>2.2486009999999998</c:v>
                </c:pt>
                <c:pt idx="2">
                  <c:v>10.10441</c:v>
                </c:pt>
                <c:pt idx="3">
                  <c:v>1.0575709999999998</c:v>
                </c:pt>
                <c:pt idx="4">
                  <c:v>3.2547570000000001</c:v>
                </c:pt>
                <c:pt idx="5">
                  <c:v>3.3118459999999961</c:v>
                </c:pt>
                <c:pt idx="6">
                  <c:v>0</c:v>
                </c:pt>
                <c:pt idx="7">
                  <c:v>2.194029</c:v>
                </c:pt>
                <c:pt idx="8">
                  <c:v>8.0370779999999993</c:v>
                </c:pt>
                <c:pt idx="9">
                  <c:v>7.0863620000000038</c:v>
                </c:pt>
                <c:pt idx="10">
                  <c:v>1.8171389999999998</c:v>
                </c:pt>
                <c:pt idx="11">
                  <c:v>2.1635540000000018</c:v>
                </c:pt>
                <c:pt idx="12">
                  <c:v>6.7335589999999996</c:v>
                </c:pt>
                <c:pt idx="13">
                  <c:v>0.4882680000000002</c:v>
                </c:pt>
                <c:pt idx="14">
                  <c:v>0</c:v>
                </c:pt>
                <c:pt idx="15">
                  <c:v>7.3543389999999969</c:v>
                </c:pt>
                <c:pt idx="16">
                  <c:v>1.8183499999999999</c:v>
                </c:pt>
                <c:pt idx="17">
                  <c:v>0.31599500000000008</c:v>
                </c:pt>
                <c:pt idx="18">
                  <c:v>0.11964400000000006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E3-4309-AA34-F14F360BC976}"/>
            </c:ext>
          </c:extLst>
        </c:ser>
        <c:axId val="82896000"/>
        <c:axId val="82897536"/>
      </c:barChart>
      <c:catAx>
        <c:axId val="82896000"/>
        <c:scaling>
          <c:orientation val="minMax"/>
        </c:scaling>
        <c:axPos val="b"/>
        <c:numFmt formatCode="General" sourceLinked="0"/>
        <c:tickLblPos val="nextTo"/>
        <c:crossAx val="82897536"/>
        <c:crosses val="autoZero"/>
        <c:auto val="1"/>
        <c:lblAlgn val="ctr"/>
        <c:lblOffset val="100"/>
      </c:catAx>
      <c:valAx>
        <c:axId val="82897536"/>
        <c:scaling>
          <c:orientation val="minMax"/>
        </c:scaling>
        <c:delete val="1"/>
        <c:axPos val="l"/>
        <c:numFmt formatCode="#,##0.00" sourceLinked="1"/>
        <c:tickLblPos val="none"/>
        <c:crossAx val="8289600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3806108795224143"/>
          <c:y val="2.1389309509388249E-2"/>
          <c:w val="0.48353849423693318"/>
          <c:h val="0.92517006802721058"/>
        </c:manualLayout>
      </c:layout>
      <c:barChart>
        <c:barDir val="bar"/>
        <c:grouping val="clustered"/>
        <c:ser>
          <c:idx val="0"/>
          <c:order val="0"/>
          <c:tx>
            <c:strRef>
              <c:f>Sheet4!$A$25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1"/>
              <c:layout>
                <c:manualLayout>
                  <c:x val="-2.3474178403755652E-3"/>
                  <c:y val="3.401360544217708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E-4528-A45F-0753AFC3F142}"/>
                </c:ext>
              </c:extLst>
            </c:dLbl>
            <c:dLbl>
              <c:idx val="2"/>
              <c:layout>
                <c:manualLayout>
                  <c:x val="-7.0422535211267824E-3"/>
                  <c:y val="3.401360544217708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E-4528-A45F-0753AFC3F142}"/>
                </c:ext>
              </c:extLst>
            </c:dLbl>
            <c:dLbl>
              <c:idx val="4"/>
              <c:layout>
                <c:manualLayout>
                  <c:x val="-3.4334560276817042E-3"/>
                  <c:y val="6.7979002624671918E-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E-4528-A45F-0753AFC3F142}"/>
                </c:ext>
              </c:extLst>
            </c:dLbl>
            <c:dLbl>
              <c:idx val="5"/>
              <c:layout>
                <c:manualLayout>
                  <c:x val="-4.6948356807511304E-3"/>
                  <c:y val="3.401360544217708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E-4528-A45F-0753AFC3F142}"/>
                </c:ext>
              </c:extLst>
            </c:dLbl>
            <c:dLbl>
              <c:idx val="6"/>
              <c:layout>
                <c:manualLayout>
                  <c:x val="-9.6173117669954931E-3"/>
                  <c:y val="2.34013123359580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6E-4528-A45F-0753AFC3F142}"/>
                </c:ext>
              </c:extLst>
            </c:dLbl>
            <c:dLbl>
              <c:idx val="7"/>
              <c:layout>
                <c:manualLayout>
                  <c:x val="-1.6028852944992525E-3"/>
                  <c:y val="2.67346456692913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6E-4528-A45F-0753AFC3F142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Sheet4!$B$24:$J$24</c:f>
              <c:strCache>
                <c:ptCount val="9"/>
                <c:pt idx="0">
                  <c:v>Д1-Црн Врв/Скопје</c:v>
                </c:pt>
                <c:pt idx="1">
                  <c:v>Д1-Црн Врв/Велес</c:v>
                </c:pt>
                <c:pt idx="2">
                  <c:v>Д2-Страцин</c:v>
                </c:pt>
                <c:pt idx="3">
                  <c:v>Д3-Туртел</c:v>
                </c:pt>
                <c:pt idx="4">
                  <c:v>Д4-Боскија</c:v>
                </c:pt>
                <c:pt idx="5">
                  <c:v>Д5-Пелистер</c:v>
                </c:pt>
                <c:pt idx="6">
                  <c:v>Д6-Мали Влај</c:v>
                </c:pt>
                <c:pt idx="7">
                  <c:v>Д7-Стогово</c:v>
                </c:pt>
                <c:pt idx="8">
                  <c:v>Д8-Попова Шапка</c:v>
                </c:pt>
              </c:strCache>
            </c:strRef>
          </c:cat>
          <c:val>
            <c:numRef>
              <c:f>Sheet4!$B$25:$J$25</c:f>
              <c:numCache>
                <c:formatCode>#,##0.00</c:formatCode>
                <c:ptCount val="9"/>
                <c:pt idx="0">
                  <c:v>39.740626000000006</c:v>
                </c:pt>
                <c:pt idx="1">
                  <c:v>3.0432489999999981</c:v>
                </c:pt>
                <c:pt idx="2">
                  <c:v>3.3068269999999984</c:v>
                </c:pt>
                <c:pt idx="3">
                  <c:v>10.187379999999999</c:v>
                </c:pt>
                <c:pt idx="4">
                  <c:v>7.8311299999999999</c:v>
                </c:pt>
                <c:pt idx="5">
                  <c:v>6.9349859999999959</c:v>
                </c:pt>
                <c:pt idx="6">
                  <c:v>5.0437649999999996</c:v>
                </c:pt>
                <c:pt idx="7">
                  <c:v>1.2267229999999998</c:v>
                </c:pt>
                <c:pt idx="8">
                  <c:v>13.387608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F6E-4528-A45F-0753AFC3F142}"/>
            </c:ext>
          </c:extLst>
        </c:ser>
        <c:ser>
          <c:idx val="1"/>
          <c:order val="1"/>
          <c:tx>
            <c:strRef>
              <c:f>Sheet4!$A$26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-4.8086558834977535E-3"/>
                  <c:y val="-2.00000000000000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6E-4528-A45F-0753AFC3F142}"/>
                </c:ext>
              </c:extLst>
            </c:dLbl>
            <c:dLbl>
              <c:idx val="1"/>
              <c:layout>
                <c:manualLayout>
                  <c:x val="-4.6948356807512146E-3"/>
                  <c:y val="-6.802721088435383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6E-4528-A45F-0753AFC3F142}"/>
                </c:ext>
              </c:extLst>
            </c:dLbl>
            <c:dLbl>
              <c:idx val="3"/>
              <c:layout>
                <c:manualLayout>
                  <c:x val="-7.0422535211267824E-3"/>
                  <c:y val="-6.80272108843544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6E-4528-A45F-0753AFC3F142}"/>
                </c:ext>
              </c:extLst>
            </c:dLbl>
            <c:dLbl>
              <c:idx val="4"/>
              <c:layout>
                <c:manualLayout>
                  <c:x val="-2.3474178403756069E-3"/>
                  <c:y val="-1.020408163265313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6E-4528-A45F-0753AFC3F142}"/>
                </c:ext>
              </c:extLst>
            </c:dLbl>
            <c:dLbl>
              <c:idx val="5"/>
              <c:layout>
                <c:manualLayout>
                  <c:x val="0"/>
                  <c:y val="-6.802721088435383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6E-4528-A45F-0753AFC3F142}"/>
                </c:ext>
              </c:extLst>
            </c:dLbl>
            <c:dLbl>
              <c:idx val="6"/>
              <c:layout>
                <c:manualLayout>
                  <c:x val="4.3035496590491068E-17"/>
                  <c:y val="-3.401360544217708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F6E-4528-A45F-0753AFC3F142}"/>
                </c:ext>
              </c:extLst>
            </c:dLbl>
            <c:dLbl>
              <c:idx val="7"/>
              <c:layout>
                <c:manualLayout>
                  <c:x val="4.6948356807511738E-3"/>
                  <c:y val="-3.401360544217708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6E-4528-A45F-0753AFC3F142}"/>
                </c:ext>
              </c:extLst>
            </c:dLbl>
            <c:dLbl>
              <c:idx val="8"/>
              <c:layout>
                <c:manualLayout>
                  <c:x val="1.6028852944992525E-3"/>
                  <c:y val="-2.00000000000000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6E-4528-A45F-0753AFC3F142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Sheet4!$B$24:$J$24</c:f>
              <c:strCache>
                <c:ptCount val="9"/>
                <c:pt idx="0">
                  <c:v>Д1-Црн Врв/Скопје</c:v>
                </c:pt>
                <c:pt idx="1">
                  <c:v>Д1-Црн Врв/Велес</c:v>
                </c:pt>
                <c:pt idx="2">
                  <c:v>Д2-Страцин</c:v>
                </c:pt>
                <c:pt idx="3">
                  <c:v>Д3-Туртел</c:v>
                </c:pt>
                <c:pt idx="4">
                  <c:v>Д4-Боскија</c:v>
                </c:pt>
                <c:pt idx="5">
                  <c:v>Д5-Пелистер</c:v>
                </c:pt>
                <c:pt idx="6">
                  <c:v>Д6-Мали Влај</c:v>
                </c:pt>
                <c:pt idx="7">
                  <c:v>Д7-Стогово</c:v>
                </c:pt>
                <c:pt idx="8">
                  <c:v>Д8-Попова Шапка</c:v>
                </c:pt>
              </c:strCache>
            </c:strRef>
          </c:cat>
          <c:val>
            <c:numRef>
              <c:f>Sheet4!$B$26:$J$26</c:f>
              <c:numCache>
                <c:formatCode>#,##0.00</c:formatCode>
                <c:ptCount val="9"/>
                <c:pt idx="0">
                  <c:v>27.05</c:v>
                </c:pt>
                <c:pt idx="1">
                  <c:v>3.19</c:v>
                </c:pt>
                <c:pt idx="2">
                  <c:v>0</c:v>
                </c:pt>
                <c:pt idx="3">
                  <c:v>10.92</c:v>
                </c:pt>
                <c:pt idx="4">
                  <c:v>10.49</c:v>
                </c:pt>
                <c:pt idx="5">
                  <c:v>9.92</c:v>
                </c:pt>
                <c:pt idx="6">
                  <c:v>6.3599999999999985</c:v>
                </c:pt>
                <c:pt idx="7">
                  <c:v>2.2400000000000002</c:v>
                </c:pt>
                <c:pt idx="8">
                  <c:v>9.3000000000000007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8F6E-4528-A45F-0753AFC3F142}"/>
            </c:ext>
          </c:extLst>
        </c:ser>
        <c:axId val="83109760"/>
        <c:axId val="83111296"/>
      </c:barChart>
      <c:catAx>
        <c:axId val="83109760"/>
        <c:scaling>
          <c:orientation val="minMax"/>
        </c:scaling>
        <c:axPos val="l"/>
        <c:numFmt formatCode="General" sourceLinked="0"/>
        <c:tickLblPos val="nextTo"/>
        <c:crossAx val="83111296"/>
        <c:crosses val="autoZero"/>
        <c:auto val="1"/>
        <c:lblAlgn val="ctr"/>
        <c:lblOffset val="100"/>
      </c:catAx>
      <c:valAx>
        <c:axId val="83111296"/>
        <c:scaling>
          <c:orientation val="minMax"/>
        </c:scaling>
        <c:delete val="1"/>
        <c:axPos val="b"/>
        <c:numFmt formatCode="#,##0.00" sourceLinked="1"/>
        <c:tickLblPos val="none"/>
        <c:crossAx val="8310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83102357983096"/>
          <c:y val="0.32106902887139105"/>
          <c:w val="0.12435848643919505"/>
          <c:h val="0.17848060659084294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+mn-lt"/>
          <a:cs typeface="Arial" pitchFamily="34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Sheet1!$H$76</c:f>
              <c:strCache>
                <c:ptCount val="1"/>
                <c:pt idx="0">
                  <c:v>к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23.96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74-4EAF-9B08-5DAFC42D1F0A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Sheet1!$I$75:$J$75</c:f>
              <c:strCache>
                <c:ptCount val="2"/>
                <c:pt idx="0">
                  <c:v>вкупни приходи</c:v>
                </c:pt>
                <c:pt idx="1">
                  <c:v>приходи од реклами</c:v>
                </c:pt>
              </c:strCache>
            </c:strRef>
          </c:cat>
          <c:val>
            <c:numRef>
              <c:f>Sheet1!$I$76:$J$76</c:f>
              <c:numCache>
                <c:formatCode>General</c:formatCode>
                <c:ptCount val="2"/>
                <c:pt idx="0">
                  <c:v>30.74</c:v>
                </c:pt>
                <c:pt idx="1">
                  <c:v>23.93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74-4EAF-9B08-5DAFC42D1F0A}"/>
            </c:ext>
          </c:extLst>
        </c:ser>
        <c:gapWidth val="339"/>
        <c:axId val="83571840"/>
        <c:axId val="83573376"/>
      </c:barChart>
      <c:catAx>
        <c:axId val="83571840"/>
        <c:scaling>
          <c:orientation val="minMax"/>
        </c:scaling>
        <c:axPos val="b"/>
        <c:numFmt formatCode="General" sourceLinked="0"/>
        <c:tickLblPos val="nextTo"/>
        <c:crossAx val="83573376"/>
        <c:crosses val="autoZero"/>
        <c:auto val="1"/>
        <c:lblAlgn val="ctr"/>
        <c:lblOffset val="100"/>
      </c:catAx>
      <c:valAx>
        <c:axId val="83573376"/>
        <c:scaling>
          <c:orientation val="minMax"/>
        </c:scaling>
        <c:delete val="1"/>
        <c:axPos val="l"/>
        <c:numFmt formatCode="General" sourceLinked="1"/>
        <c:tickLblPos val="none"/>
        <c:crossAx val="8357184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3.1128398311141399E-2"/>
          <c:y val="0"/>
          <c:w val="0.94293126976290476"/>
          <c:h val="0.6859815401303615"/>
        </c:manualLayout>
      </c:layout>
      <c:barChart>
        <c:barDir val="col"/>
        <c:grouping val="stacked"/>
        <c:ser>
          <c:idx val="0"/>
          <c:order val="0"/>
          <c:tx>
            <c:strRef>
              <c:f>Sheet1!$A$17</c:f>
              <c:strCache>
                <c:ptCount val="1"/>
                <c:pt idx="0">
                  <c:v>РА Антена 5</c:v>
                </c:pt>
              </c:strCache>
            </c:strRef>
          </c:tx>
          <c:dLbls>
            <c:dLbl>
              <c:idx val="1"/>
              <c:layout>
                <c:manualLayout>
                  <c:x val="-2.9304404893041027E-3"/>
                  <c:y val="-9.63910761154855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4F-4253-B6CA-4AD3C39911EE}"/>
                </c:ext>
              </c:extLst>
            </c:dLbl>
            <c:dLbl>
              <c:idx val="2"/>
              <c:layout>
                <c:manualLayout>
                  <c:x val="-3.3849069344634875E-3"/>
                  <c:y val="1.84090113735783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4F-4253-B6CA-4AD3C39911EE}"/>
                </c:ext>
              </c:extLst>
            </c:dLbl>
            <c:dLbl>
              <c:idx val="3"/>
              <c:layout>
                <c:manualLayout>
                  <c:x val="-7.0122640578726934E-3"/>
                  <c:y val="1.149387576552939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4F-4253-B6CA-4AD3C39911EE}"/>
                </c:ext>
              </c:extLst>
            </c:dLbl>
            <c:dLbl>
              <c:idx val="4"/>
              <c:layout>
                <c:manualLayout>
                  <c:x val="5.1880663851902667E-3"/>
                  <c:y val="2.22222222222222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4F-4253-B6CA-4AD3C39911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Sheet1!$B$16:$F$16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Sheet1!$B$17:$F$17</c:f>
              <c:numCache>
                <c:formatCode>#,##0.00</c:formatCode>
                <c:ptCount val="5"/>
                <c:pt idx="0">
                  <c:v>27.75</c:v>
                </c:pt>
                <c:pt idx="1">
                  <c:v>25.59</c:v>
                </c:pt>
                <c:pt idx="2">
                  <c:v>24.82</c:v>
                </c:pt>
                <c:pt idx="3">
                  <c:v>23.830000000000005</c:v>
                </c:pt>
                <c:pt idx="4">
                  <c:v>26.16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4F-4253-B6CA-4AD3C39911EE}"/>
            </c:ext>
          </c:extLst>
        </c:ser>
        <c:ser>
          <c:idx val="1"/>
          <c:order val="1"/>
          <c:tx>
            <c:strRef>
              <c:f>Sheet1!$A$18</c:f>
              <c:strCache>
                <c:ptCount val="1"/>
                <c:pt idx="0">
                  <c:v>РА Канал 77</c:v>
                </c:pt>
              </c:strCache>
            </c:strRef>
          </c:tx>
          <c:dLbls>
            <c:dLbl>
              <c:idx val="0"/>
              <c:layout>
                <c:manualLayout>
                  <c:x val="-3.6794420418431854E-3"/>
                  <c:y val="3.265440528421051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4F-4253-B6CA-4AD3C39911EE}"/>
                </c:ext>
              </c:extLst>
            </c:dLbl>
            <c:dLbl>
              <c:idx val="1"/>
              <c:layout>
                <c:manualLayout>
                  <c:x val="5.4523718144200133E-3"/>
                  <c:y val="8.185877134361894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4F-4253-B6CA-4AD3C39911EE}"/>
                </c:ext>
              </c:extLst>
            </c:dLbl>
            <c:dLbl>
              <c:idx val="2"/>
              <c:layout>
                <c:manualLayout>
                  <c:x val="3.9122922654304636E-3"/>
                  <c:y val="-1.14943196676061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4F-4253-B6CA-4AD3C39911EE}"/>
                </c:ext>
              </c:extLst>
            </c:dLbl>
            <c:dLbl>
              <c:idx val="3"/>
              <c:layout>
                <c:manualLayout>
                  <c:x val="2.5180692756322592E-3"/>
                  <c:y val="-1.14942528735632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dirty="0" smtClean="0"/>
                      <a:t>5.71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4F-4253-B6CA-4AD3C39911EE}"/>
                </c:ext>
              </c:extLst>
            </c:dLbl>
            <c:dLbl>
              <c:idx val="4"/>
              <c:layout>
                <c:manualLayout>
                  <c:x val="2.9030703753035012E-3"/>
                  <c:y val="-7.5505321982349599E-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4F-4253-B6CA-4AD3C39911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Sheet1!$B$16:$F$16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Sheet1!$B$18:$F$18</c:f>
              <c:numCache>
                <c:formatCode>#,##0.00</c:formatCode>
                <c:ptCount val="5"/>
                <c:pt idx="0">
                  <c:v>24.72</c:v>
                </c:pt>
                <c:pt idx="1">
                  <c:v>26.86</c:v>
                </c:pt>
                <c:pt idx="2">
                  <c:v>25.04</c:v>
                </c:pt>
                <c:pt idx="3">
                  <c:v>25.72</c:v>
                </c:pt>
                <c:pt idx="4">
                  <c:v>20.459999999999987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94F-4253-B6CA-4AD3C39911EE}"/>
            </c:ext>
          </c:extLst>
        </c:ser>
        <c:ser>
          <c:idx val="2"/>
          <c:order val="2"/>
          <c:tx>
            <c:strRef>
              <c:f>Sheet1!$A$19</c:f>
              <c:strCache>
                <c:ptCount val="1"/>
                <c:pt idx="0">
                  <c:v>РА  Метрополис</c:v>
                </c:pt>
              </c:strCache>
            </c:strRef>
          </c:tx>
          <c:dLbls>
            <c:dLbl>
              <c:idx val="4"/>
              <c:layout>
                <c:manualLayout>
                  <c:x val="8.9335566722501727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4F-4253-B6CA-4AD3C39911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Sheet1!$B$16:$F$16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Sheet1!$B$19:$F$19</c:f>
              <c:numCache>
                <c:formatCode>#,##0.00</c:formatCode>
                <c:ptCount val="5"/>
                <c:pt idx="0">
                  <c:v>6.58</c:v>
                </c:pt>
                <c:pt idx="1">
                  <c:v>4.0599999999999996</c:v>
                </c:pt>
                <c:pt idx="2">
                  <c:v>3.9699999999999998</c:v>
                </c:pt>
                <c:pt idx="3">
                  <c:v>5.4300000000000024</c:v>
                </c:pt>
                <c:pt idx="4">
                  <c:v>4.95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94F-4253-B6CA-4AD3C39911EE}"/>
            </c:ext>
          </c:extLst>
        </c:ser>
        <c:ser>
          <c:idx val="3"/>
          <c:order val="3"/>
          <c:tx>
            <c:strRef>
              <c:f>Sheet1!$A$20</c:f>
              <c:strCache>
                <c:ptCount val="1"/>
                <c:pt idx="0">
                  <c:v>РА Јон</c:v>
                </c:pt>
              </c:strCache>
            </c:strRef>
          </c:tx>
          <c:cat>
            <c:numRef>
              <c:f>Sheet1!$B$16:$F$16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Sheet1!$B$20:$F$20</c:f>
              <c:numCache>
                <c:formatCode>#,##0.00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D94F-4253-B6CA-4AD3C39911EE}"/>
            </c:ext>
          </c:extLst>
        </c:ser>
        <c:gapWidth val="123"/>
        <c:overlap val="100"/>
        <c:axId val="38812288"/>
        <c:axId val="38826368"/>
      </c:barChart>
      <c:catAx>
        <c:axId val="38812288"/>
        <c:scaling>
          <c:orientation val="minMax"/>
        </c:scaling>
        <c:axPos val="b"/>
        <c:numFmt formatCode="General" sourceLinked="1"/>
        <c:tickLblPos val="nextTo"/>
        <c:crossAx val="38826368"/>
        <c:crosses val="autoZero"/>
        <c:auto val="1"/>
        <c:lblAlgn val="ctr"/>
        <c:lblOffset val="100"/>
      </c:catAx>
      <c:valAx>
        <c:axId val="38826368"/>
        <c:scaling>
          <c:orientation val="minMax"/>
        </c:scaling>
        <c:delete val="1"/>
        <c:axPos val="l"/>
        <c:numFmt formatCode="#,##0.00" sourceLinked="1"/>
        <c:tickLblPos val="none"/>
        <c:crossAx val="38812288"/>
        <c:crosses val="autoZero"/>
        <c:crossBetween val="between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4.5958710753248033E-2"/>
          <c:y val="0.82874742133248414"/>
          <c:w val="0.88707785428927743"/>
          <c:h val="0.1419609617763309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+mn-lt"/>
          <a:cs typeface="Arial" pitchFamily="34" charset="0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37688557159521779"/>
          <c:y val="0.20367955843754817"/>
          <c:w val="0.46486202245552627"/>
          <c:h val="0.79632044156245152"/>
        </c:manualLayout>
      </c:layout>
      <c:doughnutChart>
        <c:varyColors val="1"/>
        <c:ser>
          <c:idx val="0"/>
          <c:order val="0"/>
          <c:tx>
            <c:strRef>
              <c:f>Sheet1!$H$34</c:f>
              <c:strCache>
                <c:ptCount val="1"/>
                <c:pt idx="0">
                  <c:v>re</c:v>
                </c:pt>
              </c:strCache>
            </c:strRef>
          </c:tx>
          <c:dLbls>
            <c:dLbl>
              <c:idx val="0"/>
              <c:layout>
                <c:manualLayout>
                  <c:x val="-0.10277799650043745"/>
                  <c:y val="7.4073709536307972E-2"/>
                </c:manualLayout>
              </c:layout>
              <c:tx>
                <c:rich>
                  <a:bodyPr/>
                  <a:lstStyle/>
                  <a:p>
                    <a:r>
                      <a:rPr lang="mk-MK" dirty="0">
                        <a:solidFill>
                          <a:schemeClr val="bg1"/>
                        </a:solidFill>
                      </a:rPr>
                      <a:t>РА Антена 5
</a:t>
                    </a:r>
                    <a:r>
                      <a:rPr lang="mk-MK" dirty="0" smtClean="0">
                        <a:solidFill>
                          <a:schemeClr val="bg1"/>
                        </a:solidFill>
                      </a:rPr>
                      <a:t>72%</a:t>
                    </a:r>
                    <a:endParaRPr lang="mk-MK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7B-46B0-8AF3-0DD26FDFF07D}"/>
                </c:ext>
              </c:extLst>
            </c:dLbl>
            <c:dLbl>
              <c:idx val="1"/>
              <c:layout>
                <c:manualLayout>
                  <c:x val="-0.14212962962962952"/>
                  <c:y val="6.4542612320518819E-2"/>
                </c:manualLayout>
              </c:layout>
              <c:tx>
                <c:rich>
                  <a:bodyPr/>
                  <a:lstStyle/>
                  <a:p>
                    <a:r>
                      <a:rPr lang="mk-MK" dirty="0" smtClean="0"/>
                      <a:t>РА </a:t>
                    </a:r>
                    <a:r>
                      <a:rPr lang="mk-MK" dirty="0"/>
                      <a:t>Канал 77
</a:t>
                    </a:r>
                    <a:r>
                      <a:rPr lang="mk-MK" dirty="0" smtClean="0"/>
                      <a:t>14%</a:t>
                    </a:r>
                    <a:endParaRPr lang="mk-MK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B-46B0-8AF3-0DD26FDFF07D}"/>
                </c:ext>
              </c:extLst>
            </c:dLbl>
            <c:dLbl>
              <c:idx val="2"/>
              <c:layout>
                <c:manualLayout>
                  <c:x val="-0.12592629046369214"/>
                  <c:y val="-0.15080554268951668"/>
                </c:manualLayout>
              </c:layout>
              <c:tx>
                <c:rich>
                  <a:bodyPr/>
                  <a:lstStyle/>
                  <a:p>
                    <a:r>
                      <a:rPr lang="mk-MK" dirty="0"/>
                      <a:t>РА Метрополис
</a:t>
                    </a:r>
                    <a:r>
                      <a:rPr lang="mk-MK" dirty="0" smtClean="0"/>
                      <a:t>14%</a:t>
                    </a:r>
                    <a:endParaRPr lang="mk-MK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7B-46B0-8AF3-0DD26FDFF07D}"/>
                </c:ext>
              </c:extLst>
            </c:dLbl>
            <c:dLbl>
              <c:idx val="3"/>
              <c:layout>
                <c:manualLayout>
                  <c:x val="3.1018518518518546E-2"/>
                  <c:y val="-0.19035934846379496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7B-46B0-8AF3-0DD26FDFF07D}"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Sheet1!$G$35:$G$38</c:f>
              <c:strCache>
                <c:ptCount val="4"/>
                <c:pt idx="0">
                  <c:v>РА Антена 5</c:v>
                </c:pt>
                <c:pt idx="1">
                  <c:v>РА Канал 77</c:v>
                </c:pt>
                <c:pt idx="2">
                  <c:v>РА Метрополис</c:v>
                </c:pt>
                <c:pt idx="3">
                  <c:v>РА Јон</c:v>
                </c:pt>
              </c:strCache>
            </c:strRef>
          </c:cat>
          <c:val>
            <c:numRef>
              <c:f>Sheet1!$H$35:$H$38</c:f>
              <c:numCache>
                <c:formatCode>#,##0.00</c:formatCode>
                <c:ptCount val="4"/>
                <c:pt idx="0">
                  <c:v>26.162873999999999</c:v>
                </c:pt>
                <c:pt idx="1">
                  <c:v>5.2031020000000003</c:v>
                </c:pt>
                <c:pt idx="2">
                  <c:v>4.8945529999999762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7B-46B0-8AF3-0DD26FDFF07D}"/>
            </c:ext>
          </c:extLst>
        </c:ser>
        <c:firstSliceAng val="0"/>
        <c:holeSize val="39"/>
      </c:doughnutChart>
    </c:plotArea>
    <c:plotVisOnly val="1"/>
    <c:dispBlanksAs val="zero"/>
  </c:chart>
  <c:spPr>
    <a:ln>
      <a:noFill/>
    </a:ln>
  </c:spPr>
  <c:txPr>
    <a:bodyPr/>
    <a:lstStyle/>
    <a:p>
      <a:pPr>
        <a:defRPr sz="1600">
          <a:latin typeface="+mn-lt"/>
          <a:cs typeface="Arial" pitchFamily="34" charset="0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Sheet1!$B$88:$B$104</c:f>
              <c:strCache>
                <c:ptCount val="17"/>
                <c:pt idx="0">
                  <c:v>РА Арачина</c:v>
                </c:pt>
                <c:pt idx="1">
                  <c:v>РА Буба Мара</c:v>
                </c:pt>
                <c:pt idx="2">
                  <c:v>РА Ват</c:v>
                </c:pt>
                <c:pt idx="3">
                  <c:v>РА Зона М-1</c:v>
                </c:pt>
                <c:pt idx="4">
                  <c:v>РА Урбан </c:v>
                </c:pt>
                <c:pt idx="5">
                  <c:v>РА Клуб ФМ </c:v>
                </c:pt>
                <c:pt idx="6">
                  <c:v>РА Лајф ФМ</c:v>
                </c:pt>
                <c:pt idx="7">
                  <c:v>РА Роса АБ</c:v>
                </c:pt>
                <c:pt idx="8">
                  <c:v>РА РФМ</c:v>
                </c:pt>
                <c:pt idx="9">
                  <c:v>РА Сити</c:v>
                </c:pt>
                <c:pt idx="10">
                  <c:v>РА Скај</c:v>
                </c:pt>
                <c:pt idx="11">
                  <c:v>РА Хит</c:v>
                </c:pt>
                <c:pt idx="12">
                  <c:v>РА Спортско радио 90.3 ФМ</c:v>
                </c:pt>
                <c:pt idx="13">
                  <c:v>Универзитетско радио СТУДЕНТ ФМ 92.9</c:v>
                </c:pt>
                <c:pt idx="14">
                  <c:v>РА Капитол </c:v>
                </c:pt>
                <c:pt idx="15">
                  <c:v>РА Фортуна</c:v>
                </c:pt>
                <c:pt idx="16">
                  <c:v>РА Џез ФМ</c:v>
                </c:pt>
              </c:strCache>
            </c:strRef>
          </c:cat>
          <c:val>
            <c:numRef>
              <c:f>Sheet1!$C$88:$C$104</c:f>
              <c:numCache>
                <c:formatCode>#,##0.00</c:formatCode>
                <c:ptCount val="17"/>
                <c:pt idx="0">
                  <c:v>0.44830900000000007</c:v>
                </c:pt>
                <c:pt idx="1">
                  <c:v>7.7888290000000024</c:v>
                </c:pt>
                <c:pt idx="2">
                  <c:v>4.5622610000000003</c:v>
                </c:pt>
                <c:pt idx="3">
                  <c:v>0.76306700000000005</c:v>
                </c:pt>
                <c:pt idx="4">
                  <c:v>1.7545849999999998</c:v>
                </c:pt>
                <c:pt idx="5">
                  <c:v>2.4587189999999981</c:v>
                </c:pt>
                <c:pt idx="6">
                  <c:v>3.6660759999999981</c:v>
                </c:pt>
                <c:pt idx="7">
                  <c:v>1.633975</c:v>
                </c:pt>
                <c:pt idx="8">
                  <c:v>6.624099999999998E-2</c:v>
                </c:pt>
                <c:pt idx="9">
                  <c:v>4.4800000000000004</c:v>
                </c:pt>
                <c:pt idx="10">
                  <c:v>2.0808740000000001</c:v>
                </c:pt>
                <c:pt idx="11">
                  <c:v>0.34585000000000027</c:v>
                </c:pt>
                <c:pt idx="12">
                  <c:v>8.1653260000000003</c:v>
                </c:pt>
                <c:pt idx="13">
                  <c:v>3.22</c:v>
                </c:pt>
                <c:pt idx="14">
                  <c:v>0.36991000000000035</c:v>
                </c:pt>
                <c:pt idx="15">
                  <c:v>4.8167010000000001</c:v>
                </c:pt>
                <c:pt idx="16">
                  <c:v>0.6363920000000004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CC-47B2-87BF-4B7D4087CDCA}"/>
            </c:ext>
          </c:extLst>
        </c:ser>
        <c:axId val="68252800"/>
        <c:axId val="68254336"/>
      </c:barChart>
      <c:catAx>
        <c:axId val="68252800"/>
        <c:scaling>
          <c:orientation val="minMax"/>
        </c:scaling>
        <c:axPos val="b"/>
        <c:numFmt formatCode="General" sourceLinked="0"/>
        <c:tickLblPos val="nextTo"/>
        <c:crossAx val="68254336"/>
        <c:crosses val="autoZero"/>
        <c:auto val="1"/>
        <c:lblAlgn val="ctr"/>
        <c:lblOffset val="100"/>
      </c:catAx>
      <c:valAx>
        <c:axId val="68254336"/>
        <c:scaling>
          <c:orientation val="minMax"/>
        </c:scaling>
        <c:delete val="1"/>
        <c:axPos val="l"/>
        <c:numFmt formatCode="#,##0.00" sourceLinked="1"/>
        <c:tickLblPos val="none"/>
        <c:crossAx val="68252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Sheet1!$K$20</c:f>
              <c:strCache>
                <c:ptCount val="1"/>
                <c:pt idx="0">
                  <c:v>вкупни трошоци</c:v>
                </c:pt>
              </c:strCache>
            </c:strRef>
          </c:tx>
          <c:dPt>
            <c:idx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CEC-1743-A4C2-4E3BF04057DF}"/>
              </c:ext>
            </c:extLst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EC-1743-A4C2-4E3BF04057DF}"/>
              </c:ext>
            </c:extLst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CEC-1743-A4C2-4E3BF04057DF}"/>
              </c:ext>
            </c:extLst>
          </c:dPt>
          <c:dPt>
            <c:idx val="3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EC-1743-A4C2-4E3BF04057DF}"/>
              </c:ext>
            </c:extLst>
          </c:dPt>
          <c:dPt>
            <c:idx val="4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CEC-1743-A4C2-4E3BF04057DF}"/>
              </c:ext>
            </c:extLst>
          </c:dPt>
          <c:dLbls>
            <c:dLbl>
              <c:idx val="4"/>
              <c:layout>
                <c:manualLayout>
                  <c:x val="-2.777777777777724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2,963.34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EC-1743-A4C2-4E3BF04057DF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Sheet1!$L$19:$P$19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Sheet1!$L$20:$P$20</c:f>
              <c:numCache>
                <c:formatCode>#,##0.00</c:formatCode>
                <c:ptCount val="5"/>
                <c:pt idx="0">
                  <c:v>3095.6899999999987</c:v>
                </c:pt>
                <c:pt idx="1">
                  <c:v>2989.5599999999995</c:v>
                </c:pt>
                <c:pt idx="2">
                  <c:v>2703.84</c:v>
                </c:pt>
                <c:pt idx="3">
                  <c:v>2537.52</c:v>
                </c:pt>
                <c:pt idx="4">
                  <c:v>2963.4700000000012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CEC-1743-A4C2-4E3BF04057DF}"/>
            </c:ext>
          </c:extLst>
        </c:ser>
        <c:axId val="70783360"/>
        <c:axId val="70784896"/>
      </c:barChart>
      <c:catAx>
        <c:axId val="70783360"/>
        <c:scaling>
          <c:orientation val="minMax"/>
        </c:scaling>
        <c:axPos val="l"/>
        <c:numFmt formatCode="General" sourceLinked="1"/>
        <c:tickLblPos val="nextTo"/>
        <c:crossAx val="70784896"/>
        <c:crosses val="autoZero"/>
        <c:auto val="1"/>
        <c:lblAlgn val="ctr"/>
        <c:lblOffset val="100"/>
      </c:catAx>
      <c:valAx>
        <c:axId val="70784896"/>
        <c:scaling>
          <c:orientation val="minMax"/>
        </c:scaling>
        <c:delete val="1"/>
        <c:axPos val="b"/>
        <c:numFmt formatCode="#,##0.00" sourceLinked="1"/>
        <c:tickLblPos val="none"/>
        <c:crossAx val="7078336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+mn-lt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plotArea>
      <c:layout>
        <c:manualLayout>
          <c:layoutTarget val="inner"/>
          <c:xMode val="edge"/>
          <c:yMode val="edge"/>
          <c:x val="3.1073446327683798E-2"/>
          <c:y val="5.9770093304337989E-2"/>
          <c:w val="0.93785310734463279"/>
          <c:h val="0.83424533107237564"/>
        </c:manualLayout>
      </c:layout>
      <c:lineChart>
        <c:grouping val="standard"/>
        <c:ser>
          <c:idx val="0"/>
          <c:order val="0"/>
          <c:tx>
            <c:strRef>
              <c:f>Sheet1!$A$20</c:f>
              <c:strCache>
                <c:ptCount val="1"/>
                <c:pt idx="0">
                  <c:v>вкупни приходи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6.8418079096045192E-2"/>
                  <c:y val="-6.810646049764543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7E-425B-930E-D578CCEC5455}"/>
                </c:ext>
              </c:extLst>
            </c:dLbl>
            <c:dLbl>
              <c:idx val="1"/>
              <c:layout>
                <c:manualLayout>
                  <c:x val="-3.4519774011299444E-2"/>
                  <c:y val="-4.137929536454146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7E-425B-930E-D578CCEC5455}"/>
                </c:ext>
              </c:extLst>
            </c:dLbl>
            <c:dLbl>
              <c:idx val="2"/>
              <c:layout>
                <c:manualLayout>
                  <c:x val="-5.1468926553672321E-2"/>
                  <c:y val="-5.517239381938894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7E-425B-930E-D578CCEC5455}"/>
                </c:ext>
              </c:extLst>
            </c:dLbl>
            <c:dLbl>
              <c:idx val="3"/>
              <c:layout>
                <c:manualLayout>
                  <c:x val="-8.3156946483385216E-2"/>
                  <c:y val="4.597699484949093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7E-425B-930E-D578CCEC5455}"/>
                </c:ext>
              </c:extLst>
            </c:dLbl>
            <c:dLbl>
              <c:idx val="4"/>
              <c:layout>
                <c:manualLayout>
                  <c:x val="-5.4908358912763022E-2"/>
                  <c:y val="8.27585907290837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928.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68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7E-425B-930E-D578CCEC545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Sheet1!$B$19:$F$19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Sheet1!$B$20:$F$20</c:f>
              <c:numCache>
                <c:formatCode>#,##0.00</c:formatCode>
                <c:ptCount val="5"/>
                <c:pt idx="0">
                  <c:v>1284.1899999999998</c:v>
                </c:pt>
                <c:pt idx="1">
                  <c:v>1189.83</c:v>
                </c:pt>
                <c:pt idx="2">
                  <c:v>1037.49</c:v>
                </c:pt>
                <c:pt idx="3">
                  <c:v>949.93</c:v>
                </c:pt>
                <c:pt idx="4">
                  <c:v>928.69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77E-425B-930E-D578CCEC5455}"/>
            </c:ext>
          </c:extLst>
        </c:ser>
        <c:marker val="1"/>
        <c:axId val="67987328"/>
        <c:axId val="67988864"/>
      </c:lineChart>
      <c:catAx>
        <c:axId val="6798732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67988864"/>
        <c:crosses val="autoZero"/>
        <c:auto val="1"/>
        <c:lblAlgn val="ctr"/>
        <c:lblOffset val="100"/>
      </c:catAx>
      <c:valAx>
        <c:axId val="67988864"/>
        <c:scaling>
          <c:orientation val="minMax"/>
          <c:min val="900"/>
        </c:scaling>
        <c:delete val="1"/>
        <c:axPos val="l"/>
        <c:numFmt formatCode="#,##0.00" sourceLinked="1"/>
        <c:tickLblPos val="none"/>
        <c:crossAx val="679873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>
          <a:latin typeface="+mn-lt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2205965808328023E-2"/>
          <c:y val="7.2340491529467921E-2"/>
          <c:w val="0.93162393162393164"/>
          <c:h val="0.83315016474004522"/>
        </c:manualLayout>
      </c:layout>
      <c:lineChart>
        <c:grouping val="standard"/>
        <c:ser>
          <c:idx val="0"/>
          <c:order val="0"/>
          <c:tx>
            <c:strRef>
              <c:f>Sheet2!$B$16</c:f>
              <c:strCache>
                <c:ptCount val="1"/>
                <c:pt idx="0">
                  <c:v>трошоци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5"/>
          </c:marker>
          <c:dPt>
            <c:idx val="2"/>
            <c:marker>
              <c:spPr>
                <a:solidFill>
                  <a:schemeClr val="accent1">
                    <a:lumMod val="75000"/>
                  </a:schemeClr>
                </a:solidFill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0-F4D3-403A-9E58-48164A628137}"/>
              </c:ext>
            </c:extLst>
          </c:dPt>
          <c:dPt>
            <c:idx val="4"/>
            <c:marker>
              <c:spPr>
                <a:solidFill>
                  <a:schemeClr val="accent1">
                    <a:lumMod val="75000"/>
                  </a:schemeClr>
                </a:solidFill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F4D3-403A-9E58-48164A628137}"/>
              </c:ext>
            </c:extLst>
          </c:dPt>
          <c:dLbls>
            <c:dLbl>
              <c:idx val="0"/>
              <c:layout>
                <c:manualLayout>
                  <c:x val="-4.9728049728049728E-2"/>
                  <c:y val="-3.90070921985815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1.219,25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D3-403A-9E58-48164A628137}"/>
                </c:ext>
              </c:extLst>
            </c:dLbl>
            <c:dLbl>
              <c:idx val="1"/>
              <c:layout>
                <c:manualLayout>
                  <c:x val="-4.9728049728049728E-2"/>
                  <c:y val="-3.90070921985815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1.111,92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D3-403A-9E58-48164A628137}"/>
                </c:ext>
              </c:extLst>
            </c:dLbl>
            <c:dLbl>
              <c:idx val="2"/>
              <c:layout>
                <c:manualLayout>
                  <c:x val="-4.6620046620046547E-2"/>
                  <c:y val="-4.255319148936172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1.028,32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D3-403A-9E58-48164A628137}"/>
                </c:ext>
              </c:extLst>
            </c:dLbl>
            <c:dLbl>
              <c:idx val="3"/>
              <c:layout>
                <c:manualLayout>
                  <c:x val="-4.9728049728049728E-2"/>
                  <c:y val="4.25531914893617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D3-403A-9E58-48164A628137}"/>
                </c:ext>
              </c:extLst>
            </c:dLbl>
            <c:dLbl>
              <c:idx val="4"/>
              <c:layout>
                <c:manualLayout>
                  <c:x val="-2.2522522522522548E-3"/>
                  <c:y val="-6.06060606060606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1.455,83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D3-403A-9E58-48164A62813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Sheet2!$C$15:$G$15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Sheet2!$C$16:$G$16</c:f>
              <c:numCache>
                <c:formatCode>General</c:formatCode>
                <c:ptCount val="5"/>
                <c:pt idx="0">
                  <c:v>1219.25</c:v>
                </c:pt>
                <c:pt idx="1">
                  <c:v>1111.92</c:v>
                </c:pt>
                <c:pt idx="2">
                  <c:v>1028.32</c:v>
                </c:pt>
                <c:pt idx="3">
                  <c:v>971.03</c:v>
                </c:pt>
                <c:pt idx="4">
                  <c:v>1455.83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4D3-403A-9E58-48164A628137}"/>
            </c:ext>
          </c:extLst>
        </c:ser>
        <c:marker val="1"/>
        <c:axId val="73493888"/>
        <c:axId val="73503872"/>
      </c:lineChart>
      <c:catAx>
        <c:axId val="73493888"/>
        <c:scaling>
          <c:orientation val="minMax"/>
        </c:scaling>
        <c:axPos val="b"/>
        <c:numFmt formatCode="General" sourceLinked="1"/>
        <c:tickLblPos val="nextTo"/>
        <c:crossAx val="73503872"/>
        <c:crosses val="autoZero"/>
        <c:auto val="1"/>
        <c:lblAlgn val="ctr"/>
        <c:lblOffset val="100"/>
      </c:catAx>
      <c:valAx>
        <c:axId val="73503872"/>
        <c:scaling>
          <c:orientation val="minMax"/>
        </c:scaling>
        <c:delete val="1"/>
        <c:axPos val="l"/>
        <c:numFmt formatCode="General" sourceLinked="1"/>
        <c:tickLblPos val="none"/>
        <c:crossAx val="73493888"/>
        <c:crosses val="autoZero"/>
        <c:crossBetween val="between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+mn-lt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9285693361995377E-3"/>
          <c:y val="4.7719133446839E-2"/>
          <c:w val="0.97321429199140153"/>
          <c:h val="0.80574273469148572"/>
        </c:manualLayout>
      </c:layout>
      <c:barChart>
        <c:barDir val="col"/>
        <c:grouping val="clustered"/>
        <c:ser>
          <c:idx val="0"/>
          <c:order val="0"/>
          <c:tx>
            <c:strRef>
              <c:f>терестријал!$A$11</c:f>
              <c:strCache>
                <c:ptCount val="1"/>
                <c:pt idx="0">
                  <c:v>вп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3C-C345-AF1C-8BB5B904D2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терестријал!$B$10:$F$10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терестријал!$B$11:$F$11</c:f>
              <c:numCache>
                <c:formatCode>#,##0.00</c:formatCode>
                <c:ptCount val="5"/>
                <c:pt idx="0">
                  <c:v>1297.8499999999999</c:v>
                </c:pt>
                <c:pt idx="1">
                  <c:v>1101.07</c:v>
                </c:pt>
                <c:pt idx="2">
                  <c:v>1071.8899999999999</c:v>
                </c:pt>
                <c:pt idx="3">
                  <c:v>1063.8499999999999</c:v>
                </c:pt>
                <c:pt idx="4">
                  <c:v>1120.49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3C-C345-AF1C-8BB5B904D2EE}"/>
            </c:ext>
          </c:extLst>
        </c:ser>
        <c:gapWidth val="182"/>
        <c:axId val="80321152"/>
        <c:axId val="80327040"/>
      </c:barChart>
      <c:catAx>
        <c:axId val="803211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0327040"/>
        <c:crosses val="autoZero"/>
        <c:auto val="1"/>
        <c:lblAlgn val="ctr"/>
        <c:lblOffset val="100"/>
      </c:catAx>
      <c:valAx>
        <c:axId val="80327040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8032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28617363344051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13-491D-8347-3334120893D2}"/>
                </c:ext>
              </c:extLst>
            </c:dLbl>
            <c:dLbl>
              <c:idx val="2"/>
              <c:layout>
                <c:manualLayout>
                  <c:x val="-1.071811361200428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13-491D-8347-3334120893D2}"/>
                </c:ext>
              </c:extLst>
            </c:dLbl>
            <c:dLbl>
              <c:idx val="3"/>
              <c:layout>
                <c:manualLayout>
                  <c:x val="-6.4308681672025038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13-491D-8347-3334120893D2}"/>
                </c:ext>
              </c:extLst>
            </c:dLbl>
            <c:dLbl>
              <c:idx val="4"/>
              <c:layout>
                <c:manualLayout>
                  <c:x val="-4.2872454448017253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13-491D-8347-3334120893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Sheet1!$A$3:$A$7</c:f>
              <c:strCache>
                <c:ptCount val="5"/>
                <c:pt idx="0">
                  <c:v>ТВ Алфа</c:v>
                </c:pt>
                <c:pt idx="1">
                  <c:v>ТВ Алсат-М</c:v>
                </c:pt>
                <c:pt idx="2">
                  <c:v>ТВ Канал 5</c:v>
                </c:pt>
                <c:pt idx="3">
                  <c:v>ТВ Сител</c:v>
                </c:pt>
                <c:pt idx="4">
                  <c:v>ТВ Телма</c:v>
                </c:pt>
              </c:strCache>
            </c:strRef>
          </c:cat>
          <c:val>
            <c:numRef>
              <c:f>Sheet1!$B$3:$B$7</c:f>
              <c:numCache>
                <c:formatCode>#,##0.00</c:formatCode>
                <c:ptCount val="5"/>
                <c:pt idx="0">
                  <c:v>122.69000000000001</c:v>
                </c:pt>
                <c:pt idx="1">
                  <c:v>137.60999999999999</c:v>
                </c:pt>
                <c:pt idx="2">
                  <c:v>171.03</c:v>
                </c:pt>
                <c:pt idx="3">
                  <c:v>408.39</c:v>
                </c:pt>
                <c:pt idx="4">
                  <c:v>114.86999999999999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413-491D-8347-3334120893D2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1"/>
              <c:layout>
                <c:manualLayout>
                  <c:x val="1.071811361200428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13-491D-8347-3334120893D2}"/>
                </c:ext>
              </c:extLst>
            </c:dLbl>
            <c:dLbl>
              <c:idx val="3"/>
              <c:layout>
                <c:manualLayout>
                  <c:x val="1.071811361200428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13-491D-8347-3334120893D2}"/>
                </c:ext>
              </c:extLst>
            </c:dLbl>
            <c:dLbl>
              <c:idx val="4"/>
              <c:layout>
                <c:manualLayout>
                  <c:x val="1.28617363344051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13-491D-8347-3334120893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Sheet1!$A$3:$A$7</c:f>
              <c:strCache>
                <c:ptCount val="5"/>
                <c:pt idx="0">
                  <c:v>ТВ Алфа</c:v>
                </c:pt>
                <c:pt idx="1">
                  <c:v>ТВ Алсат-М</c:v>
                </c:pt>
                <c:pt idx="2">
                  <c:v>ТВ Канал 5</c:v>
                </c:pt>
                <c:pt idx="3">
                  <c:v>ТВ Сител</c:v>
                </c:pt>
                <c:pt idx="4">
                  <c:v>ТВ Телма</c:v>
                </c:pt>
              </c:strCache>
            </c:strRef>
          </c:cat>
          <c:val>
            <c:numRef>
              <c:f>Sheet1!$C$3:$C$7</c:f>
              <c:numCache>
                <c:formatCode>#,##0.00</c:formatCode>
                <c:ptCount val="5"/>
                <c:pt idx="0">
                  <c:v>113.29</c:v>
                </c:pt>
                <c:pt idx="1">
                  <c:v>131.94</c:v>
                </c:pt>
                <c:pt idx="2">
                  <c:v>201.67999999999998</c:v>
                </c:pt>
                <c:pt idx="3">
                  <c:v>408.81</c:v>
                </c:pt>
                <c:pt idx="4">
                  <c:v>105.5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413-491D-8347-3334120893D2}"/>
            </c:ext>
          </c:extLst>
        </c:ser>
        <c:axId val="80672256"/>
        <c:axId val="80673792"/>
      </c:barChart>
      <c:catAx>
        <c:axId val="80672256"/>
        <c:scaling>
          <c:orientation val="minMax"/>
        </c:scaling>
        <c:axPos val="b"/>
        <c:numFmt formatCode="General" sourceLinked="0"/>
        <c:tickLblPos val="nextTo"/>
        <c:crossAx val="80673792"/>
        <c:crosses val="autoZero"/>
        <c:auto val="1"/>
        <c:lblAlgn val="ctr"/>
        <c:lblOffset val="100"/>
      </c:catAx>
      <c:valAx>
        <c:axId val="80673792"/>
        <c:scaling>
          <c:orientation val="minMax"/>
        </c:scaling>
        <c:delete val="1"/>
        <c:axPos val="l"/>
        <c:numFmt formatCode="#,##0.00" sourceLinked="1"/>
        <c:tickLblPos val="none"/>
        <c:crossAx val="80672256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terestrijalni!$B$11</c:f>
              <c:strCache>
                <c:ptCount val="1"/>
                <c:pt idx="0">
                  <c:v>вкупни трошоци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63-8F42-966B-C992BEDCD27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1,269.06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37-4099-8B6A-3D5C319323F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1,083.75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37-4099-8B6A-3D5C319323F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1,026.65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37-4099-8B6A-3D5C31932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terestrijalni!$C$10:$G$10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terestrijalni!$C$11:$G$11</c:f>
              <c:numCache>
                <c:formatCode>#,##0.00</c:formatCode>
                <c:ptCount val="5"/>
                <c:pt idx="0">
                  <c:v>1269.05</c:v>
                </c:pt>
                <c:pt idx="1">
                  <c:v>1083.76</c:v>
                </c:pt>
                <c:pt idx="2">
                  <c:v>1026.6599999999999</c:v>
                </c:pt>
                <c:pt idx="3">
                  <c:v>1024.8799999999999</c:v>
                </c:pt>
                <c:pt idx="4">
                  <c:v>1061.47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63-8F42-966B-C992BEDCD275}"/>
            </c:ext>
          </c:extLst>
        </c:ser>
        <c:gapWidth val="219"/>
        <c:overlap val="-27"/>
        <c:axId val="80606720"/>
        <c:axId val="80608256"/>
      </c:barChart>
      <c:catAx>
        <c:axId val="80606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0608256"/>
        <c:crosses val="autoZero"/>
        <c:auto val="1"/>
        <c:lblAlgn val="ctr"/>
        <c:lblOffset val="100"/>
      </c:catAx>
      <c:valAx>
        <c:axId val="80608256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8060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7874564459930411E-2"/>
          <c:y val="2.3072697308185392E-3"/>
          <c:w val="0.94889663182346162"/>
          <c:h val="0.7398653797307595"/>
        </c:manualLayout>
      </c:layout>
      <c:barChart>
        <c:barDir val="col"/>
        <c:grouping val="clustered"/>
        <c:ser>
          <c:idx val="0"/>
          <c:order val="0"/>
          <c:tx>
            <c:strRef>
              <c:f>Sheet1!$D$9</c:f>
              <c:strCache>
                <c:ptCount val="1"/>
                <c:pt idx="0">
                  <c:v>вкупни приходи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Sheet1!$C$10:$C$13</c:f>
              <c:strCache>
                <c:ptCount val="4"/>
                <c:pt idx="0">
                  <c:v>ТВ Компани 21-М</c:v>
                </c:pt>
                <c:pt idx="1">
                  <c:v>ТВ Шења</c:v>
                </c:pt>
                <c:pt idx="2">
                  <c:v>ТВ Клан</c:v>
                </c:pt>
                <c:pt idx="3">
                  <c:v>ТВ Сонце</c:v>
                </c:pt>
              </c:strCache>
            </c:strRef>
          </c:cat>
          <c:val>
            <c:numRef>
              <c:f>Sheet1!$D$10:$D$13</c:f>
              <c:numCache>
                <c:formatCode>#,##0.00</c:formatCode>
                <c:ptCount val="4"/>
                <c:pt idx="0">
                  <c:v>32.204684999999998</c:v>
                </c:pt>
                <c:pt idx="1">
                  <c:v>13.634120999999997</c:v>
                </c:pt>
                <c:pt idx="2">
                  <c:v>10.256084000000024</c:v>
                </c:pt>
                <c:pt idx="3">
                  <c:v>0.392293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A6-48CF-8681-32C231520722}"/>
            </c:ext>
          </c:extLst>
        </c:ser>
        <c:ser>
          <c:idx val="1"/>
          <c:order val="1"/>
          <c:tx>
            <c:strRef>
              <c:f>Sheet1!$E$9</c:f>
              <c:strCache>
                <c:ptCount val="1"/>
                <c:pt idx="0">
                  <c:v>приходи од реклами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2.7487397408657407E-2"/>
                  <c:y val="4.0555414444162324E-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A6-48CF-8681-32C231520722}"/>
                </c:ext>
              </c:extLst>
            </c:dLbl>
            <c:dLbl>
              <c:idx val="1"/>
              <c:layout>
                <c:manualLayout>
                  <c:x val="2.5164354455693039E-2"/>
                  <c:y val="5.95191226096738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A6-48CF-8681-32C231520722}"/>
                </c:ext>
              </c:extLst>
            </c:dLbl>
            <c:dLbl>
              <c:idx val="2"/>
              <c:layout>
                <c:manualLayout>
                  <c:x val="3.0132900054160004E-2"/>
                  <c:y val="1.19042932133483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A6-48CF-8681-32C231520722}"/>
                </c:ext>
              </c:extLst>
            </c:dLbl>
            <c:dLbl>
              <c:idx val="3"/>
              <c:layout>
                <c:manualLayout>
                  <c:x val="1.85185185185184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A6-48CF-8681-32C231520722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Sheet1!$C$10:$C$13</c:f>
              <c:strCache>
                <c:ptCount val="4"/>
                <c:pt idx="0">
                  <c:v>ТВ Компани 21-М</c:v>
                </c:pt>
                <c:pt idx="1">
                  <c:v>ТВ Шења</c:v>
                </c:pt>
                <c:pt idx="2">
                  <c:v>ТВ Клан</c:v>
                </c:pt>
                <c:pt idx="3">
                  <c:v>ТВ Сонце</c:v>
                </c:pt>
              </c:strCache>
            </c:strRef>
          </c:cat>
          <c:val>
            <c:numRef>
              <c:f>Sheet1!$E$10:$E$13</c:f>
              <c:numCache>
                <c:formatCode>#,##0.00</c:formatCode>
                <c:ptCount val="4"/>
                <c:pt idx="0">
                  <c:v>31.115390999999999</c:v>
                </c:pt>
                <c:pt idx="1">
                  <c:v>13.612861000000001</c:v>
                </c:pt>
                <c:pt idx="2">
                  <c:v>10.253877000000001</c:v>
                </c:pt>
                <c:pt idx="3">
                  <c:v>0.26464100000000002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A6-48CF-8681-32C231520722}"/>
            </c:ext>
          </c:extLst>
        </c:ser>
        <c:axId val="80910208"/>
        <c:axId val="80911744"/>
      </c:barChart>
      <c:catAx>
        <c:axId val="80910208"/>
        <c:scaling>
          <c:orientation val="minMax"/>
        </c:scaling>
        <c:axPos val="b"/>
        <c:numFmt formatCode="General" sourceLinked="0"/>
        <c:tickLblPos val="nextTo"/>
        <c:crossAx val="80911744"/>
        <c:crosses val="autoZero"/>
        <c:auto val="1"/>
        <c:lblAlgn val="ctr"/>
        <c:lblOffset val="100"/>
      </c:catAx>
      <c:valAx>
        <c:axId val="80911744"/>
        <c:scaling>
          <c:orientation val="minMax"/>
        </c:scaling>
        <c:delete val="1"/>
        <c:axPos val="l"/>
        <c:numFmt formatCode="#,##0.00" sourceLinked="1"/>
        <c:tickLblPos val="none"/>
        <c:crossAx val="80910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426884139482612"/>
          <c:y val="0.90492210651088123"/>
          <c:w val="0.70256559393490448"/>
          <c:h val="7.3572365954255731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+mn-lt"/>
          <a:cs typeface="Arial" pitchFamily="34" charset="0"/>
        </a:defRPr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1.6666666666666701E-2"/>
          <c:y val="4.3478260869565223E-2"/>
          <c:w val="0.93888888888889166"/>
          <c:h val="0.7206641561109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Sheet1!$B$28</c:f>
              <c:strCache>
                <c:ptCount val="1"/>
                <c:pt idx="0">
                  <c:v>тв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0"/>
                  <c:y val="-1.4278132046377885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5E-467F-8367-DC54362F8DC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Sheet1!$C$27:$G$27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250.59</c:v>
                </c:pt>
                <c:pt idx="1">
                  <c:v>199.05</c:v>
                </c:pt>
                <c:pt idx="2">
                  <c:v>102.38</c:v>
                </c:pt>
                <c:pt idx="3">
                  <c:v>77.02</c:v>
                </c:pt>
                <c:pt idx="4">
                  <c:v>79.33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5E-467F-8367-DC54362F8DC7}"/>
            </c:ext>
          </c:extLst>
        </c:ser>
        <c:gapWidth val="96"/>
        <c:axId val="82828672"/>
        <c:axId val="82781312"/>
      </c:barChart>
      <c:catAx>
        <c:axId val="82828672"/>
        <c:scaling>
          <c:orientation val="minMax"/>
        </c:scaling>
        <c:axPos val="b"/>
        <c:numFmt formatCode="General" sourceLinked="1"/>
        <c:tickLblPos val="nextTo"/>
        <c:crossAx val="82781312"/>
        <c:crosses val="autoZero"/>
        <c:auto val="1"/>
        <c:lblAlgn val="ctr"/>
        <c:lblOffset val="100"/>
      </c:catAx>
      <c:valAx>
        <c:axId val="82781312"/>
        <c:scaling>
          <c:orientation val="minMax"/>
        </c:scaling>
        <c:delete val="1"/>
        <c:axPos val="l"/>
        <c:numFmt formatCode="General" sourceLinked="1"/>
        <c:tickLblPos val="none"/>
        <c:crossAx val="8282867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+mn-lt"/>
          <a:cs typeface="Arial" pitchFamily="34" charset="0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E316D-64E7-455C-AE5F-78EE797882E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3A69C9-40CF-4964-87FC-050047F9DDB8}">
      <dgm:prSet phldrT="[Text]" custT="1"/>
      <dgm:spPr/>
      <dgm:t>
        <a:bodyPr/>
        <a:lstStyle/>
        <a:p>
          <a:endParaRPr lang="mk-MK" sz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k-MK" sz="1600" dirty="0" smtClean="0">
              <a:latin typeface="+mn-lt"/>
              <a:cs typeface="Arial" panose="020B0604020202020204" pitchFamily="34" charset="0"/>
            </a:rPr>
            <a:t>1.123,50</a:t>
          </a:r>
        </a:p>
        <a:p>
          <a:r>
            <a:rPr lang="mk-MK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975148-DC2A-4668-BCA1-701354427D09}" type="parTrans" cxnId="{7EB1B703-337C-47D0-9DF3-13CB21D8E1C3}">
      <dgm:prSet/>
      <dgm:spPr/>
      <dgm:t>
        <a:bodyPr/>
        <a:lstStyle/>
        <a:p>
          <a:endParaRPr lang="en-US"/>
        </a:p>
      </dgm:t>
    </dgm:pt>
    <dgm:pt modelId="{F9A32068-591F-4F18-AABA-618AB6AE1BB9}" type="sibTrans" cxnId="{7EB1B703-337C-47D0-9DF3-13CB21D8E1C3}">
      <dgm:prSet/>
      <dgm:spPr/>
      <dgm:t>
        <a:bodyPr/>
        <a:lstStyle/>
        <a:p>
          <a:endParaRPr lang="en-US"/>
        </a:p>
      </dgm:t>
    </dgm:pt>
    <dgm:pt modelId="{B003AACF-6617-41D0-B924-D930486BC4E0}">
      <dgm:prSet phldrT="[Text]" custT="1"/>
      <dgm:spPr/>
      <dgm:t>
        <a:bodyPr/>
        <a:lstStyle/>
        <a:p>
          <a:r>
            <a:rPr lang="mk-MK" sz="1600" dirty="0" smtClean="0">
              <a:latin typeface="+mn-lt"/>
              <a:cs typeface="Arial" panose="020B0604020202020204" pitchFamily="34" charset="0"/>
            </a:rPr>
            <a:t>894</a:t>
          </a:r>
          <a:r>
            <a:rPr lang="mk-MK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5368A91D-C756-4893-A2A9-363D5914498E}" type="parTrans" cxnId="{D2F269E9-A1BA-47E9-9791-1BA1E9C13C9E}">
      <dgm:prSet/>
      <dgm:spPr/>
      <dgm:t>
        <a:bodyPr/>
        <a:lstStyle/>
        <a:p>
          <a:endParaRPr lang="en-US"/>
        </a:p>
      </dgm:t>
    </dgm:pt>
    <dgm:pt modelId="{10A0EF4F-13DB-445F-BB90-3EE05BDC535D}" type="sibTrans" cxnId="{D2F269E9-A1BA-47E9-9791-1BA1E9C13C9E}">
      <dgm:prSet/>
      <dgm:spPr/>
      <dgm:t>
        <a:bodyPr/>
        <a:lstStyle/>
        <a:p>
          <a:endParaRPr lang="en-US"/>
        </a:p>
      </dgm:t>
    </dgm:pt>
    <dgm:pt modelId="{18EAB84E-0DD9-4197-82D9-BE22C95278B9}" type="pres">
      <dgm:prSet presAssocID="{477E316D-64E7-455C-AE5F-78EE797882E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56D847-2675-4241-9EAA-7078D6258E86}" type="pres">
      <dgm:prSet presAssocID="{477E316D-64E7-455C-AE5F-78EE797882EF}" presName="comp1" presStyleCnt="0"/>
      <dgm:spPr/>
    </dgm:pt>
    <dgm:pt modelId="{1D096180-287D-4BC1-82B2-A2CE7886FFBB}" type="pres">
      <dgm:prSet presAssocID="{477E316D-64E7-455C-AE5F-78EE797882EF}" presName="circle1" presStyleLbl="node1" presStyleIdx="0" presStyleCnt="2" custScaleX="87188" custScaleY="77946"/>
      <dgm:spPr/>
      <dgm:t>
        <a:bodyPr/>
        <a:lstStyle/>
        <a:p>
          <a:endParaRPr lang="en-US"/>
        </a:p>
      </dgm:t>
    </dgm:pt>
    <dgm:pt modelId="{3080547E-E2B4-4E0C-9D02-13E4ACC3DAB8}" type="pres">
      <dgm:prSet presAssocID="{477E316D-64E7-455C-AE5F-78EE797882E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809C9-3414-4C5B-8B94-18B3F706887C}" type="pres">
      <dgm:prSet presAssocID="{477E316D-64E7-455C-AE5F-78EE797882EF}" presName="comp2" presStyleCnt="0"/>
      <dgm:spPr/>
    </dgm:pt>
    <dgm:pt modelId="{1E9F0B67-B894-4A5E-82BC-09E7A396BDDB}" type="pres">
      <dgm:prSet presAssocID="{477E316D-64E7-455C-AE5F-78EE797882EF}" presName="circle2" presStyleLbl="node1" presStyleIdx="1" presStyleCnt="2" custScaleX="71786" custScaleY="65476" custLinFactNeighborX="-405" custLinFactNeighborY="-1190"/>
      <dgm:spPr/>
      <dgm:t>
        <a:bodyPr/>
        <a:lstStyle/>
        <a:p>
          <a:endParaRPr lang="en-US"/>
        </a:p>
      </dgm:t>
    </dgm:pt>
    <dgm:pt modelId="{25B43998-6EED-4B0D-939B-7DB9E5A7E5A6}" type="pres">
      <dgm:prSet presAssocID="{477E316D-64E7-455C-AE5F-78EE797882E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BC47F6-5CED-4D2A-9BEA-6D5C4C614044}" type="presOf" srcId="{B003AACF-6617-41D0-B924-D930486BC4E0}" destId="{1E9F0B67-B894-4A5E-82BC-09E7A396BDDB}" srcOrd="0" destOrd="0" presId="urn:microsoft.com/office/officeart/2005/8/layout/venn2"/>
    <dgm:cxn modelId="{D2F269E9-A1BA-47E9-9791-1BA1E9C13C9E}" srcId="{477E316D-64E7-455C-AE5F-78EE797882EF}" destId="{B003AACF-6617-41D0-B924-D930486BC4E0}" srcOrd="1" destOrd="0" parTransId="{5368A91D-C756-4893-A2A9-363D5914498E}" sibTransId="{10A0EF4F-13DB-445F-BB90-3EE05BDC535D}"/>
    <dgm:cxn modelId="{7EB1B703-337C-47D0-9DF3-13CB21D8E1C3}" srcId="{477E316D-64E7-455C-AE5F-78EE797882EF}" destId="{913A69C9-40CF-4964-87FC-050047F9DDB8}" srcOrd="0" destOrd="0" parTransId="{EC975148-DC2A-4668-BCA1-701354427D09}" sibTransId="{F9A32068-591F-4F18-AABA-618AB6AE1BB9}"/>
    <dgm:cxn modelId="{AB80DED8-88BC-4892-AEB0-E12A7742BB48}" type="presOf" srcId="{477E316D-64E7-455C-AE5F-78EE797882EF}" destId="{18EAB84E-0DD9-4197-82D9-BE22C95278B9}" srcOrd="0" destOrd="0" presId="urn:microsoft.com/office/officeart/2005/8/layout/venn2"/>
    <dgm:cxn modelId="{BBD42FF7-4E21-4877-B49A-B4895B5BDF84}" type="presOf" srcId="{B003AACF-6617-41D0-B924-D930486BC4E0}" destId="{25B43998-6EED-4B0D-939B-7DB9E5A7E5A6}" srcOrd="1" destOrd="0" presId="urn:microsoft.com/office/officeart/2005/8/layout/venn2"/>
    <dgm:cxn modelId="{DD488D4F-CEE4-4CE2-9036-59F1689B1B5E}" type="presOf" srcId="{913A69C9-40CF-4964-87FC-050047F9DDB8}" destId="{1D096180-287D-4BC1-82B2-A2CE7886FFBB}" srcOrd="0" destOrd="0" presId="urn:microsoft.com/office/officeart/2005/8/layout/venn2"/>
    <dgm:cxn modelId="{B5357296-0139-401A-B9F4-B0D66D090352}" type="presOf" srcId="{913A69C9-40CF-4964-87FC-050047F9DDB8}" destId="{3080547E-E2B4-4E0C-9D02-13E4ACC3DAB8}" srcOrd="1" destOrd="0" presId="urn:microsoft.com/office/officeart/2005/8/layout/venn2"/>
    <dgm:cxn modelId="{D887E5CF-93D6-402C-81B6-BDF0BA8CC668}" type="presParOf" srcId="{18EAB84E-0DD9-4197-82D9-BE22C95278B9}" destId="{E456D847-2675-4241-9EAA-7078D6258E86}" srcOrd="0" destOrd="0" presId="urn:microsoft.com/office/officeart/2005/8/layout/venn2"/>
    <dgm:cxn modelId="{A56F3F42-B60B-48AB-A241-B01DC368F1F5}" type="presParOf" srcId="{E456D847-2675-4241-9EAA-7078D6258E86}" destId="{1D096180-287D-4BC1-82B2-A2CE7886FFBB}" srcOrd="0" destOrd="0" presId="urn:microsoft.com/office/officeart/2005/8/layout/venn2"/>
    <dgm:cxn modelId="{79B9253C-B508-4ADC-94FC-93A3E51342ED}" type="presParOf" srcId="{E456D847-2675-4241-9EAA-7078D6258E86}" destId="{3080547E-E2B4-4E0C-9D02-13E4ACC3DAB8}" srcOrd="1" destOrd="0" presId="urn:microsoft.com/office/officeart/2005/8/layout/venn2"/>
    <dgm:cxn modelId="{1FCE3B1D-67DC-4DAA-A12E-83B97C562E48}" type="presParOf" srcId="{18EAB84E-0DD9-4197-82D9-BE22C95278B9}" destId="{304809C9-3414-4C5B-8B94-18B3F706887C}" srcOrd="1" destOrd="0" presId="urn:microsoft.com/office/officeart/2005/8/layout/venn2"/>
    <dgm:cxn modelId="{7245BB2E-6794-495B-BFC1-DA0DEDE0E2BA}" type="presParOf" srcId="{304809C9-3414-4C5B-8B94-18B3F706887C}" destId="{1E9F0B67-B894-4A5E-82BC-09E7A396BDDB}" srcOrd="0" destOrd="0" presId="urn:microsoft.com/office/officeart/2005/8/layout/venn2"/>
    <dgm:cxn modelId="{03C3B514-08CA-42CA-8319-3F4467A32153}" type="presParOf" srcId="{304809C9-3414-4C5B-8B94-18B3F706887C}" destId="{25B43998-6EED-4B0D-939B-7DB9E5A7E5A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6ECC90-7B47-4D27-83F7-9CB855930861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2AD405-9B59-4865-B6CE-72F52AE928F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sz="1600" dirty="0">
            <a:latin typeface="+mn-lt"/>
          </a:endParaRPr>
        </a:p>
      </dgm:t>
    </dgm:pt>
    <dgm:pt modelId="{D97DF2E5-0694-4F4D-A9B5-77511A8C6E43}" type="parTrans" cxnId="{EDE14664-9365-496A-8509-ABC29CFA136F}">
      <dgm:prSet/>
      <dgm:spPr/>
      <dgm:t>
        <a:bodyPr/>
        <a:lstStyle/>
        <a:p>
          <a:endParaRPr lang="en-US"/>
        </a:p>
      </dgm:t>
    </dgm:pt>
    <dgm:pt modelId="{6DCC36CE-4343-4F2C-ABCD-D73CE936814C}" type="sibTrans" cxnId="{EDE14664-9365-496A-8509-ABC29CFA136F}">
      <dgm:prSet/>
      <dgm:spPr/>
      <dgm:t>
        <a:bodyPr/>
        <a:lstStyle/>
        <a:p>
          <a:endParaRPr lang="en-US"/>
        </a:p>
      </dgm:t>
    </dgm:pt>
    <dgm:pt modelId="{45091E19-0967-49D9-AC7C-F47C20772A9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35CC831E-05CF-4572-A96E-442F5AB38916}" type="parTrans" cxnId="{6907D9F6-FCA8-4198-B396-EEC6101F4C49}">
      <dgm:prSet/>
      <dgm:spPr/>
      <dgm:t>
        <a:bodyPr/>
        <a:lstStyle/>
        <a:p>
          <a:endParaRPr lang="en-US"/>
        </a:p>
      </dgm:t>
    </dgm:pt>
    <dgm:pt modelId="{A0E67BA3-7E78-4A48-85D0-D59C46C76487}" type="sibTrans" cxnId="{6907D9F6-FCA8-4198-B396-EEC6101F4C49}">
      <dgm:prSet/>
      <dgm:spPr/>
      <dgm:t>
        <a:bodyPr/>
        <a:lstStyle/>
        <a:p>
          <a:endParaRPr lang="en-US"/>
        </a:p>
      </dgm:t>
    </dgm:pt>
    <dgm:pt modelId="{43630470-BD64-4BA9-89D4-F285E76FB696}" type="pres">
      <dgm:prSet presAssocID="{916ECC90-7B47-4D27-83F7-9CB85593086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4B8F70-9101-4442-837E-FBAC43C727E3}" type="pres">
      <dgm:prSet presAssocID="{916ECC90-7B47-4D27-83F7-9CB855930861}" presName="comp1" presStyleCnt="0"/>
      <dgm:spPr/>
    </dgm:pt>
    <dgm:pt modelId="{04E47AA5-D550-43AB-92F2-0B2159C05276}" type="pres">
      <dgm:prSet presAssocID="{916ECC90-7B47-4D27-83F7-9CB855930861}" presName="circle1" presStyleLbl="node1" presStyleIdx="0" presStyleCnt="2" custLinFactNeighborX="-1136"/>
      <dgm:spPr/>
      <dgm:t>
        <a:bodyPr/>
        <a:lstStyle/>
        <a:p>
          <a:endParaRPr lang="en-US"/>
        </a:p>
      </dgm:t>
    </dgm:pt>
    <dgm:pt modelId="{46D8CC25-8D28-4090-AE61-9D440158A9E0}" type="pres">
      <dgm:prSet presAssocID="{916ECC90-7B47-4D27-83F7-9CB85593086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172E9-C2D4-4745-9A46-60503CCAA035}" type="pres">
      <dgm:prSet presAssocID="{916ECC90-7B47-4D27-83F7-9CB855930861}" presName="comp2" presStyleCnt="0"/>
      <dgm:spPr/>
    </dgm:pt>
    <dgm:pt modelId="{11A668EA-D48D-4C1B-A1E9-6A286F76CAEC}" type="pres">
      <dgm:prSet presAssocID="{916ECC90-7B47-4D27-83F7-9CB855930861}" presName="circle2" presStyleLbl="node1" presStyleIdx="1" presStyleCnt="2" custScaleX="75758" custScaleY="70843" custLinFactNeighborX="0" custLinFactNeighborY="-2457"/>
      <dgm:spPr/>
      <dgm:t>
        <a:bodyPr/>
        <a:lstStyle/>
        <a:p>
          <a:endParaRPr lang="en-US"/>
        </a:p>
      </dgm:t>
    </dgm:pt>
    <dgm:pt modelId="{218D28E8-F5F8-41F4-816A-5710004EFED4}" type="pres">
      <dgm:prSet presAssocID="{916ECC90-7B47-4D27-83F7-9CB85593086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07D9F6-FCA8-4198-B396-EEC6101F4C49}" srcId="{916ECC90-7B47-4D27-83F7-9CB855930861}" destId="{45091E19-0967-49D9-AC7C-F47C20772A9C}" srcOrd="1" destOrd="0" parTransId="{35CC831E-05CF-4572-A96E-442F5AB38916}" sibTransId="{A0E67BA3-7E78-4A48-85D0-D59C46C76487}"/>
    <dgm:cxn modelId="{557A6846-230F-4425-BA2F-0CD76EFFF73E}" type="presOf" srcId="{45091E19-0967-49D9-AC7C-F47C20772A9C}" destId="{11A668EA-D48D-4C1B-A1E9-6A286F76CAEC}" srcOrd="0" destOrd="0" presId="urn:microsoft.com/office/officeart/2005/8/layout/venn2"/>
    <dgm:cxn modelId="{AE245AA3-1E2E-4AD9-A1B7-415362660810}" type="presOf" srcId="{F92AD405-9B59-4865-B6CE-72F52AE928FD}" destId="{04E47AA5-D550-43AB-92F2-0B2159C05276}" srcOrd="0" destOrd="0" presId="urn:microsoft.com/office/officeart/2005/8/layout/venn2"/>
    <dgm:cxn modelId="{960CDC3F-D1DA-4D2B-B45A-39FBEE36F0AC}" type="presOf" srcId="{F92AD405-9B59-4865-B6CE-72F52AE928FD}" destId="{46D8CC25-8D28-4090-AE61-9D440158A9E0}" srcOrd="1" destOrd="0" presId="urn:microsoft.com/office/officeart/2005/8/layout/venn2"/>
    <dgm:cxn modelId="{56DF65FD-56AB-4955-9DD4-300B25AECC6C}" type="presOf" srcId="{916ECC90-7B47-4D27-83F7-9CB855930861}" destId="{43630470-BD64-4BA9-89D4-F285E76FB696}" srcOrd="0" destOrd="0" presId="urn:microsoft.com/office/officeart/2005/8/layout/venn2"/>
    <dgm:cxn modelId="{FDE8280A-941E-4209-BD59-E323E15738DA}" type="presOf" srcId="{45091E19-0967-49D9-AC7C-F47C20772A9C}" destId="{218D28E8-F5F8-41F4-816A-5710004EFED4}" srcOrd="1" destOrd="0" presId="urn:microsoft.com/office/officeart/2005/8/layout/venn2"/>
    <dgm:cxn modelId="{EDE14664-9365-496A-8509-ABC29CFA136F}" srcId="{916ECC90-7B47-4D27-83F7-9CB855930861}" destId="{F92AD405-9B59-4865-B6CE-72F52AE928FD}" srcOrd="0" destOrd="0" parTransId="{D97DF2E5-0694-4F4D-A9B5-77511A8C6E43}" sibTransId="{6DCC36CE-4343-4F2C-ABCD-D73CE936814C}"/>
    <dgm:cxn modelId="{43DA24A3-0E42-4E9B-9262-B7147B27B6D9}" type="presParOf" srcId="{43630470-BD64-4BA9-89D4-F285E76FB696}" destId="{074B8F70-9101-4442-837E-FBAC43C727E3}" srcOrd="0" destOrd="0" presId="urn:microsoft.com/office/officeart/2005/8/layout/venn2"/>
    <dgm:cxn modelId="{7E3F2127-285E-4155-B9F3-F5D95BE4CF7B}" type="presParOf" srcId="{074B8F70-9101-4442-837E-FBAC43C727E3}" destId="{04E47AA5-D550-43AB-92F2-0B2159C05276}" srcOrd="0" destOrd="0" presId="urn:microsoft.com/office/officeart/2005/8/layout/venn2"/>
    <dgm:cxn modelId="{DF04F288-2987-42D4-8497-CE67EFE73054}" type="presParOf" srcId="{074B8F70-9101-4442-837E-FBAC43C727E3}" destId="{46D8CC25-8D28-4090-AE61-9D440158A9E0}" srcOrd="1" destOrd="0" presId="urn:microsoft.com/office/officeart/2005/8/layout/venn2"/>
    <dgm:cxn modelId="{02A19A19-1FC0-47AB-9BE3-567B79EF53E7}" type="presParOf" srcId="{43630470-BD64-4BA9-89D4-F285E76FB696}" destId="{C0A172E9-C2D4-4745-9A46-60503CCAA035}" srcOrd="1" destOrd="0" presId="urn:microsoft.com/office/officeart/2005/8/layout/venn2"/>
    <dgm:cxn modelId="{ABF092FA-9704-4EDD-BD7E-1AE2BBD0A7D7}" type="presParOf" srcId="{C0A172E9-C2D4-4745-9A46-60503CCAA035}" destId="{11A668EA-D48D-4C1B-A1E9-6A286F76CAEC}" srcOrd="0" destOrd="0" presId="urn:microsoft.com/office/officeart/2005/8/layout/venn2"/>
    <dgm:cxn modelId="{6333E97C-7D91-433F-8A37-570B52214275}" type="presParOf" srcId="{C0A172E9-C2D4-4745-9A46-60503CCAA035}" destId="{218D28E8-F5F8-41F4-816A-5710004EFED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6ECC90-7B47-4D27-83F7-9CB855930861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2AD405-9B59-4865-B6CE-72F52AE928F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sz="1600" dirty="0">
            <a:latin typeface="+mn-lt"/>
          </a:endParaRPr>
        </a:p>
      </dgm:t>
    </dgm:pt>
    <dgm:pt modelId="{D97DF2E5-0694-4F4D-A9B5-77511A8C6E43}" type="parTrans" cxnId="{EDE14664-9365-496A-8509-ABC29CFA136F}">
      <dgm:prSet/>
      <dgm:spPr/>
      <dgm:t>
        <a:bodyPr/>
        <a:lstStyle/>
        <a:p>
          <a:endParaRPr lang="en-US"/>
        </a:p>
      </dgm:t>
    </dgm:pt>
    <dgm:pt modelId="{6DCC36CE-4343-4F2C-ABCD-D73CE936814C}" type="sibTrans" cxnId="{EDE14664-9365-496A-8509-ABC29CFA136F}">
      <dgm:prSet/>
      <dgm:spPr/>
      <dgm:t>
        <a:bodyPr/>
        <a:lstStyle/>
        <a:p>
          <a:endParaRPr lang="en-US"/>
        </a:p>
      </dgm:t>
    </dgm:pt>
    <dgm:pt modelId="{45091E19-0967-49D9-AC7C-F47C20772A9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35CC831E-05CF-4572-A96E-442F5AB38916}" type="parTrans" cxnId="{6907D9F6-FCA8-4198-B396-EEC6101F4C49}">
      <dgm:prSet/>
      <dgm:spPr/>
      <dgm:t>
        <a:bodyPr/>
        <a:lstStyle/>
        <a:p>
          <a:endParaRPr lang="en-US"/>
        </a:p>
      </dgm:t>
    </dgm:pt>
    <dgm:pt modelId="{A0E67BA3-7E78-4A48-85D0-D59C46C76487}" type="sibTrans" cxnId="{6907D9F6-FCA8-4198-B396-EEC6101F4C49}">
      <dgm:prSet/>
      <dgm:spPr/>
      <dgm:t>
        <a:bodyPr/>
        <a:lstStyle/>
        <a:p>
          <a:endParaRPr lang="en-US"/>
        </a:p>
      </dgm:t>
    </dgm:pt>
    <dgm:pt modelId="{43630470-BD64-4BA9-89D4-F285E76FB696}" type="pres">
      <dgm:prSet presAssocID="{916ECC90-7B47-4D27-83F7-9CB85593086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4B8F70-9101-4442-837E-FBAC43C727E3}" type="pres">
      <dgm:prSet presAssocID="{916ECC90-7B47-4D27-83F7-9CB855930861}" presName="comp1" presStyleCnt="0"/>
      <dgm:spPr/>
    </dgm:pt>
    <dgm:pt modelId="{04E47AA5-D550-43AB-92F2-0B2159C05276}" type="pres">
      <dgm:prSet presAssocID="{916ECC90-7B47-4D27-83F7-9CB855930861}" presName="circle1" presStyleLbl="node1" presStyleIdx="0" presStyleCnt="2" custLinFactNeighborX="-1136"/>
      <dgm:spPr/>
      <dgm:t>
        <a:bodyPr/>
        <a:lstStyle/>
        <a:p>
          <a:endParaRPr lang="en-US"/>
        </a:p>
      </dgm:t>
    </dgm:pt>
    <dgm:pt modelId="{46D8CC25-8D28-4090-AE61-9D440158A9E0}" type="pres">
      <dgm:prSet presAssocID="{916ECC90-7B47-4D27-83F7-9CB85593086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172E9-C2D4-4745-9A46-60503CCAA035}" type="pres">
      <dgm:prSet presAssocID="{916ECC90-7B47-4D27-83F7-9CB855930861}" presName="comp2" presStyleCnt="0"/>
      <dgm:spPr/>
    </dgm:pt>
    <dgm:pt modelId="{11A668EA-D48D-4C1B-A1E9-6A286F76CAEC}" type="pres">
      <dgm:prSet presAssocID="{916ECC90-7B47-4D27-83F7-9CB855930861}" presName="circle2" presStyleLbl="node1" presStyleIdx="1" presStyleCnt="2" custScaleX="75758" custScaleY="70843" custLinFactNeighborX="-717" custLinFactNeighborY="-5807"/>
      <dgm:spPr/>
      <dgm:t>
        <a:bodyPr/>
        <a:lstStyle/>
        <a:p>
          <a:endParaRPr lang="en-US"/>
        </a:p>
      </dgm:t>
    </dgm:pt>
    <dgm:pt modelId="{218D28E8-F5F8-41F4-816A-5710004EFED4}" type="pres">
      <dgm:prSet presAssocID="{916ECC90-7B47-4D27-83F7-9CB85593086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07D9F6-FCA8-4198-B396-EEC6101F4C49}" srcId="{916ECC90-7B47-4D27-83F7-9CB855930861}" destId="{45091E19-0967-49D9-AC7C-F47C20772A9C}" srcOrd="1" destOrd="0" parTransId="{35CC831E-05CF-4572-A96E-442F5AB38916}" sibTransId="{A0E67BA3-7E78-4A48-85D0-D59C46C76487}"/>
    <dgm:cxn modelId="{7E711E5D-30B3-4139-8131-A3279E49691D}" type="presOf" srcId="{45091E19-0967-49D9-AC7C-F47C20772A9C}" destId="{11A668EA-D48D-4C1B-A1E9-6A286F76CAEC}" srcOrd="0" destOrd="0" presId="urn:microsoft.com/office/officeart/2005/8/layout/venn2"/>
    <dgm:cxn modelId="{FC3FBB1D-C39A-42A8-BDF4-9A488B8FEC87}" type="presOf" srcId="{45091E19-0967-49D9-AC7C-F47C20772A9C}" destId="{218D28E8-F5F8-41F4-816A-5710004EFED4}" srcOrd="1" destOrd="0" presId="urn:microsoft.com/office/officeart/2005/8/layout/venn2"/>
    <dgm:cxn modelId="{C13E6394-B601-487D-9C3F-33553CA9648A}" type="presOf" srcId="{F92AD405-9B59-4865-B6CE-72F52AE928FD}" destId="{04E47AA5-D550-43AB-92F2-0B2159C05276}" srcOrd="0" destOrd="0" presId="urn:microsoft.com/office/officeart/2005/8/layout/venn2"/>
    <dgm:cxn modelId="{3149CFEB-032B-48F9-8BFE-412D1020EB4C}" type="presOf" srcId="{F92AD405-9B59-4865-B6CE-72F52AE928FD}" destId="{46D8CC25-8D28-4090-AE61-9D440158A9E0}" srcOrd="1" destOrd="0" presId="urn:microsoft.com/office/officeart/2005/8/layout/venn2"/>
    <dgm:cxn modelId="{EDE14664-9365-496A-8509-ABC29CFA136F}" srcId="{916ECC90-7B47-4D27-83F7-9CB855930861}" destId="{F92AD405-9B59-4865-B6CE-72F52AE928FD}" srcOrd="0" destOrd="0" parTransId="{D97DF2E5-0694-4F4D-A9B5-77511A8C6E43}" sibTransId="{6DCC36CE-4343-4F2C-ABCD-D73CE936814C}"/>
    <dgm:cxn modelId="{B1747D38-DE0C-45F3-9821-4567706F13F8}" type="presOf" srcId="{916ECC90-7B47-4D27-83F7-9CB855930861}" destId="{43630470-BD64-4BA9-89D4-F285E76FB696}" srcOrd="0" destOrd="0" presId="urn:microsoft.com/office/officeart/2005/8/layout/venn2"/>
    <dgm:cxn modelId="{EDC98569-E821-4C2F-BBDE-FBCFE13C6603}" type="presParOf" srcId="{43630470-BD64-4BA9-89D4-F285E76FB696}" destId="{074B8F70-9101-4442-837E-FBAC43C727E3}" srcOrd="0" destOrd="0" presId="urn:microsoft.com/office/officeart/2005/8/layout/venn2"/>
    <dgm:cxn modelId="{76EE188A-9077-4536-BA51-231B8975EA28}" type="presParOf" srcId="{074B8F70-9101-4442-837E-FBAC43C727E3}" destId="{04E47AA5-D550-43AB-92F2-0B2159C05276}" srcOrd="0" destOrd="0" presId="urn:microsoft.com/office/officeart/2005/8/layout/venn2"/>
    <dgm:cxn modelId="{C9D2D762-9D24-4EA2-BF4D-F4E28ED6D27B}" type="presParOf" srcId="{074B8F70-9101-4442-837E-FBAC43C727E3}" destId="{46D8CC25-8D28-4090-AE61-9D440158A9E0}" srcOrd="1" destOrd="0" presId="urn:microsoft.com/office/officeart/2005/8/layout/venn2"/>
    <dgm:cxn modelId="{0A5E30E2-2D2F-4EE5-9BE1-C0ADD0F7D739}" type="presParOf" srcId="{43630470-BD64-4BA9-89D4-F285E76FB696}" destId="{C0A172E9-C2D4-4745-9A46-60503CCAA035}" srcOrd="1" destOrd="0" presId="urn:microsoft.com/office/officeart/2005/8/layout/venn2"/>
    <dgm:cxn modelId="{7F5EDCDA-A13E-4B04-A1FE-1F51138B3709}" type="presParOf" srcId="{C0A172E9-C2D4-4745-9A46-60503CCAA035}" destId="{11A668EA-D48D-4C1B-A1E9-6A286F76CAEC}" srcOrd="0" destOrd="0" presId="urn:microsoft.com/office/officeart/2005/8/layout/venn2"/>
    <dgm:cxn modelId="{6A7E0E82-2C68-4162-8074-6F11DFF1A306}" type="presParOf" srcId="{C0A172E9-C2D4-4745-9A46-60503CCAA035}" destId="{218D28E8-F5F8-41F4-816A-5710004EFED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096180-287D-4BC1-82B2-A2CE7886FFBB}">
      <dsp:nvSpPr>
        <dsp:cNvPr id="0" name=""/>
        <dsp:cNvSpPr/>
      </dsp:nvSpPr>
      <dsp:spPr>
        <a:xfrm>
          <a:off x="556331" y="302492"/>
          <a:ext cx="2391741" cy="2138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2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kern="1200" dirty="0" smtClean="0">
              <a:latin typeface="+mn-lt"/>
              <a:cs typeface="Arial" panose="020B0604020202020204" pitchFamily="34" charset="0"/>
            </a:rPr>
            <a:t>1.123,50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24370" y="462858"/>
        <a:ext cx="1255664" cy="363496"/>
      </dsp:txXfrm>
    </dsp:sp>
    <dsp:sp modelId="{1E9F0B67-B894-4A5E-82BC-09E7A396BDDB}">
      <dsp:nvSpPr>
        <dsp:cNvPr id="0" name=""/>
        <dsp:cNvSpPr/>
      </dsp:nvSpPr>
      <dsp:spPr>
        <a:xfrm>
          <a:off x="1005407" y="1016465"/>
          <a:ext cx="1476925" cy="1347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kern="1200" dirty="0" smtClean="0">
              <a:latin typeface="+mn-lt"/>
              <a:cs typeface="Arial" panose="020B0604020202020204" pitchFamily="34" charset="0"/>
            </a:rPr>
            <a:t>894</a:t>
          </a:r>
          <a:r>
            <a:rPr lang="mk-MK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1221698" y="1353241"/>
        <a:ext cx="1044343" cy="6735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E47AA5-D550-43AB-92F2-0B2159C05276}">
      <dsp:nvSpPr>
        <dsp:cNvPr id="0" name=""/>
        <dsp:cNvSpPr/>
      </dsp:nvSpPr>
      <dsp:spPr>
        <a:xfrm>
          <a:off x="685812" y="0"/>
          <a:ext cx="3352800" cy="335280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+mn-lt"/>
          </a:endParaRPr>
        </a:p>
      </dsp:txBody>
      <dsp:txXfrm>
        <a:off x="1482102" y="251460"/>
        <a:ext cx="1760220" cy="569976"/>
      </dsp:txXfrm>
    </dsp:sp>
    <dsp:sp modelId="{11A668EA-D48D-4C1B-A1E9-6A286F76CAEC}">
      <dsp:nvSpPr>
        <dsp:cNvPr id="0" name=""/>
        <dsp:cNvSpPr/>
      </dsp:nvSpPr>
      <dsp:spPr>
        <a:xfrm>
          <a:off x="1447794" y="1143007"/>
          <a:ext cx="1905010" cy="1781418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1726777" y="1588361"/>
        <a:ext cx="1347045" cy="8907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E47AA5-D550-43AB-92F2-0B2159C05276}">
      <dsp:nvSpPr>
        <dsp:cNvPr id="0" name=""/>
        <dsp:cNvSpPr/>
      </dsp:nvSpPr>
      <dsp:spPr>
        <a:xfrm>
          <a:off x="805305" y="0"/>
          <a:ext cx="2895600" cy="289560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+mn-lt"/>
          </a:endParaRPr>
        </a:p>
      </dsp:txBody>
      <dsp:txXfrm>
        <a:off x="1493010" y="217169"/>
        <a:ext cx="1520190" cy="492252"/>
      </dsp:txXfrm>
    </dsp:sp>
    <dsp:sp modelId="{11A668EA-D48D-4C1B-A1E9-6A286F76CAEC}">
      <dsp:nvSpPr>
        <dsp:cNvPr id="0" name=""/>
        <dsp:cNvSpPr/>
      </dsp:nvSpPr>
      <dsp:spPr>
        <a:xfrm>
          <a:off x="1447810" y="914390"/>
          <a:ext cx="1645236" cy="153849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688749" y="1299015"/>
        <a:ext cx="1163357" cy="769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0.07692</cdr:x>
      <cdr:y>0.53846</cdr:y>
    </cdr:from>
    <cdr:to>
      <cdr:x>0.24255</cdr:x>
      <cdr:y>0.67735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1600200"/>
          <a:ext cx="984438" cy="412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1600" b="1" dirty="0" smtClean="0">
              <a:solidFill>
                <a:schemeClr val="bg1"/>
              </a:solidFill>
              <a:cs typeface="Arial" pitchFamily="34" charset="0"/>
            </a:rPr>
            <a:t>96,65%</a:t>
          </a:r>
          <a:endParaRPr lang="en-US" sz="1600" b="1" dirty="0">
            <a:solidFill>
              <a:schemeClr val="bg1"/>
            </a:solidFill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0.41379</cdr:x>
      <cdr:y>0.5</cdr:y>
    </cdr:from>
    <cdr:to>
      <cdr:x>0.62069</cdr:x>
      <cdr:y>0.67857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10668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1600" dirty="0" smtClean="0"/>
            <a:t>77,94%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3159C-FF5D-47A0-9D08-B21553D56AB5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51B2F-9500-4299-97A9-7E276E5AB2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231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1579" algn="l" defTabSz="11231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23158" algn="l" defTabSz="11231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84736" algn="l" defTabSz="11231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46315" algn="l" defTabSz="11231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07894" algn="l" defTabSz="11231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69473" algn="l" defTabSz="11231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31051" algn="l" defTabSz="11231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92630" algn="l" defTabSz="112315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1231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280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1231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sz="16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11231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sz="1600" baseline="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1231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7001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l">
              <a:defRPr sz="3000">
                <a:solidFill>
                  <a:srgbClr val="FFFFFF"/>
                </a:solidFill>
              </a:defRPr>
            </a:pPr>
            <a:endParaRPr lang="mk-MK" baseline="0" dirty="0" smtClean="0"/>
          </a:p>
          <a:p>
            <a:pPr algn="l">
              <a:defRPr sz="3000">
                <a:solidFill>
                  <a:srgbClr val="FFFFFF"/>
                </a:solidFill>
              </a:defRPr>
            </a:pPr>
            <a:r>
              <a:rPr lang="mk-MK" baseline="0" dirty="0" smtClean="0"/>
              <a:t> </a:t>
            </a:r>
            <a:endParaRPr lang="mk-MK" sz="1400" dirty="0" smtClean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70013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 algn="l" defTabSz="11231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mk-MK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mk-M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710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0" algn="l" defTabSz="11231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mk-M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mk-MK" sz="1800" dirty="0" smtClean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mk-M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baseline="0" dirty="0" smtClean="0"/>
          </a:p>
          <a:p>
            <a:pPr marL="0" marR="0" indent="0" algn="l" defTabSz="11231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mk-MK" baseline="0" dirty="0" smtClean="0"/>
          </a:p>
          <a:p>
            <a:pPr marL="0" marR="0" indent="0" algn="l" defTabSz="11231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mk-MK" baseline="0" dirty="0" smtClean="0"/>
          </a:p>
          <a:p>
            <a:pPr marL="0" marR="0" indent="0" algn="l" defTabSz="11231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mk-MK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1B2F-9500-4299-97A9-7E276E5AB20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3" y="2130427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1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1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3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4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46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07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69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1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92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D44C-EFAD-44C1-AF50-AF447F67A2B7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3287-6BA6-4F60-967A-8109FCA3B80E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FF92-D05A-43D7-B10F-C8036521FF4F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44B6-81E4-47A4-883E-642736CCF2D5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4" y="4406901"/>
            <a:ext cx="10360501" cy="1362075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4" y="2906714"/>
            <a:ext cx="10360501" cy="150018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157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31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847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4631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078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694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310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926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647E-56F5-4AE8-9C0A-17BDA75AE60B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2"/>
            <a:ext cx="5383398" cy="452596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2"/>
            <a:ext cx="5383398" cy="452596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FC91-1ABB-403B-AB85-DE6499EEE937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4"/>
            <a:ext cx="5385514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579" indent="0">
              <a:buNone/>
              <a:defRPr sz="2500" b="1"/>
            </a:lvl2pPr>
            <a:lvl3pPr marL="1123158" indent="0">
              <a:buNone/>
              <a:defRPr sz="2200" b="1"/>
            </a:lvl3pPr>
            <a:lvl4pPr marL="1684736" indent="0">
              <a:buNone/>
              <a:defRPr sz="2000" b="1"/>
            </a:lvl4pPr>
            <a:lvl5pPr marL="2246315" indent="0">
              <a:buNone/>
              <a:defRPr sz="2000" b="1"/>
            </a:lvl5pPr>
            <a:lvl6pPr marL="2807894" indent="0">
              <a:buNone/>
              <a:defRPr sz="2000" b="1"/>
            </a:lvl6pPr>
            <a:lvl7pPr marL="3369473" indent="0">
              <a:buNone/>
              <a:defRPr sz="2000" b="1"/>
            </a:lvl7pPr>
            <a:lvl8pPr marL="3931051" indent="0">
              <a:buNone/>
              <a:defRPr sz="2000" b="1"/>
            </a:lvl8pPr>
            <a:lvl9pPr marL="449263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7" y="1535114"/>
            <a:ext cx="5387630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579" indent="0">
              <a:buNone/>
              <a:defRPr sz="2500" b="1"/>
            </a:lvl2pPr>
            <a:lvl3pPr marL="1123158" indent="0">
              <a:buNone/>
              <a:defRPr sz="2200" b="1"/>
            </a:lvl3pPr>
            <a:lvl4pPr marL="1684736" indent="0">
              <a:buNone/>
              <a:defRPr sz="2000" b="1"/>
            </a:lvl4pPr>
            <a:lvl5pPr marL="2246315" indent="0">
              <a:buNone/>
              <a:defRPr sz="2000" b="1"/>
            </a:lvl5pPr>
            <a:lvl6pPr marL="2807894" indent="0">
              <a:buNone/>
              <a:defRPr sz="2000" b="1"/>
            </a:lvl6pPr>
            <a:lvl7pPr marL="3369473" indent="0">
              <a:buNone/>
              <a:defRPr sz="2000" b="1"/>
            </a:lvl7pPr>
            <a:lvl8pPr marL="3931051" indent="0">
              <a:buNone/>
              <a:defRPr sz="2000" b="1"/>
            </a:lvl8pPr>
            <a:lvl9pPr marL="449263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7" y="2174875"/>
            <a:ext cx="5387630" cy="395128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3513-34BF-444A-9545-0331ACF7A2D6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0C04-853E-496C-829E-9A0333385240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61E2-0996-4ED8-98C5-28C042873B28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5" y="273050"/>
            <a:ext cx="4010039" cy="116205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5" y="1435102"/>
            <a:ext cx="4010039" cy="4691063"/>
          </a:xfrm>
        </p:spPr>
        <p:txBody>
          <a:bodyPr/>
          <a:lstStyle>
            <a:lvl1pPr marL="0" indent="0">
              <a:buNone/>
              <a:defRPr sz="1700"/>
            </a:lvl1pPr>
            <a:lvl2pPr marL="561579" indent="0">
              <a:buNone/>
              <a:defRPr sz="1500"/>
            </a:lvl2pPr>
            <a:lvl3pPr marL="1123158" indent="0">
              <a:buNone/>
              <a:defRPr sz="1200"/>
            </a:lvl3pPr>
            <a:lvl4pPr marL="1684736" indent="0">
              <a:buNone/>
              <a:defRPr sz="1100"/>
            </a:lvl4pPr>
            <a:lvl5pPr marL="2246315" indent="0">
              <a:buNone/>
              <a:defRPr sz="1100"/>
            </a:lvl5pPr>
            <a:lvl6pPr marL="2807894" indent="0">
              <a:buNone/>
              <a:defRPr sz="1100"/>
            </a:lvl6pPr>
            <a:lvl7pPr marL="3369473" indent="0">
              <a:buNone/>
              <a:defRPr sz="1100"/>
            </a:lvl7pPr>
            <a:lvl8pPr marL="3931051" indent="0">
              <a:buNone/>
              <a:defRPr sz="1100"/>
            </a:lvl8pPr>
            <a:lvl9pPr marL="449263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0A97-1DEF-47D2-A11B-127809AD008C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6" y="4800600"/>
            <a:ext cx="7313295" cy="56673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6" y="612775"/>
            <a:ext cx="7313295" cy="4114800"/>
          </a:xfrm>
        </p:spPr>
        <p:txBody>
          <a:bodyPr/>
          <a:lstStyle>
            <a:lvl1pPr marL="0" indent="0">
              <a:buNone/>
              <a:defRPr sz="3900"/>
            </a:lvl1pPr>
            <a:lvl2pPr marL="561579" indent="0">
              <a:buNone/>
              <a:defRPr sz="3400"/>
            </a:lvl2pPr>
            <a:lvl3pPr marL="1123158" indent="0">
              <a:buNone/>
              <a:defRPr sz="2900"/>
            </a:lvl3pPr>
            <a:lvl4pPr marL="1684736" indent="0">
              <a:buNone/>
              <a:defRPr sz="2500"/>
            </a:lvl4pPr>
            <a:lvl5pPr marL="2246315" indent="0">
              <a:buNone/>
              <a:defRPr sz="2500"/>
            </a:lvl5pPr>
            <a:lvl6pPr marL="2807894" indent="0">
              <a:buNone/>
              <a:defRPr sz="2500"/>
            </a:lvl6pPr>
            <a:lvl7pPr marL="3369473" indent="0">
              <a:buNone/>
              <a:defRPr sz="2500"/>
            </a:lvl7pPr>
            <a:lvl8pPr marL="3931051" indent="0">
              <a:buNone/>
              <a:defRPr sz="2500"/>
            </a:lvl8pPr>
            <a:lvl9pPr marL="4492630" indent="0">
              <a:buNone/>
              <a:defRPr sz="2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6" y="5367338"/>
            <a:ext cx="7313295" cy="804863"/>
          </a:xfrm>
        </p:spPr>
        <p:txBody>
          <a:bodyPr/>
          <a:lstStyle>
            <a:lvl1pPr marL="0" indent="0">
              <a:buNone/>
              <a:defRPr sz="1700"/>
            </a:lvl1pPr>
            <a:lvl2pPr marL="561579" indent="0">
              <a:buNone/>
              <a:defRPr sz="1500"/>
            </a:lvl2pPr>
            <a:lvl3pPr marL="1123158" indent="0">
              <a:buNone/>
              <a:defRPr sz="1200"/>
            </a:lvl3pPr>
            <a:lvl4pPr marL="1684736" indent="0">
              <a:buNone/>
              <a:defRPr sz="1100"/>
            </a:lvl4pPr>
            <a:lvl5pPr marL="2246315" indent="0">
              <a:buNone/>
              <a:defRPr sz="1100"/>
            </a:lvl5pPr>
            <a:lvl6pPr marL="2807894" indent="0">
              <a:buNone/>
              <a:defRPr sz="1100"/>
            </a:lvl6pPr>
            <a:lvl7pPr marL="3369473" indent="0">
              <a:buNone/>
              <a:defRPr sz="1100"/>
            </a:lvl7pPr>
            <a:lvl8pPr marL="3931051" indent="0">
              <a:buNone/>
              <a:defRPr sz="1100"/>
            </a:lvl8pPr>
            <a:lvl9pPr marL="449263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A489-4546-49E9-B30F-BBCDE29446A5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10969943" cy="1143000"/>
          </a:xfrm>
          <a:prstGeom prst="rect">
            <a:avLst/>
          </a:prstGeom>
        </p:spPr>
        <p:txBody>
          <a:bodyPr vert="horz" lIns="112316" tIns="56158" rIns="112316" bIns="5615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112316" tIns="56158" rIns="112316" bIns="5615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112316" tIns="56158" rIns="112316" bIns="5615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E2F45-512B-4BB7-B8C4-47447EA60517}" type="datetime1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6" y="6356352"/>
            <a:ext cx="3859795" cy="365125"/>
          </a:xfrm>
          <a:prstGeom prst="rect">
            <a:avLst/>
          </a:prstGeom>
        </p:spPr>
        <p:txBody>
          <a:bodyPr vert="horz" lIns="112316" tIns="56158" rIns="112316" bIns="5615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2"/>
            <a:ext cx="2844059" cy="365125"/>
          </a:xfrm>
          <a:prstGeom prst="rect">
            <a:avLst/>
          </a:prstGeom>
        </p:spPr>
        <p:txBody>
          <a:bodyPr vert="horz" lIns="112316" tIns="56158" rIns="112316" bIns="5615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17F7-02ED-4BA6-9293-FD2D32B19D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123158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1184" indent="-421184" algn="l" defTabSz="112315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2565" indent="-350987" algn="l" defTabSz="1123158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403947" indent="-280789" algn="l" defTabSz="1123158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65526" indent="-280789" algn="l" defTabSz="112315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7104" indent="-280789" algn="l" defTabSz="1123158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88683" indent="-280789" algn="l" defTabSz="112315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50262" indent="-280789" algn="l" defTabSz="112315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11841" indent="-280789" algn="l" defTabSz="112315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73419" indent="-280789" algn="l" defTabSz="112315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31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1579" algn="l" defTabSz="11231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158" algn="l" defTabSz="11231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4736" algn="l" defTabSz="11231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6315" algn="l" defTabSz="11231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7894" algn="l" defTabSz="11231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69473" algn="l" defTabSz="11231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31051" algn="l" defTabSz="11231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92630" algn="l" defTabSz="112315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8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chart" Target="../charts/chart12.xm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15.png"/><Relationship Id="rId4" Type="http://schemas.openxmlformats.org/officeDocument/2006/relationships/diagramData" Target="../diagrams/data3.xml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4.jpeg"/><Relationship Id="rId4" Type="http://schemas.openxmlformats.org/officeDocument/2006/relationships/chart" Target="../charts/char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f"/><Relationship Id="rId3" Type="http://schemas.openxmlformats.org/officeDocument/2006/relationships/chart" Target="../charts/chart2.xml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chart" Target="../charts/chart3.xml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30605" y="0"/>
            <a:ext cx="375822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16" tIns="56158" rIns="112316" bIns="56158"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s.gudeska-zdravkovsk\Desktop\images 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3412" y="1219200"/>
            <a:ext cx="5442226" cy="4876800"/>
          </a:xfrm>
          <a:prstGeom prst="rect">
            <a:avLst/>
          </a:prstGeom>
          <a:noFill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20457" y="304801"/>
            <a:ext cx="5891265" cy="2980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112316" tIns="56158" rIns="112316" bIns="56158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1228"/>
              </a:spcAft>
            </a:pPr>
            <a:r>
              <a:rPr lang="mk-MK" sz="12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Агенција за аудио и аудиовизуелни медиумски услуги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ЛОГО БЕЗ НАТПИС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21" y="228600"/>
            <a:ext cx="1015735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751012" y="6096000"/>
            <a:ext cx="2362200" cy="328856"/>
          </a:xfrm>
          <a:prstGeom prst="rect">
            <a:avLst/>
          </a:prstGeom>
          <a:noFill/>
        </p:spPr>
        <p:txBody>
          <a:bodyPr wrap="square" lIns="112316" tIns="56158" rIns="112316" bIns="56158" rtlCol="0">
            <a:spAutoFit/>
          </a:bodyPr>
          <a:lstStyle/>
          <a:p>
            <a:r>
              <a:rPr lang="mk-MK" sz="1400" dirty="0" smtClean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Септември, </a:t>
            </a:r>
            <a:r>
              <a:rPr lang="mk-MK" sz="1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2020 година</a:t>
            </a:r>
            <a:endParaRPr lang="en-US" sz="1400" dirty="0">
              <a:solidFill>
                <a:schemeClr val="tx2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3212" y="2667000"/>
            <a:ext cx="5154718" cy="146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2316" tIns="56158" rIns="112316" bIns="56158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09142" algn="l"/>
                <a:tab pos="6879340" algn="l"/>
              </a:tabLst>
            </a:pPr>
            <a:r>
              <a:rPr kumimoji="0" lang="mk-MK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АНАЛИЗА НА ПАЗАРОТ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09142" algn="l"/>
                <a:tab pos="6879340" algn="l"/>
              </a:tabLst>
            </a:pPr>
            <a:r>
              <a:rPr kumimoji="0" lang="mk-MK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АУДИО И АУДИОВИЗУЕЛНИ МЕДИУМСКИ УСЛУГИ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809142" algn="l"/>
                <a:tab pos="6879340" algn="l"/>
              </a:tabLst>
            </a:pPr>
            <a:r>
              <a:rPr kumimoji="0" lang="mk-MK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2019 ГОДИНА</a:t>
            </a:r>
            <a:endParaRPr kumimoji="0" lang="mk-MK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1274664" y="6356352"/>
            <a:ext cx="304721" cy="365125"/>
          </a:xfrm>
        </p:spPr>
        <p:txBody>
          <a:bodyPr/>
          <a:lstStyle/>
          <a:p>
            <a:fld id="{DD0A17F7-02ED-4BA6-9293-FD2D32B19D3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val 83">
            <a:extLst>
              <a:ext uri="{FF2B5EF4-FFF2-40B4-BE49-F238E27FC236}">
                <a16:creationId xmlns:a16="http://schemas.microsoft.com/office/drawing/2014/main" xmlns="" id="{51F05F36-1AB5-488A-B787-21ED2444A187}"/>
              </a:ext>
            </a:extLst>
          </p:cNvPr>
          <p:cNvSpPr/>
          <p:nvPr/>
        </p:nvSpPr>
        <p:spPr>
          <a:xfrm>
            <a:off x="7161212" y="2743200"/>
            <a:ext cx="236943" cy="23700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45796F69-D836-4C00-B241-DA158845053F}"/>
              </a:ext>
            </a:extLst>
          </p:cNvPr>
          <p:cNvSpPr/>
          <p:nvPr/>
        </p:nvSpPr>
        <p:spPr>
          <a:xfrm>
            <a:off x="7198744" y="4097120"/>
            <a:ext cx="236943" cy="23700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BE5CB28-8BC5-43A9-82C9-92B6A5D11FAB}"/>
              </a:ext>
            </a:extLst>
          </p:cNvPr>
          <p:cNvCxnSpPr>
            <a:cxnSpLocks/>
          </p:cNvCxnSpPr>
          <p:nvPr/>
        </p:nvCxnSpPr>
        <p:spPr>
          <a:xfrm>
            <a:off x="6860976" y="3624106"/>
            <a:ext cx="45623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EB62CF98-04E9-46C3-AD01-C68EAED42249}"/>
              </a:ext>
            </a:extLst>
          </p:cNvPr>
          <p:cNvSpPr/>
          <p:nvPr/>
        </p:nvSpPr>
        <p:spPr>
          <a:xfrm rot="10800000">
            <a:off x="6018212" y="4876800"/>
            <a:ext cx="236943" cy="23700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C1093E01-8044-4996-AB34-9D300FCF49AE}"/>
              </a:ext>
            </a:extLst>
          </p:cNvPr>
          <p:cNvSpPr/>
          <p:nvPr/>
        </p:nvSpPr>
        <p:spPr>
          <a:xfrm rot="10800000">
            <a:off x="4799012" y="4038600"/>
            <a:ext cx="236943" cy="2370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362F6368-7357-452D-AAD7-6B0527F2DF9C}"/>
              </a:ext>
            </a:extLst>
          </p:cNvPr>
          <p:cNvSpPr/>
          <p:nvPr/>
        </p:nvSpPr>
        <p:spPr>
          <a:xfrm rot="10800000">
            <a:off x="4875212" y="2743200"/>
            <a:ext cx="236943" cy="23700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9E186F2C-73F1-4FF1-AE76-4A4A4A5882C5}"/>
              </a:ext>
            </a:extLst>
          </p:cNvPr>
          <p:cNvCxnSpPr/>
          <p:nvPr/>
        </p:nvCxnSpPr>
        <p:spPr>
          <a:xfrm rot="10800000" flipV="1">
            <a:off x="4871610" y="3624106"/>
            <a:ext cx="456239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8">
            <a:extLst>
              <a:ext uri="{FF2B5EF4-FFF2-40B4-BE49-F238E27FC236}">
                <a16:creationId xmlns:a16="http://schemas.microsoft.com/office/drawing/2014/main" xmlns="" id="{FC15EDA3-6A8C-46AD-8399-97EB8D372768}"/>
              </a:ext>
            </a:extLst>
          </p:cNvPr>
          <p:cNvGrpSpPr/>
          <p:nvPr/>
        </p:nvGrpSpPr>
        <p:grpSpPr>
          <a:xfrm>
            <a:off x="7694612" y="2057400"/>
            <a:ext cx="3830592" cy="1214998"/>
            <a:chOff x="5692588" y="1560606"/>
            <a:chExt cx="3195918" cy="936812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EF7DAA5C-5564-4158-B938-3E3452D86A0E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xmlns="" id="{6C997F90-A564-40CB-B6BC-8A968C77CA0C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9ECCCC11-F355-49CA-9FEC-D7D765F56BE2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xmlns="" id="{8ADA7973-EB39-4757-A689-EB64D685ACED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</p:grpSp>
      <p:grpSp>
        <p:nvGrpSpPr>
          <p:cNvPr id="5" name="Group 73">
            <a:extLst>
              <a:ext uri="{FF2B5EF4-FFF2-40B4-BE49-F238E27FC236}">
                <a16:creationId xmlns:a16="http://schemas.microsoft.com/office/drawing/2014/main" xmlns="" id="{6A968ABF-D362-4FD0-B330-BFB4C2906CAA}"/>
              </a:ext>
            </a:extLst>
          </p:cNvPr>
          <p:cNvGrpSpPr/>
          <p:nvPr/>
        </p:nvGrpSpPr>
        <p:grpSpPr>
          <a:xfrm>
            <a:off x="7694612" y="3581400"/>
            <a:ext cx="3809999" cy="1102628"/>
            <a:chOff x="5692588" y="1560606"/>
            <a:chExt cx="3195918" cy="936812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xmlns="" id="{8D4F3653-381C-442F-A7FA-3C7A6CC00AF1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xmlns="" id="{BD50A0A0-2FA1-49D0-8886-3E757F666345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xmlns="" id="{5502FCE7-DDB5-40C5-8BAE-25BF0A90D05A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392B0DEC-FAAA-4D26-8F4B-2CD9CD114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</p:grpSp>
      <p:grpSp>
        <p:nvGrpSpPr>
          <p:cNvPr id="20" name="Group 95">
            <a:extLst>
              <a:ext uri="{FF2B5EF4-FFF2-40B4-BE49-F238E27FC236}">
                <a16:creationId xmlns:a16="http://schemas.microsoft.com/office/drawing/2014/main" xmlns="" id="{9C1A9688-D95D-4BD7-9D3D-9897E19B702E}"/>
              </a:ext>
            </a:extLst>
          </p:cNvPr>
          <p:cNvGrpSpPr/>
          <p:nvPr/>
        </p:nvGrpSpPr>
        <p:grpSpPr>
          <a:xfrm flipH="1">
            <a:off x="455612" y="2057400"/>
            <a:ext cx="4190999" cy="1291198"/>
            <a:chOff x="5692588" y="1560606"/>
            <a:chExt cx="3195918" cy="936812"/>
          </a:xfrm>
        </p:grpSpPr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xmlns="" id="{FBF1A8DF-A213-4C1D-A286-373C5DFD4FD5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xmlns="" id="{D5A63637-66B2-4A45-B3AA-44F82CE9E153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xmlns="" id="{4D01C208-F75E-4A44-8B1E-DC8240CCC633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xmlns="" id="{6073953E-4A49-4F72-B7C8-FB0AFC22AC49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</p:grpSp>
      <p:grpSp>
        <p:nvGrpSpPr>
          <p:cNvPr id="21" name="Group 96">
            <a:extLst>
              <a:ext uri="{FF2B5EF4-FFF2-40B4-BE49-F238E27FC236}">
                <a16:creationId xmlns:a16="http://schemas.microsoft.com/office/drawing/2014/main" xmlns="" id="{6D63C6DA-778A-4579-B5B8-F3375DC57D13}"/>
              </a:ext>
            </a:extLst>
          </p:cNvPr>
          <p:cNvGrpSpPr/>
          <p:nvPr/>
        </p:nvGrpSpPr>
        <p:grpSpPr>
          <a:xfrm flipH="1">
            <a:off x="608012" y="3429000"/>
            <a:ext cx="3886198" cy="1255028"/>
            <a:chOff x="5692588" y="1560606"/>
            <a:chExt cx="3195918" cy="936812"/>
          </a:xfrm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xmlns="" id="{1F4708C1-1C71-467A-85B2-CDA65977285B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xmlns="" id="{ADF0BAEC-1DB2-4AA4-9BBC-163C3D8CC5AF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xmlns="" id="{6CB6581A-A58A-40C4-9311-54E138BFB3B9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xmlns="" id="{E549F4C3-4DAA-421E-B97D-C6C519824ACA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" name="Group 97">
            <a:extLst>
              <a:ext uri="{FF2B5EF4-FFF2-40B4-BE49-F238E27FC236}">
                <a16:creationId xmlns:a16="http://schemas.microsoft.com/office/drawing/2014/main" xmlns="" id="{1A28A30B-AFD1-4AAB-BB4C-874D21970ED1}"/>
              </a:ext>
            </a:extLst>
          </p:cNvPr>
          <p:cNvGrpSpPr/>
          <p:nvPr/>
        </p:nvGrpSpPr>
        <p:grpSpPr>
          <a:xfrm flipH="1">
            <a:off x="4418010" y="5257800"/>
            <a:ext cx="3733801" cy="1219200"/>
            <a:chOff x="5692588" y="1560606"/>
            <a:chExt cx="3195918" cy="936812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xmlns="" id="{3B6C00CE-1707-48F5-8942-F1B28C0CABFC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xmlns="" id="{C338EA2C-F7DB-4D97-8704-B61EFE75841F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xmlns="" id="{DA52EB5C-37E7-4E99-AEEC-1432B5C092B8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xmlns="" id="{92669486-CE2F-4820-A6C2-D58F1781F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xmlns="" id="{BC1B0D95-C1E1-4B2A-BCEF-062193828F12}"/>
              </a:ext>
            </a:extLst>
          </p:cNvPr>
          <p:cNvSpPr/>
          <p:nvPr/>
        </p:nvSpPr>
        <p:spPr>
          <a:xfrm>
            <a:off x="5408612" y="2667000"/>
            <a:ext cx="1533126" cy="15335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mk-MK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1,364.12</a:t>
            </a:r>
          </a:p>
          <a:p>
            <a:pPr lvl="0" algn="ctr"/>
            <a:r>
              <a:rPr lang="mk-MK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мил. денари</a:t>
            </a:r>
            <a:endParaRPr lang="en-US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5212" y="2438400"/>
            <a:ext cx="2427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err="1" smtClean="0">
                <a:solidFill>
                  <a:schemeClr val="bg1"/>
                </a:solidFill>
              </a:rPr>
              <a:t>Терестријални</a:t>
            </a:r>
            <a:r>
              <a:rPr lang="mk-MK" sz="1600" dirty="0" smtClean="0">
                <a:solidFill>
                  <a:schemeClr val="bg1"/>
                </a:solidFill>
              </a:rPr>
              <a:t> телевизии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на државно ниво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75854" y="5213985"/>
            <a:ext cx="24162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mk-MK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 / Студент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05874" y="5264423"/>
            <a:ext cx="784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9,60%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28259" y="1761831"/>
            <a:ext cx="784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2,00%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52581" y="5260152"/>
            <a:ext cx="784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0,50%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9E186F2C-73F1-4FF1-AE76-4A4A4A5882C5}"/>
              </a:ext>
            </a:extLst>
          </p:cNvPr>
          <p:cNvCxnSpPr/>
          <p:nvPr/>
        </p:nvCxnSpPr>
        <p:spPr>
          <a:xfrm>
            <a:off x="6094412" y="4419600"/>
            <a:ext cx="0" cy="38100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513012" y="990600"/>
            <a:ext cx="7008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 Трошоци на </a:t>
            </a:r>
            <a:r>
              <a:rPr lang="mk-MK" sz="1600" dirty="0">
                <a:ea typeface="Tahoma" pitchFamily="34" charset="0"/>
                <a:cs typeface="Tahoma" pitchFamily="34" charset="0"/>
              </a:rPr>
              <a:t>комерцијалните телевизии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9054300" y="2362200"/>
            <a:ext cx="2146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Сателитски телевизии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на државно ниво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836612" y="3733800"/>
            <a:ext cx="2632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Телевизии на државно ниво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преку ОЈКМ</a:t>
            </a:r>
            <a:endParaRPr lang="en-US" sz="1600" b="1" cap="all" dirty="0" smtClean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761412" y="38100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Телевизии на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регионално ниво</a:t>
            </a:r>
            <a:endParaRPr lang="en-US" sz="1600" b="1" cap="all" dirty="0" smtClean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722812" y="55626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Телевизии на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локално ниво</a:t>
            </a:r>
            <a:endParaRPr lang="en-US" sz="1600" b="1" cap="all" dirty="0" smtClean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656012" y="22860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solidFill>
                  <a:schemeClr val="bg1"/>
                </a:solidFill>
              </a:rPr>
              <a:t>1,061.47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мил. денари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694612" y="2209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81.96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мил. денари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579812" y="36576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113.33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мил. денари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694612" y="3733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79.47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мил. денари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237412" y="54864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27.89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мил. денари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783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431CF7-048D-4844-8F20-070BB72B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E7F7B79-7725-9340-9BEA-FBCFC91EE528}"/>
              </a:ext>
            </a:extLst>
          </p:cNvPr>
          <p:cNvSpPr/>
          <p:nvPr/>
        </p:nvSpPr>
        <p:spPr>
          <a:xfrm>
            <a:off x="11961813" y="262234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D06AF9B7-13C0-7840-B153-D9D9406FB4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90256"/>
              </p:ext>
            </p:extLst>
          </p:nvPr>
        </p:nvGraphicFramePr>
        <p:xfrm>
          <a:off x="227012" y="2133600"/>
          <a:ext cx="5048652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807B3DE6-2B0E-904D-B9E7-BDD367F52CD5}"/>
              </a:ext>
            </a:extLst>
          </p:cNvPr>
          <p:cNvCxnSpPr>
            <a:cxnSpLocks/>
          </p:cNvCxnSpPr>
          <p:nvPr/>
        </p:nvCxnSpPr>
        <p:spPr>
          <a:xfrm>
            <a:off x="989012" y="3200400"/>
            <a:ext cx="2819400" cy="533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011B1FB-8EEE-634C-B034-8A47EC65EA77}"/>
              </a:ext>
            </a:extLst>
          </p:cNvPr>
          <p:cNvCxnSpPr>
            <a:cxnSpLocks/>
          </p:cNvCxnSpPr>
          <p:nvPr/>
        </p:nvCxnSpPr>
        <p:spPr>
          <a:xfrm flipV="1">
            <a:off x="3808412" y="3124200"/>
            <a:ext cx="988198" cy="6095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0C7C5CB-AB32-7948-8B58-EAF96536CC2E}"/>
              </a:ext>
            </a:extLst>
          </p:cNvPr>
          <p:cNvSpPr txBox="1"/>
          <p:nvPr/>
        </p:nvSpPr>
        <p:spPr>
          <a:xfrm>
            <a:off x="3884612" y="2971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>
                <a:cs typeface="Arial" panose="020B0604020202020204" pitchFamily="34" charset="0"/>
              </a:rPr>
              <a:t>5,32%</a:t>
            </a:r>
            <a:endParaRPr lang="x-none" sz="1600" dirty="0"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AC54F1A-EE86-D74B-9599-5E733F022771}"/>
              </a:ext>
            </a:extLst>
          </p:cNvPr>
          <p:cNvSpPr txBox="1"/>
          <p:nvPr/>
        </p:nvSpPr>
        <p:spPr>
          <a:xfrm>
            <a:off x="836612" y="2819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>
                <a:cs typeface="Arial" panose="020B0604020202020204" pitchFamily="34" charset="0"/>
              </a:rPr>
              <a:t>-15,16%</a:t>
            </a:r>
            <a:endParaRPr lang="x-none" sz="1600" dirty="0"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E848E7A-E5D0-C248-AED6-05024E4138CA}"/>
              </a:ext>
            </a:extLst>
          </p:cNvPr>
          <p:cNvSpPr txBox="1"/>
          <p:nvPr/>
        </p:nvSpPr>
        <p:spPr>
          <a:xfrm>
            <a:off x="1827212" y="3048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>
                <a:cs typeface="Arial" panose="020B0604020202020204" pitchFamily="34" charset="0"/>
              </a:rPr>
              <a:t>-2,65%</a:t>
            </a:r>
            <a:endParaRPr lang="x-none" sz="1600" dirty="0"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B544094-2F42-5443-AD69-F3E1D29834C2}"/>
              </a:ext>
            </a:extLst>
          </p:cNvPr>
          <p:cNvSpPr txBox="1"/>
          <p:nvPr/>
        </p:nvSpPr>
        <p:spPr>
          <a:xfrm>
            <a:off x="2817812" y="3276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>
                <a:cs typeface="Arial" panose="020B0604020202020204" pitchFamily="34" charset="0"/>
              </a:rPr>
              <a:t>-0,75%</a:t>
            </a:r>
            <a:endParaRPr lang="x-none" sz="1600" dirty="0">
              <a:cs typeface="Arial" panose="020B0604020202020204" pitchFamily="34" charset="0"/>
            </a:endParaRPr>
          </a:p>
        </p:txBody>
      </p:sp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xmlns="" id="{E25CC567-ADE9-884C-95F4-34D9158F9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0935273"/>
              </p:ext>
            </p:extLst>
          </p:nvPr>
        </p:nvGraphicFramePr>
        <p:xfrm>
          <a:off x="5713412" y="2286000"/>
          <a:ext cx="6096002" cy="25072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90920">
                  <a:extLst>
                    <a:ext uri="{9D8B030D-6E8A-4147-A177-3AD203B41FA5}">
                      <a16:colId xmlns:a16="http://schemas.microsoft.com/office/drawing/2014/main" xmlns="" val="2712701033"/>
                    </a:ext>
                  </a:extLst>
                </a:gridCol>
                <a:gridCol w="805798">
                  <a:extLst>
                    <a:ext uri="{9D8B030D-6E8A-4147-A177-3AD203B41FA5}">
                      <a16:colId xmlns:a16="http://schemas.microsoft.com/office/drawing/2014/main" xmlns="" val="2089830211"/>
                    </a:ext>
                  </a:extLst>
                </a:gridCol>
                <a:gridCol w="784053">
                  <a:extLst>
                    <a:ext uri="{9D8B030D-6E8A-4147-A177-3AD203B41FA5}">
                      <a16:colId xmlns:a16="http://schemas.microsoft.com/office/drawing/2014/main" xmlns="" val="1742942096"/>
                    </a:ext>
                  </a:extLst>
                </a:gridCol>
                <a:gridCol w="784053">
                  <a:extLst>
                    <a:ext uri="{9D8B030D-6E8A-4147-A177-3AD203B41FA5}">
                      <a16:colId xmlns:a16="http://schemas.microsoft.com/office/drawing/2014/main" xmlns="" val="14729536"/>
                    </a:ext>
                  </a:extLst>
                </a:gridCol>
                <a:gridCol w="784053">
                  <a:extLst>
                    <a:ext uri="{9D8B030D-6E8A-4147-A177-3AD203B41FA5}">
                      <a16:colId xmlns:a16="http://schemas.microsoft.com/office/drawing/2014/main" xmlns="" val="3327471103"/>
                    </a:ext>
                  </a:extLst>
                </a:gridCol>
                <a:gridCol w="784053">
                  <a:extLst>
                    <a:ext uri="{9D8B030D-6E8A-4147-A177-3AD203B41FA5}">
                      <a16:colId xmlns:a16="http://schemas.microsoft.com/office/drawing/2014/main" xmlns="" val="2863246340"/>
                    </a:ext>
                  </a:extLst>
                </a:gridCol>
                <a:gridCol w="863072">
                  <a:extLst>
                    <a:ext uri="{9D8B030D-6E8A-4147-A177-3AD203B41FA5}">
                      <a16:colId xmlns:a16="http://schemas.microsoft.com/office/drawing/2014/main" xmlns="" val="220530316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lvl="0" algn="ctr"/>
                      <a:r>
                        <a:rPr lang="mk-MK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ТВ</a:t>
                      </a:r>
                      <a:endParaRPr lang="x-none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2015</a:t>
                      </a:r>
                      <a:endParaRPr lang="x-none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x-none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x-none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2018</a:t>
                      </a:r>
                      <a:endParaRPr lang="x-none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2019</a:t>
                      </a:r>
                      <a:endParaRPr lang="x-none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/</a:t>
                      </a:r>
                      <a:endParaRPr lang="mk-MK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r>
                        <a:rPr lang="mk-MK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2018</a:t>
                      </a:r>
                      <a:endParaRPr lang="x-none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8799419"/>
                  </a:ext>
                </a:extLst>
              </a:tr>
              <a:tr h="385620"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 ТВ Алфа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197.11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134.43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104.70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141.82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132.78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-6.37%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379847"/>
                  </a:ext>
                </a:extLst>
              </a:tr>
              <a:tr h="385620"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ТВ Алсат</a:t>
                      </a:r>
                      <a:r>
                        <a:rPr lang="en-US" sz="1600" dirty="0"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М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166.06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170.81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158.36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156.67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159.68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1.92%</a:t>
                      </a:r>
                      <a:endParaRPr lang="x-none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63190"/>
                  </a:ext>
                </a:extLst>
              </a:tr>
              <a:tr h="385620"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ТВ Канал 5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291.86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206.94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205.62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188.13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225.73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19.99%</a:t>
                      </a:r>
                      <a:endParaRPr lang="x-none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6169362"/>
                  </a:ext>
                </a:extLst>
              </a:tr>
              <a:tr h="385620"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ТВ Сител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541.80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473.38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451.84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 smtClean="0">
                          <a:latin typeface="+mn-lt"/>
                          <a:cs typeface="Arial" panose="020B0604020202020204" pitchFamily="34" charset="0"/>
                        </a:rPr>
                        <a:t>432.45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480.77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11.17%</a:t>
                      </a:r>
                      <a:endParaRPr lang="x-none" sz="16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9683572"/>
                  </a:ext>
                </a:extLst>
              </a:tr>
              <a:tr h="385620"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ТВ Телма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101.02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115.53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151.37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144.79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121.54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600" dirty="0">
                          <a:latin typeface="+mn-lt"/>
                          <a:cs typeface="Arial" panose="020B0604020202020204" pitchFamily="34" charset="0"/>
                        </a:rPr>
                        <a:t>-16.06%</a:t>
                      </a:r>
                      <a:endParaRPr lang="x-none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503194"/>
                  </a:ext>
                </a:extLst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03412" y="12192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Вкупни приходи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7161212" y="1295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Стапка на раст на вкупните приходи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ea typeface="Tahoma" pitchFamily="34" charset="0"/>
                <a:cs typeface="Tahoma" pitchFamily="34" charset="0"/>
              </a:rPr>
              <a:t>Терестријални телевизии на државно ниво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65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961813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0812" y="11430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Приходи од рекламирање (без </a:t>
            </a:r>
            <a:r>
              <a:rPr lang="mk-MK" sz="1600" dirty="0" err="1" smtClean="0">
                <a:ea typeface="Tahoma" pitchFamily="34" charset="0"/>
                <a:cs typeface="Tahoma" pitchFamily="34" charset="0"/>
              </a:rPr>
              <a:t>ппр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)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760412" y="2057400"/>
          <a:ext cx="10363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6D7E95-13D5-EF43-A3BC-D3AEC831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CB2109C-0BB2-3240-B5C9-A471CACE4173}"/>
              </a:ext>
            </a:extLst>
          </p:cNvPr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538D9E3-9326-C545-ADF3-B3F85CF0E5A8}"/>
              </a:ext>
            </a:extLst>
          </p:cNvPr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16CAECE5-4B8A-064E-8CC9-E925E4D3D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0690942"/>
              </p:ext>
            </p:extLst>
          </p:nvPr>
        </p:nvGraphicFramePr>
        <p:xfrm>
          <a:off x="303212" y="1295400"/>
          <a:ext cx="540733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F6ADF0F-59F2-6A48-9AC1-4B3AA57219C3}"/>
              </a:ext>
            </a:extLst>
          </p:cNvPr>
          <p:cNvCxnSpPr>
            <a:cxnSpLocks/>
          </p:cNvCxnSpPr>
          <p:nvPr/>
        </p:nvCxnSpPr>
        <p:spPr>
          <a:xfrm>
            <a:off x="1065212" y="2971800"/>
            <a:ext cx="3124200" cy="990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9FDEBD79-8374-EA4D-8FCB-9DC22C721128}"/>
              </a:ext>
            </a:extLst>
          </p:cNvPr>
          <p:cNvCxnSpPr>
            <a:cxnSpLocks/>
          </p:cNvCxnSpPr>
          <p:nvPr/>
        </p:nvCxnSpPr>
        <p:spPr>
          <a:xfrm flipV="1">
            <a:off x="4189412" y="3429000"/>
            <a:ext cx="1143000" cy="533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65212" y="2667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cs typeface="Arial" pitchFamily="34" charset="0"/>
              </a:rPr>
              <a:t>-14,6%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32012" y="2971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cs typeface="Arial" pitchFamily="34" charset="0"/>
              </a:rPr>
              <a:t>-5,27%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98812" y="3352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cs typeface="Arial" pitchFamily="34" charset="0"/>
              </a:rPr>
              <a:t>-0,17%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5612" y="3276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cs typeface="Arial" pitchFamily="34" charset="0"/>
              </a:rPr>
              <a:t>3,57%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8212" y="10668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трошоци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9015658"/>
              </p:ext>
            </p:extLst>
          </p:nvPr>
        </p:nvGraphicFramePr>
        <p:xfrm>
          <a:off x="6170612" y="1752600"/>
          <a:ext cx="5486401" cy="1904998"/>
        </p:xfrm>
        <a:graphic>
          <a:graphicData uri="http://schemas.openxmlformats.org/drawingml/2006/table">
            <a:tbl>
              <a:tblPr/>
              <a:tblGrid>
                <a:gridCol w="1140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91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91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91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91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91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13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02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ТВ Алфа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14.06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-3.21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29.86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39.33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02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ТВ </a:t>
                      </a:r>
                      <a:r>
                        <a:rPr lang="mk-MK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Алсат-М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4.71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8.44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302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ТВ Канал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-9.50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0.89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02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ТВ Сител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31.81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32.38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46.85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18.68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28.45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8302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ТВ </a:t>
                      </a:r>
                      <a:r>
                        <a:rPr lang="mk-MK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Телма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-22.80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-20.11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-18.99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-21.48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-21.91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923212" y="9144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Финансиски резултат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9" name="Group 22"/>
          <p:cNvGrpSpPr>
            <a:grpSpLocks/>
          </p:cNvGrpSpPr>
          <p:nvPr/>
        </p:nvGrpSpPr>
        <p:grpSpPr bwMode="auto">
          <a:xfrm>
            <a:off x="6475412" y="4114800"/>
            <a:ext cx="976049" cy="836728"/>
            <a:chOff x="2460625" y="2192338"/>
            <a:chExt cx="1209676" cy="1038225"/>
          </a:xfrm>
          <a:solidFill>
            <a:schemeClr val="accent3">
              <a:lumMod val="75000"/>
            </a:schemeClr>
          </a:solidFill>
        </p:grpSpPr>
        <p:sp>
          <p:nvSpPr>
            <p:cNvPr id="30" name="Freeform 62"/>
            <p:cNvSpPr>
              <a:spLocks/>
            </p:cNvSpPr>
            <p:nvPr/>
          </p:nvSpPr>
          <p:spPr bwMode="auto">
            <a:xfrm>
              <a:off x="2873375" y="2446338"/>
              <a:ext cx="384175" cy="784225"/>
            </a:xfrm>
            <a:custGeom>
              <a:avLst/>
              <a:gdLst>
                <a:gd name="T0" fmla="*/ 312613 w 102"/>
                <a:gd name="T1" fmla="*/ 0 h 207"/>
                <a:gd name="T2" fmla="*/ 71562 w 102"/>
                <a:gd name="T3" fmla="*/ 0 h 207"/>
                <a:gd name="T4" fmla="*/ 0 w 102"/>
                <a:gd name="T5" fmla="*/ 71982 h 207"/>
                <a:gd name="T6" fmla="*/ 0 w 102"/>
                <a:gd name="T7" fmla="*/ 405372 h 207"/>
                <a:gd name="T8" fmla="*/ 71562 w 102"/>
                <a:gd name="T9" fmla="*/ 477354 h 207"/>
                <a:gd name="T10" fmla="*/ 71562 w 102"/>
                <a:gd name="T11" fmla="*/ 477354 h 207"/>
                <a:gd name="T12" fmla="*/ 71562 w 102"/>
                <a:gd name="T13" fmla="*/ 712243 h 207"/>
                <a:gd name="T14" fmla="*/ 139358 w 102"/>
                <a:gd name="T15" fmla="*/ 784225 h 207"/>
                <a:gd name="T16" fmla="*/ 244817 w 102"/>
                <a:gd name="T17" fmla="*/ 784225 h 207"/>
                <a:gd name="T18" fmla="*/ 312613 w 102"/>
                <a:gd name="T19" fmla="*/ 712243 h 207"/>
                <a:gd name="T20" fmla="*/ 312613 w 102"/>
                <a:gd name="T21" fmla="*/ 477354 h 207"/>
                <a:gd name="T22" fmla="*/ 312613 w 102"/>
                <a:gd name="T23" fmla="*/ 477354 h 207"/>
                <a:gd name="T24" fmla="*/ 384175 w 102"/>
                <a:gd name="T25" fmla="*/ 405372 h 207"/>
                <a:gd name="T26" fmla="*/ 384175 w 102"/>
                <a:gd name="T27" fmla="*/ 71982 h 207"/>
                <a:gd name="T28" fmla="*/ 312613 w 102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2" h="207">
                  <a:moveTo>
                    <a:pt x="8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7"/>
                    <a:pt x="8" y="126"/>
                    <a:pt x="19" y="126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9" y="188"/>
                    <a:pt x="19" y="188"/>
                    <a:pt x="19" y="188"/>
                  </a:cubicBezTo>
                  <a:cubicBezTo>
                    <a:pt x="19" y="198"/>
                    <a:pt x="27" y="207"/>
                    <a:pt x="37" y="207"/>
                  </a:cubicBezTo>
                  <a:cubicBezTo>
                    <a:pt x="65" y="207"/>
                    <a:pt x="65" y="207"/>
                    <a:pt x="65" y="207"/>
                  </a:cubicBezTo>
                  <a:cubicBezTo>
                    <a:pt x="75" y="207"/>
                    <a:pt x="83" y="198"/>
                    <a:pt x="83" y="188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94" y="126"/>
                    <a:pt x="102" y="117"/>
                    <a:pt x="102" y="107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102" y="9"/>
                    <a:pt x="94" y="0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Oval 63"/>
            <p:cNvSpPr>
              <a:spLocks noChangeArrowheads="1"/>
            </p:cNvSpPr>
            <p:nvPr/>
          </p:nvSpPr>
          <p:spPr bwMode="auto">
            <a:xfrm>
              <a:off x="2947988" y="2192338"/>
              <a:ext cx="234950" cy="231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32" name="Freeform 64"/>
            <p:cNvSpPr>
              <a:spLocks/>
            </p:cNvSpPr>
            <p:nvPr/>
          </p:nvSpPr>
          <p:spPr bwMode="auto">
            <a:xfrm>
              <a:off x="3341688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17092 w 87"/>
                <a:gd name="T15" fmla="*/ 666750 h 176"/>
                <a:gd name="T16" fmla="*/ 207744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1" y="176"/>
                  </a:cubicBezTo>
                  <a:cubicBezTo>
                    <a:pt x="55" y="176"/>
                    <a:pt x="55" y="176"/>
                    <a:pt x="55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Oval 65"/>
            <p:cNvSpPr>
              <a:spLocks noChangeArrowheads="1"/>
            </p:cNvSpPr>
            <p:nvPr/>
          </p:nvSpPr>
          <p:spPr bwMode="auto">
            <a:xfrm>
              <a:off x="3405188" y="2257426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34" name="Freeform 66"/>
            <p:cNvSpPr>
              <a:spLocks/>
            </p:cNvSpPr>
            <p:nvPr/>
          </p:nvSpPr>
          <p:spPr bwMode="auto">
            <a:xfrm>
              <a:off x="2460625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20869 w 87"/>
                <a:gd name="T15" fmla="*/ 666750 h 176"/>
                <a:gd name="T16" fmla="*/ 211521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2" y="176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Oval 67"/>
            <p:cNvSpPr>
              <a:spLocks noChangeArrowheads="1"/>
            </p:cNvSpPr>
            <p:nvPr/>
          </p:nvSpPr>
          <p:spPr bwMode="auto">
            <a:xfrm>
              <a:off x="2528888" y="2257426"/>
              <a:ext cx="196850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618412" y="4419600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Просечен број на вработени 569 лица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Unit 9.The climates of Spain | Aula Virtual Severo Ochoa | EducaMadrid"/>
          <p:cNvPicPr>
            <a:picLocks noChangeAspect="1" noChangeArrowheads="1"/>
          </p:cNvPicPr>
          <p:nvPr/>
        </p:nvPicPr>
        <p:blipFill>
          <a:blip r:embed="rId4" cstate="print"/>
          <a:srcRect l="8898" t="3390" r="5932" b="5085"/>
          <a:stretch>
            <a:fillRect/>
          </a:stretch>
        </p:blipFill>
        <p:spPr bwMode="auto">
          <a:xfrm>
            <a:off x="6475412" y="5029200"/>
            <a:ext cx="1143000" cy="921224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7542212" y="54102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Најгледана телевизија- ТВ Сител 38,62%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74812" y="5029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mk-MK" sz="1600" dirty="0" smtClean="0">
                <a:ea typeface="Tahoma" pitchFamily="34" charset="0"/>
                <a:cs typeface="Tahoma" pitchFamily="34" charset="0"/>
              </a:rPr>
              <a:t>34,62% набавка на програма</a:t>
            </a:r>
          </a:p>
          <a:p>
            <a:endParaRPr lang="mk-MK" sz="1600" dirty="0" smtClean="0">
              <a:ea typeface="Tahoma" pitchFamily="34" charset="0"/>
              <a:cs typeface="Tahoma" pitchFamily="34" charset="0"/>
            </a:endParaRPr>
          </a:p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- 27,17% плати за вработени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96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4 -0.08006 L -4.16667E-6 1.24017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961813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b="1" dirty="0">
                <a:ea typeface="Tahoma" pitchFamily="34" charset="0"/>
                <a:cs typeface="Tahoma" pitchFamily="34" charset="0"/>
              </a:rPr>
              <a:t>Телевизии на државно ниво преку </a:t>
            </a:r>
            <a:r>
              <a:rPr lang="mk-MK" b="1" dirty="0" smtClean="0">
                <a:ea typeface="Tahoma" pitchFamily="34" charset="0"/>
                <a:cs typeface="Tahoma" pitchFamily="34" charset="0"/>
              </a:rPr>
              <a:t>сателит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0" y="1143000"/>
            <a:ext cx="989012" cy="11287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2209800"/>
            <a:ext cx="1049338" cy="1042416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+mn-ea"/>
              <a:cs typeface="+mn-cs"/>
            </a:endParaRPr>
          </a:p>
        </p:txBody>
      </p:sp>
      <p:grpSp>
        <p:nvGrpSpPr>
          <p:cNvPr id="26" name="Group 10"/>
          <p:cNvGrpSpPr>
            <a:grpSpLocks/>
          </p:cNvGrpSpPr>
          <p:nvPr/>
        </p:nvGrpSpPr>
        <p:grpSpPr bwMode="auto">
          <a:xfrm>
            <a:off x="989012" y="1143000"/>
            <a:ext cx="990600" cy="2075168"/>
            <a:chOff x="2897280" y="204839"/>
            <a:chExt cx="1065120" cy="2439102"/>
          </a:xfrm>
        </p:grpSpPr>
        <p:sp>
          <p:nvSpPr>
            <p:cNvPr id="27" name="Manual Input 10"/>
            <p:cNvSpPr/>
            <p:nvPr/>
          </p:nvSpPr>
          <p:spPr>
            <a:xfrm flipH="1">
              <a:off x="2897481" y="204839"/>
              <a:ext cx="1064680" cy="243874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Manual Input 10"/>
            <p:cNvSpPr/>
            <p:nvPr/>
          </p:nvSpPr>
          <p:spPr>
            <a:xfrm flipH="1">
              <a:off x="2897481" y="1425143"/>
              <a:ext cx="1064680" cy="1218437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18 w 10000"/>
                <a:gd name="connsiteY0" fmla="*/ 4474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8 w 10000"/>
                <a:gd name="connsiteY4" fmla="*/ 44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8" y="4474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18" y="447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0" name="Pentagon 8"/>
          <p:cNvSpPr/>
          <p:nvPr/>
        </p:nvSpPr>
        <p:spPr bwMode="auto">
          <a:xfrm>
            <a:off x="1979612" y="2057400"/>
            <a:ext cx="3722233" cy="576072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Pentagon 4"/>
          <p:cNvSpPr/>
          <p:nvPr/>
        </p:nvSpPr>
        <p:spPr bwMode="auto">
          <a:xfrm>
            <a:off x="1979612" y="2590800"/>
            <a:ext cx="3058205" cy="610906"/>
          </a:xfrm>
          <a:prstGeom prst="homePlate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89612" y="21336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Приходи од реклами – 64,30 мил. денари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1295400"/>
            <a:ext cx="979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73,31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мил. денари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56212" y="2743200"/>
            <a:ext cx="3931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Плати за вработените – 42,06 мил. денари 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2362200"/>
            <a:ext cx="979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81,96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мил. денари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17812" y="21336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solidFill>
                  <a:schemeClr val="bg1"/>
                </a:solidFill>
              </a:rPr>
              <a:t>Вкупни приходи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08212" y="27432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solidFill>
                  <a:schemeClr val="bg1"/>
                </a:solidFill>
              </a:rPr>
              <a:t>Вкупни трошоци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47" name="Group 22"/>
          <p:cNvGrpSpPr>
            <a:grpSpLocks/>
          </p:cNvGrpSpPr>
          <p:nvPr/>
        </p:nvGrpSpPr>
        <p:grpSpPr bwMode="auto">
          <a:xfrm>
            <a:off x="6399212" y="3733800"/>
            <a:ext cx="976049" cy="836728"/>
            <a:chOff x="2460625" y="2192338"/>
            <a:chExt cx="1209676" cy="1038225"/>
          </a:xfrm>
          <a:solidFill>
            <a:schemeClr val="accent3">
              <a:lumMod val="75000"/>
            </a:schemeClr>
          </a:solidFill>
        </p:grpSpPr>
        <p:sp>
          <p:nvSpPr>
            <p:cNvPr id="48" name="Freeform 62"/>
            <p:cNvSpPr>
              <a:spLocks/>
            </p:cNvSpPr>
            <p:nvPr/>
          </p:nvSpPr>
          <p:spPr bwMode="auto">
            <a:xfrm>
              <a:off x="2873375" y="2446338"/>
              <a:ext cx="384175" cy="784225"/>
            </a:xfrm>
            <a:custGeom>
              <a:avLst/>
              <a:gdLst>
                <a:gd name="T0" fmla="*/ 312613 w 102"/>
                <a:gd name="T1" fmla="*/ 0 h 207"/>
                <a:gd name="T2" fmla="*/ 71562 w 102"/>
                <a:gd name="T3" fmla="*/ 0 h 207"/>
                <a:gd name="T4" fmla="*/ 0 w 102"/>
                <a:gd name="T5" fmla="*/ 71982 h 207"/>
                <a:gd name="T6" fmla="*/ 0 w 102"/>
                <a:gd name="T7" fmla="*/ 405372 h 207"/>
                <a:gd name="T8" fmla="*/ 71562 w 102"/>
                <a:gd name="T9" fmla="*/ 477354 h 207"/>
                <a:gd name="T10" fmla="*/ 71562 w 102"/>
                <a:gd name="T11" fmla="*/ 477354 h 207"/>
                <a:gd name="T12" fmla="*/ 71562 w 102"/>
                <a:gd name="T13" fmla="*/ 712243 h 207"/>
                <a:gd name="T14" fmla="*/ 139358 w 102"/>
                <a:gd name="T15" fmla="*/ 784225 h 207"/>
                <a:gd name="T16" fmla="*/ 244817 w 102"/>
                <a:gd name="T17" fmla="*/ 784225 h 207"/>
                <a:gd name="T18" fmla="*/ 312613 w 102"/>
                <a:gd name="T19" fmla="*/ 712243 h 207"/>
                <a:gd name="T20" fmla="*/ 312613 w 102"/>
                <a:gd name="T21" fmla="*/ 477354 h 207"/>
                <a:gd name="T22" fmla="*/ 312613 w 102"/>
                <a:gd name="T23" fmla="*/ 477354 h 207"/>
                <a:gd name="T24" fmla="*/ 384175 w 102"/>
                <a:gd name="T25" fmla="*/ 405372 h 207"/>
                <a:gd name="T26" fmla="*/ 384175 w 102"/>
                <a:gd name="T27" fmla="*/ 71982 h 207"/>
                <a:gd name="T28" fmla="*/ 312613 w 102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2" h="207">
                  <a:moveTo>
                    <a:pt x="8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7"/>
                    <a:pt x="8" y="126"/>
                    <a:pt x="19" y="126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9" y="188"/>
                    <a:pt x="19" y="188"/>
                    <a:pt x="19" y="188"/>
                  </a:cubicBezTo>
                  <a:cubicBezTo>
                    <a:pt x="19" y="198"/>
                    <a:pt x="27" y="207"/>
                    <a:pt x="37" y="207"/>
                  </a:cubicBezTo>
                  <a:cubicBezTo>
                    <a:pt x="65" y="207"/>
                    <a:pt x="65" y="207"/>
                    <a:pt x="65" y="207"/>
                  </a:cubicBezTo>
                  <a:cubicBezTo>
                    <a:pt x="75" y="207"/>
                    <a:pt x="83" y="198"/>
                    <a:pt x="83" y="188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94" y="126"/>
                    <a:pt x="102" y="117"/>
                    <a:pt x="102" y="107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102" y="9"/>
                    <a:pt x="94" y="0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Oval 63"/>
            <p:cNvSpPr>
              <a:spLocks noChangeArrowheads="1"/>
            </p:cNvSpPr>
            <p:nvPr/>
          </p:nvSpPr>
          <p:spPr bwMode="auto">
            <a:xfrm>
              <a:off x="2947988" y="2192338"/>
              <a:ext cx="234950" cy="231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50" name="Freeform 64"/>
            <p:cNvSpPr>
              <a:spLocks/>
            </p:cNvSpPr>
            <p:nvPr/>
          </p:nvSpPr>
          <p:spPr bwMode="auto">
            <a:xfrm>
              <a:off x="3341688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17092 w 87"/>
                <a:gd name="T15" fmla="*/ 666750 h 176"/>
                <a:gd name="T16" fmla="*/ 207744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1" y="176"/>
                  </a:cubicBezTo>
                  <a:cubicBezTo>
                    <a:pt x="55" y="176"/>
                    <a:pt x="55" y="176"/>
                    <a:pt x="55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Oval 65"/>
            <p:cNvSpPr>
              <a:spLocks noChangeArrowheads="1"/>
            </p:cNvSpPr>
            <p:nvPr/>
          </p:nvSpPr>
          <p:spPr bwMode="auto">
            <a:xfrm>
              <a:off x="3405188" y="2257426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52" name="Freeform 66"/>
            <p:cNvSpPr>
              <a:spLocks/>
            </p:cNvSpPr>
            <p:nvPr/>
          </p:nvSpPr>
          <p:spPr bwMode="auto">
            <a:xfrm>
              <a:off x="2460625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20869 w 87"/>
                <a:gd name="T15" fmla="*/ 666750 h 176"/>
                <a:gd name="T16" fmla="*/ 211521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2" y="176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Oval 67"/>
            <p:cNvSpPr>
              <a:spLocks noChangeArrowheads="1"/>
            </p:cNvSpPr>
            <p:nvPr/>
          </p:nvSpPr>
          <p:spPr bwMode="auto">
            <a:xfrm>
              <a:off x="2528888" y="2257426"/>
              <a:ext cx="196850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7542212" y="3962400"/>
            <a:ext cx="36054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Просечен број на вработени 101 лице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55" name="Picture 2" descr="Unit 9.The climates of Spain | Aula Virtual Severo Ochoa | EducaMadrid"/>
          <p:cNvPicPr>
            <a:picLocks noChangeAspect="1" noChangeArrowheads="1"/>
          </p:cNvPicPr>
          <p:nvPr/>
        </p:nvPicPr>
        <p:blipFill>
          <a:blip r:embed="rId3" cstate="print"/>
          <a:srcRect l="8898" t="3390" r="5932" b="5085"/>
          <a:stretch>
            <a:fillRect/>
          </a:stretch>
        </p:blipFill>
        <p:spPr bwMode="auto">
          <a:xfrm>
            <a:off x="6323012" y="4724400"/>
            <a:ext cx="1143000" cy="921224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7540625" y="5029200"/>
            <a:ext cx="4192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Најгледана телевизија- ТВ 24 Вести – 16,79%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29" name="Picture 28" descr="Related image"/>
          <p:cNvPicPr/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60612" y="426720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1827212" y="3733800"/>
            <a:ext cx="2032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Финансиски резултат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8012" y="4495800"/>
            <a:ext cx="1748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ТВ 24 Вести</a:t>
            </a:r>
          </a:p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-8,54 мил. денари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65212" y="5257800"/>
            <a:ext cx="1748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Наша ТВ</a:t>
            </a:r>
          </a:p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-0,12 мил. денари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4 -0.08006 L -4.16667E-6 1.24017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751012" y="3962400"/>
            <a:ext cx="26670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CB2109C-0BB2-3240-B5C9-A471CACE4173}"/>
              </a:ext>
            </a:extLst>
          </p:cNvPr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961813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b="1" dirty="0">
                <a:ea typeface="Tahoma" pitchFamily="34" charset="0"/>
                <a:cs typeface="Tahoma" pitchFamily="34" charset="0"/>
              </a:rPr>
              <a:t>Телевизии на државно ниво преку </a:t>
            </a:r>
            <a:r>
              <a:rPr lang="mk-MK" b="1" dirty="0" smtClean="0">
                <a:ea typeface="Tahoma" pitchFamily="34" charset="0"/>
                <a:cs typeface="Tahoma" pitchFamily="34" charset="0"/>
              </a:rPr>
              <a:t>ОЈКМ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227012" y="1371600"/>
          <a:ext cx="6629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51012" y="8382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приходи и приходи од реклами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360612" y="30480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99,85%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960812" y="3048000"/>
            <a:ext cx="838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99,90%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561012" y="2819400"/>
            <a:ext cx="8382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mk-MK" sz="1600" b="1" dirty="0" smtClean="0">
                <a:cs typeface="Arial" pitchFamily="34" charset="0"/>
              </a:rPr>
              <a:t>66,67%</a:t>
            </a:r>
            <a:endParaRPr lang="en-US" sz="1600" b="1" dirty="0">
              <a:cs typeface="Arial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6627812" y="1524000"/>
          <a:ext cx="4800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151812" y="9906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трошоци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0412" y="17526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113,33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мил. денари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28012" y="3048000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43,48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мил. денари плати за вработени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531812" y="4648200"/>
            <a:ext cx="976049" cy="836728"/>
            <a:chOff x="2460625" y="2192338"/>
            <a:chExt cx="1209676" cy="1038225"/>
          </a:xfrm>
          <a:solidFill>
            <a:schemeClr val="accent3">
              <a:lumMod val="75000"/>
            </a:schemeClr>
          </a:solidFill>
        </p:grpSpPr>
        <p:sp>
          <p:nvSpPr>
            <p:cNvPr id="20" name="Freeform 62"/>
            <p:cNvSpPr>
              <a:spLocks/>
            </p:cNvSpPr>
            <p:nvPr/>
          </p:nvSpPr>
          <p:spPr bwMode="auto">
            <a:xfrm>
              <a:off x="2873375" y="2446338"/>
              <a:ext cx="384175" cy="784225"/>
            </a:xfrm>
            <a:custGeom>
              <a:avLst/>
              <a:gdLst>
                <a:gd name="T0" fmla="*/ 312613 w 102"/>
                <a:gd name="T1" fmla="*/ 0 h 207"/>
                <a:gd name="T2" fmla="*/ 71562 w 102"/>
                <a:gd name="T3" fmla="*/ 0 h 207"/>
                <a:gd name="T4" fmla="*/ 0 w 102"/>
                <a:gd name="T5" fmla="*/ 71982 h 207"/>
                <a:gd name="T6" fmla="*/ 0 w 102"/>
                <a:gd name="T7" fmla="*/ 405372 h 207"/>
                <a:gd name="T8" fmla="*/ 71562 w 102"/>
                <a:gd name="T9" fmla="*/ 477354 h 207"/>
                <a:gd name="T10" fmla="*/ 71562 w 102"/>
                <a:gd name="T11" fmla="*/ 477354 h 207"/>
                <a:gd name="T12" fmla="*/ 71562 w 102"/>
                <a:gd name="T13" fmla="*/ 712243 h 207"/>
                <a:gd name="T14" fmla="*/ 139358 w 102"/>
                <a:gd name="T15" fmla="*/ 784225 h 207"/>
                <a:gd name="T16" fmla="*/ 244817 w 102"/>
                <a:gd name="T17" fmla="*/ 784225 h 207"/>
                <a:gd name="T18" fmla="*/ 312613 w 102"/>
                <a:gd name="T19" fmla="*/ 712243 h 207"/>
                <a:gd name="T20" fmla="*/ 312613 w 102"/>
                <a:gd name="T21" fmla="*/ 477354 h 207"/>
                <a:gd name="T22" fmla="*/ 312613 w 102"/>
                <a:gd name="T23" fmla="*/ 477354 h 207"/>
                <a:gd name="T24" fmla="*/ 384175 w 102"/>
                <a:gd name="T25" fmla="*/ 405372 h 207"/>
                <a:gd name="T26" fmla="*/ 384175 w 102"/>
                <a:gd name="T27" fmla="*/ 71982 h 207"/>
                <a:gd name="T28" fmla="*/ 312613 w 102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2" h="207">
                  <a:moveTo>
                    <a:pt x="8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7"/>
                    <a:pt x="8" y="126"/>
                    <a:pt x="19" y="126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9" y="188"/>
                    <a:pt x="19" y="188"/>
                    <a:pt x="19" y="188"/>
                  </a:cubicBezTo>
                  <a:cubicBezTo>
                    <a:pt x="19" y="198"/>
                    <a:pt x="27" y="207"/>
                    <a:pt x="37" y="207"/>
                  </a:cubicBezTo>
                  <a:cubicBezTo>
                    <a:pt x="65" y="207"/>
                    <a:pt x="65" y="207"/>
                    <a:pt x="65" y="207"/>
                  </a:cubicBezTo>
                  <a:cubicBezTo>
                    <a:pt x="75" y="207"/>
                    <a:pt x="83" y="198"/>
                    <a:pt x="83" y="188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94" y="126"/>
                    <a:pt x="102" y="117"/>
                    <a:pt x="102" y="107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102" y="9"/>
                    <a:pt x="94" y="0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Oval 63"/>
            <p:cNvSpPr>
              <a:spLocks noChangeArrowheads="1"/>
            </p:cNvSpPr>
            <p:nvPr/>
          </p:nvSpPr>
          <p:spPr bwMode="auto">
            <a:xfrm>
              <a:off x="2947988" y="2192338"/>
              <a:ext cx="234950" cy="231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22" name="Freeform 64"/>
            <p:cNvSpPr>
              <a:spLocks/>
            </p:cNvSpPr>
            <p:nvPr/>
          </p:nvSpPr>
          <p:spPr bwMode="auto">
            <a:xfrm>
              <a:off x="3341688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17092 w 87"/>
                <a:gd name="T15" fmla="*/ 666750 h 176"/>
                <a:gd name="T16" fmla="*/ 207744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1" y="176"/>
                  </a:cubicBezTo>
                  <a:cubicBezTo>
                    <a:pt x="55" y="176"/>
                    <a:pt x="55" y="176"/>
                    <a:pt x="55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65"/>
            <p:cNvSpPr>
              <a:spLocks noChangeArrowheads="1"/>
            </p:cNvSpPr>
            <p:nvPr/>
          </p:nvSpPr>
          <p:spPr bwMode="auto">
            <a:xfrm>
              <a:off x="3405188" y="2257426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24" name="Freeform 66"/>
            <p:cNvSpPr>
              <a:spLocks/>
            </p:cNvSpPr>
            <p:nvPr/>
          </p:nvSpPr>
          <p:spPr bwMode="auto">
            <a:xfrm>
              <a:off x="2460625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20869 w 87"/>
                <a:gd name="T15" fmla="*/ 666750 h 176"/>
                <a:gd name="T16" fmla="*/ 211521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2" y="176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Oval 67"/>
            <p:cNvSpPr>
              <a:spLocks noChangeArrowheads="1"/>
            </p:cNvSpPr>
            <p:nvPr/>
          </p:nvSpPr>
          <p:spPr bwMode="auto">
            <a:xfrm>
              <a:off x="2528888" y="2257426"/>
              <a:ext cx="196850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674812" y="4876800"/>
            <a:ext cx="36054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Просечен број на вработени 153 лица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27" name="Picture 2" descr="Unit 9.The climates of Spain | Aula Virtual Severo Ochoa | EducaMadrid"/>
          <p:cNvPicPr>
            <a:picLocks noChangeAspect="1" noChangeArrowheads="1"/>
          </p:cNvPicPr>
          <p:nvPr/>
        </p:nvPicPr>
        <p:blipFill>
          <a:blip r:embed="rId9" cstate="print"/>
          <a:srcRect l="8898" t="3390" r="5932" b="5085"/>
          <a:stretch>
            <a:fillRect/>
          </a:stretch>
        </p:blipFill>
        <p:spPr bwMode="auto">
          <a:xfrm>
            <a:off x="1751012" y="5486400"/>
            <a:ext cx="1143000" cy="921224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970212" y="5791200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Најгледана телевизија- ТВ </a:t>
            </a:r>
            <a:r>
              <a:rPr lang="mk-MK" sz="1600" dirty="0" err="1" smtClean="0">
                <a:ea typeface="Tahoma" pitchFamily="34" charset="0"/>
                <a:cs typeface="Tahoma" pitchFamily="34" charset="0"/>
              </a:rPr>
              <a:t>Компани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 21-М 6,54%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4 -0.08006 L -4.16667E-6 1.24017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431CF7-048D-4844-8F20-070BB72B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0"/>
            <a:ext cx="41132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b="1" dirty="0">
                <a:ea typeface="Tahoma" pitchFamily="34" charset="0"/>
                <a:cs typeface="Tahoma" pitchFamily="34" charset="0"/>
              </a:rPr>
              <a:t>Телевизии на </a:t>
            </a:r>
            <a:r>
              <a:rPr lang="mk-MK" b="1" dirty="0" smtClean="0">
                <a:ea typeface="Tahoma" pitchFamily="34" charset="0"/>
                <a:cs typeface="Tahoma" pitchFamily="34" charset="0"/>
              </a:rPr>
              <a:t>регионално ниво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55612" y="1828800"/>
          <a:ext cx="5181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3412" y="1371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приходи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212" y="3429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за </a:t>
            </a:r>
          </a:p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27 ТВ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4812" y="3429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за </a:t>
            </a:r>
          </a:p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26 ТВ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5412" y="3429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за </a:t>
            </a:r>
          </a:p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20 ТВ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9812" y="3429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за </a:t>
            </a:r>
          </a:p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19 ТВ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0412" y="3429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за </a:t>
            </a:r>
          </a:p>
          <a:p>
            <a:pPr algn="ctr"/>
            <a:r>
              <a:rPr lang="mk-MK" sz="1600" b="1" dirty="0" smtClean="0">
                <a:solidFill>
                  <a:schemeClr val="bg1"/>
                </a:solidFill>
                <a:cs typeface="Arial" pitchFamily="34" charset="0"/>
              </a:rPr>
              <a:t>17 ТВ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0212" y="12954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приходи по региони и стапка на раст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399212" y="1828800"/>
          <a:ext cx="4953000" cy="2926080"/>
        </p:xfrm>
        <a:graphic>
          <a:graphicData uri="http://schemas.openxmlformats.org/drawingml/2006/table">
            <a:tbl>
              <a:tblPr/>
              <a:tblGrid>
                <a:gridCol w="1166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79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7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0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0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 </a:t>
                      </a:r>
                      <a:r>
                        <a:rPr lang="mk-MK" sz="1600" b="0" i="0" u="none" strike="noStrike" dirty="0" smtClean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региони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стапка на раст  на вкупните приходи 2019/2018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Д1-Скопје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31.12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24.77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-20.40%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Д1-Велес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62.77%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10.19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10.34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1.47%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7.87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10.79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37.10%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7.04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11.57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64.35%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5.15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6.84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32.82%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0.02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0.49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2350.00%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Д8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10.61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10.76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1.41%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E7F7B79-7725-9340-9BEA-FBCFC91EE528}"/>
              </a:ext>
            </a:extLst>
          </p:cNvPr>
          <p:cNvSpPr/>
          <p:nvPr/>
        </p:nvSpPr>
        <p:spPr>
          <a:xfrm>
            <a:off x="11961812" y="0"/>
            <a:ext cx="227013" cy="71202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654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431CF7-048D-4844-8F20-070BB72B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E7F7B79-7725-9340-9BEA-FBCFC91EE528}"/>
              </a:ext>
            </a:extLst>
          </p:cNvPr>
          <p:cNvSpPr/>
          <p:nvPr/>
        </p:nvSpPr>
        <p:spPr>
          <a:xfrm>
            <a:off x="11961812" y="0"/>
            <a:ext cx="227013" cy="71202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303212" y="1524000"/>
          <a:ext cx="11201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99012" y="10668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Приходи од реклами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654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E7F7B79-7725-9340-9BEA-FBCFC91EE528}"/>
              </a:ext>
            </a:extLst>
          </p:cNvPr>
          <p:cNvSpPr/>
          <p:nvPr/>
        </p:nvSpPr>
        <p:spPr>
          <a:xfrm>
            <a:off x="11961812" y="0"/>
            <a:ext cx="227013" cy="71202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227012" y="1219200"/>
          <a:ext cx="7923212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0" y="5181600"/>
            <a:ext cx="4495798" cy="38535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- 43,30% плати за вработените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5212" y="838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трошоци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7008812" y="4648200"/>
            <a:ext cx="762000" cy="762000"/>
            <a:chOff x="2460625" y="2192338"/>
            <a:chExt cx="1209676" cy="1038225"/>
          </a:xfrm>
          <a:solidFill>
            <a:schemeClr val="accent3">
              <a:lumMod val="75000"/>
            </a:schemeClr>
          </a:solidFill>
        </p:grpSpPr>
        <p:sp>
          <p:nvSpPr>
            <p:cNvPr id="11" name="Freeform 62"/>
            <p:cNvSpPr>
              <a:spLocks/>
            </p:cNvSpPr>
            <p:nvPr/>
          </p:nvSpPr>
          <p:spPr bwMode="auto">
            <a:xfrm>
              <a:off x="2873375" y="2446338"/>
              <a:ext cx="384175" cy="784225"/>
            </a:xfrm>
            <a:custGeom>
              <a:avLst/>
              <a:gdLst>
                <a:gd name="T0" fmla="*/ 312613 w 102"/>
                <a:gd name="T1" fmla="*/ 0 h 207"/>
                <a:gd name="T2" fmla="*/ 71562 w 102"/>
                <a:gd name="T3" fmla="*/ 0 h 207"/>
                <a:gd name="T4" fmla="*/ 0 w 102"/>
                <a:gd name="T5" fmla="*/ 71982 h 207"/>
                <a:gd name="T6" fmla="*/ 0 w 102"/>
                <a:gd name="T7" fmla="*/ 405372 h 207"/>
                <a:gd name="T8" fmla="*/ 71562 w 102"/>
                <a:gd name="T9" fmla="*/ 477354 h 207"/>
                <a:gd name="T10" fmla="*/ 71562 w 102"/>
                <a:gd name="T11" fmla="*/ 477354 h 207"/>
                <a:gd name="T12" fmla="*/ 71562 w 102"/>
                <a:gd name="T13" fmla="*/ 712243 h 207"/>
                <a:gd name="T14" fmla="*/ 139358 w 102"/>
                <a:gd name="T15" fmla="*/ 784225 h 207"/>
                <a:gd name="T16" fmla="*/ 244817 w 102"/>
                <a:gd name="T17" fmla="*/ 784225 h 207"/>
                <a:gd name="T18" fmla="*/ 312613 w 102"/>
                <a:gd name="T19" fmla="*/ 712243 h 207"/>
                <a:gd name="T20" fmla="*/ 312613 w 102"/>
                <a:gd name="T21" fmla="*/ 477354 h 207"/>
                <a:gd name="T22" fmla="*/ 312613 w 102"/>
                <a:gd name="T23" fmla="*/ 477354 h 207"/>
                <a:gd name="T24" fmla="*/ 384175 w 102"/>
                <a:gd name="T25" fmla="*/ 405372 h 207"/>
                <a:gd name="T26" fmla="*/ 384175 w 102"/>
                <a:gd name="T27" fmla="*/ 71982 h 207"/>
                <a:gd name="T28" fmla="*/ 312613 w 102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2" h="207">
                  <a:moveTo>
                    <a:pt x="8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7"/>
                    <a:pt x="8" y="126"/>
                    <a:pt x="19" y="126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9" y="188"/>
                    <a:pt x="19" y="188"/>
                    <a:pt x="19" y="188"/>
                  </a:cubicBezTo>
                  <a:cubicBezTo>
                    <a:pt x="19" y="198"/>
                    <a:pt x="27" y="207"/>
                    <a:pt x="37" y="207"/>
                  </a:cubicBezTo>
                  <a:cubicBezTo>
                    <a:pt x="65" y="207"/>
                    <a:pt x="65" y="207"/>
                    <a:pt x="65" y="207"/>
                  </a:cubicBezTo>
                  <a:cubicBezTo>
                    <a:pt x="75" y="207"/>
                    <a:pt x="83" y="198"/>
                    <a:pt x="83" y="188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94" y="126"/>
                    <a:pt x="102" y="117"/>
                    <a:pt x="102" y="107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102" y="9"/>
                    <a:pt x="94" y="0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Oval 63"/>
            <p:cNvSpPr>
              <a:spLocks noChangeArrowheads="1"/>
            </p:cNvSpPr>
            <p:nvPr/>
          </p:nvSpPr>
          <p:spPr bwMode="auto">
            <a:xfrm>
              <a:off x="2947988" y="2192338"/>
              <a:ext cx="234950" cy="231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13" name="Freeform 64"/>
            <p:cNvSpPr>
              <a:spLocks/>
            </p:cNvSpPr>
            <p:nvPr/>
          </p:nvSpPr>
          <p:spPr bwMode="auto">
            <a:xfrm>
              <a:off x="3341688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17092 w 87"/>
                <a:gd name="T15" fmla="*/ 666750 h 176"/>
                <a:gd name="T16" fmla="*/ 207744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1" y="176"/>
                  </a:cubicBezTo>
                  <a:cubicBezTo>
                    <a:pt x="55" y="176"/>
                    <a:pt x="55" y="176"/>
                    <a:pt x="55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Oval 65"/>
            <p:cNvSpPr>
              <a:spLocks noChangeArrowheads="1"/>
            </p:cNvSpPr>
            <p:nvPr/>
          </p:nvSpPr>
          <p:spPr bwMode="auto">
            <a:xfrm>
              <a:off x="3405188" y="2257426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15" name="Freeform 66"/>
            <p:cNvSpPr>
              <a:spLocks/>
            </p:cNvSpPr>
            <p:nvPr/>
          </p:nvSpPr>
          <p:spPr bwMode="auto">
            <a:xfrm>
              <a:off x="2460625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20869 w 87"/>
                <a:gd name="T15" fmla="*/ 666750 h 176"/>
                <a:gd name="T16" fmla="*/ 211521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2" y="176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Oval 67"/>
            <p:cNvSpPr>
              <a:spLocks noChangeArrowheads="1"/>
            </p:cNvSpPr>
            <p:nvPr/>
          </p:nvSpPr>
          <p:spPr bwMode="auto">
            <a:xfrm>
              <a:off x="2528888" y="2257426"/>
              <a:ext cx="196850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</p:grpSp>
      <p:pic>
        <p:nvPicPr>
          <p:cNvPr id="17" name="Picture 2" descr="Unit 9.The climates of Spain | Aula Virtual Severo Ochoa | EducaMadrid"/>
          <p:cNvPicPr>
            <a:picLocks noChangeAspect="1" noChangeArrowheads="1"/>
          </p:cNvPicPr>
          <p:nvPr/>
        </p:nvPicPr>
        <p:blipFill>
          <a:blip r:embed="rId4" cstate="print"/>
          <a:srcRect l="8898" t="3390" r="5932" b="5085"/>
          <a:stretch>
            <a:fillRect/>
          </a:stretch>
        </p:blipFill>
        <p:spPr bwMode="auto">
          <a:xfrm>
            <a:off x="3656012" y="5486400"/>
            <a:ext cx="1143000" cy="92122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7847012" y="4953000"/>
            <a:ext cx="36054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Просечен број на вработени 135 лица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99012" y="57912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Највисок неделен досег- ТВ </a:t>
            </a:r>
            <a:r>
              <a:rPr lang="mk-MK" sz="1600" dirty="0" err="1" smtClean="0">
                <a:ea typeface="Tahoma" pitchFamily="34" charset="0"/>
                <a:cs typeface="Tahoma" pitchFamily="34" charset="0"/>
              </a:rPr>
              <a:t>Коха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 -30,30%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75612" y="914400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err="1" smtClean="0">
                <a:ea typeface="Tahoma" pitchFamily="34" charset="0"/>
                <a:cs typeface="Tahoma" pitchFamily="34" charset="0"/>
              </a:rPr>
              <a:t>Финансисики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 резултат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22" name="Picture 21" descr="C:\Users\s.gudeska-zdravkovsk\Desktop\images (16).jpg"/>
          <p:cNvPicPr/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985" t="2400" r="53234" b="9200"/>
          <a:stretch>
            <a:fillRect/>
          </a:stretch>
        </p:blipFill>
        <p:spPr bwMode="auto">
          <a:xfrm>
            <a:off x="6780212" y="1371600"/>
            <a:ext cx="83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847012" y="1447800"/>
          <a:ext cx="3581400" cy="1266825"/>
        </p:xfrm>
        <a:graphic>
          <a:graphicData uri="http://schemas.openxmlformats.org/drawingml/2006/table">
            <a:tbl>
              <a:tblPr/>
              <a:tblGrid>
                <a:gridCol w="22590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Д1 - Велес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Д4 - Боскија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Д5 - Пелистер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Д6 - </a:t>
                      </a:r>
                      <a:r>
                        <a:rPr lang="mk-MK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Мали </a:t>
                      </a:r>
                      <a:r>
                        <a:rPr lang="mk-MK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Влај</a:t>
                      </a:r>
                      <a:endParaRPr lang="mk-MK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Д8 - Попова Шапка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24" name="Picture 23" descr="C:\Users\s.gudeska-zdravkovsk\Desktop\images (16).jpg"/>
          <p:cNvPicPr/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8756" b="10000"/>
          <a:stretch>
            <a:fillRect/>
          </a:stretch>
        </p:blipFill>
        <p:spPr bwMode="auto">
          <a:xfrm>
            <a:off x="6932612" y="2895600"/>
            <a:ext cx="7975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7847012" y="3048000"/>
          <a:ext cx="3581400" cy="760095"/>
        </p:xfrm>
        <a:graphic>
          <a:graphicData uri="http://schemas.openxmlformats.org/drawingml/2006/table">
            <a:tbl>
              <a:tblPr/>
              <a:tblGrid>
                <a:gridCol w="2073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7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Д1 - Скопје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-2.31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Д3 - Туртел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Д7 - Стогово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-1.75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4 -0.08006 L -4.16667E-6 1.24017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6D7E95-13D5-EF43-A3BC-D3AEC831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CB2109C-0BB2-3240-B5C9-A471CACE4173}"/>
              </a:ext>
            </a:extLst>
          </p:cNvPr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538D9E3-9326-C545-ADF3-B3F85CF0E5A8}"/>
              </a:ext>
            </a:extLst>
          </p:cNvPr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0"/>
            <a:ext cx="41132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b="1" dirty="0">
                <a:ea typeface="Tahoma" pitchFamily="34" charset="0"/>
                <a:cs typeface="Tahoma" pitchFamily="34" charset="0"/>
              </a:rPr>
              <a:t>Телевизии на </a:t>
            </a:r>
            <a:r>
              <a:rPr lang="mk-MK" b="1" dirty="0" smtClean="0">
                <a:ea typeface="Tahoma" pitchFamily="34" charset="0"/>
                <a:cs typeface="Tahoma" pitchFamily="34" charset="0"/>
              </a:rPr>
              <a:t>локално ниво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4" name="Chart 23"/>
          <p:cNvGraphicFramePr/>
          <p:nvPr/>
        </p:nvGraphicFramePr>
        <p:xfrm>
          <a:off x="379412" y="1371600"/>
          <a:ext cx="44196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08012" y="9144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приходи и приходи од реклами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70812" y="838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трошоци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7" name="Diagram 26"/>
          <p:cNvGraphicFramePr/>
          <p:nvPr/>
        </p:nvGraphicFramePr>
        <p:xfrm>
          <a:off x="6246812" y="1295400"/>
          <a:ext cx="45720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847012" y="1524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27,89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мил. денари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94612" y="2362200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11,34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мил. денари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плати за вработени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6612" y="4038600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Финансиски резултат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55612" y="57150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Добивка – 2,76 мил. денари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2" name="Group 22"/>
          <p:cNvGrpSpPr>
            <a:grpSpLocks/>
          </p:cNvGrpSpPr>
          <p:nvPr/>
        </p:nvGrpSpPr>
        <p:grpSpPr bwMode="auto">
          <a:xfrm>
            <a:off x="5180012" y="4419600"/>
            <a:ext cx="762000" cy="762000"/>
            <a:chOff x="2460625" y="2192338"/>
            <a:chExt cx="1209676" cy="1038225"/>
          </a:xfrm>
          <a:solidFill>
            <a:schemeClr val="accent3">
              <a:lumMod val="75000"/>
            </a:schemeClr>
          </a:solidFill>
        </p:grpSpPr>
        <p:sp>
          <p:nvSpPr>
            <p:cNvPr id="33" name="Freeform 62"/>
            <p:cNvSpPr>
              <a:spLocks/>
            </p:cNvSpPr>
            <p:nvPr/>
          </p:nvSpPr>
          <p:spPr bwMode="auto">
            <a:xfrm>
              <a:off x="2873375" y="2446338"/>
              <a:ext cx="384175" cy="784225"/>
            </a:xfrm>
            <a:custGeom>
              <a:avLst/>
              <a:gdLst>
                <a:gd name="T0" fmla="*/ 312613 w 102"/>
                <a:gd name="T1" fmla="*/ 0 h 207"/>
                <a:gd name="T2" fmla="*/ 71562 w 102"/>
                <a:gd name="T3" fmla="*/ 0 h 207"/>
                <a:gd name="T4" fmla="*/ 0 w 102"/>
                <a:gd name="T5" fmla="*/ 71982 h 207"/>
                <a:gd name="T6" fmla="*/ 0 w 102"/>
                <a:gd name="T7" fmla="*/ 405372 h 207"/>
                <a:gd name="T8" fmla="*/ 71562 w 102"/>
                <a:gd name="T9" fmla="*/ 477354 h 207"/>
                <a:gd name="T10" fmla="*/ 71562 w 102"/>
                <a:gd name="T11" fmla="*/ 477354 h 207"/>
                <a:gd name="T12" fmla="*/ 71562 w 102"/>
                <a:gd name="T13" fmla="*/ 712243 h 207"/>
                <a:gd name="T14" fmla="*/ 139358 w 102"/>
                <a:gd name="T15" fmla="*/ 784225 h 207"/>
                <a:gd name="T16" fmla="*/ 244817 w 102"/>
                <a:gd name="T17" fmla="*/ 784225 h 207"/>
                <a:gd name="T18" fmla="*/ 312613 w 102"/>
                <a:gd name="T19" fmla="*/ 712243 h 207"/>
                <a:gd name="T20" fmla="*/ 312613 w 102"/>
                <a:gd name="T21" fmla="*/ 477354 h 207"/>
                <a:gd name="T22" fmla="*/ 312613 w 102"/>
                <a:gd name="T23" fmla="*/ 477354 h 207"/>
                <a:gd name="T24" fmla="*/ 384175 w 102"/>
                <a:gd name="T25" fmla="*/ 405372 h 207"/>
                <a:gd name="T26" fmla="*/ 384175 w 102"/>
                <a:gd name="T27" fmla="*/ 71982 h 207"/>
                <a:gd name="T28" fmla="*/ 312613 w 102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2" h="207">
                  <a:moveTo>
                    <a:pt x="8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7"/>
                    <a:pt x="8" y="126"/>
                    <a:pt x="19" y="126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9" y="188"/>
                    <a:pt x="19" y="188"/>
                    <a:pt x="19" y="188"/>
                  </a:cubicBezTo>
                  <a:cubicBezTo>
                    <a:pt x="19" y="198"/>
                    <a:pt x="27" y="207"/>
                    <a:pt x="37" y="207"/>
                  </a:cubicBezTo>
                  <a:cubicBezTo>
                    <a:pt x="65" y="207"/>
                    <a:pt x="65" y="207"/>
                    <a:pt x="65" y="207"/>
                  </a:cubicBezTo>
                  <a:cubicBezTo>
                    <a:pt x="75" y="207"/>
                    <a:pt x="83" y="198"/>
                    <a:pt x="83" y="188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94" y="126"/>
                    <a:pt x="102" y="117"/>
                    <a:pt x="102" y="107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102" y="9"/>
                    <a:pt x="94" y="0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Oval 63"/>
            <p:cNvSpPr>
              <a:spLocks noChangeArrowheads="1"/>
            </p:cNvSpPr>
            <p:nvPr/>
          </p:nvSpPr>
          <p:spPr bwMode="auto">
            <a:xfrm>
              <a:off x="2947988" y="2192338"/>
              <a:ext cx="234950" cy="231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35" name="Freeform 64"/>
            <p:cNvSpPr>
              <a:spLocks/>
            </p:cNvSpPr>
            <p:nvPr/>
          </p:nvSpPr>
          <p:spPr bwMode="auto">
            <a:xfrm>
              <a:off x="3341688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17092 w 87"/>
                <a:gd name="T15" fmla="*/ 666750 h 176"/>
                <a:gd name="T16" fmla="*/ 207744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1" y="176"/>
                  </a:cubicBezTo>
                  <a:cubicBezTo>
                    <a:pt x="55" y="176"/>
                    <a:pt x="55" y="176"/>
                    <a:pt x="55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Oval 65"/>
            <p:cNvSpPr>
              <a:spLocks noChangeArrowheads="1"/>
            </p:cNvSpPr>
            <p:nvPr/>
          </p:nvSpPr>
          <p:spPr bwMode="auto">
            <a:xfrm>
              <a:off x="3405188" y="2257426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37" name="Freeform 66"/>
            <p:cNvSpPr>
              <a:spLocks/>
            </p:cNvSpPr>
            <p:nvPr/>
          </p:nvSpPr>
          <p:spPr bwMode="auto">
            <a:xfrm>
              <a:off x="2460625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20869 w 87"/>
                <a:gd name="T15" fmla="*/ 666750 h 176"/>
                <a:gd name="T16" fmla="*/ 211521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2" y="176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Oval 67"/>
            <p:cNvSpPr>
              <a:spLocks noChangeArrowheads="1"/>
            </p:cNvSpPr>
            <p:nvPr/>
          </p:nvSpPr>
          <p:spPr bwMode="auto">
            <a:xfrm>
              <a:off x="2528888" y="2257426"/>
              <a:ext cx="196850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</p:grpSp>
      <p:pic>
        <p:nvPicPr>
          <p:cNvPr id="39" name="Picture 2" descr="Unit 9.The climates of Spain | Aula Virtual Severo Ochoa | EducaMadrid"/>
          <p:cNvPicPr>
            <a:picLocks noChangeAspect="1" noChangeArrowheads="1"/>
          </p:cNvPicPr>
          <p:nvPr/>
        </p:nvPicPr>
        <p:blipFill>
          <a:blip r:embed="rId9" cstate="print"/>
          <a:srcRect l="8898" t="3390" r="5932" b="5085"/>
          <a:stretch>
            <a:fillRect/>
          </a:stretch>
        </p:blipFill>
        <p:spPr bwMode="auto">
          <a:xfrm>
            <a:off x="5789612" y="5181600"/>
            <a:ext cx="1143000" cy="921224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6298910" y="4648200"/>
            <a:ext cx="35012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Просечен број на вработени 47 лица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08812" y="55626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Највисок неделен досег - ТВ </a:t>
            </a:r>
            <a:r>
              <a:rPr lang="mk-MK" sz="1600" dirty="0" err="1" smtClean="0">
                <a:ea typeface="Tahoma" pitchFamily="34" charset="0"/>
                <a:cs typeface="Tahoma" pitchFamily="34" charset="0"/>
              </a:rPr>
              <a:t>Протел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 -19,88%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42" name="Picture 41" descr="Related image"/>
          <p:cNvPicPr/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17612" y="4495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0096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4 -0.08006 L -4.16667E-6 1.24017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4664" y="6356352"/>
            <a:ext cx="304721" cy="365125"/>
          </a:xfrm>
        </p:spPr>
        <p:txBody>
          <a:bodyPr/>
          <a:lstStyle/>
          <a:p>
            <a:fld id="{DD0A17F7-02ED-4BA6-9293-FD2D32B19D3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C:\Users\s.gudeska-zdravkovsk\Desktop\ThursdayApril2201514279755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1412" y="1905000"/>
            <a:ext cx="9144000" cy="3124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21128222">
            <a:off x="3586360" y="1550758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Вкупни приходи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1046856">
            <a:off x="3573972" y="2402744"/>
            <a:ext cx="624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/>
              <a:t>Приходи од реклами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0974700">
            <a:off x="6998185" y="3014925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Резултат од работењето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1961813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16" tIns="56158" rIns="112316" bIns="56158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rcle">
            <a:extLst>
              <a:ext uri="{FF2B5EF4-FFF2-40B4-BE49-F238E27FC236}">
                <a16:creationId xmlns:a16="http://schemas.microsoft.com/office/drawing/2014/main" xmlns="" id="{F03939AE-688B-46D1-AFE0-D74C42CC9D3B}"/>
              </a:ext>
            </a:extLst>
          </p:cNvPr>
          <p:cNvSpPr/>
          <p:nvPr/>
        </p:nvSpPr>
        <p:spPr>
          <a:xfrm>
            <a:off x="4875212" y="1905000"/>
            <a:ext cx="2362200" cy="219619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xmlns="" id="{4E21F70E-3816-403D-8BE3-EA6352218FF6}"/>
              </a:ext>
            </a:extLst>
          </p:cNvPr>
          <p:cNvSpPr/>
          <p:nvPr/>
        </p:nvSpPr>
        <p:spPr>
          <a:xfrm>
            <a:off x="7923212" y="1295400"/>
            <a:ext cx="1600200" cy="16002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xmlns="" id="{89474383-F039-4555-B52E-DC6D2F53BD71}"/>
              </a:ext>
            </a:extLst>
          </p:cNvPr>
          <p:cNvSpPr/>
          <p:nvPr/>
        </p:nvSpPr>
        <p:spPr>
          <a:xfrm>
            <a:off x="5256212" y="5105400"/>
            <a:ext cx="1676400" cy="16002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xmlns="" id="{02ED1E1F-9B7F-4F66-BFCB-957C97636D12}"/>
              </a:ext>
            </a:extLst>
          </p:cNvPr>
          <p:cNvSpPr/>
          <p:nvPr/>
        </p:nvSpPr>
        <p:spPr>
          <a:xfrm>
            <a:off x="2589212" y="1219200"/>
            <a:ext cx="1655555" cy="1600200"/>
          </a:xfrm>
          <a:prstGeom prst="ellipse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xmlns="" id="{ABF61D97-481A-4890-A348-766CC6995119}"/>
              </a:ext>
            </a:extLst>
          </p:cNvPr>
          <p:cNvSpPr/>
          <p:nvPr/>
        </p:nvSpPr>
        <p:spPr>
          <a:xfrm>
            <a:off x="4341812" y="1752600"/>
            <a:ext cx="417450" cy="417558"/>
          </a:xfrm>
          <a:prstGeom prst="ellipse">
            <a:avLst/>
          </a:prstGeom>
          <a:solidFill>
            <a:srgbClr val="C00000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xmlns="" id="{6EAED3B6-0D3C-47E7-AF60-68CEE86D6F52}"/>
              </a:ext>
            </a:extLst>
          </p:cNvPr>
          <p:cNvSpPr/>
          <p:nvPr/>
        </p:nvSpPr>
        <p:spPr>
          <a:xfrm>
            <a:off x="5942012" y="4114800"/>
            <a:ext cx="417450" cy="417558"/>
          </a:xfrm>
          <a:prstGeom prst="ellipse">
            <a:avLst/>
          </a:prstGeom>
          <a:solidFill>
            <a:schemeClr val="accent5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xmlns="" id="{5997EB62-9CF2-4405-BFE7-01A7E4033832}"/>
              </a:ext>
            </a:extLst>
          </p:cNvPr>
          <p:cNvSpPr/>
          <p:nvPr/>
        </p:nvSpPr>
        <p:spPr>
          <a:xfrm>
            <a:off x="5713412" y="4572000"/>
            <a:ext cx="276963" cy="277034"/>
          </a:xfrm>
          <a:prstGeom prst="ellipse">
            <a:avLst/>
          </a:prstGeom>
          <a:solidFill>
            <a:schemeClr val="accent5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xmlns="" id="{A901FC05-5206-4870-841D-7DA788F2E4F0}"/>
              </a:ext>
            </a:extLst>
          </p:cNvPr>
          <p:cNvSpPr/>
          <p:nvPr/>
        </p:nvSpPr>
        <p:spPr>
          <a:xfrm>
            <a:off x="5865812" y="4953000"/>
            <a:ext cx="202705" cy="202758"/>
          </a:xfrm>
          <a:prstGeom prst="ellipse">
            <a:avLst/>
          </a:prstGeom>
          <a:solidFill>
            <a:schemeClr val="accent5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xmlns="" id="{0D38F374-F241-4633-9CD3-43B2143862D7}"/>
              </a:ext>
            </a:extLst>
          </p:cNvPr>
          <p:cNvSpPr/>
          <p:nvPr/>
        </p:nvSpPr>
        <p:spPr>
          <a:xfrm>
            <a:off x="6246812" y="4648200"/>
            <a:ext cx="202705" cy="202758"/>
          </a:xfrm>
          <a:prstGeom prst="ellipse">
            <a:avLst/>
          </a:prstGeom>
          <a:solidFill>
            <a:schemeClr val="accent5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xmlns="" id="{B6ED81BF-43E4-47E6-A7C9-389FD7BE76B0}"/>
              </a:ext>
            </a:extLst>
          </p:cNvPr>
          <p:cNvSpPr/>
          <p:nvPr/>
        </p:nvSpPr>
        <p:spPr>
          <a:xfrm>
            <a:off x="7618412" y="2438400"/>
            <a:ext cx="202705" cy="202758"/>
          </a:xfrm>
          <a:prstGeom prst="ellipse">
            <a:avLst/>
          </a:prstGeom>
          <a:solidFill>
            <a:schemeClr val="accent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xmlns="" id="{2A5416EC-5B8B-40BE-8108-39DC5D163779}"/>
              </a:ext>
            </a:extLst>
          </p:cNvPr>
          <p:cNvSpPr/>
          <p:nvPr/>
        </p:nvSpPr>
        <p:spPr>
          <a:xfrm>
            <a:off x="4875212" y="2209800"/>
            <a:ext cx="202705" cy="202758"/>
          </a:xfrm>
          <a:prstGeom prst="ellipse">
            <a:avLst/>
          </a:prstGeom>
          <a:solidFill>
            <a:srgbClr val="C00000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xmlns="" id="{4A163B11-1344-47E0-B8FE-548ECB81F7D9}"/>
              </a:ext>
            </a:extLst>
          </p:cNvPr>
          <p:cNvSpPr/>
          <p:nvPr/>
        </p:nvSpPr>
        <p:spPr>
          <a:xfrm>
            <a:off x="6246812" y="4953000"/>
            <a:ext cx="276963" cy="277034"/>
          </a:xfrm>
          <a:prstGeom prst="ellipse">
            <a:avLst/>
          </a:prstGeom>
          <a:solidFill>
            <a:schemeClr val="accent5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xmlns="" id="{43611951-8933-4607-9436-A76D243322FC}"/>
              </a:ext>
            </a:extLst>
          </p:cNvPr>
          <p:cNvSpPr/>
          <p:nvPr/>
        </p:nvSpPr>
        <p:spPr>
          <a:xfrm>
            <a:off x="4265612" y="2362200"/>
            <a:ext cx="276963" cy="277034"/>
          </a:xfrm>
          <a:prstGeom prst="ellipse">
            <a:avLst/>
          </a:prstGeom>
          <a:solidFill>
            <a:srgbClr val="C00000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xmlns="" id="{FEAA7525-54BA-4FFE-9491-59D7D529CEEA}"/>
              </a:ext>
            </a:extLst>
          </p:cNvPr>
          <p:cNvSpPr/>
          <p:nvPr/>
        </p:nvSpPr>
        <p:spPr>
          <a:xfrm>
            <a:off x="4570412" y="2362200"/>
            <a:ext cx="276963" cy="277034"/>
          </a:xfrm>
          <a:prstGeom prst="ellipse">
            <a:avLst/>
          </a:prstGeom>
          <a:solidFill>
            <a:srgbClr val="C00000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xmlns="" id="{921182D6-8579-4415-B85E-4B6A3A984095}"/>
              </a:ext>
            </a:extLst>
          </p:cNvPr>
          <p:cNvSpPr/>
          <p:nvPr/>
        </p:nvSpPr>
        <p:spPr>
          <a:xfrm>
            <a:off x="7466012" y="1981200"/>
            <a:ext cx="276963" cy="277034"/>
          </a:xfrm>
          <a:prstGeom prst="ellipse">
            <a:avLst/>
          </a:prstGeom>
          <a:solidFill>
            <a:schemeClr val="accent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xmlns="" id="{3B30C0FA-B26D-4CEC-A78A-CDC74C5D2C0F}"/>
              </a:ext>
            </a:extLst>
          </p:cNvPr>
          <p:cNvSpPr/>
          <p:nvPr/>
        </p:nvSpPr>
        <p:spPr>
          <a:xfrm>
            <a:off x="7847012" y="2438400"/>
            <a:ext cx="276963" cy="277034"/>
          </a:xfrm>
          <a:prstGeom prst="ellipse">
            <a:avLst/>
          </a:prstGeom>
          <a:solidFill>
            <a:schemeClr val="accent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xmlns="" id="{D2EF1814-E0F9-48B2-BAEF-B2D7F025512D}"/>
              </a:ext>
            </a:extLst>
          </p:cNvPr>
          <p:cNvSpPr/>
          <p:nvPr/>
        </p:nvSpPr>
        <p:spPr>
          <a:xfrm>
            <a:off x="7085012" y="2286000"/>
            <a:ext cx="417450" cy="417558"/>
          </a:xfrm>
          <a:prstGeom prst="ellipse">
            <a:avLst/>
          </a:prstGeom>
          <a:solidFill>
            <a:schemeClr val="accent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xmlns="" id="{5338CE75-E004-4C3E-A745-1E3305701DAE}"/>
              </a:ext>
            </a:extLst>
          </p:cNvPr>
          <p:cNvSpPr/>
          <p:nvPr/>
        </p:nvSpPr>
        <p:spPr>
          <a:xfrm>
            <a:off x="7770812" y="2209800"/>
            <a:ext cx="90313" cy="90337"/>
          </a:xfrm>
          <a:prstGeom prst="ellipse">
            <a:avLst/>
          </a:prstGeom>
          <a:solidFill>
            <a:schemeClr val="accent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xmlns="" id="{9E1FEB1E-B5EA-49DA-936C-3AAD033815DD}"/>
              </a:ext>
            </a:extLst>
          </p:cNvPr>
          <p:cNvSpPr/>
          <p:nvPr/>
        </p:nvSpPr>
        <p:spPr>
          <a:xfrm>
            <a:off x="6094412" y="4800600"/>
            <a:ext cx="90313" cy="90337"/>
          </a:xfrm>
          <a:prstGeom prst="ellipse">
            <a:avLst/>
          </a:prstGeom>
          <a:solidFill>
            <a:schemeClr val="accent5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xmlns="" id="{05EF84FF-5CC4-4072-A2D8-ADCBB91265C2}"/>
              </a:ext>
            </a:extLst>
          </p:cNvPr>
          <p:cNvSpPr/>
          <p:nvPr/>
        </p:nvSpPr>
        <p:spPr>
          <a:xfrm>
            <a:off x="6475412" y="4495800"/>
            <a:ext cx="90313" cy="90337"/>
          </a:xfrm>
          <a:prstGeom prst="ellipse">
            <a:avLst/>
          </a:prstGeom>
          <a:solidFill>
            <a:schemeClr val="accent5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xmlns="" id="{E1BF1DC2-0F7D-461E-B40A-34173B60C6E5}"/>
              </a:ext>
            </a:extLst>
          </p:cNvPr>
          <p:cNvSpPr/>
          <p:nvPr/>
        </p:nvSpPr>
        <p:spPr>
          <a:xfrm>
            <a:off x="7770812" y="1905000"/>
            <a:ext cx="90313" cy="90337"/>
          </a:xfrm>
          <a:prstGeom prst="ellipse">
            <a:avLst/>
          </a:prstGeom>
          <a:solidFill>
            <a:schemeClr val="accent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xmlns="" id="{BD4D1BA1-4217-42A1-931B-796069244470}"/>
              </a:ext>
            </a:extLst>
          </p:cNvPr>
          <p:cNvSpPr/>
          <p:nvPr/>
        </p:nvSpPr>
        <p:spPr>
          <a:xfrm>
            <a:off x="4494212" y="2209800"/>
            <a:ext cx="90313" cy="90337"/>
          </a:xfrm>
          <a:prstGeom prst="ellipse">
            <a:avLst/>
          </a:prstGeom>
          <a:solidFill>
            <a:srgbClr val="C00000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xmlns="" id="{E394BF73-C455-4992-A05B-F85C838B1787}"/>
              </a:ext>
            </a:extLst>
          </p:cNvPr>
          <p:cNvSpPr/>
          <p:nvPr/>
        </p:nvSpPr>
        <p:spPr>
          <a:xfrm>
            <a:off x="4722812" y="2133600"/>
            <a:ext cx="90313" cy="90337"/>
          </a:xfrm>
          <a:prstGeom prst="ellipse">
            <a:avLst/>
          </a:prstGeom>
          <a:solidFill>
            <a:srgbClr val="C00000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9B8C33C1-3FD1-E041-ABC9-CE98606C3599}"/>
              </a:ext>
            </a:extLst>
          </p:cNvPr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0"/>
            <a:ext cx="48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ea typeface="Tahoma" pitchFamily="34" charset="0"/>
                <a:cs typeface="Tahoma" pitchFamily="34" charset="0"/>
              </a:rPr>
              <a:t>Комерцијални радиостаници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4612" y="7620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>
                <a:ea typeface="Tahoma" pitchFamily="34" charset="0"/>
                <a:cs typeface="Tahoma" pitchFamily="34" charset="0"/>
              </a:rPr>
              <a:t>Приходи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на </a:t>
            </a:r>
            <a:r>
              <a:rPr lang="mk-MK" sz="1600" dirty="0">
                <a:ea typeface="Tahoma" pitchFamily="34" charset="0"/>
                <a:cs typeface="Tahoma" pitchFamily="34" charset="0"/>
              </a:rPr>
              <a:t>комерцијалните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радиостаници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89212" y="15240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Радиостаници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на државно ниво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51,58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мил. денари</a:t>
            </a:r>
            <a:endParaRPr lang="mk-MK" sz="16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012" y="14478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Радиостаници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на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регионално ниво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47,27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мил. денари</a:t>
            </a:r>
            <a:endParaRPr lang="mk-MK" sz="16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0012" y="52578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Радиостаници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на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локално ниво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45,06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мил. денари</a:t>
            </a:r>
            <a:endParaRPr lang="mk-MK" sz="1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6212" y="2743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800" dirty="0" smtClean="0"/>
              <a:t>143,91</a:t>
            </a:r>
          </a:p>
          <a:p>
            <a:pPr algn="ctr"/>
            <a:r>
              <a:rPr lang="mk-MK" sz="1800" dirty="0" smtClean="0"/>
              <a:t>мил. денари</a:t>
            </a:r>
            <a:endParaRPr lang="en-US" sz="1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4538D9E3-9326-C545-ADF3-B3F85CF0E5A8}"/>
              </a:ext>
            </a:extLst>
          </p:cNvPr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868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xmlns="" id="{0C359D12-2A92-4768-B97E-48A3415D08E8}"/>
              </a:ext>
            </a:extLst>
          </p:cNvPr>
          <p:cNvGrpSpPr/>
          <p:nvPr/>
        </p:nvGrpSpPr>
        <p:grpSpPr>
          <a:xfrm>
            <a:off x="3503612" y="1219200"/>
            <a:ext cx="5181600" cy="5029200"/>
            <a:chOff x="2133599" y="9016999"/>
            <a:chExt cx="4806950" cy="49034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xmlns="" id="{773231DA-F758-48D6-893C-C8EFDB3BFB26}"/>
                </a:ext>
              </a:extLst>
            </p:cNvPr>
            <p:cNvSpPr/>
            <p:nvPr/>
          </p:nvSpPr>
          <p:spPr>
            <a:xfrm>
              <a:off x="4483099" y="9016999"/>
              <a:ext cx="2457450" cy="377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90" y="2880"/>
                  </a:moveTo>
                  <a:cubicBezTo>
                    <a:pt x="8406" y="2429"/>
                    <a:pt x="7178" y="1709"/>
                    <a:pt x="6195" y="851"/>
                  </a:cubicBezTo>
                  <a:cubicBezTo>
                    <a:pt x="5570" y="313"/>
                    <a:pt x="4867" y="0"/>
                    <a:pt x="4119" y="0"/>
                  </a:cubicBezTo>
                  <a:cubicBezTo>
                    <a:pt x="3572" y="29"/>
                    <a:pt x="3092" y="211"/>
                    <a:pt x="2724" y="451"/>
                  </a:cubicBezTo>
                  <a:cubicBezTo>
                    <a:pt x="2344" y="691"/>
                    <a:pt x="2054" y="982"/>
                    <a:pt x="1797" y="1287"/>
                  </a:cubicBezTo>
                  <a:cubicBezTo>
                    <a:pt x="1708" y="1396"/>
                    <a:pt x="1619" y="1513"/>
                    <a:pt x="1540" y="1629"/>
                  </a:cubicBezTo>
                  <a:cubicBezTo>
                    <a:pt x="1395" y="1833"/>
                    <a:pt x="1273" y="2036"/>
                    <a:pt x="1161" y="2240"/>
                  </a:cubicBezTo>
                  <a:cubicBezTo>
                    <a:pt x="982" y="2567"/>
                    <a:pt x="826" y="2902"/>
                    <a:pt x="703" y="3236"/>
                  </a:cubicBezTo>
                  <a:cubicBezTo>
                    <a:pt x="458" y="3913"/>
                    <a:pt x="268" y="4604"/>
                    <a:pt x="167" y="5295"/>
                  </a:cubicBezTo>
                  <a:cubicBezTo>
                    <a:pt x="56" y="5985"/>
                    <a:pt x="0" y="6684"/>
                    <a:pt x="0" y="7382"/>
                  </a:cubicBezTo>
                  <a:cubicBezTo>
                    <a:pt x="0" y="7935"/>
                    <a:pt x="33" y="8487"/>
                    <a:pt x="100" y="9033"/>
                  </a:cubicBezTo>
                  <a:cubicBezTo>
                    <a:pt x="480" y="9004"/>
                    <a:pt x="860" y="8982"/>
                    <a:pt x="1261" y="8982"/>
                  </a:cubicBezTo>
                  <a:cubicBezTo>
                    <a:pt x="3952" y="8982"/>
                    <a:pt x="6374" y="9753"/>
                    <a:pt x="8026" y="10967"/>
                  </a:cubicBezTo>
                  <a:cubicBezTo>
                    <a:pt x="9433" y="12007"/>
                    <a:pt x="10292" y="13367"/>
                    <a:pt x="10292" y="14858"/>
                  </a:cubicBezTo>
                  <a:cubicBezTo>
                    <a:pt x="10292" y="15433"/>
                    <a:pt x="10169" y="15978"/>
                    <a:pt x="9935" y="16502"/>
                  </a:cubicBezTo>
                  <a:cubicBezTo>
                    <a:pt x="11018" y="16873"/>
                    <a:pt x="12067" y="17295"/>
                    <a:pt x="13060" y="17760"/>
                  </a:cubicBezTo>
                  <a:cubicBezTo>
                    <a:pt x="14824" y="18604"/>
                    <a:pt x="16476" y="19564"/>
                    <a:pt x="17827" y="20705"/>
                  </a:cubicBezTo>
                  <a:cubicBezTo>
                    <a:pt x="18162" y="20989"/>
                    <a:pt x="18486" y="21287"/>
                    <a:pt x="18776" y="21600"/>
                  </a:cubicBezTo>
                  <a:cubicBezTo>
                    <a:pt x="20573" y="19622"/>
                    <a:pt x="21600" y="17324"/>
                    <a:pt x="21600" y="14858"/>
                  </a:cubicBezTo>
                  <a:cubicBezTo>
                    <a:pt x="21578" y="9571"/>
                    <a:pt x="16800" y="4996"/>
                    <a:pt x="9890" y="288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9144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xmlns="" id="{1B662D69-E757-49BF-AC2F-EA7C567E5290}"/>
                </a:ext>
              </a:extLst>
            </p:cNvPr>
            <p:cNvSpPr/>
            <p:nvPr/>
          </p:nvSpPr>
          <p:spPr>
            <a:xfrm>
              <a:off x="2641600" y="11963400"/>
              <a:ext cx="4078647" cy="195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1546" y="12952"/>
                  </a:moveTo>
                  <a:cubicBezTo>
                    <a:pt x="21499" y="12293"/>
                    <a:pt x="21385" y="11662"/>
                    <a:pt x="21244" y="11073"/>
                  </a:cubicBezTo>
                  <a:cubicBezTo>
                    <a:pt x="21123" y="10555"/>
                    <a:pt x="20989" y="10064"/>
                    <a:pt x="20834" y="9588"/>
                  </a:cubicBezTo>
                  <a:cubicBezTo>
                    <a:pt x="20807" y="9503"/>
                    <a:pt x="20781" y="9433"/>
                    <a:pt x="20760" y="9349"/>
                  </a:cubicBezTo>
                  <a:cubicBezTo>
                    <a:pt x="20579" y="8803"/>
                    <a:pt x="20384" y="8270"/>
                    <a:pt x="20176" y="7751"/>
                  </a:cubicBezTo>
                  <a:cubicBezTo>
                    <a:pt x="19760" y="6728"/>
                    <a:pt x="19310" y="5775"/>
                    <a:pt x="18826" y="4878"/>
                  </a:cubicBezTo>
                  <a:cubicBezTo>
                    <a:pt x="18349" y="3981"/>
                    <a:pt x="17846" y="3140"/>
                    <a:pt x="17322" y="2355"/>
                  </a:cubicBezTo>
                  <a:cubicBezTo>
                    <a:pt x="16757" y="1500"/>
                    <a:pt x="16166" y="715"/>
                    <a:pt x="15562" y="0"/>
                  </a:cubicBezTo>
                  <a:cubicBezTo>
                    <a:pt x="15562" y="0"/>
                    <a:pt x="15562" y="0"/>
                    <a:pt x="15562" y="0"/>
                  </a:cubicBezTo>
                  <a:cubicBezTo>
                    <a:pt x="14971" y="3322"/>
                    <a:pt x="13654" y="5915"/>
                    <a:pt x="12016" y="6938"/>
                  </a:cubicBezTo>
                  <a:cubicBezTo>
                    <a:pt x="11525" y="7247"/>
                    <a:pt x="11008" y="7401"/>
                    <a:pt x="10471" y="7401"/>
                  </a:cubicBezTo>
                  <a:cubicBezTo>
                    <a:pt x="9007" y="7401"/>
                    <a:pt x="7677" y="6181"/>
                    <a:pt x="6696" y="4219"/>
                  </a:cubicBezTo>
                  <a:cubicBezTo>
                    <a:pt x="6092" y="5074"/>
                    <a:pt x="5454" y="5831"/>
                    <a:pt x="4796" y="6504"/>
                  </a:cubicBezTo>
                  <a:cubicBezTo>
                    <a:pt x="3607" y="7695"/>
                    <a:pt x="2351" y="8620"/>
                    <a:pt x="1041" y="9083"/>
                  </a:cubicBezTo>
                  <a:cubicBezTo>
                    <a:pt x="699" y="9195"/>
                    <a:pt x="349" y="9279"/>
                    <a:pt x="0" y="9307"/>
                  </a:cubicBezTo>
                  <a:cubicBezTo>
                    <a:pt x="2149" y="16680"/>
                    <a:pt x="6031" y="21600"/>
                    <a:pt x="10464" y="21600"/>
                  </a:cubicBezTo>
                  <a:cubicBezTo>
                    <a:pt x="12775" y="21600"/>
                    <a:pt x="14937" y="20254"/>
                    <a:pt x="16784" y="17942"/>
                  </a:cubicBezTo>
                  <a:cubicBezTo>
                    <a:pt x="17738" y="16736"/>
                    <a:pt x="18819" y="16021"/>
                    <a:pt x="19934" y="16049"/>
                  </a:cubicBezTo>
                  <a:cubicBezTo>
                    <a:pt x="20606" y="16063"/>
                    <a:pt x="21123" y="15699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566" y="14297"/>
                    <a:pt x="21600" y="13610"/>
                    <a:pt x="21546" y="129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24000" rIns="38100" bIns="18288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xmlns="" id="{EE78D475-B703-481F-9909-A1C201066807}"/>
                </a:ext>
              </a:extLst>
            </p:cNvPr>
            <p:cNvSpPr/>
            <p:nvPr/>
          </p:nvSpPr>
          <p:spPr>
            <a:xfrm>
              <a:off x="2133599" y="9296400"/>
              <a:ext cx="2475746" cy="347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91" extrusionOk="0">
                  <a:moveTo>
                    <a:pt x="21450" y="0"/>
                  </a:moveTo>
                  <a:cubicBezTo>
                    <a:pt x="10446" y="55"/>
                    <a:pt x="1545" y="6476"/>
                    <a:pt x="1545" y="14389"/>
                  </a:cubicBezTo>
                  <a:cubicBezTo>
                    <a:pt x="1545" y="14753"/>
                    <a:pt x="1567" y="15116"/>
                    <a:pt x="1600" y="15471"/>
                  </a:cubicBezTo>
                  <a:cubicBezTo>
                    <a:pt x="1721" y="16672"/>
                    <a:pt x="1302" y="17857"/>
                    <a:pt x="499" y="18915"/>
                  </a:cubicBezTo>
                  <a:cubicBezTo>
                    <a:pt x="-18" y="19594"/>
                    <a:pt x="-150" y="20218"/>
                    <a:pt x="180" y="20715"/>
                  </a:cubicBezTo>
                  <a:cubicBezTo>
                    <a:pt x="455" y="21047"/>
                    <a:pt x="906" y="21268"/>
                    <a:pt x="1402" y="21395"/>
                  </a:cubicBezTo>
                  <a:cubicBezTo>
                    <a:pt x="1886" y="21521"/>
                    <a:pt x="2392" y="21568"/>
                    <a:pt x="2909" y="21584"/>
                  </a:cubicBezTo>
                  <a:cubicBezTo>
                    <a:pt x="3360" y="21600"/>
                    <a:pt x="3811" y="21584"/>
                    <a:pt x="4262" y="21561"/>
                  </a:cubicBezTo>
                  <a:cubicBezTo>
                    <a:pt x="4339" y="21553"/>
                    <a:pt x="4427" y="21553"/>
                    <a:pt x="4505" y="21545"/>
                  </a:cubicBezTo>
                  <a:cubicBezTo>
                    <a:pt x="5022" y="21505"/>
                    <a:pt x="5550" y="21442"/>
                    <a:pt x="6056" y="21363"/>
                  </a:cubicBezTo>
                  <a:cubicBezTo>
                    <a:pt x="7079" y="21197"/>
                    <a:pt x="8103" y="20992"/>
                    <a:pt x="9093" y="20731"/>
                  </a:cubicBezTo>
                  <a:cubicBezTo>
                    <a:pt x="10083" y="20479"/>
                    <a:pt x="11063" y="20178"/>
                    <a:pt x="12009" y="19847"/>
                  </a:cubicBezTo>
                  <a:cubicBezTo>
                    <a:pt x="13032" y="19499"/>
                    <a:pt x="14012" y="19104"/>
                    <a:pt x="14969" y="18670"/>
                  </a:cubicBezTo>
                  <a:cubicBezTo>
                    <a:pt x="14969" y="18670"/>
                    <a:pt x="14969" y="18670"/>
                    <a:pt x="14969" y="18670"/>
                  </a:cubicBezTo>
                  <a:cubicBezTo>
                    <a:pt x="13549" y="17541"/>
                    <a:pt x="12691" y="16040"/>
                    <a:pt x="12691" y="14397"/>
                  </a:cubicBezTo>
                  <a:cubicBezTo>
                    <a:pt x="12691" y="13971"/>
                    <a:pt x="12746" y="13552"/>
                    <a:pt x="12867" y="13142"/>
                  </a:cubicBezTo>
                  <a:cubicBezTo>
                    <a:pt x="13560" y="10622"/>
                    <a:pt x="16322" y="8640"/>
                    <a:pt x="19821" y="8135"/>
                  </a:cubicBezTo>
                  <a:cubicBezTo>
                    <a:pt x="19733" y="7511"/>
                    <a:pt x="19689" y="6887"/>
                    <a:pt x="19689" y="6263"/>
                  </a:cubicBezTo>
                  <a:cubicBezTo>
                    <a:pt x="19700" y="4715"/>
                    <a:pt x="19932" y="3151"/>
                    <a:pt x="20548" y="1658"/>
                  </a:cubicBezTo>
                  <a:cubicBezTo>
                    <a:pt x="20779" y="1090"/>
                    <a:pt x="21065" y="529"/>
                    <a:pt x="2145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73152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9B8C33C1-3FD1-E041-ABC9-CE98606C3599}"/>
              </a:ext>
            </a:extLst>
          </p:cNvPr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538D9E3-9326-C545-ADF3-B3F85CF0E5A8}"/>
              </a:ext>
            </a:extLst>
          </p:cNvPr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08412" y="762000"/>
            <a:ext cx="4189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Трошоци на </a:t>
            </a:r>
            <a:r>
              <a:rPr lang="mk-MK" sz="1600" dirty="0">
                <a:ea typeface="Tahoma" pitchFamily="34" charset="0"/>
                <a:cs typeface="Tahoma" pitchFamily="34" charset="0"/>
              </a:rPr>
              <a:t>комерцијалните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радиостаници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08612" y="49530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Радиостаници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на државно ниво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50,63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мил. денари</a:t>
            </a:r>
            <a:endParaRPr lang="mk-MK" sz="16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56012" y="27432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Радиостаници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на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регионално ниво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47,53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мил. денари</a:t>
            </a:r>
            <a:endParaRPr lang="mk-MK" sz="16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32612" y="26670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Радиостаници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на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локално ниво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45,23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 мил. денари</a:t>
            </a:r>
            <a:endParaRPr lang="mk-MK" sz="16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6212" y="34290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/>
              <a:t>143,39</a:t>
            </a:r>
          </a:p>
          <a:p>
            <a:pPr algn="ctr"/>
            <a:r>
              <a:rPr lang="mk-MK" dirty="0" smtClean="0"/>
              <a:t>мил. денари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9868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3D2260-4CC5-184A-AC44-EBDC1019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B8C33C1-3FD1-E041-ABC9-CE98606C3599}"/>
              </a:ext>
            </a:extLst>
          </p:cNvPr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EB31C85-6716-F049-A271-3EC56631DC82}"/>
              </a:ext>
            </a:extLst>
          </p:cNvPr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341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b="1" dirty="0" smtClean="0">
                <a:ea typeface="Tahoma" pitchFamily="34" charset="0"/>
                <a:cs typeface="Tahoma" pitchFamily="34" charset="0"/>
              </a:rPr>
              <a:t>Радиостаници на државно ниво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227012" y="990600"/>
          <a:ext cx="5715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8212" y="838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приходи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6246812" y="1295400"/>
          <a:ext cx="5486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7923212" y="838200"/>
            <a:ext cx="30328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Удели во приходите од реклами 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412" y="3733800"/>
            <a:ext cx="373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- </a:t>
            </a:r>
            <a:r>
              <a:rPr lang="mk-MK" sz="1600" dirty="0" smtClean="0"/>
              <a:t>Вкупни трошоци – 50,63 мил. денари</a:t>
            </a:r>
            <a:endParaRPr lang="en-US" sz="1600" dirty="0"/>
          </a:p>
        </p:txBody>
      </p:sp>
      <p:pic>
        <p:nvPicPr>
          <p:cNvPr id="13" name="Picture 12" descr="C:\Users\s.gudeska-zdravkovsk\Desktop\images (16).jpg"/>
          <p:cNvPicPr/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985" t="2400" r="53234" b="9200"/>
          <a:stretch>
            <a:fillRect/>
          </a:stretch>
        </p:blipFill>
        <p:spPr bwMode="auto">
          <a:xfrm>
            <a:off x="912812" y="4876800"/>
            <a:ext cx="38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446212" y="4343400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- </a:t>
            </a:r>
            <a:r>
              <a:rPr lang="mk-MK" sz="1600" dirty="0" smtClean="0"/>
              <a:t>Финансиски резултат</a:t>
            </a:r>
            <a:endParaRPr lang="en-US" sz="16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98612" y="4876800"/>
          <a:ext cx="2362200" cy="81153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 Антена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 Канал 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 Метрополис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6" name="Picture 15" descr="C:\Users\s.gudeska-zdravkovsk\Desktop\images (16).jpg"/>
          <p:cNvPicPr/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8756" b="10000"/>
          <a:stretch>
            <a:fillRect/>
          </a:stretch>
        </p:blipFill>
        <p:spPr bwMode="auto">
          <a:xfrm>
            <a:off x="912812" y="57912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74812" y="6019800"/>
          <a:ext cx="2286000" cy="253365"/>
        </p:xfrm>
        <a:graphic>
          <a:graphicData uri="http://schemas.openxmlformats.org/drawingml/2006/table">
            <a:tbl>
              <a:tblPr/>
              <a:tblGrid>
                <a:gridCol w="1401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mk-M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 Јон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6812" y="5334000"/>
            <a:ext cx="838200" cy="79955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085012" y="55626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Најслушана радиостаница – РА Антена 5 – 18%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5942012" y="4343400"/>
            <a:ext cx="762000" cy="762000"/>
            <a:chOff x="2460625" y="2192338"/>
            <a:chExt cx="1209676" cy="1038225"/>
          </a:xfrm>
          <a:solidFill>
            <a:schemeClr val="accent3">
              <a:lumMod val="75000"/>
            </a:schemeClr>
          </a:solidFill>
        </p:grpSpPr>
        <p:sp>
          <p:nvSpPr>
            <p:cNvPr id="21" name="Freeform 62"/>
            <p:cNvSpPr>
              <a:spLocks/>
            </p:cNvSpPr>
            <p:nvPr/>
          </p:nvSpPr>
          <p:spPr bwMode="auto">
            <a:xfrm>
              <a:off x="2873375" y="2446338"/>
              <a:ext cx="384175" cy="784225"/>
            </a:xfrm>
            <a:custGeom>
              <a:avLst/>
              <a:gdLst>
                <a:gd name="T0" fmla="*/ 312613 w 102"/>
                <a:gd name="T1" fmla="*/ 0 h 207"/>
                <a:gd name="T2" fmla="*/ 71562 w 102"/>
                <a:gd name="T3" fmla="*/ 0 h 207"/>
                <a:gd name="T4" fmla="*/ 0 w 102"/>
                <a:gd name="T5" fmla="*/ 71982 h 207"/>
                <a:gd name="T6" fmla="*/ 0 w 102"/>
                <a:gd name="T7" fmla="*/ 405372 h 207"/>
                <a:gd name="T8" fmla="*/ 71562 w 102"/>
                <a:gd name="T9" fmla="*/ 477354 h 207"/>
                <a:gd name="T10" fmla="*/ 71562 w 102"/>
                <a:gd name="T11" fmla="*/ 477354 h 207"/>
                <a:gd name="T12" fmla="*/ 71562 w 102"/>
                <a:gd name="T13" fmla="*/ 712243 h 207"/>
                <a:gd name="T14" fmla="*/ 139358 w 102"/>
                <a:gd name="T15" fmla="*/ 784225 h 207"/>
                <a:gd name="T16" fmla="*/ 244817 w 102"/>
                <a:gd name="T17" fmla="*/ 784225 h 207"/>
                <a:gd name="T18" fmla="*/ 312613 w 102"/>
                <a:gd name="T19" fmla="*/ 712243 h 207"/>
                <a:gd name="T20" fmla="*/ 312613 w 102"/>
                <a:gd name="T21" fmla="*/ 477354 h 207"/>
                <a:gd name="T22" fmla="*/ 312613 w 102"/>
                <a:gd name="T23" fmla="*/ 477354 h 207"/>
                <a:gd name="T24" fmla="*/ 384175 w 102"/>
                <a:gd name="T25" fmla="*/ 405372 h 207"/>
                <a:gd name="T26" fmla="*/ 384175 w 102"/>
                <a:gd name="T27" fmla="*/ 71982 h 207"/>
                <a:gd name="T28" fmla="*/ 312613 w 102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2" h="207">
                  <a:moveTo>
                    <a:pt x="8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7"/>
                    <a:pt x="8" y="126"/>
                    <a:pt x="19" y="126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9" y="188"/>
                    <a:pt x="19" y="188"/>
                    <a:pt x="19" y="188"/>
                  </a:cubicBezTo>
                  <a:cubicBezTo>
                    <a:pt x="19" y="198"/>
                    <a:pt x="27" y="207"/>
                    <a:pt x="37" y="207"/>
                  </a:cubicBezTo>
                  <a:cubicBezTo>
                    <a:pt x="65" y="207"/>
                    <a:pt x="65" y="207"/>
                    <a:pt x="65" y="207"/>
                  </a:cubicBezTo>
                  <a:cubicBezTo>
                    <a:pt x="75" y="207"/>
                    <a:pt x="83" y="198"/>
                    <a:pt x="83" y="188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94" y="126"/>
                    <a:pt x="102" y="117"/>
                    <a:pt x="102" y="107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102" y="9"/>
                    <a:pt x="94" y="0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Oval 63"/>
            <p:cNvSpPr>
              <a:spLocks noChangeArrowheads="1"/>
            </p:cNvSpPr>
            <p:nvPr/>
          </p:nvSpPr>
          <p:spPr bwMode="auto">
            <a:xfrm>
              <a:off x="2947988" y="2192338"/>
              <a:ext cx="234950" cy="231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23" name="Freeform 64"/>
            <p:cNvSpPr>
              <a:spLocks/>
            </p:cNvSpPr>
            <p:nvPr/>
          </p:nvSpPr>
          <p:spPr bwMode="auto">
            <a:xfrm>
              <a:off x="3341688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17092 w 87"/>
                <a:gd name="T15" fmla="*/ 666750 h 176"/>
                <a:gd name="T16" fmla="*/ 207744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1" y="176"/>
                  </a:cubicBezTo>
                  <a:cubicBezTo>
                    <a:pt x="55" y="176"/>
                    <a:pt x="55" y="176"/>
                    <a:pt x="55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Oval 65"/>
            <p:cNvSpPr>
              <a:spLocks noChangeArrowheads="1"/>
            </p:cNvSpPr>
            <p:nvPr/>
          </p:nvSpPr>
          <p:spPr bwMode="auto">
            <a:xfrm>
              <a:off x="3405188" y="2257426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25" name="Freeform 66"/>
            <p:cNvSpPr>
              <a:spLocks/>
            </p:cNvSpPr>
            <p:nvPr/>
          </p:nvSpPr>
          <p:spPr bwMode="auto">
            <a:xfrm>
              <a:off x="2460625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20869 w 87"/>
                <a:gd name="T15" fmla="*/ 666750 h 176"/>
                <a:gd name="T16" fmla="*/ 211521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2" y="176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Oval 67"/>
            <p:cNvSpPr>
              <a:spLocks noChangeArrowheads="1"/>
            </p:cNvSpPr>
            <p:nvPr/>
          </p:nvSpPr>
          <p:spPr bwMode="auto">
            <a:xfrm>
              <a:off x="2528888" y="2257426"/>
              <a:ext cx="196850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6856412" y="4572000"/>
            <a:ext cx="35012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Просечен број на вработени 45 лица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45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4 -0.08006 L -4.16667E-6 1.24017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3D2260-4CC5-184A-AC44-EBDC1019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B8C33C1-3FD1-E041-ABC9-CE98606C3599}"/>
              </a:ext>
            </a:extLst>
          </p:cNvPr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EB31C85-6716-F049-A271-3EC56631DC82}"/>
              </a:ext>
            </a:extLst>
          </p:cNvPr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b="1" dirty="0" smtClean="0">
                <a:ea typeface="Tahoma" pitchFamily="34" charset="0"/>
                <a:cs typeface="Tahoma" pitchFamily="34" charset="0"/>
              </a:rPr>
              <a:t>Радиостаници на регионално ниво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03212" y="1371600"/>
          <a:ext cx="10972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32212" y="8382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приходи – 47,27 мил. денари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5212" y="4724400"/>
            <a:ext cx="373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- </a:t>
            </a:r>
            <a:r>
              <a:rPr lang="mk-MK" sz="1600" dirty="0" smtClean="0"/>
              <a:t>Вкупни трошоци – 47,53 мил. денари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4412" y="48006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Финансиски резултат – загуба од 1,88 мил. денари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Group 22"/>
          <p:cNvGrpSpPr>
            <a:grpSpLocks/>
          </p:cNvGrpSpPr>
          <p:nvPr/>
        </p:nvGrpSpPr>
        <p:grpSpPr bwMode="auto">
          <a:xfrm>
            <a:off x="684212" y="5334000"/>
            <a:ext cx="762000" cy="762000"/>
            <a:chOff x="2460625" y="2192338"/>
            <a:chExt cx="1209676" cy="1038225"/>
          </a:xfrm>
          <a:solidFill>
            <a:schemeClr val="accent3">
              <a:lumMod val="75000"/>
            </a:schemeClr>
          </a:solidFill>
        </p:grpSpPr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2873375" y="2446338"/>
              <a:ext cx="384175" cy="784225"/>
            </a:xfrm>
            <a:custGeom>
              <a:avLst/>
              <a:gdLst>
                <a:gd name="T0" fmla="*/ 312613 w 102"/>
                <a:gd name="T1" fmla="*/ 0 h 207"/>
                <a:gd name="T2" fmla="*/ 71562 w 102"/>
                <a:gd name="T3" fmla="*/ 0 h 207"/>
                <a:gd name="T4" fmla="*/ 0 w 102"/>
                <a:gd name="T5" fmla="*/ 71982 h 207"/>
                <a:gd name="T6" fmla="*/ 0 w 102"/>
                <a:gd name="T7" fmla="*/ 405372 h 207"/>
                <a:gd name="T8" fmla="*/ 71562 w 102"/>
                <a:gd name="T9" fmla="*/ 477354 h 207"/>
                <a:gd name="T10" fmla="*/ 71562 w 102"/>
                <a:gd name="T11" fmla="*/ 477354 h 207"/>
                <a:gd name="T12" fmla="*/ 71562 w 102"/>
                <a:gd name="T13" fmla="*/ 712243 h 207"/>
                <a:gd name="T14" fmla="*/ 139358 w 102"/>
                <a:gd name="T15" fmla="*/ 784225 h 207"/>
                <a:gd name="T16" fmla="*/ 244817 w 102"/>
                <a:gd name="T17" fmla="*/ 784225 h 207"/>
                <a:gd name="T18" fmla="*/ 312613 w 102"/>
                <a:gd name="T19" fmla="*/ 712243 h 207"/>
                <a:gd name="T20" fmla="*/ 312613 w 102"/>
                <a:gd name="T21" fmla="*/ 477354 h 207"/>
                <a:gd name="T22" fmla="*/ 312613 w 102"/>
                <a:gd name="T23" fmla="*/ 477354 h 207"/>
                <a:gd name="T24" fmla="*/ 384175 w 102"/>
                <a:gd name="T25" fmla="*/ 405372 h 207"/>
                <a:gd name="T26" fmla="*/ 384175 w 102"/>
                <a:gd name="T27" fmla="*/ 71982 h 207"/>
                <a:gd name="T28" fmla="*/ 312613 w 102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2" h="207">
                  <a:moveTo>
                    <a:pt x="8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7"/>
                    <a:pt x="8" y="126"/>
                    <a:pt x="19" y="126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9" y="188"/>
                    <a:pt x="19" y="188"/>
                    <a:pt x="19" y="188"/>
                  </a:cubicBezTo>
                  <a:cubicBezTo>
                    <a:pt x="19" y="198"/>
                    <a:pt x="27" y="207"/>
                    <a:pt x="37" y="207"/>
                  </a:cubicBezTo>
                  <a:cubicBezTo>
                    <a:pt x="65" y="207"/>
                    <a:pt x="65" y="207"/>
                    <a:pt x="65" y="207"/>
                  </a:cubicBezTo>
                  <a:cubicBezTo>
                    <a:pt x="75" y="207"/>
                    <a:pt x="83" y="198"/>
                    <a:pt x="83" y="188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94" y="126"/>
                    <a:pt x="102" y="117"/>
                    <a:pt x="102" y="107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102" y="9"/>
                    <a:pt x="94" y="0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Oval 63"/>
            <p:cNvSpPr>
              <a:spLocks noChangeArrowheads="1"/>
            </p:cNvSpPr>
            <p:nvPr/>
          </p:nvSpPr>
          <p:spPr bwMode="auto">
            <a:xfrm>
              <a:off x="2947988" y="2192338"/>
              <a:ext cx="234950" cy="231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15" name="Freeform 64"/>
            <p:cNvSpPr>
              <a:spLocks/>
            </p:cNvSpPr>
            <p:nvPr/>
          </p:nvSpPr>
          <p:spPr bwMode="auto">
            <a:xfrm>
              <a:off x="3341688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17092 w 87"/>
                <a:gd name="T15" fmla="*/ 666750 h 176"/>
                <a:gd name="T16" fmla="*/ 207744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1" y="176"/>
                  </a:cubicBezTo>
                  <a:cubicBezTo>
                    <a:pt x="55" y="176"/>
                    <a:pt x="55" y="176"/>
                    <a:pt x="55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Oval 65"/>
            <p:cNvSpPr>
              <a:spLocks noChangeArrowheads="1"/>
            </p:cNvSpPr>
            <p:nvPr/>
          </p:nvSpPr>
          <p:spPr bwMode="auto">
            <a:xfrm>
              <a:off x="3405188" y="2257426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17" name="Freeform 66"/>
            <p:cNvSpPr>
              <a:spLocks/>
            </p:cNvSpPr>
            <p:nvPr/>
          </p:nvSpPr>
          <p:spPr bwMode="auto">
            <a:xfrm>
              <a:off x="2460625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20869 w 87"/>
                <a:gd name="T15" fmla="*/ 666750 h 176"/>
                <a:gd name="T16" fmla="*/ 211521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2" y="176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Oval 67"/>
            <p:cNvSpPr>
              <a:spLocks noChangeArrowheads="1"/>
            </p:cNvSpPr>
            <p:nvPr/>
          </p:nvSpPr>
          <p:spPr bwMode="auto">
            <a:xfrm>
              <a:off x="2528888" y="2257426"/>
              <a:ext cx="196850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674812" y="5486400"/>
            <a:ext cx="35012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Просечен број на вработени 49 лица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4412" y="5334000"/>
            <a:ext cx="838200" cy="79955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085011" y="5562600"/>
            <a:ext cx="5103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mk-MK" sz="1600" dirty="0" smtClean="0">
                <a:ea typeface="Tahoma" pitchFamily="34" charset="0"/>
                <a:cs typeface="Tahoma" pitchFamily="34" charset="0"/>
              </a:rPr>
              <a:t>Најслушана радиостаница – РА Буба Мара – 12,70%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45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4 -0.08006 L -4.16667E-6 1.24017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3D2260-4CC5-184A-AC44-EBDC1019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B8C33C1-3FD1-E041-ABC9-CE98606C3599}"/>
              </a:ext>
            </a:extLst>
          </p:cNvPr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EB31C85-6716-F049-A271-3EC56631DC82}"/>
              </a:ext>
            </a:extLst>
          </p:cNvPr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1894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b="1" dirty="0" smtClean="0">
                <a:ea typeface="Tahoma" pitchFamily="34" charset="0"/>
                <a:cs typeface="Tahoma" pitchFamily="34" charset="0"/>
              </a:rPr>
              <a:t>Радиостаници на локално ниво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8412" y="16002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14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mk-MK" sz="1600" dirty="0" smtClean="0">
                <a:ea typeface="Tahoma" pitchFamily="34" charset="0"/>
                <a:cs typeface="Tahoma" pitchFamily="34" charset="0"/>
              </a:rPr>
              <a:t>Финансиски резултат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9" descr="Related image"/>
          <p:cNvPicPr/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75612" y="2209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313612" y="3657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Добивка – 1,50 мил. денари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Group 22"/>
          <p:cNvGrpSpPr>
            <a:grpSpLocks/>
          </p:cNvGrpSpPr>
          <p:nvPr/>
        </p:nvGrpSpPr>
        <p:grpSpPr bwMode="auto">
          <a:xfrm>
            <a:off x="912812" y="4800600"/>
            <a:ext cx="762000" cy="762000"/>
            <a:chOff x="2460625" y="2192338"/>
            <a:chExt cx="1209676" cy="1038225"/>
          </a:xfrm>
          <a:solidFill>
            <a:schemeClr val="accent3">
              <a:lumMod val="75000"/>
            </a:schemeClr>
          </a:solidFill>
        </p:grpSpPr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2873375" y="2446338"/>
              <a:ext cx="384175" cy="784225"/>
            </a:xfrm>
            <a:custGeom>
              <a:avLst/>
              <a:gdLst>
                <a:gd name="T0" fmla="*/ 312613 w 102"/>
                <a:gd name="T1" fmla="*/ 0 h 207"/>
                <a:gd name="T2" fmla="*/ 71562 w 102"/>
                <a:gd name="T3" fmla="*/ 0 h 207"/>
                <a:gd name="T4" fmla="*/ 0 w 102"/>
                <a:gd name="T5" fmla="*/ 71982 h 207"/>
                <a:gd name="T6" fmla="*/ 0 w 102"/>
                <a:gd name="T7" fmla="*/ 405372 h 207"/>
                <a:gd name="T8" fmla="*/ 71562 w 102"/>
                <a:gd name="T9" fmla="*/ 477354 h 207"/>
                <a:gd name="T10" fmla="*/ 71562 w 102"/>
                <a:gd name="T11" fmla="*/ 477354 h 207"/>
                <a:gd name="T12" fmla="*/ 71562 w 102"/>
                <a:gd name="T13" fmla="*/ 712243 h 207"/>
                <a:gd name="T14" fmla="*/ 139358 w 102"/>
                <a:gd name="T15" fmla="*/ 784225 h 207"/>
                <a:gd name="T16" fmla="*/ 244817 w 102"/>
                <a:gd name="T17" fmla="*/ 784225 h 207"/>
                <a:gd name="T18" fmla="*/ 312613 w 102"/>
                <a:gd name="T19" fmla="*/ 712243 h 207"/>
                <a:gd name="T20" fmla="*/ 312613 w 102"/>
                <a:gd name="T21" fmla="*/ 477354 h 207"/>
                <a:gd name="T22" fmla="*/ 312613 w 102"/>
                <a:gd name="T23" fmla="*/ 477354 h 207"/>
                <a:gd name="T24" fmla="*/ 384175 w 102"/>
                <a:gd name="T25" fmla="*/ 405372 h 207"/>
                <a:gd name="T26" fmla="*/ 384175 w 102"/>
                <a:gd name="T27" fmla="*/ 71982 h 207"/>
                <a:gd name="T28" fmla="*/ 312613 w 102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2" h="207">
                  <a:moveTo>
                    <a:pt x="83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19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7"/>
                    <a:pt x="8" y="126"/>
                    <a:pt x="19" y="126"/>
                  </a:cubicBezTo>
                  <a:cubicBezTo>
                    <a:pt x="19" y="126"/>
                    <a:pt x="19" y="126"/>
                    <a:pt x="19" y="126"/>
                  </a:cubicBezTo>
                  <a:cubicBezTo>
                    <a:pt x="19" y="188"/>
                    <a:pt x="19" y="188"/>
                    <a:pt x="19" y="188"/>
                  </a:cubicBezTo>
                  <a:cubicBezTo>
                    <a:pt x="19" y="198"/>
                    <a:pt x="27" y="207"/>
                    <a:pt x="37" y="207"/>
                  </a:cubicBezTo>
                  <a:cubicBezTo>
                    <a:pt x="65" y="207"/>
                    <a:pt x="65" y="207"/>
                    <a:pt x="65" y="207"/>
                  </a:cubicBezTo>
                  <a:cubicBezTo>
                    <a:pt x="75" y="207"/>
                    <a:pt x="83" y="198"/>
                    <a:pt x="83" y="188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94" y="126"/>
                    <a:pt x="102" y="117"/>
                    <a:pt x="102" y="107"/>
                  </a:cubicBezTo>
                  <a:cubicBezTo>
                    <a:pt x="102" y="19"/>
                    <a:pt x="102" y="19"/>
                    <a:pt x="102" y="19"/>
                  </a:cubicBezTo>
                  <a:cubicBezTo>
                    <a:pt x="102" y="9"/>
                    <a:pt x="94" y="0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Oval 63"/>
            <p:cNvSpPr>
              <a:spLocks noChangeArrowheads="1"/>
            </p:cNvSpPr>
            <p:nvPr/>
          </p:nvSpPr>
          <p:spPr bwMode="auto">
            <a:xfrm>
              <a:off x="2947988" y="2192338"/>
              <a:ext cx="234950" cy="2317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15" name="Freeform 64"/>
            <p:cNvSpPr>
              <a:spLocks/>
            </p:cNvSpPr>
            <p:nvPr/>
          </p:nvSpPr>
          <p:spPr bwMode="auto">
            <a:xfrm>
              <a:off x="3341688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17092 w 87"/>
                <a:gd name="T15" fmla="*/ 666750 h 176"/>
                <a:gd name="T16" fmla="*/ 207744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1" y="176"/>
                  </a:cubicBezTo>
                  <a:cubicBezTo>
                    <a:pt x="55" y="176"/>
                    <a:pt x="55" y="176"/>
                    <a:pt x="55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Oval 65"/>
            <p:cNvSpPr>
              <a:spLocks noChangeArrowheads="1"/>
            </p:cNvSpPr>
            <p:nvPr/>
          </p:nvSpPr>
          <p:spPr bwMode="auto">
            <a:xfrm>
              <a:off x="3405188" y="2257426"/>
              <a:ext cx="200025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  <p:sp>
          <p:nvSpPr>
            <p:cNvPr id="17" name="Freeform 66"/>
            <p:cNvSpPr>
              <a:spLocks/>
            </p:cNvSpPr>
            <p:nvPr/>
          </p:nvSpPr>
          <p:spPr bwMode="auto">
            <a:xfrm>
              <a:off x="2460625" y="2476501"/>
              <a:ext cx="328613" cy="666750"/>
            </a:xfrm>
            <a:custGeom>
              <a:avLst/>
              <a:gdLst>
                <a:gd name="T0" fmla="*/ 268178 w 87"/>
                <a:gd name="T1" fmla="*/ 0 h 176"/>
                <a:gd name="T2" fmla="*/ 60435 w 87"/>
                <a:gd name="T3" fmla="*/ 0 h 176"/>
                <a:gd name="T4" fmla="*/ 0 w 87"/>
                <a:gd name="T5" fmla="*/ 60614 h 176"/>
                <a:gd name="T6" fmla="*/ 0 w 87"/>
                <a:gd name="T7" fmla="*/ 344740 h 176"/>
                <a:gd name="T8" fmla="*/ 60435 w 87"/>
                <a:gd name="T9" fmla="*/ 405354 h 176"/>
                <a:gd name="T10" fmla="*/ 60435 w 87"/>
                <a:gd name="T11" fmla="*/ 405354 h 176"/>
                <a:gd name="T12" fmla="*/ 60435 w 87"/>
                <a:gd name="T13" fmla="*/ 606136 h 176"/>
                <a:gd name="T14" fmla="*/ 120869 w 87"/>
                <a:gd name="T15" fmla="*/ 666750 h 176"/>
                <a:gd name="T16" fmla="*/ 211521 w 87"/>
                <a:gd name="T17" fmla="*/ 666750 h 176"/>
                <a:gd name="T18" fmla="*/ 268178 w 87"/>
                <a:gd name="T19" fmla="*/ 606136 h 176"/>
                <a:gd name="T20" fmla="*/ 268178 w 87"/>
                <a:gd name="T21" fmla="*/ 405354 h 176"/>
                <a:gd name="T22" fmla="*/ 268178 w 87"/>
                <a:gd name="T23" fmla="*/ 405354 h 176"/>
                <a:gd name="T24" fmla="*/ 328613 w 87"/>
                <a:gd name="T25" fmla="*/ 344740 h 176"/>
                <a:gd name="T26" fmla="*/ 328613 w 87"/>
                <a:gd name="T27" fmla="*/ 60614 h 176"/>
                <a:gd name="T28" fmla="*/ 268178 w 87"/>
                <a:gd name="T29" fmla="*/ 0 h 1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76">
                  <a:moveTo>
                    <a:pt x="71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0"/>
                    <a:pt x="7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6" y="169"/>
                    <a:pt x="23" y="176"/>
                    <a:pt x="32" y="176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64" y="176"/>
                    <a:pt x="71" y="169"/>
                    <a:pt x="71" y="160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80" y="107"/>
                    <a:pt x="87" y="100"/>
                    <a:pt x="87" y="91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7"/>
                    <a:pt x="80" y="0"/>
                    <a:pt x="7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Oval 67"/>
            <p:cNvSpPr>
              <a:spLocks noChangeArrowheads="1"/>
            </p:cNvSpPr>
            <p:nvPr/>
          </p:nvSpPr>
          <p:spPr bwMode="auto">
            <a:xfrm>
              <a:off x="2528888" y="2257426"/>
              <a:ext cx="196850" cy="200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en-GB" alt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903412" y="5029200"/>
            <a:ext cx="35012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- Просечен број на вработени 96 лица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5812" y="4648200"/>
            <a:ext cx="838200" cy="79955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780212" y="4876800"/>
            <a:ext cx="5103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mk-MK" sz="1600" dirty="0" smtClean="0">
                <a:ea typeface="Tahoma" pitchFamily="34" charset="0"/>
                <a:cs typeface="Tahoma" pitchFamily="34" charset="0"/>
              </a:rPr>
              <a:t>Највисок неделен досег– РА Кавадарци – 51,41%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55812" y="1371600"/>
            <a:ext cx="19812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23" name="Rectangle 22"/>
          <p:cNvSpPr/>
          <p:nvPr/>
        </p:nvSpPr>
        <p:spPr>
          <a:xfrm>
            <a:off x="2055812" y="2743200"/>
            <a:ext cx="17526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055812" y="1066800"/>
            <a:ext cx="0" cy="2514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37012" y="1447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45.23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884612" y="2819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45.06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03212" y="14478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вкупни трошоци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03212" y="28956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вкупни приходи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86945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54 -0.08006 L -4.16667E-6 1.24017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3D2260-4CC5-184A-AC44-EBDC1019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B8C33C1-3FD1-E041-ABC9-CE98606C3599}"/>
              </a:ext>
            </a:extLst>
          </p:cNvPr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EB31C85-6716-F049-A271-3EC56631DC82}"/>
              </a:ext>
            </a:extLst>
          </p:cNvPr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8212" y="2971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dirty="0" smtClean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Tahoma" pitchFamily="34" charset="0"/>
              </a:rPr>
              <a:t>Ви благодарам за вниманието</a:t>
            </a:r>
            <a:endParaRPr lang="en-US" sz="2800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45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9812" y="6356352"/>
            <a:ext cx="379573" cy="365125"/>
          </a:xfrm>
        </p:spPr>
        <p:txBody>
          <a:bodyPr/>
          <a:lstStyle/>
          <a:p>
            <a:fld id="{DD0A17F7-02ED-4BA6-9293-FD2D32B19D3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1812" y="762000"/>
            <a:ext cx="47990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Вкупни приходи во индустријата</a:t>
            </a:r>
          </a:p>
          <a:p>
            <a:pPr algn="ctr"/>
            <a:r>
              <a:rPr lang="mk-MK" sz="1600" b="1" i="1" dirty="0" smtClean="0">
                <a:ea typeface="Tahoma" pitchFamily="34" charset="0"/>
                <a:cs typeface="Tahoma" pitchFamily="34" charset="0"/>
              </a:rPr>
              <a:t>2.432,95 мил. денари</a:t>
            </a:r>
            <a:endParaRPr lang="en-US" sz="1600" b="1" i="1" dirty="0"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https://www.slideteam.net/media/catalog/product/cache/960x720/a/u/audio_visual_proposal_template_powerpoint_presentation_slides_slide11.jpg"/>
          <p:cNvPicPr/>
          <p:nvPr/>
        </p:nvPicPr>
        <p:blipFill>
          <a:blip r:embed="rId3" cstate="print"/>
          <a:srcRect l="-160" t="38462" r="64102" b="3846"/>
          <a:stretch>
            <a:fillRect/>
          </a:stretch>
        </p:blipFill>
        <p:spPr bwMode="auto">
          <a:xfrm>
            <a:off x="608012" y="1447800"/>
            <a:ext cx="480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>
            <a:off x="3503612" y="49530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979612" y="49530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8012" y="5562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Комерцијални </a:t>
            </a:r>
            <a:r>
              <a:rPr lang="mk-MK" sz="1600" dirty="0" err="1" smtClean="0">
                <a:ea typeface="Tahoma" pitchFamily="34" charset="0"/>
                <a:cs typeface="Tahoma" pitchFamily="34" charset="0"/>
              </a:rPr>
              <a:t>радиодифузери</a:t>
            </a:r>
            <a:endParaRPr lang="mk-MK" sz="1600" dirty="0" smtClean="0">
              <a:ea typeface="Tahoma" pitchFamily="34" charset="0"/>
              <a:cs typeface="Tahoma" pitchFamily="34" charset="0"/>
            </a:endParaRPr>
          </a:p>
          <a:p>
            <a:pPr algn="ctr"/>
            <a:r>
              <a:rPr lang="mk-MK" sz="1600" b="1" i="1" dirty="0" smtClean="0">
                <a:ea typeface="Tahoma" pitchFamily="34" charset="0"/>
                <a:cs typeface="Tahoma" pitchFamily="34" charset="0"/>
              </a:rPr>
              <a:t>1.504,27 мил. денари</a:t>
            </a:r>
            <a:endParaRPr lang="en-US" sz="1600" b="1" i="1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5012" y="5638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Јавен сервис</a:t>
            </a:r>
          </a:p>
          <a:p>
            <a:pPr algn="ctr"/>
            <a:r>
              <a:rPr lang="mk-MK" sz="1600" b="1" i="1" dirty="0" smtClean="0">
                <a:ea typeface="Tahoma" pitchFamily="34" charset="0"/>
                <a:cs typeface="Tahoma" pitchFamily="34" charset="0"/>
              </a:rPr>
              <a:t>928,68 мил. денари</a:t>
            </a:r>
            <a:endParaRPr lang="en-US" sz="1600" b="1" i="1" dirty="0" smtClean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xmlns="" val="1736620789"/>
              </p:ext>
            </p:extLst>
          </p:nvPr>
        </p:nvGraphicFramePr>
        <p:xfrm>
          <a:off x="6018212" y="1447800"/>
          <a:ext cx="546972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6012" y="6356352"/>
            <a:ext cx="303373" cy="365125"/>
          </a:xfrm>
        </p:spPr>
        <p:txBody>
          <a:bodyPr/>
          <a:lstStyle/>
          <a:p>
            <a:fld id="{DD0A17F7-02ED-4BA6-9293-FD2D32B19D33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26" name="AutoShape 2" descr="Egyptian Pyramids Information, PNG, 1600x1600px, Egyptian Pyramids, Area,  Business, Data, Data Flow Diagram Download Fr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Egyptian Pyramids Information, PNG, 1600x1600px, Egyptian Pyramids, Area,  Business, Data, Data Flow Diagram Download Fr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760412" y="990600"/>
            <a:ext cx="464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ahoma" pitchFamily="34" charset="0"/>
              </a:rPr>
              <a:t>Структура на приходите во индустријата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sz="1600" b="1" i="1" dirty="0" smtClean="0">
                <a:cs typeface="Tahoma" pitchFamily="34" charset="0"/>
              </a:rPr>
              <a:t>2.432,95 мил. денари</a:t>
            </a:r>
            <a:endParaRPr kumimoji="0" lang="mk-MK" sz="1600" b="1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26631" name="Picture 7" descr="Pyramid - 3 Level Pyramid Clipart , Free Transparent Clipart - ClipartKe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7012" y="1676400"/>
            <a:ext cx="5562600" cy="422723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370012" y="4648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800" dirty="0" smtClean="0">
                <a:solidFill>
                  <a:schemeClr val="bg1"/>
                </a:solidFill>
              </a:rPr>
              <a:t>1.392,58 мил. денари</a:t>
            </a:r>
          </a:p>
          <a:p>
            <a:pPr algn="ctr"/>
            <a:r>
              <a:rPr lang="mk-MK" sz="1800" dirty="0" smtClean="0">
                <a:solidFill>
                  <a:schemeClr val="bg1"/>
                </a:solidFill>
              </a:rPr>
              <a:t>приходи од реклами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2412" y="34290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800" dirty="0" smtClean="0">
                <a:solidFill>
                  <a:schemeClr val="accent1"/>
                </a:solidFill>
              </a:rPr>
              <a:t>894 мил. денари</a:t>
            </a:r>
          </a:p>
          <a:p>
            <a:pPr algn="ctr"/>
            <a:r>
              <a:rPr lang="mk-MK" sz="1800" dirty="0" smtClean="0">
                <a:solidFill>
                  <a:schemeClr val="accent1"/>
                </a:solidFill>
              </a:rPr>
              <a:t>средства од Буџет на РСМ за МРТ 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4412" y="2286000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tx2"/>
                </a:solidFill>
              </a:rPr>
              <a:t>146,37</a:t>
            </a:r>
          </a:p>
          <a:p>
            <a:pPr algn="ctr"/>
            <a:r>
              <a:rPr lang="mk-MK" sz="1600" dirty="0" smtClean="0">
                <a:solidFill>
                  <a:schemeClr val="tx2"/>
                </a:solidFill>
              </a:rPr>
              <a:t>мил. денари</a:t>
            </a:r>
          </a:p>
          <a:p>
            <a:pPr algn="ctr"/>
            <a:r>
              <a:rPr lang="mk-MK" sz="1600" dirty="0" smtClean="0">
                <a:solidFill>
                  <a:schemeClr val="tx2"/>
                </a:solidFill>
              </a:rPr>
              <a:t>останати приходи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704012" y="1066800"/>
            <a:ext cx="464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ahoma" pitchFamily="34" charset="0"/>
              </a:rPr>
              <a:t>Приходи од реклами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sz="1600" b="1" i="1" dirty="0" smtClean="0">
                <a:cs typeface="Tahoma" pitchFamily="34" charset="0"/>
              </a:rPr>
              <a:t>1.392,58 мил. денари</a:t>
            </a:r>
            <a:endParaRPr kumimoji="0" lang="mk-MK" sz="1600" b="1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008812" y="1905000"/>
            <a:ext cx="3810000" cy="3276600"/>
            <a:chOff x="3866486" y="1323553"/>
            <a:chExt cx="4459029" cy="4210894"/>
          </a:xfrm>
        </p:grpSpPr>
        <p:sp>
          <p:nvSpPr>
            <p:cNvPr id="24" name="Freeform 23"/>
            <p:cNvSpPr/>
            <p:nvPr/>
          </p:nvSpPr>
          <p:spPr>
            <a:xfrm>
              <a:off x="3866486" y="2640769"/>
              <a:ext cx="2116129" cy="2893678"/>
            </a:xfrm>
            <a:custGeom>
              <a:avLst/>
              <a:gdLst>
                <a:gd name="connsiteX0" fmla="*/ 956854 w 1399483"/>
                <a:gd name="connsiteY0" fmla="*/ 0 h 1913708"/>
                <a:gd name="connsiteX1" fmla="*/ 1329305 w 1399483"/>
                <a:gd name="connsiteY1" fmla="*/ 75194 h 1913708"/>
                <a:gd name="connsiteX2" fmla="*/ 1399483 w 1399483"/>
                <a:gd name="connsiteY2" fmla="*/ 109001 h 1913708"/>
                <a:gd name="connsiteX3" fmla="*/ 1314604 w 1399483"/>
                <a:gd name="connsiteY3" fmla="*/ 174068 h 1913708"/>
                <a:gd name="connsiteX4" fmla="*/ 956854 w 1399483"/>
                <a:gd name="connsiteY4" fmla="*/ 956855 h 1913708"/>
                <a:gd name="connsiteX5" fmla="*/ 958129 w 1399483"/>
                <a:gd name="connsiteY5" fmla="*/ 982104 h 1913708"/>
                <a:gd name="connsiteX6" fmla="*/ 958130 w 1399483"/>
                <a:gd name="connsiteY6" fmla="*/ 982104 h 1913708"/>
                <a:gd name="connsiteX7" fmla="*/ 962200 w 1399483"/>
                <a:gd name="connsiteY7" fmla="*/ 1062700 h 1913708"/>
                <a:gd name="connsiteX8" fmla="*/ 1324045 w 1399483"/>
                <a:gd name="connsiteY8" fmla="*/ 1747721 h 1913708"/>
                <a:gd name="connsiteX9" fmla="*/ 1399377 w 1399483"/>
                <a:gd name="connsiteY9" fmla="*/ 1804758 h 1913708"/>
                <a:gd name="connsiteX10" fmla="*/ 1329305 w 1399483"/>
                <a:gd name="connsiteY10" fmla="*/ 1838514 h 1913708"/>
                <a:gd name="connsiteX11" fmla="*/ 956854 w 1399483"/>
                <a:gd name="connsiteY11" fmla="*/ 1913708 h 1913708"/>
                <a:gd name="connsiteX12" fmla="*/ 0 w 1399483"/>
                <a:gd name="connsiteY12" fmla="*/ 956854 h 1913708"/>
                <a:gd name="connsiteX13" fmla="*/ 956854 w 1399483"/>
                <a:gd name="connsiteY13" fmla="*/ 0 h 191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99483" h="1913708">
                  <a:moveTo>
                    <a:pt x="956854" y="0"/>
                  </a:moveTo>
                  <a:cubicBezTo>
                    <a:pt x="1088968" y="0"/>
                    <a:pt x="1214829" y="26775"/>
                    <a:pt x="1329305" y="75194"/>
                  </a:cubicBezTo>
                  <a:lnTo>
                    <a:pt x="1399483" y="109001"/>
                  </a:lnTo>
                  <a:lnTo>
                    <a:pt x="1314604" y="174068"/>
                  </a:lnTo>
                  <a:cubicBezTo>
                    <a:pt x="1095471" y="363888"/>
                    <a:pt x="956854" y="644184"/>
                    <a:pt x="956854" y="956855"/>
                  </a:cubicBezTo>
                  <a:lnTo>
                    <a:pt x="958129" y="982104"/>
                  </a:lnTo>
                  <a:lnTo>
                    <a:pt x="958130" y="982104"/>
                  </a:lnTo>
                  <a:lnTo>
                    <a:pt x="962200" y="1062700"/>
                  </a:lnTo>
                  <a:cubicBezTo>
                    <a:pt x="990033" y="1336762"/>
                    <a:pt x="1124766" y="1579220"/>
                    <a:pt x="1324045" y="1747721"/>
                  </a:cubicBezTo>
                  <a:lnTo>
                    <a:pt x="1399377" y="1804758"/>
                  </a:lnTo>
                  <a:lnTo>
                    <a:pt x="1329305" y="1838514"/>
                  </a:lnTo>
                  <a:cubicBezTo>
                    <a:pt x="1214829" y="1886933"/>
                    <a:pt x="1088968" y="1913708"/>
                    <a:pt x="956854" y="1913708"/>
                  </a:cubicBezTo>
                  <a:cubicBezTo>
                    <a:pt x="428398" y="1913708"/>
                    <a:pt x="0" y="1485310"/>
                    <a:pt x="0" y="956854"/>
                  </a:cubicBezTo>
                  <a:cubicBezTo>
                    <a:pt x="0" y="428398"/>
                    <a:pt x="428398" y="0"/>
                    <a:pt x="9568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436877" y="2868165"/>
              <a:ext cx="2888638" cy="2666282"/>
            </a:xfrm>
            <a:custGeom>
              <a:avLst/>
              <a:gdLst>
                <a:gd name="connsiteX0" fmla="*/ 1467058 w 1910375"/>
                <a:gd name="connsiteY0" fmla="*/ 0 h 1763322"/>
                <a:gd name="connsiteX1" fmla="*/ 1488507 w 1910375"/>
                <a:gd name="connsiteY1" fmla="*/ 13030 h 1763322"/>
                <a:gd name="connsiteX2" fmla="*/ 1910375 w 1910375"/>
                <a:gd name="connsiteY2" fmla="*/ 806468 h 1763322"/>
                <a:gd name="connsiteX3" fmla="*/ 953521 w 1910375"/>
                <a:gd name="connsiteY3" fmla="*/ 1763322 h 1763322"/>
                <a:gd name="connsiteX4" fmla="*/ 1607 w 1910375"/>
                <a:gd name="connsiteY4" fmla="*/ 904301 h 1763322"/>
                <a:gd name="connsiteX5" fmla="*/ 0 w 1910375"/>
                <a:gd name="connsiteY5" fmla="*/ 872480 h 1763322"/>
                <a:gd name="connsiteX6" fmla="*/ 56314 w 1910375"/>
                <a:gd name="connsiteY6" fmla="*/ 898762 h 1763322"/>
                <a:gd name="connsiteX7" fmla="*/ 435907 w 1910375"/>
                <a:gd name="connsiteY7" fmla="*/ 970569 h 1763322"/>
                <a:gd name="connsiteX8" fmla="*/ 929359 w 1910375"/>
                <a:gd name="connsiteY8" fmla="*/ 845622 h 1763322"/>
                <a:gd name="connsiteX9" fmla="*/ 952247 w 1910375"/>
                <a:gd name="connsiteY9" fmla="*/ 831718 h 1763322"/>
                <a:gd name="connsiteX10" fmla="*/ 952247 w 1910375"/>
                <a:gd name="connsiteY10" fmla="*/ 831717 h 1763322"/>
                <a:gd name="connsiteX11" fmla="*/ 1014713 w 1910375"/>
                <a:gd name="connsiteY11" fmla="*/ 793768 h 1763322"/>
                <a:gd name="connsiteX12" fmla="*/ 1462820 w 1910375"/>
                <a:gd name="connsiteY12" fmla="*/ 67189 h 1763322"/>
                <a:gd name="connsiteX13" fmla="*/ 1467058 w 1910375"/>
                <a:gd name="connsiteY13" fmla="*/ 0 h 176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10375" h="1763322">
                  <a:moveTo>
                    <a:pt x="1467058" y="0"/>
                  </a:moveTo>
                  <a:lnTo>
                    <a:pt x="1488507" y="13030"/>
                  </a:lnTo>
                  <a:cubicBezTo>
                    <a:pt x="1743032" y="184983"/>
                    <a:pt x="1910375" y="476183"/>
                    <a:pt x="1910375" y="806468"/>
                  </a:cubicBezTo>
                  <a:cubicBezTo>
                    <a:pt x="1910375" y="1334924"/>
                    <a:pt x="1481977" y="1763322"/>
                    <a:pt x="953521" y="1763322"/>
                  </a:cubicBezTo>
                  <a:cubicBezTo>
                    <a:pt x="458094" y="1763322"/>
                    <a:pt x="50608" y="1386801"/>
                    <a:pt x="1607" y="904301"/>
                  </a:cubicBezTo>
                  <a:lnTo>
                    <a:pt x="0" y="872480"/>
                  </a:lnTo>
                  <a:lnTo>
                    <a:pt x="56314" y="898762"/>
                  </a:lnTo>
                  <a:cubicBezTo>
                    <a:pt x="173850" y="945109"/>
                    <a:pt x="301905" y="970569"/>
                    <a:pt x="435907" y="970569"/>
                  </a:cubicBezTo>
                  <a:cubicBezTo>
                    <a:pt x="614577" y="970569"/>
                    <a:pt x="782674" y="925307"/>
                    <a:pt x="929359" y="845622"/>
                  </a:cubicBezTo>
                  <a:lnTo>
                    <a:pt x="952247" y="831718"/>
                  </a:lnTo>
                  <a:lnTo>
                    <a:pt x="952247" y="831717"/>
                  </a:lnTo>
                  <a:lnTo>
                    <a:pt x="1014713" y="793768"/>
                  </a:lnTo>
                  <a:cubicBezTo>
                    <a:pt x="1255665" y="630984"/>
                    <a:pt x="1424401" y="369424"/>
                    <a:pt x="1462820" y="67189"/>
                  </a:cubicBezTo>
                  <a:lnTo>
                    <a:pt x="146705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54202" y="1323553"/>
              <a:ext cx="2888638" cy="2666284"/>
            </a:xfrm>
            <a:custGeom>
              <a:avLst/>
              <a:gdLst>
                <a:gd name="connsiteX0" fmla="*/ 953521 w 1910375"/>
                <a:gd name="connsiteY0" fmla="*/ 0 h 1763323"/>
                <a:gd name="connsiteX1" fmla="*/ 1910375 w 1910375"/>
                <a:gd name="connsiteY1" fmla="*/ 956854 h 1763323"/>
                <a:gd name="connsiteX2" fmla="*/ 1488507 w 1910375"/>
                <a:gd name="connsiteY2" fmla="*/ 1750292 h 1763323"/>
                <a:gd name="connsiteX3" fmla="*/ 1467058 w 1910375"/>
                <a:gd name="connsiteY3" fmla="*/ 1763323 h 1763323"/>
                <a:gd name="connsiteX4" fmla="*/ 1462820 w 1910375"/>
                <a:gd name="connsiteY4" fmla="*/ 1696133 h 1763323"/>
                <a:gd name="connsiteX5" fmla="*/ 1014713 w 1910375"/>
                <a:gd name="connsiteY5" fmla="*/ 969554 h 1763323"/>
                <a:gd name="connsiteX6" fmla="*/ 953523 w 1910375"/>
                <a:gd name="connsiteY6" fmla="*/ 932381 h 1763323"/>
                <a:gd name="connsiteX7" fmla="*/ 953522 w 1910375"/>
                <a:gd name="connsiteY7" fmla="*/ 932381 h 1763323"/>
                <a:gd name="connsiteX8" fmla="*/ 929358 w 1910375"/>
                <a:gd name="connsiteY8" fmla="*/ 917701 h 1763323"/>
                <a:gd name="connsiteX9" fmla="*/ 435906 w 1910375"/>
                <a:gd name="connsiteY9" fmla="*/ 792754 h 1763323"/>
                <a:gd name="connsiteX10" fmla="*/ 56313 w 1910375"/>
                <a:gd name="connsiteY10" fmla="*/ 864561 h 1763323"/>
                <a:gd name="connsiteX11" fmla="*/ 0 w 1910375"/>
                <a:gd name="connsiteY11" fmla="*/ 890843 h 1763323"/>
                <a:gd name="connsiteX12" fmla="*/ 1607 w 1910375"/>
                <a:gd name="connsiteY12" fmla="*/ 859021 h 1763323"/>
                <a:gd name="connsiteX13" fmla="*/ 953521 w 1910375"/>
                <a:gd name="connsiteY13" fmla="*/ 0 h 1763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10375" h="1763323">
                  <a:moveTo>
                    <a:pt x="953521" y="0"/>
                  </a:moveTo>
                  <a:cubicBezTo>
                    <a:pt x="1481977" y="0"/>
                    <a:pt x="1910375" y="428398"/>
                    <a:pt x="1910375" y="956854"/>
                  </a:cubicBezTo>
                  <a:cubicBezTo>
                    <a:pt x="1910375" y="1287139"/>
                    <a:pt x="1743032" y="1578339"/>
                    <a:pt x="1488507" y="1750292"/>
                  </a:cubicBezTo>
                  <a:lnTo>
                    <a:pt x="1467058" y="1763323"/>
                  </a:lnTo>
                  <a:lnTo>
                    <a:pt x="1462820" y="1696133"/>
                  </a:lnTo>
                  <a:cubicBezTo>
                    <a:pt x="1424401" y="1393898"/>
                    <a:pt x="1255665" y="1132338"/>
                    <a:pt x="1014713" y="969554"/>
                  </a:cubicBezTo>
                  <a:lnTo>
                    <a:pt x="953523" y="932381"/>
                  </a:lnTo>
                  <a:lnTo>
                    <a:pt x="953522" y="932381"/>
                  </a:lnTo>
                  <a:lnTo>
                    <a:pt x="929358" y="917701"/>
                  </a:lnTo>
                  <a:cubicBezTo>
                    <a:pt x="782673" y="838017"/>
                    <a:pt x="614576" y="792754"/>
                    <a:pt x="435906" y="792754"/>
                  </a:cubicBezTo>
                  <a:cubicBezTo>
                    <a:pt x="301904" y="792754"/>
                    <a:pt x="173849" y="818215"/>
                    <a:pt x="56313" y="864561"/>
                  </a:cubicBezTo>
                  <a:lnTo>
                    <a:pt x="0" y="890843"/>
                  </a:lnTo>
                  <a:lnTo>
                    <a:pt x="1607" y="859021"/>
                  </a:lnTo>
                  <a:cubicBezTo>
                    <a:pt x="50608" y="376522"/>
                    <a:pt x="458094" y="0"/>
                    <a:pt x="95352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380412" y="33528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b="1" dirty="0" smtClean="0">
                <a:cs typeface="Arial" pitchFamily="34" charset="0"/>
              </a:rPr>
              <a:t>1.392,58 </a:t>
            </a:r>
            <a:r>
              <a:rPr lang="mk-MK" sz="1600" b="1" dirty="0">
                <a:cs typeface="Arial" pitchFamily="34" charset="0"/>
              </a:rPr>
              <a:t>мил. денари</a:t>
            </a:r>
            <a:endParaRPr lang="en-US" sz="1600" b="1" dirty="0"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7412" y="35814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  <a:cs typeface="Arial" pitchFamily="34" charset="0"/>
              </a:rPr>
              <a:t>1.266,54</a:t>
            </a:r>
            <a:endParaRPr lang="mk-MK" sz="1600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mk-MK" sz="1600" dirty="0">
                <a:solidFill>
                  <a:schemeClr val="bg1"/>
                </a:solidFill>
                <a:cs typeface="Arial" pitchFamily="34" charset="0"/>
              </a:rPr>
              <a:t>мил. денари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09012" y="20574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>
                <a:solidFill>
                  <a:schemeClr val="bg1"/>
                </a:solidFill>
                <a:cs typeface="Arial" pitchFamily="34" charset="0"/>
              </a:rPr>
              <a:t>12,99</a:t>
            </a:r>
          </a:p>
          <a:p>
            <a:pPr algn="ctr"/>
            <a:r>
              <a:rPr lang="mk-MK" sz="1600" dirty="0">
                <a:solidFill>
                  <a:schemeClr val="bg1"/>
                </a:solidFill>
                <a:cs typeface="Arial" pitchFamily="34" charset="0"/>
              </a:rPr>
              <a:t>мил. денари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75812" y="39624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>
                <a:solidFill>
                  <a:schemeClr val="bg1"/>
                </a:solidFill>
                <a:cs typeface="Arial" pitchFamily="34" charset="0"/>
              </a:rPr>
              <a:t>113,05</a:t>
            </a:r>
          </a:p>
          <a:p>
            <a:pPr algn="ctr"/>
            <a:r>
              <a:rPr lang="mk-MK" sz="1600" dirty="0">
                <a:solidFill>
                  <a:schemeClr val="bg1"/>
                </a:solidFill>
                <a:cs typeface="Arial" pitchFamily="34" charset="0"/>
              </a:rPr>
              <a:t>мил. денари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42212" y="5410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94612" y="5334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cs typeface="Arial" pitchFamily="34" charset="0"/>
              </a:rPr>
              <a:t>МРТ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532812" y="5410200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542212" y="5791200"/>
            <a:ext cx="1524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685212" y="5334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cs typeface="Arial" pitchFamily="34" charset="0"/>
              </a:rPr>
              <a:t>Комерцијални телевизии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70812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>
                <a:cs typeface="Arial" pitchFamily="34" charset="0"/>
              </a:rPr>
              <a:t>Комерцијални радиостаници</a:t>
            </a:r>
            <a:endParaRPr lang="en-US" sz="1600" dirty="0"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0012" y="4800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57%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418012" y="3657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37%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3579812" y="24384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6%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9812" y="6356352"/>
            <a:ext cx="379573" cy="365125"/>
          </a:xfrm>
        </p:spPr>
        <p:txBody>
          <a:bodyPr/>
          <a:lstStyle/>
          <a:p>
            <a:fld id="{DD0A17F7-02ED-4BA6-9293-FD2D32B19D33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xmlns="" val="499097975"/>
              </p:ext>
            </p:extLst>
          </p:nvPr>
        </p:nvGraphicFramePr>
        <p:xfrm>
          <a:off x="531812" y="1524000"/>
          <a:ext cx="5105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Graphic 16" descr="Bar graph with downward trend">
            <a:extLst>
              <a:ext uri="{FF2B5EF4-FFF2-40B4-BE49-F238E27FC236}">
                <a16:creationId xmlns:a16="http://schemas.microsoft.com/office/drawing/2014/main" xmlns="" id="{4578CB87-2998-3346-A556-5984E9EDD9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551612" y="1828800"/>
            <a:ext cx="994014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3839C65-8D9E-924E-ACC4-C7B6469B584D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7812" y="3048000"/>
            <a:ext cx="994015" cy="812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2C393B32-D11C-8949-BD7F-DEA16C2AF20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27812" y="4419600"/>
            <a:ext cx="984887" cy="812800"/>
          </a:xfrm>
          <a:prstGeom prst="rect">
            <a:avLst/>
          </a:prstGeom>
        </p:spPr>
      </p:pic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55612" y="914400"/>
            <a:ext cx="464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ahoma" pitchFamily="34" charset="0"/>
              </a:rPr>
              <a:t>Вкупни трошоци во индустријата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mk-MK" sz="1600" b="1" i="1" dirty="0" smtClean="0">
                <a:ea typeface="Times New Roman" pitchFamily="18" charset="0"/>
                <a:cs typeface="Arial" pitchFamily="34" charset="0"/>
              </a:rPr>
              <a:t>2.963,34 мил. денари</a:t>
            </a:r>
            <a:endParaRPr kumimoji="0" lang="mk-MK" sz="1600" b="1" i="1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61212" y="990600"/>
            <a:ext cx="426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Финансиски резултат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FE4D1DD-1B73-C145-BE9F-4F4D8F59FD4C}"/>
              </a:ext>
            </a:extLst>
          </p:cNvPr>
          <p:cNvSpPr txBox="1"/>
          <p:nvPr/>
        </p:nvSpPr>
        <p:spPr>
          <a:xfrm>
            <a:off x="7847012" y="1981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>
                <a:cs typeface="Arial" panose="020B0604020202020204" pitchFamily="34" charset="0"/>
              </a:rPr>
              <a:t>Македонска </a:t>
            </a:r>
            <a:r>
              <a:rPr lang="mk-MK" sz="1600" dirty="0" err="1" smtClean="0">
                <a:cs typeface="Arial" panose="020B0604020202020204" pitchFamily="34" charset="0"/>
              </a:rPr>
              <a:t>радиотелевизија</a:t>
            </a:r>
            <a:r>
              <a:rPr lang="mk-MK" sz="1600" dirty="0" smtClean="0">
                <a:cs typeface="Arial" panose="020B0604020202020204" pitchFamily="34" charset="0"/>
              </a:rPr>
              <a:t> </a:t>
            </a:r>
            <a:endParaRPr lang="mk-MK" sz="1600" dirty="0">
              <a:cs typeface="Arial" panose="020B0604020202020204" pitchFamily="34" charset="0"/>
            </a:endParaRPr>
          </a:p>
          <a:p>
            <a:pPr algn="ctr"/>
            <a:r>
              <a:rPr lang="mk-MK" sz="1600" b="1" i="1" dirty="0">
                <a:cs typeface="Arial" panose="020B0604020202020204" pitchFamily="34" charset="0"/>
              </a:rPr>
              <a:t>527,15 мил. денари загуба</a:t>
            </a:r>
            <a:endParaRPr lang="x-none" sz="1600" b="1" i="1" dirty="0"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61CD652-405A-4145-9927-CB8252DE9874}"/>
              </a:ext>
            </a:extLst>
          </p:cNvPr>
          <p:cNvSpPr txBox="1"/>
          <p:nvPr/>
        </p:nvSpPr>
        <p:spPr>
          <a:xfrm>
            <a:off x="8151812" y="3276600"/>
            <a:ext cx="2517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>
                <a:cs typeface="Arial" panose="020B0604020202020204" pitchFamily="34" charset="0"/>
              </a:rPr>
              <a:t>Комерцијални телевизии</a:t>
            </a:r>
          </a:p>
          <a:p>
            <a:pPr algn="ctr"/>
            <a:r>
              <a:rPr lang="mk-MK" sz="1600" b="1" i="1" dirty="0" smtClean="0">
                <a:cs typeface="Arial" panose="020B0604020202020204" pitchFamily="34" charset="0"/>
              </a:rPr>
              <a:t>7,6</a:t>
            </a:r>
            <a:r>
              <a:rPr lang="en-US" sz="1600" b="1" i="1" dirty="0" smtClean="0">
                <a:cs typeface="Arial" panose="020B0604020202020204" pitchFamily="34" charset="0"/>
              </a:rPr>
              <a:t>4</a:t>
            </a:r>
            <a:r>
              <a:rPr lang="mk-MK" sz="1600" b="1" i="1" dirty="0" smtClean="0">
                <a:cs typeface="Arial" panose="020B0604020202020204" pitchFamily="34" charset="0"/>
              </a:rPr>
              <a:t> </a:t>
            </a:r>
            <a:r>
              <a:rPr lang="mk-MK" sz="1600" b="1" i="1" dirty="0">
                <a:cs typeface="Arial" panose="020B0604020202020204" pitchFamily="34" charset="0"/>
              </a:rPr>
              <a:t>мил. денари загуба</a:t>
            </a:r>
            <a:endParaRPr lang="x-none" sz="1600" b="1" i="1" dirty="0"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C81451B-A7C6-B94F-9251-F6C8F1233485}"/>
              </a:ext>
            </a:extLst>
          </p:cNvPr>
          <p:cNvSpPr txBox="1"/>
          <p:nvPr/>
        </p:nvSpPr>
        <p:spPr>
          <a:xfrm>
            <a:off x="7770812" y="4572000"/>
            <a:ext cx="3360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>
                <a:cs typeface="Arial" panose="020B0604020202020204" pitchFamily="34" charset="0"/>
              </a:rPr>
              <a:t>Комерцијални радиостаници</a:t>
            </a:r>
          </a:p>
          <a:p>
            <a:pPr algn="ctr"/>
            <a:r>
              <a:rPr lang="mk-MK" sz="1600" b="1" i="1" dirty="0" smtClean="0">
                <a:cs typeface="Arial" panose="020B0604020202020204" pitchFamily="34" charset="0"/>
              </a:rPr>
              <a:t>0,01 мил. денари загуба</a:t>
            </a:r>
            <a:endParaRPr lang="x-none" sz="1600" b="1" i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3212" y="838200"/>
            <a:ext cx="342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Број на </a:t>
            </a:r>
            <a:r>
              <a:rPr lang="mk-MK" sz="1600" dirty="0" err="1" smtClean="0">
                <a:ea typeface="Tahoma" pitchFamily="34" charset="0"/>
                <a:cs typeface="Tahoma" pitchFamily="34" charset="0"/>
              </a:rPr>
              <a:t>радиодифузери</a:t>
            </a:r>
            <a:endParaRPr lang="en-US" sz="1600" b="1" i="1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5" descr="C:\Users\s.gudeska-zdravkovsk\Desktop\tv-video-ss-1920-800x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612" y="2057400"/>
            <a:ext cx="4191000" cy="1981200"/>
          </a:xfrm>
          <a:prstGeom prst="rect">
            <a:avLst/>
          </a:prstGeom>
          <a:noFill/>
        </p:spPr>
      </p:pic>
      <p:pic>
        <p:nvPicPr>
          <p:cNvPr id="11" name="Picture 3" descr="C:\Users\s.gudeska-zdravkovsk\Desktop\unna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3012" y="3886200"/>
            <a:ext cx="4114800" cy="1981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446212" y="16764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49 комерцијални телевизии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3012" y="32766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/>
              <a:t>72 радиостаници (четири непрофитни)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76012" y="6356352"/>
            <a:ext cx="303373" cy="365125"/>
          </a:xfrm>
        </p:spPr>
        <p:txBody>
          <a:bodyPr/>
          <a:lstStyle/>
          <a:p>
            <a:fld id="{DD0A17F7-02ED-4BA6-9293-FD2D32B19D33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012" y="609600"/>
            <a:ext cx="1219200" cy="533400"/>
          </a:xfrm>
          <a:prstGeom prst="rect">
            <a:avLst/>
          </a:prstGeom>
        </p:spPr>
      </p:pic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xmlns="" val="136590817"/>
              </p:ext>
            </p:extLst>
          </p:nvPr>
        </p:nvGraphicFramePr>
        <p:xfrm>
          <a:off x="0" y="1676400"/>
          <a:ext cx="6248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Rectangle 24"/>
          <p:cNvSpPr/>
          <p:nvPr/>
        </p:nvSpPr>
        <p:spPr>
          <a:xfrm>
            <a:off x="989012" y="1371600"/>
            <a:ext cx="342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Движење на вкупни приходи </a:t>
            </a:r>
            <a:endParaRPr lang="en-US" sz="1600" b="1" i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361611" y="45551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mk-MK" sz="1600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Arial" panose="020B0604020202020204" pitchFamily="34" charset="0"/>
              </a:rPr>
              <a:t>- 229,50</a:t>
            </a:r>
            <a:endParaRPr lang="en-US" sz="1600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2412" y="6172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2019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817812" y="6172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2017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37012" y="6172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2018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751012" y="6172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2016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84212" y="6172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dirty="0" smtClean="0"/>
              <a:t>2015</a:t>
            </a:r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08012" y="61722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812" y="0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ea typeface="Tahoma" pitchFamily="34" charset="0"/>
                <a:cs typeface="Tahoma" pitchFamily="34" charset="0"/>
              </a:rPr>
              <a:t>Македонска </a:t>
            </a:r>
            <a:r>
              <a:rPr lang="mk-MK" b="1" dirty="0" err="1" smtClean="0">
                <a:ea typeface="Tahoma" pitchFamily="34" charset="0"/>
                <a:cs typeface="Tahoma" pitchFamily="34" charset="0"/>
              </a:rPr>
              <a:t>радиотелевизија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xmlns="" val="2933118870"/>
              </p:ext>
            </p:extLst>
          </p:nvPr>
        </p:nvGraphicFramePr>
        <p:xfrm>
          <a:off x="7238206" y="3352800"/>
          <a:ext cx="3504405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352903" y="1837364"/>
            <a:ext cx="3504405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mk-MK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МРТ</a:t>
            </a:r>
            <a:r>
              <a:rPr lang="mk-MK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mk-MK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х 0,8%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mk-MK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74,5%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71505" y="2172000"/>
            <a:ext cx="4607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= реализирани </a:t>
            </a:r>
            <a:r>
              <a:rPr lang="mk-MK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вкупни приходи во </a:t>
            </a:r>
            <a:r>
              <a:rPr lang="mk-MK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годината </a:t>
            </a:r>
            <a:r>
              <a:rPr lang="mk-MK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која претходи на фискалната година за која се утврдува износот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17F7-02ED-4BA6-9293-FD2D32B19D33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0" y="1600200"/>
          <a:ext cx="548481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065212" y="914400"/>
            <a:ext cx="388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Движење на вкупните трошоци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89812" y="9144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Структура на трошоци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8380412" y="2971800"/>
            <a:ext cx="1295400" cy="114300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8532812" y="3124200"/>
            <a:ext cx="9906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8761412" y="3962400"/>
            <a:ext cx="1904999" cy="15240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 rot="5400000">
            <a:off x="9849643" y="4702969"/>
            <a:ext cx="1481137" cy="15240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9675812" y="3429000"/>
            <a:ext cx="1371600" cy="1524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 rot="5400000">
            <a:off x="10230643" y="2721769"/>
            <a:ext cx="1481137" cy="1524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780212" y="3200400"/>
            <a:ext cx="1600200" cy="152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 rot="5400000">
            <a:off x="6115843" y="3864769"/>
            <a:ext cx="1481137" cy="152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618412" y="3657600"/>
            <a:ext cx="761999" cy="152400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 rot="5400000">
            <a:off x="6954043" y="2950369"/>
            <a:ext cx="1481137" cy="152400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627812" y="1676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/>
              <a:t>Заеднички трошоци</a:t>
            </a:r>
          </a:p>
          <a:p>
            <a:pPr algn="ctr"/>
            <a:r>
              <a:rPr lang="mk-MK" sz="1600" dirty="0" smtClean="0"/>
              <a:t>61%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9675812" y="14478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/>
              <a:t>Трошоци за вработените</a:t>
            </a:r>
          </a:p>
          <a:p>
            <a:pPr algn="ctr"/>
            <a:r>
              <a:rPr lang="mk-MK" sz="1600" dirty="0" smtClean="0"/>
              <a:t>     27%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9612" y="4724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/>
              <a:t>Програмски права</a:t>
            </a:r>
          </a:p>
          <a:p>
            <a:pPr algn="ctr"/>
            <a:r>
              <a:rPr lang="mk-MK" sz="1600" dirty="0" smtClean="0"/>
              <a:t>8%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9523412" y="5562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/>
              <a:t>Друго</a:t>
            </a:r>
          </a:p>
          <a:p>
            <a:pPr algn="ctr"/>
            <a:r>
              <a:rPr lang="mk-MK" sz="1600" dirty="0" smtClean="0"/>
              <a:t>4%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8380412" y="3124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/>
              <a:t>1.455,83 мил. </a:t>
            </a:r>
          </a:p>
          <a:p>
            <a:pPr algn="ctr"/>
            <a:r>
              <a:rPr lang="mk-MK" sz="1600" dirty="0" smtClean="0"/>
              <a:t>денари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1412" y="6248400"/>
            <a:ext cx="2844059" cy="365125"/>
          </a:xfrm>
        </p:spPr>
        <p:txBody>
          <a:bodyPr/>
          <a:lstStyle/>
          <a:p>
            <a:fld id="{DD0A17F7-02ED-4BA6-9293-FD2D32B19D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961812" y="0"/>
            <a:ext cx="227012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0812" y="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 smtClean="0">
                <a:ea typeface="Tahoma" pitchFamily="34" charset="0"/>
                <a:cs typeface="Tahoma" pitchFamily="34" charset="0"/>
              </a:rPr>
              <a:t>Комерцијални телевизии</a:t>
            </a:r>
            <a:endParaRPr lang="en-US" b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8212" y="685800"/>
            <a:ext cx="7008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ea typeface="Tahoma" pitchFamily="34" charset="0"/>
                <a:cs typeface="Tahoma" pitchFamily="34" charset="0"/>
              </a:rPr>
              <a:t> Приходи на </a:t>
            </a:r>
            <a:r>
              <a:rPr lang="mk-MK" sz="1600" dirty="0">
                <a:ea typeface="Tahoma" pitchFamily="34" charset="0"/>
                <a:cs typeface="Tahoma" pitchFamily="34" charset="0"/>
              </a:rPr>
              <a:t>комерцијалните телевизии</a:t>
            </a:r>
            <a:endParaRPr lang="en-US" sz="16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3DF6ED18-E36F-4D55-BF6B-3A1AF67AF985}"/>
              </a:ext>
            </a:extLst>
          </p:cNvPr>
          <p:cNvSpPr>
            <a:spLocks/>
          </p:cNvSpPr>
          <p:nvPr/>
        </p:nvSpPr>
        <p:spPr bwMode="auto">
          <a:xfrm>
            <a:off x="5256212" y="2286000"/>
            <a:ext cx="1290310" cy="1351056"/>
          </a:xfrm>
          <a:custGeom>
            <a:avLst/>
            <a:gdLst>
              <a:gd name="T0" fmla="*/ 0 w 2921"/>
              <a:gd name="T1" fmla="*/ 522 h 3051"/>
              <a:gd name="T2" fmla="*/ 2921 w 2921"/>
              <a:gd name="T3" fmla="*/ 522 h 3051"/>
              <a:gd name="T4" fmla="*/ 1460 w 2921"/>
              <a:gd name="T5" fmla="*/ 3051 h 3051"/>
              <a:gd name="T6" fmla="*/ 0 w 2921"/>
              <a:gd name="T7" fmla="*/ 522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1">
                <a:moveTo>
                  <a:pt x="0" y="522"/>
                </a:moveTo>
                <a:cubicBezTo>
                  <a:pt x="904" y="0"/>
                  <a:pt x="2017" y="0"/>
                  <a:pt x="2921" y="522"/>
                </a:cubicBezTo>
                <a:lnTo>
                  <a:pt x="1460" y="3051"/>
                </a:lnTo>
                <a:lnTo>
                  <a:pt x="0" y="52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xmlns="" id="{8344B6C2-04DF-45CE-9C10-82E6F6986D34}"/>
              </a:ext>
            </a:extLst>
          </p:cNvPr>
          <p:cNvSpPr>
            <a:spLocks/>
          </p:cNvSpPr>
          <p:nvPr/>
        </p:nvSpPr>
        <p:spPr bwMode="auto">
          <a:xfrm>
            <a:off x="5865812" y="2514600"/>
            <a:ext cx="1290310" cy="1120443"/>
          </a:xfrm>
          <a:custGeom>
            <a:avLst/>
            <a:gdLst>
              <a:gd name="T0" fmla="*/ 1461 w 2921"/>
              <a:gd name="T1" fmla="*/ 0 h 2529"/>
              <a:gd name="T2" fmla="*/ 2921 w 2921"/>
              <a:gd name="T3" fmla="*/ 2529 h 2529"/>
              <a:gd name="T4" fmla="*/ 0 w 2921"/>
              <a:gd name="T5" fmla="*/ 2529 h 2529"/>
              <a:gd name="T6" fmla="*/ 1461 w 2921"/>
              <a:gd name="T7" fmla="*/ 0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29">
                <a:moveTo>
                  <a:pt x="1461" y="0"/>
                </a:moveTo>
                <a:cubicBezTo>
                  <a:pt x="2364" y="522"/>
                  <a:pt x="2921" y="1486"/>
                  <a:pt x="2921" y="2529"/>
                </a:cubicBezTo>
                <a:lnTo>
                  <a:pt x="0" y="2529"/>
                </a:lnTo>
                <a:lnTo>
                  <a:pt x="1461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xmlns="" id="{8053C619-09B3-4C8D-BE39-292CC5754698}"/>
              </a:ext>
            </a:extLst>
          </p:cNvPr>
          <p:cNvSpPr>
            <a:spLocks/>
          </p:cNvSpPr>
          <p:nvPr/>
        </p:nvSpPr>
        <p:spPr bwMode="auto">
          <a:xfrm>
            <a:off x="5865812" y="3581400"/>
            <a:ext cx="1290310" cy="1120443"/>
          </a:xfrm>
          <a:custGeom>
            <a:avLst/>
            <a:gdLst>
              <a:gd name="T0" fmla="*/ 2921 w 2921"/>
              <a:gd name="T1" fmla="*/ 0 h 2530"/>
              <a:gd name="T2" fmla="*/ 1461 w 2921"/>
              <a:gd name="T3" fmla="*/ 2530 h 2530"/>
              <a:gd name="T4" fmla="*/ 0 w 2921"/>
              <a:gd name="T5" fmla="*/ 0 h 2530"/>
              <a:gd name="T6" fmla="*/ 2921 w 2921"/>
              <a:gd name="T7" fmla="*/ 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30">
                <a:moveTo>
                  <a:pt x="2921" y="0"/>
                </a:moveTo>
                <a:cubicBezTo>
                  <a:pt x="2921" y="1044"/>
                  <a:pt x="2364" y="2008"/>
                  <a:pt x="1461" y="2530"/>
                </a:cubicBezTo>
                <a:lnTo>
                  <a:pt x="0" y="0"/>
                </a:lnTo>
                <a:lnTo>
                  <a:pt x="2921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xmlns="" id="{BD77D699-64F9-4ECA-A2B2-FA2D4F0CC34E}"/>
              </a:ext>
            </a:extLst>
          </p:cNvPr>
          <p:cNvSpPr>
            <a:spLocks/>
          </p:cNvSpPr>
          <p:nvPr/>
        </p:nvSpPr>
        <p:spPr bwMode="auto">
          <a:xfrm>
            <a:off x="5256212" y="3581400"/>
            <a:ext cx="1290310" cy="1352181"/>
          </a:xfrm>
          <a:custGeom>
            <a:avLst/>
            <a:gdLst>
              <a:gd name="T0" fmla="*/ 2921 w 2921"/>
              <a:gd name="T1" fmla="*/ 2530 h 3052"/>
              <a:gd name="T2" fmla="*/ 0 w 2921"/>
              <a:gd name="T3" fmla="*/ 2530 h 3052"/>
              <a:gd name="T4" fmla="*/ 1460 w 2921"/>
              <a:gd name="T5" fmla="*/ 0 h 3052"/>
              <a:gd name="T6" fmla="*/ 2921 w 2921"/>
              <a:gd name="T7" fmla="*/ 2530 h 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2">
                <a:moveTo>
                  <a:pt x="2921" y="2530"/>
                </a:moveTo>
                <a:cubicBezTo>
                  <a:pt x="2017" y="3052"/>
                  <a:pt x="904" y="3052"/>
                  <a:pt x="0" y="2530"/>
                </a:cubicBezTo>
                <a:lnTo>
                  <a:pt x="1460" y="0"/>
                </a:lnTo>
                <a:lnTo>
                  <a:pt x="2921" y="253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xmlns="" id="{86FDA3B9-7551-4195-9F95-AF8C3903468B}"/>
              </a:ext>
            </a:extLst>
          </p:cNvPr>
          <p:cNvSpPr>
            <a:spLocks/>
          </p:cNvSpPr>
          <p:nvPr/>
        </p:nvSpPr>
        <p:spPr bwMode="auto">
          <a:xfrm>
            <a:off x="4646612" y="3581400"/>
            <a:ext cx="1289184" cy="1120443"/>
          </a:xfrm>
          <a:custGeom>
            <a:avLst/>
            <a:gdLst>
              <a:gd name="T0" fmla="*/ 1460 w 2920"/>
              <a:gd name="T1" fmla="*/ 2530 h 2530"/>
              <a:gd name="T2" fmla="*/ 0 w 2920"/>
              <a:gd name="T3" fmla="*/ 0 h 2530"/>
              <a:gd name="T4" fmla="*/ 2920 w 2920"/>
              <a:gd name="T5" fmla="*/ 0 h 2530"/>
              <a:gd name="T6" fmla="*/ 1460 w 2920"/>
              <a:gd name="T7" fmla="*/ 253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30">
                <a:moveTo>
                  <a:pt x="1460" y="2530"/>
                </a:moveTo>
                <a:cubicBezTo>
                  <a:pt x="557" y="2008"/>
                  <a:pt x="0" y="1044"/>
                  <a:pt x="0" y="0"/>
                </a:cubicBezTo>
                <a:lnTo>
                  <a:pt x="2920" y="0"/>
                </a:lnTo>
                <a:lnTo>
                  <a:pt x="1460" y="253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xmlns="" id="{F5020002-DFEA-4B9C-A009-459FEF16286A}"/>
              </a:ext>
            </a:extLst>
          </p:cNvPr>
          <p:cNvSpPr>
            <a:spLocks/>
          </p:cNvSpPr>
          <p:nvPr/>
        </p:nvSpPr>
        <p:spPr bwMode="auto">
          <a:xfrm>
            <a:off x="4646612" y="2514600"/>
            <a:ext cx="1289184" cy="1120443"/>
          </a:xfrm>
          <a:custGeom>
            <a:avLst/>
            <a:gdLst>
              <a:gd name="T0" fmla="*/ 0 w 2920"/>
              <a:gd name="T1" fmla="*/ 2529 h 2529"/>
              <a:gd name="T2" fmla="*/ 1460 w 2920"/>
              <a:gd name="T3" fmla="*/ 0 h 2529"/>
              <a:gd name="T4" fmla="*/ 2920 w 2920"/>
              <a:gd name="T5" fmla="*/ 2529 h 2529"/>
              <a:gd name="T6" fmla="*/ 0 w 2920"/>
              <a:gd name="T7" fmla="*/ 2529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29">
                <a:moveTo>
                  <a:pt x="0" y="2529"/>
                </a:moveTo>
                <a:cubicBezTo>
                  <a:pt x="0" y="1486"/>
                  <a:pt x="557" y="522"/>
                  <a:pt x="1460" y="0"/>
                </a:cubicBezTo>
                <a:lnTo>
                  <a:pt x="2920" y="2529"/>
                </a:lnTo>
                <a:lnTo>
                  <a:pt x="0" y="252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437058D0-8AC4-42CF-97F9-AB0FBF593084}"/>
              </a:ext>
            </a:extLst>
          </p:cNvPr>
          <p:cNvSpPr/>
          <p:nvPr/>
        </p:nvSpPr>
        <p:spPr>
          <a:xfrm>
            <a:off x="4799012" y="2514600"/>
            <a:ext cx="2159441" cy="220980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05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3D4B97FF-350C-42AD-95A3-3ABD3BA4FFCD}"/>
              </a:ext>
            </a:extLst>
          </p:cNvPr>
          <p:cNvCxnSpPr>
            <a:cxnSpLocks/>
          </p:cNvCxnSpPr>
          <p:nvPr/>
        </p:nvCxnSpPr>
        <p:spPr>
          <a:xfrm flipH="1">
            <a:off x="3960812" y="3657600"/>
            <a:ext cx="838198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3D4B97FF-350C-42AD-95A3-3ABD3BA4FFCD}"/>
              </a:ext>
            </a:extLst>
          </p:cNvPr>
          <p:cNvCxnSpPr>
            <a:cxnSpLocks/>
          </p:cNvCxnSpPr>
          <p:nvPr/>
        </p:nvCxnSpPr>
        <p:spPr>
          <a:xfrm flipH="1">
            <a:off x="6932612" y="3581400"/>
            <a:ext cx="838198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3D4B97FF-350C-42AD-95A3-3ABD3BA4FFCD}"/>
              </a:ext>
            </a:extLst>
          </p:cNvPr>
          <p:cNvCxnSpPr>
            <a:cxnSpLocks/>
          </p:cNvCxnSpPr>
          <p:nvPr/>
        </p:nvCxnSpPr>
        <p:spPr>
          <a:xfrm flipH="1" flipV="1">
            <a:off x="5027612" y="2209800"/>
            <a:ext cx="304800" cy="45720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3D4B97FF-350C-42AD-95A3-3ABD3BA4FFCD}"/>
              </a:ext>
            </a:extLst>
          </p:cNvPr>
          <p:cNvCxnSpPr>
            <a:cxnSpLocks/>
          </p:cNvCxnSpPr>
          <p:nvPr/>
        </p:nvCxnSpPr>
        <p:spPr>
          <a:xfrm flipV="1">
            <a:off x="6399212" y="2209800"/>
            <a:ext cx="228600" cy="45720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3D4B97FF-350C-42AD-95A3-3ABD3BA4FFCD}"/>
              </a:ext>
            </a:extLst>
          </p:cNvPr>
          <p:cNvCxnSpPr>
            <a:cxnSpLocks/>
          </p:cNvCxnSpPr>
          <p:nvPr/>
        </p:nvCxnSpPr>
        <p:spPr>
          <a:xfrm>
            <a:off x="5942012" y="4724400"/>
            <a:ext cx="2" cy="106680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74">
            <a:extLst>
              <a:ext uri="{FF2B5EF4-FFF2-40B4-BE49-F238E27FC236}">
                <a16:creationId xmlns:a16="http://schemas.microsoft.com/office/drawing/2014/main" xmlns="" id="{6C630C78-1270-41AA-B728-22243AE55FB5}"/>
              </a:ext>
            </a:extLst>
          </p:cNvPr>
          <p:cNvSpPr/>
          <p:nvPr/>
        </p:nvSpPr>
        <p:spPr>
          <a:xfrm>
            <a:off x="4875212" y="5486400"/>
            <a:ext cx="2286000" cy="922147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74">
            <a:extLst>
              <a:ext uri="{FF2B5EF4-FFF2-40B4-BE49-F238E27FC236}">
                <a16:creationId xmlns:a16="http://schemas.microsoft.com/office/drawing/2014/main" xmlns="" id="{6C630C78-1270-41AA-B728-22243AE55FB5}"/>
              </a:ext>
            </a:extLst>
          </p:cNvPr>
          <p:cNvSpPr/>
          <p:nvPr/>
        </p:nvSpPr>
        <p:spPr>
          <a:xfrm>
            <a:off x="7618412" y="3124200"/>
            <a:ext cx="2286000" cy="922147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74">
            <a:extLst>
              <a:ext uri="{FF2B5EF4-FFF2-40B4-BE49-F238E27FC236}">
                <a16:creationId xmlns:a16="http://schemas.microsoft.com/office/drawing/2014/main" xmlns="" id="{6C630C78-1270-41AA-B728-22243AE55FB5}"/>
              </a:ext>
            </a:extLst>
          </p:cNvPr>
          <p:cNvSpPr/>
          <p:nvPr/>
        </p:nvSpPr>
        <p:spPr>
          <a:xfrm>
            <a:off x="6551612" y="1447800"/>
            <a:ext cx="2438400" cy="922147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: Rounded Corners 74">
            <a:extLst>
              <a:ext uri="{FF2B5EF4-FFF2-40B4-BE49-F238E27FC236}">
                <a16:creationId xmlns:a16="http://schemas.microsoft.com/office/drawing/2014/main" xmlns="" id="{6C630C78-1270-41AA-B728-22243AE55FB5}"/>
              </a:ext>
            </a:extLst>
          </p:cNvPr>
          <p:cNvSpPr/>
          <p:nvPr/>
        </p:nvSpPr>
        <p:spPr>
          <a:xfrm>
            <a:off x="2894012" y="1371600"/>
            <a:ext cx="2438400" cy="922147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Rectangle: Rounded Corners 74">
            <a:extLst>
              <a:ext uri="{FF2B5EF4-FFF2-40B4-BE49-F238E27FC236}">
                <a16:creationId xmlns:a16="http://schemas.microsoft.com/office/drawing/2014/main" xmlns="" id="{6C630C78-1270-41AA-B728-22243AE55FB5}"/>
              </a:ext>
            </a:extLst>
          </p:cNvPr>
          <p:cNvSpPr/>
          <p:nvPr/>
        </p:nvSpPr>
        <p:spPr>
          <a:xfrm>
            <a:off x="1751012" y="3200400"/>
            <a:ext cx="2286000" cy="922147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94012" y="1447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err="1" smtClean="0">
                <a:solidFill>
                  <a:schemeClr val="bg1"/>
                </a:solidFill>
              </a:rPr>
              <a:t>Терестријални</a:t>
            </a:r>
            <a:r>
              <a:rPr lang="mk-MK" sz="1600" dirty="0" smtClean="0">
                <a:solidFill>
                  <a:schemeClr val="bg1"/>
                </a:solidFill>
              </a:rPr>
              <a:t> телевизии на државно ниво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1.120,49 мил. денари</a:t>
            </a:r>
          </a:p>
          <a:p>
            <a:pPr algn="ctr"/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6551612" y="1447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Сателитски телевизии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на државно ниво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73.31 мил. денари</a:t>
            </a:r>
          </a:p>
          <a:p>
            <a:pPr algn="ctr"/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1598612" y="32766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Телевизии на државно ниво преку ОЈКМ</a:t>
            </a:r>
            <a:endParaRPr lang="en-US" sz="1600" b="1" cap="all" dirty="0" smtClean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56.49 мил. денари</a:t>
            </a:r>
          </a:p>
          <a:p>
            <a:pPr algn="ctr"/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7542212" y="31242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Телевизии на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регионално ниво</a:t>
            </a:r>
            <a:endParaRPr lang="en-US" sz="1600" b="1" cap="all" dirty="0" smtClean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79.33 мил. денари</a:t>
            </a:r>
          </a:p>
          <a:p>
            <a:pPr algn="ctr"/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4799012" y="54864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Телевизии на </a:t>
            </a:r>
          </a:p>
          <a:p>
            <a:pPr algn="ctr"/>
            <a:r>
              <a:rPr lang="mk-MK" sz="1600" dirty="0" smtClean="0">
                <a:solidFill>
                  <a:schemeClr val="bg1"/>
                </a:solidFill>
                <a:ea typeface="Tahoma" pitchFamily="34" charset="0"/>
                <a:cs typeface="Tahoma" pitchFamily="34" charset="0"/>
              </a:rPr>
              <a:t>локално ниво</a:t>
            </a:r>
            <a:endParaRPr lang="en-US" sz="1600" b="1" cap="all" dirty="0" smtClean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  <a:p>
            <a:pPr algn="ctr"/>
            <a:r>
              <a:rPr lang="mk-MK" sz="1600" dirty="0" smtClean="0">
                <a:solidFill>
                  <a:schemeClr val="bg1"/>
                </a:solidFill>
              </a:rPr>
              <a:t>30.74 мил. денари</a:t>
            </a:r>
          </a:p>
          <a:p>
            <a:pPr algn="ctr"/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5027612" y="3352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800" dirty="0" smtClean="0"/>
              <a:t>1,360.36 </a:t>
            </a:r>
          </a:p>
          <a:p>
            <a:pPr algn="ctr"/>
            <a:r>
              <a:rPr lang="mk-MK" sz="1800" dirty="0" smtClean="0"/>
              <a:t>мил. денари</a:t>
            </a:r>
            <a:endParaRPr lang="en-US" sz="18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457200"/>
            <a:ext cx="121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45941</TotalTime>
  <Words>1185</Words>
  <Application>Microsoft Office PowerPoint</Application>
  <PresentationFormat>Custom</PresentationFormat>
  <Paragraphs>525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s.gudeska-zdravkovsk</dc:creator>
  <cp:lastModifiedBy>s.gudeska-zdravkovsk</cp:lastModifiedBy>
  <cp:revision>1451</cp:revision>
  <dcterms:created xsi:type="dcterms:W3CDTF">2020-03-03T14:17:02Z</dcterms:created>
  <dcterms:modified xsi:type="dcterms:W3CDTF">2020-09-25T13:45:11Z</dcterms:modified>
</cp:coreProperties>
</file>