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60"/>
  </p:normalViewPr>
  <p:slideViewPr>
    <p:cSldViewPr snapToGrid="0">
      <p:cViewPr varScale="1">
        <p:scale>
          <a:sx n="111" d="100"/>
          <a:sy n="111" d="100"/>
        </p:scale>
        <p:origin x="39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7AA6B52-A85F-44B3-8E36-5B66E4731C9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306123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AA6B52-A85F-44B3-8E36-5B66E4731C9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1844600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AA6B52-A85F-44B3-8E36-5B66E4731C9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1436162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AA6B52-A85F-44B3-8E36-5B66E4731C9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212577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AA6B52-A85F-44B3-8E36-5B66E4731C98}" type="datetimeFigureOut">
              <a:rPr lang="en-US" smtClean="0"/>
              <a:t>6/8/2022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127597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AA6B52-A85F-44B3-8E36-5B66E4731C98}"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41119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AA6B52-A85F-44B3-8E36-5B66E4731C98}" type="datetimeFigureOut">
              <a:rPr lang="en-US" smtClean="0"/>
              <a:t>6/8/2022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4047790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AA6B52-A85F-44B3-8E36-5B66E4731C98}" type="datetimeFigureOut">
              <a:rPr lang="en-US" smtClean="0"/>
              <a:t>6/8/2022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131000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AA6B52-A85F-44B3-8E36-5B66E4731C98}" type="datetimeFigureOut">
              <a:rPr lang="en-US" smtClean="0"/>
              <a:t>6/8/2022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36477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AA6B52-A85F-44B3-8E36-5B66E4731C98}"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465627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AA6B52-A85F-44B3-8E36-5B66E4731C98}" type="datetimeFigureOut">
              <a:rPr lang="en-US" smtClean="0"/>
              <a:t>6/8/2022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E3F64-92D3-4207-9ADC-B27A3E982150}" type="slidenum">
              <a:rPr lang="en-US" smtClean="0"/>
              <a:t>‹#›</a:t>
            </a:fld>
            <a:endParaRPr lang="en-US"/>
          </a:p>
        </p:txBody>
      </p:sp>
    </p:spTree>
    <p:extLst>
      <p:ext uri="{BB962C8B-B14F-4D97-AF65-F5344CB8AC3E}">
        <p14:creationId xmlns:p14="http://schemas.microsoft.com/office/powerpoint/2010/main" val="1834502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AA6B52-A85F-44B3-8E36-5B66E4731C98}" type="datetimeFigureOut">
              <a:rPr lang="en-US" smtClean="0"/>
              <a:t>6/8/2022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E3F64-92D3-4207-9ADC-B27A3E982150}" type="slidenum">
              <a:rPr lang="en-US" smtClean="0"/>
              <a:t>‹#›</a:t>
            </a:fld>
            <a:endParaRPr lang="en-US"/>
          </a:p>
        </p:txBody>
      </p:sp>
    </p:spTree>
    <p:extLst>
      <p:ext uri="{BB962C8B-B14F-4D97-AF65-F5344CB8AC3E}">
        <p14:creationId xmlns:p14="http://schemas.microsoft.com/office/powerpoint/2010/main" val="4223237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ru-RU" sz="3200" dirty="0"/>
              <a:t>Интерсекциски пристап во третирањето на родово</a:t>
            </a:r>
            <a:br>
              <a:rPr lang="ru-RU" sz="3200" dirty="0"/>
            </a:br>
            <a:r>
              <a:rPr lang="ru-RU" sz="3200" dirty="0"/>
              <a:t>заснованото насилство</a:t>
            </a:r>
            <a:endParaRPr lang="en-US" sz="3200" dirty="0"/>
          </a:p>
        </p:txBody>
      </p:sp>
      <p:sp>
        <p:nvSpPr>
          <p:cNvPr id="3" name="Subtitle 2"/>
          <p:cNvSpPr>
            <a:spLocks noGrp="1"/>
          </p:cNvSpPr>
          <p:nvPr>
            <p:ph type="subTitle" idx="1"/>
          </p:nvPr>
        </p:nvSpPr>
        <p:spPr/>
        <p:txBody>
          <a:bodyPr/>
          <a:lstStyle/>
          <a:p>
            <a:r>
              <a:rPr lang="mk-MK" dirty="0"/>
              <a:t>Ирена Цветковиќ</a:t>
            </a:r>
          </a:p>
          <a:p>
            <a:r>
              <a:rPr lang="mk-MK" dirty="0"/>
              <a:t>Скопје, 2022</a:t>
            </a:r>
            <a:endParaRPr lang="en-US" dirty="0"/>
          </a:p>
        </p:txBody>
      </p:sp>
    </p:spTree>
    <p:extLst>
      <p:ext uri="{BB962C8B-B14F-4D97-AF65-F5344CB8AC3E}">
        <p14:creationId xmlns:p14="http://schemas.microsoft.com/office/powerpoint/2010/main" val="3898381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44502" y="695564"/>
            <a:ext cx="9519751" cy="4997870"/>
          </a:xfrm>
        </p:spPr>
      </p:pic>
    </p:spTree>
    <p:extLst>
      <p:ext uri="{BB962C8B-B14F-4D97-AF65-F5344CB8AC3E}">
        <p14:creationId xmlns:p14="http://schemas.microsoft.com/office/powerpoint/2010/main" val="2692391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Интерсекционалност</a:t>
            </a:r>
            <a:endParaRPr lang="en-US" dirty="0"/>
          </a:p>
        </p:txBody>
      </p:sp>
      <p:sp>
        <p:nvSpPr>
          <p:cNvPr id="3" name="Content Placeholder 2"/>
          <p:cNvSpPr>
            <a:spLocks noGrp="1"/>
          </p:cNvSpPr>
          <p:nvPr>
            <p:ph idx="1"/>
          </p:nvPr>
        </p:nvSpPr>
        <p:spPr/>
        <p:txBody>
          <a:bodyPr/>
          <a:lstStyle/>
          <a:p>
            <a:pPr algn="just"/>
            <a:r>
              <a:rPr lang="ru-RU" dirty="0"/>
              <a:t>Интерсекционалноста е теоретска рамка за разбирање на начините на кои некои аспекти од општествените и политичките идентитети на поединците (како род, раса, класа, сексуалност, кадарност, односно способност или моќ итн.) можат меѓусебно да се комбинираат во создавање уникатни модалитети на дискриминација. Интерсекцискиот феминизам претставува квалитативна аналитичка рамка која ги идентификува начините на кои испреплетените системи на моќ ги засегаат најмаргинализираните во дадено општество. </a:t>
            </a:r>
          </a:p>
          <a:p>
            <a:endParaRPr lang="ru-RU" dirty="0"/>
          </a:p>
          <a:p>
            <a:endParaRPr lang="en-US" dirty="0"/>
          </a:p>
        </p:txBody>
      </p:sp>
    </p:spTree>
    <p:extLst>
      <p:ext uri="{BB962C8B-B14F-4D97-AF65-F5344CB8AC3E}">
        <p14:creationId xmlns:p14="http://schemas.microsoft.com/office/powerpoint/2010/main" val="30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596" y="577970"/>
            <a:ext cx="10767204" cy="5598993"/>
          </a:xfrm>
        </p:spPr>
        <p:txBody>
          <a:bodyPr>
            <a:normAutofit fontScale="85000" lnSpcReduction="20000"/>
          </a:bodyPr>
          <a:lstStyle/>
          <a:p>
            <a:pPr algn="just"/>
            <a:r>
              <a:rPr lang="mk-MK" dirty="0"/>
              <a:t>Истражувањата покажуваат дека социо-демографските карактеристики на заедниците кои се соочуваат со правни проблеми во Република Северна Македонија укажуваат на значителни разлики во пристапот до правда. Па така, постои значителен степен на непрепознавање на одредени форми на насилство или кршење на човековите права кај групите кои не го уживаат социјалниот статус на мнозинството или кај оние кои не се дел од привилегираните групи. </a:t>
            </a:r>
          </a:p>
          <a:p>
            <a:pPr algn="just"/>
            <a:r>
              <a:rPr lang="mk-MK" dirty="0"/>
              <a:t>Најзаштитена група на луѓе во нашето општество, според истражувањата, се: младите, бели, високообразовани и економски активни цисродови мажи од урбаните средини. </a:t>
            </a:r>
          </a:p>
          <a:p>
            <a:pPr algn="just"/>
            <a:r>
              <a:rPr lang="mk-MK" dirty="0"/>
              <a:t>Припадниците на маргинализираните групи ретко пријавуваат насилство, а и кога пријавуваат често не ја добиваат соодветната заштита и правда од институциите на системот. </a:t>
            </a:r>
          </a:p>
          <a:p>
            <a:pPr algn="just"/>
            <a:r>
              <a:rPr lang="mk-MK" dirty="0"/>
              <a:t>Така, на пример, постои голема разлика во односот на институциите кон жена жртва на физичко семејно насилство кога жената е обрзована, ситуирана и вклучена во препознаен пазар на труд, во споредба со односот на институциите кон жена жртва на сексуално насилство кога таа е сексуална работничка без образование (пример- Случај со насилство врз сексуални работнички во Карпош кои се претставени како виновни)</a:t>
            </a:r>
            <a:endParaRPr lang="en-US" dirty="0"/>
          </a:p>
          <a:p>
            <a:endParaRPr lang="en-US" dirty="0"/>
          </a:p>
        </p:txBody>
      </p:sp>
    </p:spTree>
    <p:extLst>
      <p:ext uri="{BB962C8B-B14F-4D97-AF65-F5344CB8AC3E}">
        <p14:creationId xmlns:p14="http://schemas.microsoft.com/office/powerpoint/2010/main" val="2833118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Митот за совршената жртва</a:t>
            </a:r>
            <a:endParaRPr lang="en-US" dirty="0"/>
          </a:p>
        </p:txBody>
      </p:sp>
      <p:sp>
        <p:nvSpPr>
          <p:cNvPr id="3" name="Content Placeholder 2"/>
          <p:cNvSpPr>
            <a:spLocks noGrp="1"/>
          </p:cNvSpPr>
          <p:nvPr>
            <p:ph idx="1"/>
          </p:nvPr>
        </p:nvSpPr>
        <p:spPr/>
        <p:txBody>
          <a:bodyPr/>
          <a:lstStyle/>
          <a:p>
            <a:pPr algn="just"/>
            <a:r>
              <a:rPr lang="ru-RU" dirty="0"/>
              <a:t>Наративот за „совршената или идеалната жртва“ претставува широко распространет феномен кој не само што потенцијално ја спречува жртвата да ги пријави напади врз себе, туку речиси секогаш гарантира дека бранителот и насилникот  ќе ги искористат изгледот, однесувањето и угледот за да се побие кривичното дело на суд. За жал, медиумите често ја прикажуваат совршената жртва како невина жена/девојка од бајките.</a:t>
            </a:r>
            <a:endParaRPr lang="en-US" dirty="0"/>
          </a:p>
        </p:txBody>
      </p:sp>
    </p:spTree>
    <p:extLst>
      <p:ext uri="{BB962C8B-B14F-4D97-AF65-F5344CB8AC3E}">
        <p14:creationId xmlns:p14="http://schemas.microsoft.com/office/powerpoint/2010/main" val="3478081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1872" y="586596"/>
            <a:ext cx="10611928" cy="5590367"/>
          </a:xfrm>
        </p:spPr>
        <p:txBody>
          <a:bodyPr/>
          <a:lstStyle/>
          <a:p>
            <a:pPr marL="0" indent="0">
              <a:buNone/>
            </a:pPr>
            <a:r>
              <a:rPr lang="ru-RU" dirty="0"/>
              <a:t>Според некои истражувања профилот на „идеална жртва“ се состои од пет особини во кои жртвата мора да биде:</a:t>
            </a:r>
          </a:p>
          <a:p>
            <a:pPr marL="0" indent="0">
              <a:buNone/>
            </a:pPr>
            <a:r>
              <a:rPr lang="ru-RU" dirty="0"/>
              <a:t>* слаба/ранлива</a:t>
            </a:r>
          </a:p>
          <a:p>
            <a:r>
              <a:rPr lang="ru-RU" dirty="0"/>
              <a:t>вклучена во респектабилна активност во моментот на виктимизација</a:t>
            </a:r>
          </a:p>
          <a:p>
            <a:r>
              <a:rPr lang="ru-RU" dirty="0"/>
              <a:t>беспрекорна во сите аспекти на интеракцијата</a:t>
            </a:r>
          </a:p>
          <a:p>
            <a:r>
              <a:rPr lang="ru-RU" dirty="0"/>
              <a:t>виктимизирана од очигледен престапник</a:t>
            </a:r>
          </a:p>
          <a:p>
            <a:r>
              <a:rPr lang="ru-RU" dirty="0"/>
              <a:t>да не го познава насилникот </a:t>
            </a:r>
          </a:p>
          <a:p>
            <a:endParaRPr lang="ru-RU" dirty="0"/>
          </a:p>
          <a:p>
            <a:r>
              <a:rPr lang="ru-RU" dirty="0"/>
              <a:t>Реалноста сепак е покомплицирана </a:t>
            </a:r>
          </a:p>
          <a:p>
            <a:endParaRPr lang="en-US" dirty="0"/>
          </a:p>
        </p:txBody>
      </p:sp>
    </p:spTree>
    <p:extLst>
      <p:ext uri="{BB962C8B-B14F-4D97-AF65-F5344CB8AC3E}">
        <p14:creationId xmlns:p14="http://schemas.microsoft.com/office/powerpoint/2010/main" val="7332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ru-RU" dirty="0"/>
              <a:t>Овие општествено прифатени особини на жртвата дополнително може да придонесат машките жртви поретко да пријават насилство; </a:t>
            </a:r>
          </a:p>
          <a:p>
            <a:pPr algn="just"/>
            <a:r>
              <a:rPr lang="ru-RU" dirty="0"/>
              <a:t>Овие претпоставки често резултираат со врамување на жртвите и сторителите во многу цврста рамка која вклучува социјални предрасуди за возраста, полот, сексуалната ориентација, социјалната класа и расата.</a:t>
            </a:r>
          </a:p>
          <a:p>
            <a:pPr marL="0" indent="0" algn="just">
              <a:buNone/>
            </a:pPr>
            <a:r>
              <a:rPr lang="ru-RU" dirty="0"/>
              <a:t>(насилниците портетирани како „семеен човек“, жртвите како „лесни жени“)</a:t>
            </a:r>
            <a:endParaRPr lang="en-US" dirty="0"/>
          </a:p>
        </p:txBody>
      </p:sp>
    </p:spTree>
    <p:extLst>
      <p:ext uri="{BB962C8B-B14F-4D97-AF65-F5344CB8AC3E}">
        <p14:creationId xmlns:p14="http://schemas.microsoft.com/office/powerpoint/2010/main" val="302857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a:t>Прашања кои треба да ги избегнуваме</a:t>
            </a:r>
            <a:endParaRPr lang="en-US" dirty="0"/>
          </a:p>
        </p:txBody>
      </p:sp>
      <p:sp>
        <p:nvSpPr>
          <p:cNvPr id="3" name="Content Placeholder 2"/>
          <p:cNvSpPr>
            <a:spLocks noGrp="1"/>
          </p:cNvSpPr>
          <p:nvPr>
            <p:ph idx="1"/>
          </p:nvPr>
        </p:nvSpPr>
        <p:spPr>
          <a:xfrm>
            <a:off x="655608" y="1431985"/>
            <a:ext cx="10698192" cy="4744978"/>
          </a:xfrm>
        </p:spPr>
        <p:txBody>
          <a:bodyPr>
            <a:normAutofit fontScale="85000" lnSpcReduction="20000"/>
          </a:bodyPr>
          <a:lstStyle/>
          <a:p>
            <a:pPr marL="0" indent="0">
              <a:buNone/>
            </a:pPr>
            <a:r>
              <a:rPr lang="mk-MK" b="1" dirty="0"/>
              <a:t>Зошто едноставно не си заминала?</a:t>
            </a:r>
          </a:p>
          <a:p>
            <a:pPr marL="0" indent="0">
              <a:buNone/>
            </a:pPr>
            <a:r>
              <a:rPr lang="mk-MK" dirty="0"/>
              <a:t>Секогаш земајте ја предвид душевната состојба на лице изложени на насилство, економската (не)моќ, општествениот срам и страв</a:t>
            </a:r>
          </a:p>
          <a:p>
            <a:pPr marL="0" indent="0">
              <a:buNone/>
            </a:pPr>
            <a:r>
              <a:rPr lang="mk-MK" b="1" dirty="0"/>
              <a:t>Зошто молчела до сега?</a:t>
            </a:r>
          </a:p>
          <a:p>
            <a:pPr marL="0" indent="0">
              <a:buNone/>
            </a:pPr>
            <a:r>
              <a:rPr lang="mk-MK" dirty="0"/>
              <a:t>Секогаш земајте ја предвид менталната состојба на жртвите, нивана недоверба во институциите и уверувањето дека токму нивниот насилник е премногу моќен човек. Поважно е дека некогаш прозбореле отколку моментот кога го сториле тоа. </a:t>
            </a:r>
          </a:p>
          <a:p>
            <a:pPr marL="0" indent="0">
              <a:buNone/>
            </a:pPr>
            <a:r>
              <a:rPr lang="mk-MK" b="1" dirty="0"/>
              <a:t>Што ако самата испровоцирала?</a:t>
            </a:r>
          </a:p>
          <a:p>
            <a:pPr marL="0" indent="0">
              <a:buNone/>
            </a:pPr>
            <a:r>
              <a:rPr lang="mk-MK" dirty="0"/>
              <a:t>Секогаш имајте предвид дека насилството не е никогаш оправдана реакција.</a:t>
            </a:r>
          </a:p>
          <a:p>
            <a:pPr marL="0" indent="0">
              <a:buNone/>
            </a:pPr>
            <a:r>
              <a:rPr lang="mk-MK" b="1" dirty="0"/>
              <a:t>Што ако и таа удирала?</a:t>
            </a:r>
          </a:p>
          <a:p>
            <a:pPr marL="0" indent="0">
              <a:buNone/>
            </a:pPr>
            <a:r>
              <a:rPr lang="mk-MK" dirty="0"/>
              <a:t>Секогаш имајте предвид дека насилните однесувања не се „иделани“ во смисла дека еден удира, а друг се крие. Изложеноста на насилство создава слични однесувања кај жртвите.</a:t>
            </a:r>
          </a:p>
        </p:txBody>
      </p:sp>
    </p:spTree>
    <p:extLst>
      <p:ext uri="{BB962C8B-B14F-4D97-AF65-F5344CB8AC3E}">
        <p14:creationId xmlns:p14="http://schemas.microsoft.com/office/powerpoint/2010/main" val="3741806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8958" y="207034"/>
            <a:ext cx="10844842" cy="5969929"/>
          </a:xfrm>
        </p:spPr>
        <p:txBody>
          <a:bodyPr>
            <a:normAutofit fontScale="92500"/>
          </a:bodyPr>
          <a:lstStyle/>
          <a:p>
            <a:pPr marL="0" indent="0">
              <a:buNone/>
            </a:pPr>
            <a:r>
              <a:rPr lang="mk-MK" b="1" dirty="0"/>
              <a:t>Ако самата не се сликала/снимала немала ни да заврши објавена јавно.</a:t>
            </a:r>
          </a:p>
          <a:p>
            <a:pPr marL="0" indent="0">
              <a:buNone/>
            </a:pPr>
            <a:r>
              <a:rPr lang="mk-MK" dirty="0"/>
              <a:t>Секогаш имајте предвид дека луѓето имаат право да се фотогафираат како сакаат и да испраќаат свои податоци кому сакаат. Тоа не е кривично дело. Кривично дело е испраќање туѓи податоци на трети лица со цел да се повреди угледот на жртвата и да ѝ се нанесе болка, или да се уценува. </a:t>
            </a:r>
          </a:p>
          <a:p>
            <a:pPr marL="0" indent="0">
              <a:buNone/>
            </a:pPr>
            <a:r>
              <a:rPr lang="mk-MK" b="1" dirty="0"/>
              <a:t>Сексуалните работнички не можат да бидат жртви на силување.</a:t>
            </a:r>
          </a:p>
          <a:p>
            <a:pPr marL="0" indent="0">
              <a:buNone/>
            </a:pPr>
            <a:r>
              <a:rPr lang="mk-MK" dirty="0"/>
              <a:t>Ова тврдење не е точно затоа што го одзема правото на овие жени да кажат НЕ. Сексуалните работнички, како и сите други жени, имаат право да кажат не и да изберат со кого, кога и како ќе влегуваат во интимни односи.</a:t>
            </a:r>
          </a:p>
          <a:p>
            <a:pPr marL="0" indent="0">
              <a:buNone/>
            </a:pPr>
            <a:r>
              <a:rPr lang="mk-MK" b="1" dirty="0"/>
              <a:t>Тие (ХХХ) се такви, постојано се караат и тепаат меѓу себе, ништо ново.</a:t>
            </a:r>
          </a:p>
          <a:p>
            <a:pPr marL="0" indent="0">
              <a:buNone/>
            </a:pPr>
            <a:r>
              <a:rPr lang="mk-MK" dirty="0"/>
              <a:t>Родово заснованото насилство е сериозна форма на насилство без разлика во кои заедници се случува. </a:t>
            </a:r>
          </a:p>
          <a:p>
            <a:pPr marL="0" indent="0">
              <a:buNone/>
            </a:pPr>
            <a:r>
              <a:rPr lang="mk-MK" dirty="0"/>
              <a:t> </a:t>
            </a:r>
          </a:p>
        </p:txBody>
      </p:sp>
    </p:spTree>
    <p:extLst>
      <p:ext uri="{BB962C8B-B14F-4D97-AF65-F5344CB8AC3E}">
        <p14:creationId xmlns:p14="http://schemas.microsoft.com/office/powerpoint/2010/main" val="2280803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mk-MK" dirty="0"/>
              <a:t>Апел:</a:t>
            </a:r>
          </a:p>
          <a:p>
            <a:pPr marL="0" indent="0">
              <a:buNone/>
            </a:pPr>
            <a:r>
              <a:rPr lang="mk-MK" dirty="0"/>
              <a:t>Кога се известува за насилство врз трансродови луѓе употребувајте заменки кои се во согласност со нивниот родов идентитет, наместо да ги ословувате според полот припишан при раѓање. Оваа практика многу сериозно влијае врз зголемување на траумата која веќе постои заради актот на насилство. </a:t>
            </a:r>
            <a:endParaRPr lang="en-US" dirty="0"/>
          </a:p>
        </p:txBody>
      </p:sp>
    </p:spTree>
    <p:extLst>
      <p:ext uri="{BB962C8B-B14F-4D97-AF65-F5344CB8AC3E}">
        <p14:creationId xmlns:p14="http://schemas.microsoft.com/office/powerpoint/2010/main" val="41822387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795</Words>
  <Application>Microsoft Office PowerPoint</Application>
  <PresentationFormat>Widescreen</PresentationFormat>
  <Paragraphs>40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Интерсекциски пристап во третирањето на родово заснованото насилство</vt:lpstr>
      <vt:lpstr>Интерсекционалност</vt:lpstr>
      <vt:lpstr>PowerPoint Presentation</vt:lpstr>
      <vt:lpstr>Митот за совршената жртва</vt:lpstr>
      <vt:lpstr>PowerPoint Presentation</vt:lpstr>
      <vt:lpstr>PowerPoint Presentation</vt:lpstr>
      <vt:lpstr>Прашања кои треба да ги избегнуваме</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Интерсекциски пристап во третирањето на родово заснованото насилство</dc:title>
  <dc:creator>Microsoft account</dc:creator>
  <cp:lastModifiedBy>Emilija Ep. Petreska</cp:lastModifiedBy>
  <cp:revision>8</cp:revision>
  <dcterms:created xsi:type="dcterms:W3CDTF">2022-06-08T09:02:29Z</dcterms:created>
  <dcterms:modified xsi:type="dcterms:W3CDTF">2022-06-08T10:57:20Z</dcterms:modified>
</cp:coreProperties>
</file>