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83" r:id="rId3"/>
    <p:sldId id="257" r:id="rId4"/>
    <p:sldId id="263" r:id="rId5"/>
    <p:sldId id="259" r:id="rId6"/>
    <p:sldId id="284" r:id="rId7"/>
    <p:sldId id="286" r:id="rId8"/>
    <p:sldId id="313" r:id="rId9"/>
    <p:sldId id="287" r:id="rId10"/>
    <p:sldId id="264" r:id="rId11"/>
    <p:sldId id="265" r:id="rId12"/>
    <p:sldId id="266" r:id="rId13"/>
    <p:sldId id="267" r:id="rId14"/>
    <p:sldId id="288" r:id="rId15"/>
    <p:sldId id="289" r:id="rId16"/>
    <p:sldId id="290" r:id="rId17"/>
    <p:sldId id="292" r:id="rId18"/>
    <p:sldId id="293" r:id="rId19"/>
    <p:sldId id="294" r:id="rId20"/>
    <p:sldId id="295" r:id="rId21"/>
    <p:sldId id="296" r:id="rId22"/>
    <p:sldId id="297" r:id="rId23"/>
    <p:sldId id="298" r:id="rId24"/>
    <p:sldId id="299" r:id="rId25"/>
    <p:sldId id="300" r:id="rId26"/>
    <p:sldId id="301" r:id="rId27"/>
    <p:sldId id="302" r:id="rId28"/>
    <p:sldId id="303" r:id="rId29"/>
    <p:sldId id="304" r:id="rId30"/>
    <p:sldId id="305" r:id="rId31"/>
    <p:sldId id="306" r:id="rId32"/>
    <p:sldId id="307" r:id="rId33"/>
    <p:sldId id="308" r:id="rId34"/>
    <p:sldId id="309" r:id="rId35"/>
    <p:sldId id="310" r:id="rId36"/>
    <p:sldId id="311" r:id="rId37"/>
    <p:sldId id="260" r:id="rId38"/>
    <p:sldId id="261" r:id="rId39"/>
    <p:sldId id="262" r:id="rId40"/>
    <p:sldId id="268" r:id="rId41"/>
    <p:sldId id="280" r:id="rId42"/>
    <p:sldId id="281" r:id="rId43"/>
    <p:sldId id="356" r:id="rId44"/>
    <p:sldId id="357" r:id="rId45"/>
    <p:sldId id="358"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41CF9F-0B1F-4E7D-A3FF-42FBFF020333}" v="5" dt="2022-06-08T11:39:24.3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36" autoAdjust="0"/>
    <p:restoredTop sz="94660"/>
  </p:normalViewPr>
  <p:slideViewPr>
    <p:cSldViewPr snapToGrid="0">
      <p:cViewPr varScale="1">
        <p:scale>
          <a:sx n="111" d="100"/>
          <a:sy n="111" d="100"/>
        </p:scale>
        <p:origin x="45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 Id="rId51"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85DEC-D15C-467F-AAF6-56E7D76DD7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CA2DC6-BAB1-4E7A-B7CF-5616D048E5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15E49E8-CDBE-47EA-8504-B8944ABBF709}"/>
              </a:ext>
            </a:extLst>
          </p:cNvPr>
          <p:cNvSpPr>
            <a:spLocks noGrp="1"/>
          </p:cNvSpPr>
          <p:nvPr>
            <p:ph type="dt" sz="half" idx="10"/>
          </p:nvPr>
        </p:nvSpPr>
        <p:spPr/>
        <p:txBody>
          <a:bodyPr/>
          <a:lstStyle/>
          <a:p>
            <a:fld id="{8E362861-15CB-47D4-9D37-B2AA86DCBA30}" type="datetimeFigureOut">
              <a:rPr lang="en-US" smtClean="0"/>
              <a:t>6/8/2022</a:t>
            </a:fld>
            <a:endParaRPr lang="en-US"/>
          </a:p>
        </p:txBody>
      </p:sp>
      <p:sp>
        <p:nvSpPr>
          <p:cNvPr id="5" name="Footer Placeholder 4">
            <a:extLst>
              <a:ext uri="{FF2B5EF4-FFF2-40B4-BE49-F238E27FC236}">
                <a16:creationId xmlns:a16="http://schemas.microsoft.com/office/drawing/2014/main" id="{65205C74-AFB5-495D-BCDE-8D191D1857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E89E82-16B7-4C78-A1F5-8543624B4D8C}"/>
              </a:ext>
            </a:extLst>
          </p:cNvPr>
          <p:cNvSpPr>
            <a:spLocks noGrp="1"/>
          </p:cNvSpPr>
          <p:nvPr>
            <p:ph type="sldNum" sz="quarter" idx="12"/>
          </p:nvPr>
        </p:nvSpPr>
        <p:spPr/>
        <p:txBody>
          <a:bodyPr/>
          <a:lstStyle/>
          <a:p>
            <a:fld id="{3117AFBE-B924-4696-9EB6-B57469750164}" type="slidenum">
              <a:rPr lang="en-US" smtClean="0"/>
              <a:t>‹#›</a:t>
            </a:fld>
            <a:endParaRPr lang="en-US"/>
          </a:p>
        </p:txBody>
      </p:sp>
    </p:spTree>
    <p:extLst>
      <p:ext uri="{BB962C8B-B14F-4D97-AF65-F5344CB8AC3E}">
        <p14:creationId xmlns:p14="http://schemas.microsoft.com/office/powerpoint/2010/main" val="3591340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1B851-48E0-4A59-9B0A-E4B4639D3EE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D630B9-213F-4A81-ABA9-4207018272D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450A7C-5893-43ED-B5BE-165EE76A8DFE}"/>
              </a:ext>
            </a:extLst>
          </p:cNvPr>
          <p:cNvSpPr>
            <a:spLocks noGrp="1"/>
          </p:cNvSpPr>
          <p:nvPr>
            <p:ph type="dt" sz="half" idx="10"/>
          </p:nvPr>
        </p:nvSpPr>
        <p:spPr/>
        <p:txBody>
          <a:bodyPr/>
          <a:lstStyle/>
          <a:p>
            <a:fld id="{8E362861-15CB-47D4-9D37-B2AA86DCBA30}" type="datetimeFigureOut">
              <a:rPr lang="en-US" smtClean="0"/>
              <a:t>6/8/2022</a:t>
            </a:fld>
            <a:endParaRPr lang="en-US"/>
          </a:p>
        </p:txBody>
      </p:sp>
      <p:sp>
        <p:nvSpPr>
          <p:cNvPr id="5" name="Footer Placeholder 4">
            <a:extLst>
              <a:ext uri="{FF2B5EF4-FFF2-40B4-BE49-F238E27FC236}">
                <a16:creationId xmlns:a16="http://schemas.microsoft.com/office/drawing/2014/main" id="{FFE8BE70-7B3F-48F8-A786-408B7E6B29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E012C9-7C80-47A5-B4CC-0DA95671EBF4}"/>
              </a:ext>
            </a:extLst>
          </p:cNvPr>
          <p:cNvSpPr>
            <a:spLocks noGrp="1"/>
          </p:cNvSpPr>
          <p:nvPr>
            <p:ph type="sldNum" sz="quarter" idx="12"/>
          </p:nvPr>
        </p:nvSpPr>
        <p:spPr/>
        <p:txBody>
          <a:bodyPr/>
          <a:lstStyle/>
          <a:p>
            <a:fld id="{3117AFBE-B924-4696-9EB6-B57469750164}" type="slidenum">
              <a:rPr lang="en-US" smtClean="0"/>
              <a:t>‹#›</a:t>
            </a:fld>
            <a:endParaRPr lang="en-US"/>
          </a:p>
        </p:txBody>
      </p:sp>
    </p:spTree>
    <p:extLst>
      <p:ext uri="{BB962C8B-B14F-4D97-AF65-F5344CB8AC3E}">
        <p14:creationId xmlns:p14="http://schemas.microsoft.com/office/powerpoint/2010/main" val="3650581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6DE1F8-309E-4284-BF4D-F6520300418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5321C65-FE4C-4D34-A815-D1FAA809DB6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4B2D19-A681-4214-B890-051A8C62AA86}"/>
              </a:ext>
            </a:extLst>
          </p:cNvPr>
          <p:cNvSpPr>
            <a:spLocks noGrp="1"/>
          </p:cNvSpPr>
          <p:nvPr>
            <p:ph type="dt" sz="half" idx="10"/>
          </p:nvPr>
        </p:nvSpPr>
        <p:spPr/>
        <p:txBody>
          <a:bodyPr/>
          <a:lstStyle/>
          <a:p>
            <a:fld id="{8E362861-15CB-47D4-9D37-B2AA86DCBA30}" type="datetimeFigureOut">
              <a:rPr lang="en-US" smtClean="0"/>
              <a:t>6/8/2022</a:t>
            </a:fld>
            <a:endParaRPr lang="en-US"/>
          </a:p>
        </p:txBody>
      </p:sp>
      <p:sp>
        <p:nvSpPr>
          <p:cNvPr id="5" name="Footer Placeholder 4">
            <a:extLst>
              <a:ext uri="{FF2B5EF4-FFF2-40B4-BE49-F238E27FC236}">
                <a16:creationId xmlns:a16="http://schemas.microsoft.com/office/drawing/2014/main" id="{DE2A003B-5A02-488B-B438-0027EC66AF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E31221-C0D4-41BE-A671-F8EF1AB047D1}"/>
              </a:ext>
            </a:extLst>
          </p:cNvPr>
          <p:cNvSpPr>
            <a:spLocks noGrp="1"/>
          </p:cNvSpPr>
          <p:nvPr>
            <p:ph type="sldNum" sz="quarter" idx="12"/>
          </p:nvPr>
        </p:nvSpPr>
        <p:spPr/>
        <p:txBody>
          <a:bodyPr/>
          <a:lstStyle/>
          <a:p>
            <a:fld id="{3117AFBE-B924-4696-9EB6-B57469750164}" type="slidenum">
              <a:rPr lang="en-US" smtClean="0"/>
              <a:t>‹#›</a:t>
            </a:fld>
            <a:endParaRPr lang="en-US"/>
          </a:p>
        </p:txBody>
      </p:sp>
    </p:spTree>
    <p:extLst>
      <p:ext uri="{BB962C8B-B14F-4D97-AF65-F5344CB8AC3E}">
        <p14:creationId xmlns:p14="http://schemas.microsoft.com/office/powerpoint/2010/main" val="37642883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F45F820E-CD8F-4EB7-865F-967A294A01CE}" type="datetimeFigureOut">
              <a:rPr lang="en-US" smtClean="0"/>
              <a:t>6/8/2022</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419FAD4C-478A-4C18-9B76-3ED8CDFEB34C}" type="slidenum">
              <a:rPr lang="en-US" smtClean="0"/>
              <a:t>‹#›</a:t>
            </a:fld>
            <a:endParaRPr lang="en-US"/>
          </a:p>
        </p:txBody>
      </p:sp>
    </p:spTree>
    <p:extLst>
      <p:ext uri="{BB962C8B-B14F-4D97-AF65-F5344CB8AC3E}">
        <p14:creationId xmlns:p14="http://schemas.microsoft.com/office/powerpoint/2010/main" val="39343885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5F820E-CD8F-4EB7-865F-967A294A01CE}" type="datetimeFigureOut">
              <a:rPr lang="en-US" smtClean="0"/>
              <a:t>6/8/2022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FAD4C-478A-4C18-9B76-3ED8CDFEB34C}" type="slidenum">
              <a:rPr lang="en-US" smtClean="0"/>
              <a:t>‹#›</a:t>
            </a:fld>
            <a:endParaRPr lang="en-US"/>
          </a:p>
        </p:txBody>
      </p:sp>
    </p:spTree>
    <p:extLst>
      <p:ext uri="{BB962C8B-B14F-4D97-AF65-F5344CB8AC3E}">
        <p14:creationId xmlns:p14="http://schemas.microsoft.com/office/powerpoint/2010/main" val="20817180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F45F820E-CD8F-4EB7-865F-967A294A01CE}" type="datetimeFigureOut">
              <a:rPr lang="en-US" smtClean="0"/>
              <a:t>6/8/2022</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419FAD4C-478A-4C18-9B76-3ED8CDFEB34C}" type="slidenum">
              <a:rPr lang="en-US" smtClean="0"/>
              <a:t>‹#›</a:t>
            </a:fld>
            <a:endParaRPr lang="en-US"/>
          </a:p>
        </p:txBody>
      </p:sp>
    </p:spTree>
    <p:extLst>
      <p:ext uri="{BB962C8B-B14F-4D97-AF65-F5344CB8AC3E}">
        <p14:creationId xmlns:p14="http://schemas.microsoft.com/office/powerpoint/2010/main" val="13949316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F45F820E-CD8F-4EB7-865F-967A294A01CE}" type="datetimeFigureOut">
              <a:rPr lang="en-US" smtClean="0"/>
              <a:t>6/8/2022</a:t>
            </a:fld>
            <a:endParaRPr lang="en-US"/>
          </a:p>
        </p:txBody>
      </p:sp>
      <p:sp>
        <p:nvSpPr>
          <p:cNvPr id="6" name="Footer Placeholder 5"/>
          <p:cNvSpPr>
            <a:spLocks noGrp="1"/>
          </p:cNvSpPr>
          <p:nvPr>
            <p:ph type="ftr" sz="quarter" idx="11"/>
          </p:nvPr>
        </p:nvSpPr>
        <p:spPr>
          <a:xfrm>
            <a:off x="804672" y="6227064"/>
            <a:ext cx="10588752" cy="320040"/>
          </a:xfrm>
        </p:spPr>
        <p:txBody>
          <a:bodyPr/>
          <a:lstStyle/>
          <a:p>
            <a:endParaRPr lang="en-US"/>
          </a:p>
        </p:txBody>
      </p:sp>
      <p:sp>
        <p:nvSpPr>
          <p:cNvPr id="7" name="Slide Number Placeholder 6"/>
          <p:cNvSpPr>
            <a:spLocks noGrp="1"/>
          </p:cNvSpPr>
          <p:nvPr>
            <p:ph type="sldNum" sz="quarter" idx="12"/>
          </p:nvPr>
        </p:nvSpPr>
        <p:spPr>
          <a:xfrm>
            <a:off x="10469880" y="320040"/>
            <a:ext cx="914400" cy="320040"/>
          </a:xfrm>
        </p:spPr>
        <p:txBody>
          <a:bodyPr/>
          <a:lstStyle/>
          <a:p>
            <a:fld id="{419FAD4C-478A-4C18-9B76-3ED8CDFEB34C}" type="slidenum">
              <a:rPr lang="en-US" smtClean="0"/>
              <a:t>‹#›</a:t>
            </a:fld>
            <a:endParaRPr lang="en-US"/>
          </a:p>
        </p:txBody>
      </p:sp>
    </p:spTree>
    <p:extLst>
      <p:ext uri="{BB962C8B-B14F-4D97-AF65-F5344CB8AC3E}">
        <p14:creationId xmlns:p14="http://schemas.microsoft.com/office/powerpoint/2010/main" val="3643293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F45F820E-CD8F-4EB7-865F-967A294A01CE}" type="datetimeFigureOut">
              <a:rPr lang="en-US" smtClean="0"/>
              <a:t>6/8/2022</a:t>
            </a:fld>
            <a:endParaRPr lang="en-US"/>
          </a:p>
        </p:txBody>
      </p:sp>
      <p:sp>
        <p:nvSpPr>
          <p:cNvPr id="8" name="Footer Placeholder 7"/>
          <p:cNvSpPr>
            <a:spLocks noGrp="1"/>
          </p:cNvSpPr>
          <p:nvPr>
            <p:ph type="ftr" sz="quarter" idx="11"/>
          </p:nvPr>
        </p:nvSpPr>
        <p:spPr>
          <a:xfrm>
            <a:off x="804672" y="6227064"/>
            <a:ext cx="10588752" cy="320040"/>
          </a:xfrm>
        </p:spPr>
        <p:txBody>
          <a:bodyPr/>
          <a:lstStyle/>
          <a:p>
            <a:endParaRPr lang="en-US"/>
          </a:p>
        </p:txBody>
      </p:sp>
      <p:sp>
        <p:nvSpPr>
          <p:cNvPr id="9" name="Slide Number Placeholder 8"/>
          <p:cNvSpPr>
            <a:spLocks noGrp="1"/>
          </p:cNvSpPr>
          <p:nvPr>
            <p:ph type="sldNum" sz="quarter" idx="12"/>
          </p:nvPr>
        </p:nvSpPr>
        <p:spPr>
          <a:xfrm>
            <a:off x="10469880" y="320040"/>
            <a:ext cx="914400" cy="320040"/>
          </a:xfrm>
        </p:spPr>
        <p:txBody>
          <a:bodyPr/>
          <a:lstStyle/>
          <a:p>
            <a:fld id="{419FAD4C-478A-4C18-9B76-3ED8CDFEB34C}" type="slidenum">
              <a:rPr lang="en-US" smtClean="0"/>
              <a:t>‹#›</a:t>
            </a:fld>
            <a:endParaRPr lang="en-US"/>
          </a:p>
        </p:txBody>
      </p:sp>
    </p:spTree>
    <p:extLst>
      <p:ext uri="{BB962C8B-B14F-4D97-AF65-F5344CB8AC3E}">
        <p14:creationId xmlns:p14="http://schemas.microsoft.com/office/powerpoint/2010/main" val="24722663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45F820E-CD8F-4EB7-865F-967A294A01CE}" type="datetimeFigureOut">
              <a:rPr lang="en-US" smtClean="0"/>
              <a:t>6/8/2022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9FAD4C-478A-4C18-9B76-3ED8CDFEB34C}" type="slidenum">
              <a:rPr lang="en-US" smtClean="0"/>
              <a:t>‹#›</a:t>
            </a:fld>
            <a:endParaRPr lang="en-US"/>
          </a:p>
        </p:txBody>
      </p:sp>
    </p:spTree>
    <p:extLst>
      <p:ext uri="{BB962C8B-B14F-4D97-AF65-F5344CB8AC3E}">
        <p14:creationId xmlns:p14="http://schemas.microsoft.com/office/powerpoint/2010/main" val="30498976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F45F820E-CD8F-4EB7-865F-967A294A01CE}" type="datetimeFigureOut">
              <a:rPr lang="en-US" smtClean="0"/>
              <a:t>6/8/2022</a:t>
            </a:fld>
            <a:endParaRPr lang="en-US"/>
          </a:p>
        </p:txBody>
      </p:sp>
      <p:sp>
        <p:nvSpPr>
          <p:cNvPr id="3" name="Footer Placeholder 2"/>
          <p:cNvSpPr>
            <a:spLocks noGrp="1"/>
          </p:cNvSpPr>
          <p:nvPr>
            <p:ph type="ftr" sz="quarter" idx="11"/>
          </p:nvPr>
        </p:nvSpPr>
        <p:spPr>
          <a:xfrm>
            <a:off x="804672" y="6227064"/>
            <a:ext cx="10588752" cy="320040"/>
          </a:xfrm>
        </p:spPr>
        <p:txBody>
          <a:bodyPr/>
          <a:lstStyle/>
          <a:p>
            <a:endParaRPr lang="en-US"/>
          </a:p>
        </p:txBody>
      </p:sp>
      <p:sp>
        <p:nvSpPr>
          <p:cNvPr id="4" name="Slide Number Placeholder 3"/>
          <p:cNvSpPr>
            <a:spLocks noGrp="1"/>
          </p:cNvSpPr>
          <p:nvPr>
            <p:ph type="sldNum" sz="quarter" idx="12"/>
          </p:nvPr>
        </p:nvSpPr>
        <p:spPr>
          <a:xfrm>
            <a:off x="10469880" y="320040"/>
            <a:ext cx="914400" cy="320040"/>
          </a:xfrm>
        </p:spPr>
        <p:txBody>
          <a:bodyPr/>
          <a:lstStyle/>
          <a:p>
            <a:fld id="{419FAD4C-478A-4C18-9B76-3ED8CDFEB34C}" type="slidenum">
              <a:rPr lang="en-US" smtClean="0"/>
              <a:t>‹#›</a:t>
            </a:fld>
            <a:endParaRPr lang="en-US"/>
          </a:p>
        </p:txBody>
      </p:sp>
    </p:spTree>
    <p:extLst>
      <p:ext uri="{BB962C8B-B14F-4D97-AF65-F5344CB8AC3E}">
        <p14:creationId xmlns:p14="http://schemas.microsoft.com/office/powerpoint/2010/main" val="31702900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45F820E-CD8F-4EB7-865F-967A294A01CE}" type="datetimeFigureOut">
              <a:rPr lang="en-US" smtClean="0"/>
              <a:t>6/8/2022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9FAD4C-478A-4C18-9B76-3ED8CDFEB34C}" type="slidenum">
              <a:rPr lang="en-US" smtClean="0"/>
              <a:t>‹#›</a:t>
            </a:fld>
            <a:endParaRPr lang="en-US"/>
          </a:p>
        </p:txBody>
      </p:sp>
    </p:spTree>
    <p:extLst>
      <p:ext uri="{BB962C8B-B14F-4D97-AF65-F5344CB8AC3E}">
        <p14:creationId xmlns:p14="http://schemas.microsoft.com/office/powerpoint/2010/main" val="3914537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9D31B-2EA0-4135-A79A-42174D550E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82166E-76AF-4AF1-936E-CD9FAC234EC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9C8B6E-825A-44B7-9BD1-B16869D794F2}"/>
              </a:ext>
            </a:extLst>
          </p:cNvPr>
          <p:cNvSpPr>
            <a:spLocks noGrp="1"/>
          </p:cNvSpPr>
          <p:nvPr>
            <p:ph type="dt" sz="half" idx="10"/>
          </p:nvPr>
        </p:nvSpPr>
        <p:spPr/>
        <p:txBody>
          <a:bodyPr/>
          <a:lstStyle/>
          <a:p>
            <a:fld id="{8E362861-15CB-47D4-9D37-B2AA86DCBA30}" type="datetimeFigureOut">
              <a:rPr lang="en-US" smtClean="0"/>
              <a:t>6/8/2022</a:t>
            </a:fld>
            <a:endParaRPr lang="en-US"/>
          </a:p>
        </p:txBody>
      </p:sp>
      <p:sp>
        <p:nvSpPr>
          <p:cNvPr id="5" name="Footer Placeholder 4">
            <a:extLst>
              <a:ext uri="{FF2B5EF4-FFF2-40B4-BE49-F238E27FC236}">
                <a16:creationId xmlns:a16="http://schemas.microsoft.com/office/drawing/2014/main" id="{A2058E96-1CF8-47C7-AF2E-B4564E56FD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70DD78-00AB-4851-95A1-8716006E2C79}"/>
              </a:ext>
            </a:extLst>
          </p:cNvPr>
          <p:cNvSpPr>
            <a:spLocks noGrp="1"/>
          </p:cNvSpPr>
          <p:nvPr>
            <p:ph type="sldNum" sz="quarter" idx="12"/>
          </p:nvPr>
        </p:nvSpPr>
        <p:spPr/>
        <p:txBody>
          <a:bodyPr/>
          <a:lstStyle/>
          <a:p>
            <a:fld id="{3117AFBE-B924-4696-9EB6-B57469750164}" type="slidenum">
              <a:rPr lang="en-US" smtClean="0"/>
              <a:t>‹#›</a:t>
            </a:fld>
            <a:endParaRPr lang="en-US"/>
          </a:p>
        </p:txBody>
      </p:sp>
    </p:spTree>
    <p:extLst>
      <p:ext uri="{BB962C8B-B14F-4D97-AF65-F5344CB8AC3E}">
        <p14:creationId xmlns:p14="http://schemas.microsoft.com/office/powerpoint/2010/main" val="5869172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F45F820E-CD8F-4EB7-865F-967A294A01CE}" type="datetimeFigureOut">
              <a:rPr lang="en-US" smtClean="0"/>
              <a:t>6/8/2022</a:t>
            </a:fld>
            <a:endParaRPr lang="en-US"/>
          </a:p>
        </p:txBody>
      </p:sp>
      <p:sp>
        <p:nvSpPr>
          <p:cNvPr id="6" name="Footer Placeholder 5"/>
          <p:cNvSpPr>
            <a:spLocks noGrp="1"/>
          </p:cNvSpPr>
          <p:nvPr>
            <p:ph type="ftr" sz="quarter" idx="11"/>
          </p:nvPr>
        </p:nvSpPr>
        <p:spPr>
          <a:xfrm>
            <a:off x="804672" y="6227064"/>
            <a:ext cx="5942203" cy="320040"/>
          </a:xfrm>
        </p:spPr>
        <p:txBody>
          <a:bodyPr/>
          <a:lstStyle/>
          <a:p>
            <a:endParaRPr lang="en-US"/>
          </a:p>
        </p:txBody>
      </p:sp>
      <p:sp>
        <p:nvSpPr>
          <p:cNvPr id="7" name="Slide Number Placeholder 6"/>
          <p:cNvSpPr>
            <a:spLocks noGrp="1"/>
          </p:cNvSpPr>
          <p:nvPr>
            <p:ph type="sldNum" sz="quarter" idx="12"/>
          </p:nvPr>
        </p:nvSpPr>
        <p:spPr>
          <a:xfrm>
            <a:off x="5828377" y="320040"/>
            <a:ext cx="914400" cy="320040"/>
          </a:xfrm>
        </p:spPr>
        <p:txBody>
          <a:bodyPr/>
          <a:lstStyle/>
          <a:p>
            <a:fld id="{419FAD4C-478A-4C18-9B76-3ED8CDFEB34C}" type="slidenum">
              <a:rPr lang="en-US" smtClean="0"/>
              <a:t>‹#›</a:t>
            </a:fld>
            <a:endParaRPr lang="en-US"/>
          </a:p>
        </p:txBody>
      </p:sp>
    </p:spTree>
    <p:extLst>
      <p:ext uri="{BB962C8B-B14F-4D97-AF65-F5344CB8AC3E}">
        <p14:creationId xmlns:p14="http://schemas.microsoft.com/office/powerpoint/2010/main" val="12991854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5F820E-CD8F-4EB7-865F-967A294A01CE}" type="datetimeFigureOut">
              <a:rPr lang="en-US" smtClean="0"/>
              <a:t>6/8/2022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FAD4C-478A-4C18-9B76-3ED8CDFEB34C}" type="slidenum">
              <a:rPr lang="en-US" smtClean="0"/>
              <a:t>‹#›</a:t>
            </a:fld>
            <a:endParaRPr lang="en-US"/>
          </a:p>
        </p:txBody>
      </p:sp>
    </p:spTree>
    <p:extLst>
      <p:ext uri="{BB962C8B-B14F-4D97-AF65-F5344CB8AC3E}">
        <p14:creationId xmlns:p14="http://schemas.microsoft.com/office/powerpoint/2010/main" val="2785422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F45F820E-CD8F-4EB7-865F-967A294A01CE}" type="datetimeFigureOut">
              <a:rPr lang="en-US" smtClean="0"/>
              <a:t>6/8/2022</a:t>
            </a:fld>
            <a:endParaRPr lang="en-US"/>
          </a:p>
        </p:txBody>
      </p:sp>
      <p:sp>
        <p:nvSpPr>
          <p:cNvPr id="5" name="Footer Placeholder 4"/>
          <p:cNvSpPr>
            <a:spLocks noGrp="1"/>
          </p:cNvSpPr>
          <p:nvPr>
            <p:ph type="ftr" sz="quarter" idx="11"/>
          </p:nvPr>
        </p:nvSpPr>
        <p:spPr>
          <a:xfrm>
            <a:off x="804672" y="6227064"/>
            <a:ext cx="10588752" cy="320040"/>
          </a:xfrm>
        </p:spPr>
        <p:txBody>
          <a:body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419FAD4C-478A-4C18-9B76-3ED8CDFEB34C}" type="slidenum">
              <a:rPr lang="en-US" smtClean="0"/>
              <a:t>‹#›</a:t>
            </a:fld>
            <a:endParaRPr lang="en-US"/>
          </a:p>
        </p:txBody>
      </p:sp>
    </p:spTree>
    <p:extLst>
      <p:ext uri="{BB962C8B-B14F-4D97-AF65-F5344CB8AC3E}">
        <p14:creationId xmlns:p14="http://schemas.microsoft.com/office/powerpoint/2010/main" val="3049048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823E5-9980-4396-91FE-D9AEF01DBD4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533CE95-3A78-4374-B7E4-8941C008B1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F8FCF66-2CC4-417D-8ED7-49D986B93F9E}"/>
              </a:ext>
            </a:extLst>
          </p:cNvPr>
          <p:cNvSpPr>
            <a:spLocks noGrp="1"/>
          </p:cNvSpPr>
          <p:nvPr>
            <p:ph type="dt" sz="half" idx="10"/>
          </p:nvPr>
        </p:nvSpPr>
        <p:spPr/>
        <p:txBody>
          <a:bodyPr/>
          <a:lstStyle/>
          <a:p>
            <a:fld id="{8E362861-15CB-47D4-9D37-B2AA86DCBA30}" type="datetimeFigureOut">
              <a:rPr lang="en-US" smtClean="0"/>
              <a:t>6/8/2022</a:t>
            </a:fld>
            <a:endParaRPr lang="en-US"/>
          </a:p>
        </p:txBody>
      </p:sp>
      <p:sp>
        <p:nvSpPr>
          <p:cNvPr id="5" name="Footer Placeholder 4">
            <a:extLst>
              <a:ext uri="{FF2B5EF4-FFF2-40B4-BE49-F238E27FC236}">
                <a16:creationId xmlns:a16="http://schemas.microsoft.com/office/drawing/2014/main" id="{A7CA7C79-765A-4E54-9276-6E48B76181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ED6650-18B1-4911-A240-6E9D79D96D4A}"/>
              </a:ext>
            </a:extLst>
          </p:cNvPr>
          <p:cNvSpPr>
            <a:spLocks noGrp="1"/>
          </p:cNvSpPr>
          <p:nvPr>
            <p:ph type="sldNum" sz="quarter" idx="12"/>
          </p:nvPr>
        </p:nvSpPr>
        <p:spPr/>
        <p:txBody>
          <a:bodyPr/>
          <a:lstStyle/>
          <a:p>
            <a:fld id="{3117AFBE-B924-4696-9EB6-B57469750164}" type="slidenum">
              <a:rPr lang="en-US" smtClean="0"/>
              <a:t>‹#›</a:t>
            </a:fld>
            <a:endParaRPr lang="en-US"/>
          </a:p>
        </p:txBody>
      </p:sp>
    </p:spTree>
    <p:extLst>
      <p:ext uri="{BB962C8B-B14F-4D97-AF65-F5344CB8AC3E}">
        <p14:creationId xmlns:p14="http://schemas.microsoft.com/office/powerpoint/2010/main" val="2906867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34E19-B18D-4361-8670-6D38C8FAD2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CFF184-E589-4960-A49A-86ACDC7CAFB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F92C7FA-0ECA-4EF5-A8D7-E2A5A61E124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D89CC3E-D9AB-4777-BC60-F7D149EB098B}"/>
              </a:ext>
            </a:extLst>
          </p:cNvPr>
          <p:cNvSpPr>
            <a:spLocks noGrp="1"/>
          </p:cNvSpPr>
          <p:nvPr>
            <p:ph type="dt" sz="half" idx="10"/>
          </p:nvPr>
        </p:nvSpPr>
        <p:spPr/>
        <p:txBody>
          <a:bodyPr/>
          <a:lstStyle/>
          <a:p>
            <a:fld id="{8E362861-15CB-47D4-9D37-B2AA86DCBA30}" type="datetimeFigureOut">
              <a:rPr lang="en-US" smtClean="0"/>
              <a:t>6/8/2022</a:t>
            </a:fld>
            <a:endParaRPr lang="en-US"/>
          </a:p>
        </p:txBody>
      </p:sp>
      <p:sp>
        <p:nvSpPr>
          <p:cNvPr id="6" name="Footer Placeholder 5">
            <a:extLst>
              <a:ext uri="{FF2B5EF4-FFF2-40B4-BE49-F238E27FC236}">
                <a16:creationId xmlns:a16="http://schemas.microsoft.com/office/drawing/2014/main" id="{F1748EE3-9402-4E9E-BD98-A247BE7973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D81A66-76DB-47D1-A2DC-CFFBE1530B03}"/>
              </a:ext>
            </a:extLst>
          </p:cNvPr>
          <p:cNvSpPr>
            <a:spLocks noGrp="1"/>
          </p:cNvSpPr>
          <p:nvPr>
            <p:ph type="sldNum" sz="quarter" idx="12"/>
          </p:nvPr>
        </p:nvSpPr>
        <p:spPr/>
        <p:txBody>
          <a:bodyPr/>
          <a:lstStyle/>
          <a:p>
            <a:fld id="{3117AFBE-B924-4696-9EB6-B57469750164}" type="slidenum">
              <a:rPr lang="en-US" smtClean="0"/>
              <a:t>‹#›</a:t>
            </a:fld>
            <a:endParaRPr lang="en-US"/>
          </a:p>
        </p:txBody>
      </p:sp>
    </p:spTree>
    <p:extLst>
      <p:ext uri="{BB962C8B-B14F-4D97-AF65-F5344CB8AC3E}">
        <p14:creationId xmlns:p14="http://schemas.microsoft.com/office/powerpoint/2010/main" val="1021903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D1003-F73B-47EA-954A-54A813552B6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E06FA35-9B77-4DD2-AEA9-3815CB9883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15C9C2-4C62-4AAB-A4C1-91775E249F2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442C32-DD5F-470A-A9DE-304E154517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6F0C66A-293D-45CE-BC3B-B5FC3FA8D62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46D3CC3-F9AD-496E-8960-838ED16B9B73}"/>
              </a:ext>
            </a:extLst>
          </p:cNvPr>
          <p:cNvSpPr>
            <a:spLocks noGrp="1"/>
          </p:cNvSpPr>
          <p:nvPr>
            <p:ph type="dt" sz="half" idx="10"/>
          </p:nvPr>
        </p:nvSpPr>
        <p:spPr/>
        <p:txBody>
          <a:bodyPr/>
          <a:lstStyle/>
          <a:p>
            <a:fld id="{8E362861-15CB-47D4-9D37-B2AA86DCBA30}" type="datetimeFigureOut">
              <a:rPr lang="en-US" smtClean="0"/>
              <a:t>6/8/2022</a:t>
            </a:fld>
            <a:endParaRPr lang="en-US"/>
          </a:p>
        </p:txBody>
      </p:sp>
      <p:sp>
        <p:nvSpPr>
          <p:cNvPr id="8" name="Footer Placeholder 7">
            <a:extLst>
              <a:ext uri="{FF2B5EF4-FFF2-40B4-BE49-F238E27FC236}">
                <a16:creationId xmlns:a16="http://schemas.microsoft.com/office/drawing/2014/main" id="{4019F2D3-3892-4BB8-B196-0D737E0F75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B5BD726-34DA-4776-B9EB-3C7942956747}"/>
              </a:ext>
            </a:extLst>
          </p:cNvPr>
          <p:cNvSpPr>
            <a:spLocks noGrp="1"/>
          </p:cNvSpPr>
          <p:nvPr>
            <p:ph type="sldNum" sz="quarter" idx="12"/>
          </p:nvPr>
        </p:nvSpPr>
        <p:spPr/>
        <p:txBody>
          <a:bodyPr/>
          <a:lstStyle/>
          <a:p>
            <a:fld id="{3117AFBE-B924-4696-9EB6-B57469750164}" type="slidenum">
              <a:rPr lang="en-US" smtClean="0"/>
              <a:t>‹#›</a:t>
            </a:fld>
            <a:endParaRPr lang="en-US"/>
          </a:p>
        </p:txBody>
      </p:sp>
    </p:spTree>
    <p:extLst>
      <p:ext uri="{BB962C8B-B14F-4D97-AF65-F5344CB8AC3E}">
        <p14:creationId xmlns:p14="http://schemas.microsoft.com/office/powerpoint/2010/main" val="642895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DA3A9-3C74-4BD4-BE74-AC2F9308832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98AAAEC-4455-4EA5-979D-A7CB2706642B}"/>
              </a:ext>
            </a:extLst>
          </p:cNvPr>
          <p:cNvSpPr>
            <a:spLocks noGrp="1"/>
          </p:cNvSpPr>
          <p:nvPr>
            <p:ph type="dt" sz="half" idx="10"/>
          </p:nvPr>
        </p:nvSpPr>
        <p:spPr/>
        <p:txBody>
          <a:bodyPr/>
          <a:lstStyle/>
          <a:p>
            <a:fld id="{8E362861-15CB-47D4-9D37-B2AA86DCBA30}" type="datetimeFigureOut">
              <a:rPr lang="en-US" smtClean="0"/>
              <a:t>6/8/2022</a:t>
            </a:fld>
            <a:endParaRPr lang="en-US"/>
          </a:p>
        </p:txBody>
      </p:sp>
      <p:sp>
        <p:nvSpPr>
          <p:cNvPr id="4" name="Footer Placeholder 3">
            <a:extLst>
              <a:ext uri="{FF2B5EF4-FFF2-40B4-BE49-F238E27FC236}">
                <a16:creationId xmlns:a16="http://schemas.microsoft.com/office/drawing/2014/main" id="{E53218A3-7432-4D57-BAF2-56DDEB2334D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0AB6120-F3D4-4483-ABA0-60BDA63656B1}"/>
              </a:ext>
            </a:extLst>
          </p:cNvPr>
          <p:cNvSpPr>
            <a:spLocks noGrp="1"/>
          </p:cNvSpPr>
          <p:nvPr>
            <p:ph type="sldNum" sz="quarter" idx="12"/>
          </p:nvPr>
        </p:nvSpPr>
        <p:spPr/>
        <p:txBody>
          <a:bodyPr/>
          <a:lstStyle/>
          <a:p>
            <a:fld id="{3117AFBE-B924-4696-9EB6-B57469750164}" type="slidenum">
              <a:rPr lang="en-US" smtClean="0"/>
              <a:t>‹#›</a:t>
            </a:fld>
            <a:endParaRPr lang="en-US"/>
          </a:p>
        </p:txBody>
      </p:sp>
    </p:spTree>
    <p:extLst>
      <p:ext uri="{BB962C8B-B14F-4D97-AF65-F5344CB8AC3E}">
        <p14:creationId xmlns:p14="http://schemas.microsoft.com/office/powerpoint/2010/main" val="208343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263FFC-C447-4E20-B052-E7E4CB7C4147}"/>
              </a:ext>
            </a:extLst>
          </p:cNvPr>
          <p:cNvSpPr>
            <a:spLocks noGrp="1"/>
          </p:cNvSpPr>
          <p:nvPr>
            <p:ph type="dt" sz="half" idx="10"/>
          </p:nvPr>
        </p:nvSpPr>
        <p:spPr/>
        <p:txBody>
          <a:bodyPr/>
          <a:lstStyle/>
          <a:p>
            <a:fld id="{8E362861-15CB-47D4-9D37-B2AA86DCBA30}" type="datetimeFigureOut">
              <a:rPr lang="en-US" smtClean="0"/>
              <a:t>6/8/2022</a:t>
            </a:fld>
            <a:endParaRPr lang="en-US"/>
          </a:p>
        </p:txBody>
      </p:sp>
      <p:sp>
        <p:nvSpPr>
          <p:cNvPr id="3" name="Footer Placeholder 2">
            <a:extLst>
              <a:ext uri="{FF2B5EF4-FFF2-40B4-BE49-F238E27FC236}">
                <a16:creationId xmlns:a16="http://schemas.microsoft.com/office/drawing/2014/main" id="{EA11DC84-96E0-456F-A690-1446E04A763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B554EC4-2189-4CC2-BE1F-F15685FE9FE0}"/>
              </a:ext>
            </a:extLst>
          </p:cNvPr>
          <p:cNvSpPr>
            <a:spLocks noGrp="1"/>
          </p:cNvSpPr>
          <p:nvPr>
            <p:ph type="sldNum" sz="quarter" idx="12"/>
          </p:nvPr>
        </p:nvSpPr>
        <p:spPr/>
        <p:txBody>
          <a:bodyPr/>
          <a:lstStyle/>
          <a:p>
            <a:fld id="{3117AFBE-B924-4696-9EB6-B57469750164}" type="slidenum">
              <a:rPr lang="en-US" smtClean="0"/>
              <a:t>‹#›</a:t>
            </a:fld>
            <a:endParaRPr lang="en-US"/>
          </a:p>
        </p:txBody>
      </p:sp>
    </p:spTree>
    <p:extLst>
      <p:ext uri="{BB962C8B-B14F-4D97-AF65-F5344CB8AC3E}">
        <p14:creationId xmlns:p14="http://schemas.microsoft.com/office/powerpoint/2010/main" val="1539847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048E7-3ED9-472A-BB08-46BE1BDB6A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911ECC9-78BE-40F3-AB55-225284B3E5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4ACFBA0-335D-48B7-91A9-96E93B7E1B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552E1E-1EA9-4A33-B68A-56DCB702E303}"/>
              </a:ext>
            </a:extLst>
          </p:cNvPr>
          <p:cNvSpPr>
            <a:spLocks noGrp="1"/>
          </p:cNvSpPr>
          <p:nvPr>
            <p:ph type="dt" sz="half" idx="10"/>
          </p:nvPr>
        </p:nvSpPr>
        <p:spPr/>
        <p:txBody>
          <a:bodyPr/>
          <a:lstStyle/>
          <a:p>
            <a:fld id="{8E362861-15CB-47D4-9D37-B2AA86DCBA30}" type="datetimeFigureOut">
              <a:rPr lang="en-US" smtClean="0"/>
              <a:t>6/8/2022</a:t>
            </a:fld>
            <a:endParaRPr lang="en-US"/>
          </a:p>
        </p:txBody>
      </p:sp>
      <p:sp>
        <p:nvSpPr>
          <p:cNvPr id="6" name="Footer Placeholder 5">
            <a:extLst>
              <a:ext uri="{FF2B5EF4-FFF2-40B4-BE49-F238E27FC236}">
                <a16:creationId xmlns:a16="http://schemas.microsoft.com/office/drawing/2014/main" id="{A07A41AF-F371-4AF9-A88A-0DC7F8BD0C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1EDAF6-1EA9-4A0C-998A-11FB7AE2A880}"/>
              </a:ext>
            </a:extLst>
          </p:cNvPr>
          <p:cNvSpPr>
            <a:spLocks noGrp="1"/>
          </p:cNvSpPr>
          <p:nvPr>
            <p:ph type="sldNum" sz="quarter" idx="12"/>
          </p:nvPr>
        </p:nvSpPr>
        <p:spPr/>
        <p:txBody>
          <a:bodyPr/>
          <a:lstStyle/>
          <a:p>
            <a:fld id="{3117AFBE-B924-4696-9EB6-B57469750164}" type="slidenum">
              <a:rPr lang="en-US" smtClean="0"/>
              <a:t>‹#›</a:t>
            </a:fld>
            <a:endParaRPr lang="en-US"/>
          </a:p>
        </p:txBody>
      </p:sp>
    </p:spTree>
    <p:extLst>
      <p:ext uri="{BB962C8B-B14F-4D97-AF65-F5344CB8AC3E}">
        <p14:creationId xmlns:p14="http://schemas.microsoft.com/office/powerpoint/2010/main" val="130996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90786-E4F0-4540-9CF7-315048DC69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37627D8-2955-4F52-81EE-EA3E80A00E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84B80A8-129E-429D-9AF5-1B1651C0BA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9D07EC-A30A-4BD7-87D5-FDDA51CB5591}"/>
              </a:ext>
            </a:extLst>
          </p:cNvPr>
          <p:cNvSpPr>
            <a:spLocks noGrp="1"/>
          </p:cNvSpPr>
          <p:nvPr>
            <p:ph type="dt" sz="half" idx="10"/>
          </p:nvPr>
        </p:nvSpPr>
        <p:spPr/>
        <p:txBody>
          <a:bodyPr/>
          <a:lstStyle/>
          <a:p>
            <a:fld id="{8E362861-15CB-47D4-9D37-B2AA86DCBA30}" type="datetimeFigureOut">
              <a:rPr lang="en-US" smtClean="0"/>
              <a:t>6/8/2022</a:t>
            </a:fld>
            <a:endParaRPr lang="en-US"/>
          </a:p>
        </p:txBody>
      </p:sp>
      <p:sp>
        <p:nvSpPr>
          <p:cNvPr id="6" name="Footer Placeholder 5">
            <a:extLst>
              <a:ext uri="{FF2B5EF4-FFF2-40B4-BE49-F238E27FC236}">
                <a16:creationId xmlns:a16="http://schemas.microsoft.com/office/drawing/2014/main" id="{0980A630-CD2B-45DF-80B9-D7EE7E1B39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66A884-4E52-4F04-A143-7B02F106DB44}"/>
              </a:ext>
            </a:extLst>
          </p:cNvPr>
          <p:cNvSpPr>
            <a:spLocks noGrp="1"/>
          </p:cNvSpPr>
          <p:nvPr>
            <p:ph type="sldNum" sz="quarter" idx="12"/>
          </p:nvPr>
        </p:nvSpPr>
        <p:spPr/>
        <p:txBody>
          <a:bodyPr/>
          <a:lstStyle/>
          <a:p>
            <a:fld id="{3117AFBE-B924-4696-9EB6-B57469750164}" type="slidenum">
              <a:rPr lang="en-US" smtClean="0"/>
              <a:t>‹#›</a:t>
            </a:fld>
            <a:endParaRPr lang="en-US"/>
          </a:p>
        </p:txBody>
      </p:sp>
    </p:spTree>
    <p:extLst>
      <p:ext uri="{BB962C8B-B14F-4D97-AF65-F5344CB8AC3E}">
        <p14:creationId xmlns:p14="http://schemas.microsoft.com/office/powerpoint/2010/main" val="2255865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B7C222-6D56-4B76-9485-C4EF52E0CE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B7786F5-52CE-4DBD-9C00-00818906BF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E7882D-D521-4E60-B5DB-D43AA7224C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362861-15CB-47D4-9D37-B2AA86DCBA30}" type="datetimeFigureOut">
              <a:rPr lang="en-US" smtClean="0"/>
              <a:t>6/8/2022</a:t>
            </a:fld>
            <a:endParaRPr lang="en-US"/>
          </a:p>
        </p:txBody>
      </p:sp>
      <p:sp>
        <p:nvSpPr>
          <p:cNvPr id="5" name="Footer Placeholder 4">
            <a:extLst>
              <a:ext uri="{FF2B5EF4-FFF2-40B4-BE49-F238E27FC236}">
                <a16:creationId xmlns:a16="http://schemas.microsoft.com/office/drawing/2014/main" id="{943CDD30-A7E9-48E5-B2EB-F869EA78C5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0805C89-A6EC-4153-9DB2-BCEC598A90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17AFBE-B924-4696-9EB6-B57469750164}" type="slidenum">
              <a:rPr lang="en-US" smtClean="0"/>
              <a:t>‹#›</a:t>
            </a:fld>
            <a:endParaRPr lang="en-US"/>
          </a:p>
        </p:txBody>
      </p:sp>
    </p:spTree>
    <p:extLst>
      <p:ext uri="{BB962C8B-B14F-4D97-AF65-F5344CB8AC3E}">
        <p14:creationId xmlns:p14="http://schemas.microsoft.com/office/powerpoint/2010/main" val="2125119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F45F820E-CD8F-4EB7-865F-967A294A01CE}" type="datetimeFigureOut">
              <a:rPr lang="en-US" smtClean="0"/>
              <a:t>6/8/2022</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419FAD4C-478A-4C18-9B76-3ED8CDFEB34C}" type="slidenum">
              <a:rPr lang="en-US" smtClean="0"/>
              <a:t>‹#›</a:t>
            </a:fld>
            <a:endParaRPr lang="en-US"/>
          </a:p>
        </p:txBody>
      </p:sp>
    </p:spTree>
    <p:extLst>
      <p:ext uri="{BB962C8B-B14F-4D97-AF65-F5344CB8AC3E}">
        <p14:creationId xmlns:p14="http://schemas.microsoft.com/office/powerpoint/2010/main" val="5113842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10CE3618-1D7A-4256-B2AF-9DB692996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grpSp>
        <p:nvGrpSpPr>
          <p:cNvPr id="40" name="Group 39">
            <a:extLst>
              <a:ext uri="{FF2B5EF4-FFF2-40B4-BE49-F238E27FC236}">
                <a16:creationId xmlns:a16="http://schemas.microsoft.com/office/drawing/2014/main" id="{D91A9185-A7D5-460B-98BC-0BF2EBD3EEB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41" name="Freeform 5">
              <a:extLst>
                <a:ext uri="{FF2B5EF4-FFF2-40B4-BE49-F238E27FC236}">
                  <a16:creationId xmlns:a16="http://schemas.microsoft.com/office/drawing/2014/main" id="{8AFC1764-6516-4F77-BF30-B8ADB3C9F4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6">
              <a:extLst>
                <a:ext uri="{FF2B5EF4-FFF2-40B4-BE49-F238E27FC236}">
                  <a16:creationId xmlns:a16="http://schemas.microsoft.com/office/drawing/2014/main" id="{FCAFF9F9-F806-47EC-BCAC-9921E719FF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accent1">
                  <a:alpha val="18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Rockwell" panose="02060603020205020403"/>
                <a:ea typeface="+mn-ea"/>
                <a:cs typeface="+mn-cs"/>
              </a:endParaRPr>
            </a:p>
          </p:txBody>
        </p:sp>
        <p:sp>
          <p:nvSpPr>
            <p:cNvPr id="43" name="Freeform 7">
              <a:extLst>
                <a:ext uri="{FF2B5EF4-FFF2-40B4-BE49-F238E27FC236}">
                  <a16:creationId xmlns:a16="http://schemas.microsoft.com/office/drawing/2014/main" id="{09D92491-36BD-4861-BA54-DD88E60898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accent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8">
              <a:extLst>
                <a:ext uri="{FF2B5EF4-FFF2-40B4-BE49-F238E27FC236}">
                  <a16:creationId xmlns:a16="http://schemas.microsoft.com/office/drawing/2014/main" id="{23740E15-AB86-4E5C-A137-07E0DDC035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9">
              <a:extLst>
                <a:ext uri="{FF2B5EF4-FFF2-40B4-BE49-F238E27FC236}">
                  <a16:creationId xmlns:a16="http://schemas.microsoft.com/office/drawing/2014/main" id="{BE097852-1F54-4EF0-A1BE-561272FCD6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0">
              <a:extLst>
                <a:ext uri="{FF2B5EF4-FFF2-40B4-BE49-F238E27FC236}">
                  <a16:creationId xmlns:a16="http://schemas.microsoft.com/office/drawing/2014/main" id="{5C2DF1F9-21CC-430E-84C8-356C73C6FD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1">
              <a:extLst>
                <a:ext uri="{FF2B5EF4-FFF2-40B4-BE49-F238E27FC236}">
                  <a16:creationId xmlns:a16="http://schemas.microsoft.com/office/drawing/2014/main" id="{7F11B45B-3EDE-4B6A-903B-0AE6E9DD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accent1">
                  <a:alpha val="7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2">
              <a:extLst>
                <a:ext uri="{FF2B5EF4-FFF2-40B4-BE49-F238E27FC236}">
                  <a16:creationId xmlns:a16="http://schemas.microsoft.com/office/drawing/2014/main" id="{F77FDDC5-477E-420D-B98F-42ABA24772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3">
              <a:extLst>
                <a:ext uri="{FF2B5EF4-FFF2-40B4-BE49-F238E27FC236}">
                  <a16:creationId xmlns:a16="http://schemas.microsoft.com/office/drawing/2014/main" id="{A92C0474-B573-45C5-84C5-194CE1715F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accent1">
                  <a:alpha val="6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0" name="Freeform 14">
              <a:extLst>
                <a:ext uri="{FF2B5EF4-FFF2-40B4-BE49-F238E27FC236}">
                  <a16:creationId xmlns:a16="http://schemas.microsoft.com/office/drawing/2014/main" id="{2FBC62F8-64D0-4025-99AE-A04E291D9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accent1">
                  <a:alpha val="6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1" name="Freeform 15">
              <a:extLst>
                <a:ext uri="{FF2B5EF4-FFF2-40B4-BE49-F238E27FC236}">
                  <a16:creationId xmlns:a16="http://schemas.microsoft.com/office/drawing/2014/main" id="{7632F945-80B5-4575-A538-29495BF8F2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accent1">
                  <a:alpha val="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2" name="Freeform 16">
              <a:extLst>
                <a:ext uri="{FF2B5EF4-FFF2-40B4-BE49-F238E27FC236}">
                  <a16:creationId xmlns:a16="http://schemas.microsoft.com/office/drawing/2014/main" id="{5562CC17-43D4-4E57-AE08-83952EE59D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accent1">
                  <a:alpha val="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3" name="Freeform 17">
              <a:extLst>
                <a:ext uri="{FF2B5EF4-FFF2-40B4-BE49-F238E27FC236}">
                  <a16:creationId xmlns:a16="http://schemas.microsoft.com/office/drawing/2014/main" id="{E1D78CFE-04CA-4101-AFCF-196940B2D1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accent1">
                  <a:alpha val="4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8">
              <a:extLst>
                <a:ext uri="{FF2B5EF4-FFF2-40B4-BE49-F238E27FC236}">
                  <a16:creationId xmlns:a16="http://schemas.microsoft.com/office/drawing/2014/main" id="{41F2A149-A64E-4690-B049-18C156A8E2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accent1">
                  <a:alpha val="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19">
              <a:extLst>
                <a:ext uri="{FF2B5EF4-FFF2-40B4-BE49-F238E27FC236}">
                  <a16:creationId xmlns:a16="http://schemas.microsoft.com/office/drawing/2014/main" id="{D9313C72-D62D-4416-A6AE-7EB7D6B54A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accent1">
                  <a:alpha val="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0">
              <a:extLst>
                <a:ext uri="{FF2B5EF4-FFF2-40B4-BE49-F238E27FC236}">
                  <a16:creationId xmlns:a16="http://schemas.microsoft.com/office/drawing/2014/main" id="{77B03BEA-76E5-4ECB-B9BB-D89D27509E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accent1">
                  <a:alpha val="4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1">
              <a:extLst>
                <a:ext uri="{FF2B5EF4-FFF2-40B4-BE49-F238E27FC236}">
                  <a16:creationId xmlns:a16="http://schemas.microsoft.com/office/drawing/2014/main" id="{6AF6BECE-416D-4C3A-AD6F-68B08F3CA7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accent1">
                  <a:alpha val="4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2">
              <a:extLst>
                <a:ext uri="{FF2B5EF4-FFF2-40B4-BE49-F238E27FC236}">
                  <a16:creationId xmlns:a16="http://schemas.microsoft.com/office/drawing/2014/main" id="{B9197E2A-A098-480D-A2A6-3F3B889EDA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accent1">
                  <a:alpha val="4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9" name="Freeform 23">
              <a:extLst>
                <a:ext uri="{FF2B5EF4-FFF2-40B4-BE49-F238E27FC236}">
                  <a16:creationId xmlns:a16="http://schemas.microsoft.com/office/drawing/2014/main" id="{5A493EDB-6C9E-483F-86A6-0F473E5908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accent1">
                  <a:alpha val="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2" name="Title 1">
            <a:extLst>
              <a:ext uri="{FF2B5EF4-FFF2-40B4-BE49-F238E27FC236}">
                <a16:creationId xmlns:a16="http://schemas.microsoft.com/office/drawing/2014/main" id="{2002034F-E1BA-4FAE-914E-A43E6CEE4FDC}"/>
              </a:ext>
            </a:extLst>
          </p:cNvPr>
          <p:cNvSpPr>
            <a:spLocks noGrp="1"/>
          </p:cNvSpPr>
          <p:nvPr>
            <p:ph type="ctrTitle"/>
          </p:nvPr>
        </p:nvSpPr>
        <p:spPr>
          <a:xfrm>
            <a:off x="1578652" y="1860946"/>
            <a:ext cx="8574793" cy="3706145"/>
          </a:xfrm>
        </p:spPr>
        <p:txBody>
          <a:bodyPr>
            <a:normAutofit fontScale="90000"/>
          </a:bodyPr>
          <a:lstStyle/>
          <a:p>
            <a:pPr algn="l"/>
            <a:r>
              <a:rPr lang="mk-MK" sz="6000" b="1" dirty="0"/>
              <a:t>Национална легислатива и систем на заштита на жени и </a:t>
            </a:r>
            <a:r>
              <a:rPr lang="mk-MK" sz="6000" b="1" dirty="0" err="1"/>
              <a:t>девој</a:t>
            </a:r>
            <a:br>
              <a:rPr lang="mk-MK" sz="6000" b="1" dirty="0"/>
            </a:br>
            <a:br>
              <a:rPr lang="mk-MK" sz="6000" b="1" dirty="0"/>
            </a:br>
            <a:r>
              <a:rPr kumimoji="0" lang="mk-MK" sz="3600" b="1" i="0" u="none" strike="noStrike" kern="1200" cap="none" spc="0" normalizeH="0" baseline="0" noProof="0" dirty="0">
                <a:ln>
                  <a:noFill/>
                </a:ln>
                <a:solidFill>
                  <a:prstClr val="black"/>
                </a:solidFill>
                <a:effectLst/>
                <a:uLnTx/>
                <a:uFillTx/>
                <a:latin typeface="Calibri Light" panose="020F0302020204030204"/>
                <a:ea typeface="+mj-ea"/>
                <a:cs typeface="+mj-cs"/>
              </a:rPr>
              <a:t>Национална легислатива и систем на заштита на жени и девојки жртви на родово базирано насилство и семејно насилство</a:t>
            </a:r>
            <a:r>
              <a:rPr lang="mk-MK" sz="6000" b="1" dirty="0" err="1"/>
              <a:t>ки</a:t>
            </a:r>
            <a:r>
              <a:rPr lang="mk-MK" sz="6000" b="1" dirty="0"/>
              <a:t> жртви на родово базирано насилство и семејно насилство</a:t>
            </a:r>
            <a:endParaRPr lang="en-US" sz="5600" b="1" dirty="0">
              <a:solidFill>
                <a:schemeClr val="accent1"/>
              </a:solidFill>
            </a:endParaRPr>
          </a:p>
        </p:txBody>
      </p:sp>
      <p:sp>
        <p:nvSpPr>
          <p:cNvPr id="3" name="Subtitle 2">
            <a:extLst>
              <a:ext uri="{FF2B5EF4-FFF2-40B4-BE49-F238E27FC236}">
                <a16:creationId xmlns:a16="http://schemas.microsoft.com/office/drawing/2014/main" id="{CC52C97C-18A5-4A89-B86D-FE2866F1E7BB}"/>
              </a:ext>
            </a:extLst>
          </p:cNvPr>
          <p:cNvSpPr>
            <a:spLocks noGrp="1"/>
          </p:cNvSpPr>
          <p:nvPr>
            <p:ph type="subTitle" idx="1"/>
          </p:nvPr>
        </p:nvSpPr>
        <p:spPr>
          <a:xfrm>
            <a:off x="1997752" y="4842588"/>
            <a:ext cx="8300202" cy="1402837"/>
          </a:xfrm>
        </p:spPr>
        <p:txBody>
          <a:bodyPr>
            <a:normAutofit/>
          </a:bodyPr>
          <a:lstStyle/>
          <a:p>
            <a:pPr algn="l">
              <a:lnSpc>
                <a:spcPct val="90000"/>
              </a:lnSpc>
            </a:pPr>
            <a:r>
              <a:rPr lang="mk-MK" sz="2400" b="1" dirty="0">
                <a:solidFill>
                  <a:schemeClr val="tx1"/>
                </a:solidFill>
                <a:latin typeface="+mj-lt"/>
              </a:rPr>
              <a:t>Ана </a:t>
            </a:r>
            <a:r>
              <a:rPr lang="mk-MK" sz="2400" b="1" dirty="0" err="1">
                <a:solidFill>
                  <a:schemeClr val="tx1"/>
                </a:solidFill>
                <a:latin typeface="+mj-lt"/>
              </a:rPr>
              <a:t>Аврамоска</a:t>
            </a:r>
            <a:r>
              <a:rPr lang="mk-MK" sz="2400" b="1" dirty="0">
                <a:solidFill>
                  <a:schemeClr val="tx1"/>
                </a:solidFill>
                <a:latin typeface="+mj-lt"/>
              </a:rPr>
              <a:t> Нушкова</a:t>
            </a:r>
          </a:p>
          <a:p>
            <a:pPr algn="l">
              <a:lnSpc>
                <a:spcPct val="90000"/>
              </a:lnSpc>
            </a:pPr>
            <a:r>
              <a:rPr lang="mk-MK" sz="2400" b="1" dirty="0">
                <a:solidFill>
                  <a:schemeClr val="tx1"/>
                </a:solidFill>
                <a:latin typeface="+mj-lt"/>
              </a:rPr>
              <a:t>Национална мрежа против насилство врз жени и семејно насилство</a:t>
            </a:r>
          </a:p>
          <a:p>
            <a:pPr algn="l">
              <a:lnSpc>
                <a:spcPct val="90000"/>
              </a:lnSpc>
            </a:pPr>
            <a:endParaRPr lang="en-US" sz="2400" b="1" dirty="0">
              <a:solidFill>
                <a:schemeClr val="tx1"/>
              </a:solidFill>
              <a:latin typeface="+mj-lt"/>
            </a:endParaRPr>
          </a:p>
          <a:p>
            <a:pPr algn="l">
              <a:lnSpc>
                <a:spcPct val="90000"/>
              </a:lnSpc>
            </a:pPr>
            <a:endParaRPr lang="en-US" sz="2400" dirty="0">
              <a:solidFill>
                <a:schemeClr val="tx1"/>
              </a:solidFill>
            </a:endParaRPr>
          </a:p>
        </p:txBody>
      </p:sp>
      <p:sp>
        <p:nvSpPr>
          <p:cNvPr id="61" name="Isosceles Triangle 60">
            <a:extLst>
              <a:ext uri="{FF2B5EF4-FFF2-40B4-BE49-F238E27FC236}">
                <a16:creationId xmlns:a16="http://schemas.microsoft.com/office/drawing/2014/main" id="{3F39476B-1A6D-47CB-AC7A-FB87EF003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490253" y="3276595"/>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sp>
        <p:nvSpPr>
          <p:cNvPr id="60" name="Rectangle 59">
            <a:extLst>
              <a:ext uri="{FF2B5EF4-FFF2-40B4-BE49-F238E27FC236}">
                <a16:creationId xmlns:a16="http://schemas.microsoft.com/office/drawing/2014/main" id="{11DCF088-16AB-4391-9290-2A9BA404E38C}"/>
              </a:ext>
            </a:extLst>
          </p:cNvPr>
          <p:cNvSpPr/>
          <p:nvPr/>
        </p:nvSpPr>
        <p:spPr>
          <a:xfrm>
            <a:off x="0" y="1"/>
            <a:ext cx="12192000" cy="1310879"/>
          </a:xfrm>
          <a:prstGeom prst="rect">
            <a:avLst/>
          </a:prstGeom>
          <a:solidFill>
            <a:schemeClr val="bg1"/>
          </a:solidFill>
          <a:ln>
            <a:noFill/>
          </a:ln>
          <a:effectLst>
            <a:outerShdw blurRad="330200" dist="304800" dir="5400000" algn="t" rotWithShape="0">
              <a:prstClr val="black">
                <a:alpha val="3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12606382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D997B1-7F22-4723-B14C-1C43ECDD5446}"/>
              </a:ext>
            </a:extLst>
          </p:cNvPr>
          <p:cNvSpPr>
            <a:spLocks noGrp="1"/>
          </p:cNvSpPr>
          <p:nvPr>
            <p:ph type="ctrTitle"/>
          </p:nvPr>
        </p:nvSpPr>
        <p:spPr>
          <a:xfrm>
            <a:off x="838200" y="365125"/>
            <a:ext cx="10515600" cy="1325563"/>
          </a:xfrm>
        </p:spPr>
        <p:txBody>
          <a:bodyPr vert="horz" lIns="91440" tIns="45720" rIns="91440" bIns="45720" rtlCol="0" anchor="ctr">
            <a:normAutofit/>
          </a:bodyPr>
          <a:lstStyle/>
          <a:p>
            <a:pPr algn="l"/>
            <a:r>
              <a:rPr lang="en-US" sz="3000" b="1" kern="1200">
                <a:solidFill>
                  <a:schemeClr val="tx1"/>
                </a:solidFill>
                <a:latin typeface="+mj-lt"/>
                <a:ea typeface="+mj-ea"/>
                <a:cs typeface="+mj-cs"/>
              </a:rPr>
              <a:t>Граѓански систем на заштита од родово базирано насилство и семејно насилство во Р.Северна Македонија-ПОСТАПУВАЊЕ</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28F16F19-4E2D-478B-8C5D-63CC0D2CABD5}"/>
              </a:ext>
            </a:extLst>
          </p:cNvPr>
          <p:cNvSpPr>
            <a:spLocks noGrp="1"/>
          </p:cNvSpPr>
          <p:nvPr>
            <p:ph type="subTitle" idx="1"/>
          </p:nvPr>
        </p:nvSpPr>
        <p:spPr>
          <a:xfrm>
            <a:off x="838200" y="1929384"/>
            <a:ext cx="10515600" cy="4251960"/>
          </a:xfrm>
        </p:spPr>
        <p:txBody>
          <a:bodyPr vert="horz" lIns="91440" tIns="45720" rIns="91440" bIns="45720" rtlCol="0">
            <a:normAutofit fontScale="85000" lnSpcReduction="10000"/>
          </a:bodyPr>
          <a:lstStyle/>
          <a:p>
            <a:pPr indent="-228600" algn="just">
              <a:buFont typeface="Arial" panose="020B0604020202020204" pitchFamily="34" charset="0"/>
              <a:buChar char="•"/>
            </a:pPr>
            <a:r>
              <a:rPr lang="en-US" sz="1800" b="1" dirty="0" err="1"/>
              <a:t>Клучно</a:t>
            </a:r>
            <a:r>
              <a:rPr lang="en-US" sz="1800" b="1" dirty="0"/>
              <a:t>:</a:t>
            </a:r>
          </a:p>
          <a:p>
            <a:pPr indent="-228600" algn="just">
              <a:buFont typeface="Arial" panose="020B0604020202020204" pitchFamily="34" charset="0"/>
              <a:buChar char="•"/>
            </a:pPr>
            <a:r>
              <a:rPr lang="en-US" sz="1800" b="1" dirty="0" err="1"/>
              <a:t>Постапување</a:t>
            </a:r>
            <a:r>
              <a:rPr lang="en-US" sz="1800" b="1" dirty="0"/>
              <a:t> на </a:t>
            </a:r>
            <a:r>
              <a:rPr lang="en-US" sz="1800" b="1" dirty="0" err="1"/>
              <a:t>надлежните</a:t>
            </a:r>
            <a:r>
              <a:rPr lang="en-US" sz="1800" b="1" dirty="0"/>
              <a:t> </a:t>
            </a:r>
            <a:r>
              <a:rPr lang="en-US" sz="1800" b="1" dirty="0" err="1"/>
              <a:t>институции</a:t>
            </a:r>
            <a:r>
              <a:rPr lang="en-US" sz="1800" b="1" dirty="0"/>
              <a:t> </a:t>
            </a:r>
            <a:r>
              <a:rPr lang="en-US" sz="1800" b="1" dirty="0" err="1"/>
              <a:t>во</a:t>
            </a:r>
            <a:r>
              <a:rPr lang="en-US" sz="1800" b="1" dirty="0"/>
              <a:t> </a:t>
            </a:r>
            <a:r>
              <a:rPr lang="en-US" sz="1800" b="1" dirty="0" err="1"/>
              <a:t>случај</a:t>
            </a:r>
            <a:r>
              <a:rPr lang="en-US" sz="1800" b="1" dirty="0"/>
              <a:t> на насилство </a:t>
            </a:r>
            <a:r>
              <a:rPr lang="en-US" sz="1800" b="1" dirty="0" err="1"/>
              <a:t>врз</a:t>
            </a:r>
            <a:r>
              <a:rPr lang="en-US" sz="1800" b="1" dirty="0"/>
              <a:t> </a:t>
            </a:r>
            <a:r>
              <a:rPr lang="en-US" sz="1800" b="1" dirty="0" err="1"/>
              <a:t>жени</a:t>
            </a:r>
            <a:r>
              <a:rPr lang="en-US" sz="1800" b="1" dirty="0"/>
              <a:t> и </a:t>
            </a:r>
            <a:r>
              <a:rPr lang="en-US" sz="1800" b="1" dirty="0" err="1"/>
              <a:t>семејно</a:t>
            </a:r>
            <a:r>
              <a:rPr lang="en-US" sz="1800" b="1" dirty="0"/>
              <a:t> насилство</a:t>
            </a:r>
          </a:p>
          <a:p>
            <a:pPr indent="-228600" algn="just">
              <a:buFont typeface="Arial" panose="020B0604020202020204" pitchFamily="34" charset="0"/>
              <a:buChar char="•"/>
            </a:pPr>
            <a:r>
              <a:rPr lang="en-US" sz="1800" b="1" dirty="0"/>
              <a:t>-ПОЛИЦИЈА</a:t>
            </a:r>
          </a:p>
          <a:p>
            <a:pPr indent="-228600" algn="just">
              <a:spcBef>
                <a:spcPts val="0"/>
              </a:spcBef>
              <a:buFont typeface="Arial" panose="020B0604020202020204" pitchFamily="34" charset="0"/>
              <a:buChar char="•"/>
            </a:pPr>
            <a:r>
              <a:rPr lang="en-US" sz="1800" dirty="0" err="1">
                <a:effectLst/>
              </a:rPr>
              <a:t>Примарната</a:t>
            </a:r>
            <a:r>
              <a:rPr lang="en-US" sz="1800" dirty="0">
                <a:effectLst/>
              </a:rPr>
              <a:t> </a:t>
            </a:r>
            <a:r>
              <a:rPr lang="en-US" sz="1800" dirty="0" err="1">
                <a:effectLst/>
              </a:rPr>
              <a:t>улога</a:t>
            </a:r>
            <a:r>
              <a:rPr lang="en-US" sz="1800" dirty="0">
                <a:effectLst/>
              </a:rPr>
              <a:t> на </a:t>
            </a:r>
            <a:r>
              <a:rPr lang="en-US" sz="1800" dirty="0" err="1">
                <a:effectLst/>
              </a:rPr>
              <a:t>секторите</a:t>
            </a:r>
            <a:r>
              <a:rPr lang="en-US" sz="1800" dirty="0">
                <a:effectLst/>
              </a:rPr>
              <a:t> за </a:t>
            </a:r>
            <a:r>
              <a:rPr lang="en-US" sz="1800" dirty="0" err="1">
                <a:effectLst/>
              </a:rPr>
              <a:t>внатрешни</a:t>
            </a:r>
            <a:r>
              <a:rPr lang="en-US" sz="1800" dirty="0">
                <a:effectLst/>
              </a:rPr>
              <a:t> </a:t>
            </a:r>
            <a:r>
              <a:rPr lang="en-US" sz="1800" dirty="0" err="1">
                <a:effectLst/>
              </a:rPr>
              <a:t>работи</a:t>
            </a:r>
            <a:r>
              <a:rPr lang="en-US" sz="1800" dirty="0">
                <a:effectLst/>
              </a:rPr>
              <a:t>, </a:t>
            </a:r>
            <a:r>
              <a:rPr lang="en-US" sz="1800" dirty="0" err="1">
                <a:effectLst/>
              </a:rPr>
              <a:t>како</a:t>
            </a:r>
            <a:r>
              <a:rPr lang="en-US" sz="1800" dirty="0">
                <a:effectLst/>
              </a:rPr>
              <a:t> на </a:t>
            </a:r>
            <a:r>
              <a:rPr lang="en-US" sz="1800" dirty="0" err="1">
                <a:effectLst/>
              </a:rPr>
              <a:t>организационите</a:t>
            </a:r>
            <a:r>
              <a:rPr lang="en-US" sz="1800" dirty="0">
                <a:effectLst/>
              </a:rPr>
              <a:t> </a:t>
            </a:r>
            <a:r>
              <a:rPr lang="en-US" sz="1800" dirty="0" err="1">
                <a:effectLst/>
              </a:rPr>
              <a:t>единици</a:t>
            </a:r>
            <a:r>
              <a:rPr lang="en-US" sz="1800" dirty="0">
                <a:effectLst/>
              </a:rPr>
              <a:t> </a:t>
            </a:r>
            <a:r>
              <a:rPr lang="en-US" sz="1800" dirty="0" err="1">
                <a:effectLst/>
              </a:rPr>
              <a:t>во</a:t>
            </a:r>
            <a:r>
              <a:rPr lang="en-US" sz="1800" dirty="0">
                <a:effectLst/>
              </a:rPr>
              <a:t> </a:t>
            </a:r>
            <a:r>
              <a:rPr lang="en-US" sz="1800" dirty="0" err="1">
                <a:effectLst/>
              </a:rPr>
              <a:t>рамките</a:t>
            </a:r>
            <a:r>
              <a:rPr lang="en-US" sz="1800" dirty="0">
                <a:effectLst/>
              </a:rPr>
              <a:t> на МВР, е </a:t>
            </a:r>
            <a:r>
              <a:rPr lang="en-US" sz="1800" dirty="0" err="1">
                <a:effectLst/>
              </a:rPr>
              <a:t>постапување</a:t>
            </a:r>
            <a:r>
              <a:rPr lang="en-US" sz="1800" dirty="0">
                <a:effectLst/>
              </a:rPr>
              <a:t> </a:t>
            </a:r>
            <a:r>
              <a:rPr lang="en-US" sz="1800" dirty="0" err="1">
                <a:effectLst/>
              </a:rPr>
              <a:t>по</a:t>
            </a:r>
            <a:r>
              <a:rPr lang="en-US" sz="1800" dirty="0">
                <a:effectLst/>
              </a:rPr>
              <a:t> </a:t>
            </a:r>
            <a:r>
              <a:rPr lang="en-US" sz="1800" dirty="0" err="1">
                <a:effectLst/>
              </a:rPr>
              <a:t>пријави</a:t>
            </a:r>
            <a:r>
              <a:rPr lang="en-US" sz="1800" dirty="0">
                <a:effectLst/>
              </a:rPr>
              <a:t> за </a:t>
            </a:r>
            <a:r>
              <a:rPr lang="en-US" sz="1800" dirty="0" err="1">
                <a:effectLst/>
              </a:rPr>
              <a:t>извршено</a:t>
            </a:r>
            <a:r>
              <a:rPr lang="en-US" sz="1800" dirty="0">
                <a:effectLst/>
              </a:rPr>
              <a:t> насилство </a:t>
            </a:r>
            <a:r>
              <a:rPr lang="en-US" sz="1800" dirty="0" err="1">
                <a:effectLst/>
              </a:rPr>
              <a:t>врз</a:t>
            </a:r>
            <a:r>
              <a:rPr lang="en-US" sz="1800" dirty="0">
                <a:effectLst/>
              </a:rPr>
              <a:t> </a:t>
            </a:r>
            <a:r>
              <a:rPr lang="en-US" sz="1800" dirty="0" err="1">
                <a:effectLst/>
              </a:rPr>
              <a:t>жени</a:t>
            </a:r>
            <a:r>
              <a:rPr lang="en-US" sz="1800" dirty="0">
                <a:effectLst/>
              </a:rPr>
              <a:t> и </a:t>
            </a:r>
            <a:r>
              <a:rPr lang="en-US" sz="1800" dirty="0" err="1">
                <a:effectLst/>
              </a:rPr>
              <a:t>семејно</a:t>
            </a:r>
            <a:r>
              <a:rPr lang="en-US" sz="1800" dirty="0">
                <a:effectLst/>
              </a:rPr>
              <a:t> насилство, </a:t>
            </a:r>
            <a:r>
              <a:rPr lang="en-US" sz="1800" dirty="0" err="1">
                <a:effectLst/>
              </a:rPr>
              <a:t>заштита</a:t>
            </a:r>
            <a:r>
              <a:rPr lang="en-US" sz="1800" dirty="0">
                <a:effectLst/>
              </a:rPr>
              <a:t> на </a:t>
            </a:r>
            <a:r>
              <a:rPr lang="en-US" sz="1800" dirty="0" err="1">
                <a:effectLst/>
              </a:rPr>
              <a:t>жените</a:t>
            </a:r>
            <a:r>
              <a:rPr lang="en-US" sz="1800" dirty="0">
                <a:effectLst/>
              </a:rPr>
              <a:t> </a:t>
            </a:r>
            <a:r>
              <a:rPr lang="en-US" sz="1800" dirty="0" err="1">
                <a:effectLst/>
              </a:rPr>
              <a:t>кои</a:t>
            </a:r>
            <a:r>
              <a:rPr lang="en-US" sz="1800" dirty="0">
                <a:effectLst/>
              </a:rPr>
              <a:t> </a:t>
            </a:r>
            <a:r>
              <a:rPr lang="en-US" sz="1800" dirty="0" err="1">
                <a:effectLst/>
              </a:rPr>
              <a:t>претрпеле</a:t>
            </a:r>
            <a:r>
              <a:rPr lang="en-US" sz="1800" dirty="0">
                <a:effectLst/>
              </a:rPr>
              <a:t> насилство, </a:t>
            </a:r>
            <a:r>
              <a:rPr lang="en-US" sz="1800" dirty="0" err="1">
                <a:effectLst/>
              </a:rPr>
              <a:t>сузбивање</a:t>
            </a:r>
            <a:r>
              <a:rPr lang="en-US" sz="1800" dirty="0">
                <a:effectLst/>
              </a:rPr>
              <a:t> и </a:t>
            </a:r>
            <a:r>
              <a:rPr lang="en-US" sz="1800" dirty="0" err="1">
                <a:effectLst/>
              </a:rPr>
              <a:t>спречување</a:t>
            </a:r>
            <a:r>
              <a:rPr lang="en-US" sz="1800" dirty="0">
                <a:effectLst/>
              </a:rPr>
              <a:t> на </a:t>
            </a:r>
            <a:r>
              <a:rPr lang="en-US" sz="1800" dirty="0" err="1">
                <a:effectLst/>
              </a:rPr>
              <a:t>насилството</a:t>
            </a:r>
            <a:r>
              <a:rPr lang="en-US" sz="1800" dirty="0">
                <a:effectLst/>
              </a:rPr>
              <a:t> и </a:t>
            </a:r>
            <a:r>
              <a:rPr lang="en-US" sz="1800" dirty="0" err="1">
                <a:effectLst/>
              </a:rPr>
              <a:t>откривање</a:t>
            </a:r>
            <a:r>
              <a:rPr lang="en-US" sz="1800" dirty="0">
                <a:effectLst/>
              </a:rPr>
              <a:t> на </a:t>
            </a:r>
            <a:r>
              <a:rPr lang="en-US" sz="1800" dirty="0" err="1">
                <a:effectLst/>
              </a:rPr>
              <a:t>сторителите</a:t>
            </a:r>
            <a:r>
              <a:rPr lang="en-US" sz="1800" dirty="0">
                <a:effectLst/>
              </a:rPr>
              <a:t> и </a:t>
            </a:r>
            <a:r>
              <a:rPr lang="en-US" sz="1800" dirty="0" err="1">
                <a:effectLst/>
              </a:rPr>
              <a:t>покренување</a:t>
            </a:r>
            <a:r>
              <a:rPr lang="en-US" sz="1800" dirty="0">
                <a:effectLst/>
              </a:rPr>
              <a:t> </a:t>
            </a:r>
            <a:r>
              <a:rPr lang="en-US" sz="1800" dirty="0" err="1">
                <a:effectLst/>
              </a:rPr>
              <a:t>постапка</a:t>
            </a:r>
            <a:r>
              <a:rPr lang="en-US" sz="1800" dirty="0">
                <a:effectLst/>
              </a:rPr>
              <a:t> против </a:t>
            </a:r>
            <a:r>
              <a:rPr lang="en-US" sz="1800" dirty="0" err="1">
                <a:effectLst/>
              </a:rPr>
              <a:t>нив</a:t>
            </a:r>
            <a:r>
              <a:rPr lang="en-US" sz="1800" dirty="0">
                <a:effectLst/>
              </a:rPr>
              <a:t>. </a:t>
            </a:r>
            <a:r>
              <a:rPr lang="en-US" sz="1800" dirty="0" err="1">
                <a:effectLst/>
              </a:rPr>
              <a:t>Имено</a:t>
            </a:r>
            <a:r>
              <a:rPr lang="en-US" sz="1800" dirty="0">
                <a:effectLst/>
              </a:rPr>
              <a:t>, </a:t>
            </a:r>
            <a:r>
              <a:rPr lang="en-US" sz="1800" dirty="0" err="1">
                <a:effectLst/>
              </a:rPr>
              <a:t>постапувањето</a:t>
            </a:r>
            <a:r>
              <a:rPr lang="en-US" sz="1800" dirty="0">
                <a:effectLst/>
              </a:rPr>
              <a:t> на </a:t>
            </a:r>
            <a:r>
              <a:rPr lang="en-US" sz="1800" dirty="0" err="1">
                <a:effectLst/>
              </a:rPr>
              <a:t>полициските</a:t>
            </a:r>
            <a:r>
              <a:rPr lang="en-US" sz="1800" dirty="0">
                <a:effectLst/>
              </a:rPr>
              <a:t> </a:t>
            </a:r>
            <a:r>
              <a:rPr lang="en-US" sz="1800" dirty="0" err="1">
                <a:effectLst/>
              </a:rPr>
              <a:t>службеници</a:t>
            </a:r>
            <a:r>
              <a:rPr lang="en-US" sz="1800" dirty="0">
                <a:effectLst/>
              </a:rPr>
              <a:t> </a:t>
            </a:r>
            <a:r>
              <a:rPr lang="en-US" sz="1800" dirty="0" err="1">
                <a:effectLst/>
              </a:rPr>
              <a:t>во</a:t>
            </a:r>
            <a:r>
              <a:rPr lang="en-US" sz="1800" dirty="0">
                <a:effectLst/>
              </a:rPr>
              <a:t> </a:t>
            </a:r>
            <a:r>
              <a:rPr lang="en-US" sz="1800" dirty="0" err="1">
                <a:effectLst/>
              </a:rPr>
              <a:t>случаи</a:t>
            </a:r>
            <a:r>
              <a:rPr lang="en-US" sz="1800" dirty="0">
                <a:effectLst/>
              </a:rPr>
              <a:t> на РБН и СН </a:t>
            </a:r>
            <a:r>
              <a:rPr lang="en-US" sz="1800" dirty="0" err="1">
                <a:effectLst/>
              </a:rPr>
              <a:t>започнува</a:t>
            </a:r>
            <a:r>
              <a:rPr lang="en-US" sz="1800" dirty="0">
                <a:effectLst/>
              </a:rPr>
              <a:t> </a:t>
            </a:r>
            <a:r>
              <a:rPr lang="en-US" sz="1800" dirty="0" err="1">
                <a:effectLst/>
              </a:rPr>
              <a:t>со</a:t>
            </a:r>
            <a:r>
              <a:rPr lang="en-US" sz="1800" dirty="0">
                <a:effectLst/>
              </a:rPr>
              <a:t> </a:t>
            </a:r>
            <a:r>
              <a:rPr lang="en-US" sz="1800" dirty="0" err="1">
                <a:effectLst/>
              </a:rPr>
              <a:t>добивање</a:t>
            </a:r>
            <a:r>
              <a:rPr lang="en-US" sz="1800" dirty="0">
                <a:effectLst/>
              </a:rPr>
              <a:t>, </a:t>
            </a:r>
            <a:r>
              <a:rPr lang="en-US" sz="1800" dirty="0" err="1">
                <a:effectLst/>
              </a:rPr>
              <a:t>односно</a:t>
            </a:r>
            <a:r>
              <a:rPr lang="en-US" sz="1800" dirty="0">
                <a:effectLst/>
              </a:rPr>
              <a:t> </a:t>
            </a:r>
            <a:r>
              <a:rPr lang="en-US" sz="1800" dirty="0" err="1">
                <a:effectLst/>
              </a:rPr>
              <a:t>прибирање</a:t>
            </a:r>
            <a:r>
              <a:rPr lang="en-US" sz="1800" dirty="0">
                <a:effectLst/>
              </a:rPr>
              <a:t> на </a:t>
            </a:r>
            <a:r>
              <a:rPr lang="en-US" sz="1800" dirty="0" err="1">
                <a:effectLst/>
              </a:rPr>
              <a:t>информација</a:t>
            </a:r>
            <a:r>
              <a:rPr lang="en-US" sz="1800" dirty="0">
                <a:effectLst/>
              </a:rPr>
              <a:t> за </a:t>
            </a:r>
            <a:r>
              <a:rPr lang="en-US" sz="1800" dirty="0" err="1">
                <a:effectLst/>
              </a:rPr>
              <a:t>сторено</a:t>
            </a:r>
            <a:r>
              <a:rPr lang="en-US" sz="1800" dirty="0">
                <a:effectLst/>
              </a:rPr>
              <a:t> насилство </a:t>
            </a:r>
            <a:r>
              <a:rPr lang="en-US" sz="1800" dirty="0" err="1">
                <a:effectLst/>
              </a:rPr>
              <a:t>од</a:t>
            </a:r>
            <a:r>
              <a:rPr lang="en-US" sz="1800" dirty="0">
                <a:effectLst/>
              </a:rPr>
              <a:t> </a:t>
            </a:r>
            <a:r>
              <a:rPr lang="en-US" sz="1800" dirty="0" err="1">
                <a:effectLst/>
              </a:rPr>
              <a:t>граѓани</a:t>
            </a:r>
            <a:r>
              <a:rPr lang="en-US" sz="1800" dirty="0">
                <a:effectLst/>
              </a:rPr>
              <a:t>, </a:t>
            </a:r>
            <a:r>
              <a:rPr lang="en-US" sz="1800" dirty="0" err="1">
                <a:effectLst/>
              </a:rPr>
              <a:t>државни</a:t>
            </a:r>
            <a:r>
              <a:rPr lang="en-US" sz="1800" dirty="0">
                <a:effectLst/>
              </a:rPr>
              <a:t> </a:t>
            </a:r>
            <a:r>
              <a:rPr lang="en-US" sz="1800" dirty="0" err="1">
                <a:effectLst/>
              </a:rPr>
              <a:t>органи</a:t>
            </a:r>
            <a:r>
              <a:rPr lang="en-US" sz="1800" dirty="0">
                <a:effectLst/>
              </a:rPr>
              <a:t> </a:t>
            </a:r>
            <a:r>
              <a:rPr lang="en-US" sz="1800" dirty="0" err="1">
                <a:effectLst/>
              </a:rPr>
              <a:t>или</a:t>
            </a:r>
            <a:r>
              <a:rPr lang="en-US" sz="1800" dirty="0">
                <a:effectLst/>
              </a:rPr>
              <a:t> </a:t>
            </a:r>
            <a:r>
              <a:rPr lang="en-US" sz="1800" dirty="0" err="1">
                <a:effectLst/>
              </a:rPr>
              <a:t>правни</a:t>
            </a:r>
            <a:r>
              <a:rPr lang="en-US" sz="1800" dirty="0">
                <a:effectLst/>
              </a:rPr>
              <a:t> </a:t>
            </a:r>
            <a:r>
              <a:rPr lang="en-US" sz="1800" dirty="0" err="1">
                <a:effectLst/>
              </a:rPr>
              <a:t>лица</a:t>
            </a:r>
            <a:r>
              <a:rPr lang="en-US" sz="1800" dirty="0">
                <a:effectLst/>
              </a:rPr>
              <a:t>. </a:t>
            </a:r>
            <a:r>
              <a:rPr lang="en-US" sz="1800" dirty="0" err="1">
                <a:effectLst/>
              </a:rPr>
              <a:t>Дежурниот</a:t>
            </a:r>
            <a:r>
              <a:rPr lang="en-US" sz="1800" dirty="0">
                <a:effectLst/>
              </a:rPr>
              <a:t> </a:t>
            </a:r>
            <a:r>
              <a:rPr lang="en-US" sz="1800" dirty="0" err="1">
                <a:effectLst/>
              </a:rPr>
              <a:t>полициски</a:t>
            </a:r>
            <a:r>
              <a:rPr lang="en-US" sz="1800" dirty="0">
                <a:effectLst/>
              </a:rPr>
              <a:t> </a:t>
            </a:r>
            <a:r>
              <a:rPr lang="en-US" sz="1800" dirty="0" err="1">
                <a:effectLst/>
              </a:rPr>
              <a:t>службеник</a:t>
            </a:r>
            <a:r>
              <a:rPr lang="en-US" sz="1800" dirty="0">
                <a:effectLst/>
              </a:rPr>
              <a:t> </a:t>
            </a:r>
            <a:r>
              <a:rPr lang="en-US" sz="1800" dirty="0" err="1">
                <a:effectLst/>
              </a:rPr>
              <a:t>кај</a:t>
            </a:r>
            <a:r>
              <a:rPr lang="en-US" sz="1800" dirty="0">
                <a:effectLst/>
              </a:rPr>
              <a:t> </a:t>
            </a:r>
            <a:r>
              <a:rPr lang="en-US" sz="1800" dirty="0" err="1">
                <a:effectLst/>
              </a:rPr>
              <a:t>кого</a:t>
            </a:r>
            <a:r>
              <a:rPr lang="en-US" sz="1800" dirty="0">
                <a:effectLst/>
              </a:rPr>
              <a:t> е </a:t>
            </a:r>
            <a:r>
              <a:rPr lang="en-US" sz="1800" dirty="0" err="1">
                <a:effectLst/>
              </a:rPr>
              <a:t>пријавен</a:t>
            </a:r>
            <a:r>
              <a:rPr lang="en-US" sz="1800" dirty="0">
                <a:effectLst/>
              </a:rPr>
              <a:t> </a:t>
            </a:r>
            <a:r>
              <a:rPr lang="en-US" sz="1800" dirty="0" err="1">
                <a:effectLst/>
              </a:rPr>
              <a:t>случајот</a:t>
            </a:r>
            <a:r>
              <a:rPr lang="en-US" sz="1800" dirty="0">
                <a:effectLst/>
              </a:rPr>
              <a:t> </a:t>
            </a:r>
            <a:r>
              <a:rPr lang="en-US" sz="1800" dirty="0" err="1">
                <a:effectLst/>
              </a:rPr>
              <a:t>лично</a:t>
            </a:r>
            <a:r>
              <a:rPr lang="en-US" sz="1800" dirty="0">
                <a:effectLst/>
              </a:rPr>
              <a:t> </a:t>
            </a:r>
            <a:r>
              <a:rPr lang="en-US" sz="1800" dirty="0" err="1">
                <a:effectLst/>
              </a:rPr>
              <a:t>врши</a:t>
            </a:r>
            <a:r>
              <a:rPr lang="en-US" sz="1800" dirty="0">
                <a:effectLst/>
              </a:rPr>
              <a:t> </a:t>
            </a:r>
            <a:r>
              <a:rPr lang="en-US" sz="1800" dirty="0" err="1">
                <a:effectLst/>
              </a:rPr>
              <a:t>процена</a:t>
            </a:r>
            <a:r>
              <a:rPr lang="en-US" sz="1800" dirty="0">
                <a:effectLst/>
              </a:rPr>
              <a:t> за </a:t>
            </a:r>
            <a:r>
              <a:rPr lang="en-US" sz="1800" dirty="0" err="1">
                <a:effectLst/>
              </a:rPr>
              <a:t>неговата</a:t>
            </a:r>
            <a:r>
              <a:rPr lang="en-US" sz="1800" dirty="0">
                <a:effectLst/>
              </a:rPr>
              <a:t> </a:t>
            </a:r>
            <a:r>
              <a:rPr lang="en-US" sz="1800" dirty="0" err="1">
                <a:effectLst/>
              </a:rPr>
              <a:t>тежина</a:t>
            </a:r>
            <a:r>
              <a:rPr lang="en-US" sz="1800" dirty="0">
                <a:effectLst/>
              </a:rPr>
              <a:t>, </a:t>
            </a:r>
            <a:r>
              <a:rPr lang="en-US" sz="1800" dirty="0" err="1">
                <a:effectLst/>
              </a:rPr>
              <a:t>при</a:t>
            </a:r>
            <a:r>
              <a:rPr lang="en-US" sz="1800" dirty="0">
                <a:effectLst/>
              </a:rPr>
              <a:t> </a:t>
            </a:r>
            <a:r>
              <a:rPr lang="en-US" sz="1800" dirty="0" err="1">
                <a:effectLst/>
              </a:rPr>
              <a:t>што</a:t>
            </a:r>
            <a:r>
              <a:rPr lang="en-US" sz="1800" dirty="0">
                <a:effectLst/>
              </a:rPr>
              <a:t> е </a:t>
            </a:r>
            <a:r>
              <a:rPr lang="en-US" sz="1800" dirty="0" err="1">
                <a:effectLst/>
              </a:rPr>
              <a:t>должен</a:t>
            </a:r>
            <a:r>
              <a:rPr lang="en-US" sz="1800" dirty="0">
                <a:effectLst/>
              </a:rPr>
              <a:t> </a:t>
            </a:r>
            <a:r>
              <a:rPr lang="en-US" sz="1800" dirty="0" err="1">
                <a:effectLst/>
              </a:rPr>
              <a:t>да</a:t>
            </a:r>
            <a:r>
              <a:rPr lang="en-US" sz="1800" dirty="0">
                <a:effectLst/>
              </a:rPr>
              <a:t> </a:t>
            </a:r>
            <a:r>
              <a:rPr lang="en-US" sz="1800" dirty="0" err="1">
                <a:effectLst/>
              </a:rPr>
              <a:t>обезбеди</a:t>
            </a:r>
            <a:r>
              <a:rPr lang="en-US" sz="1800" dirty="0">
                <a:effectLst/>
              </a:rPr>
              <a:t> </a:t>
            </a:r>
            <a:r>
              <a:rPr lang="en-US" sz="1800" dirty="0" err="1">
                <a:effectLst/>
              </a:rPr>
              <a:t>информации</a:t>
            </a:r>
            <a:r>
              <a:rPr lang="en-US" sz="1800" dirty="0">
                <a:effectLst/>
              </a:rPr>
              <a:t> и </a:t>
            </a:r>
            <a:r>
              <a:rPr lang="en-US" sz="1800" dirty="0" err="1">
                <a:effectLst/>
              </a:rPr>
              <a:t>податоци</a:t>
            </a:r>
            <a:r>
              <a:rPr lang="en-US" sz="1800" dirty="0">
                <a:effectLst/>
              </a:rPr>
              <a:t> </a:t>
            </a:r>
            <a:r>
              <a:rPr lang="en-US" sz="1800" dirty="0" err="1">
                <a:effectLst/>
              </a:rPr>
              <a:t>во</a:t>
            </a:r>
            <a:r>
              <a:rPr lang="en-US" sz="1800" dirty="0">
                <a:effectLst/>
              </a:rPr>
              <a:t> </a:t>
            </a:r>
            <a:r>
              <a:rPr lang="en-US" sz="1800" dirty="0" err="1">
                <a:effectLst/>
              </a:rPr>
              <a:t>однос</a:t>
            </a:r>
            <a:r>
              <a:rPr lang="en-US" sz="1800" dirty="0">
                <a:effectLst/>
              </a:rPr>
              <a:t> на: </a:t>
            </a:r>
            <a:r>
              <a:rPr lang="en-US" sz="1800" dirty="0" err="1">
                <a:effectLst/>
              </a:rPr>
              <a:t>сторителот</a:t>
            </a:r>
            <a:r>
              <a:rPr lang="en-US" sz="1800" dirty="0">
                <a:effectLst/>
              </a:rPr>
              <a:t>, </a:t>
            </a:r>
            <a:r>
              <a:rPr lang="en-US" sz="1800" dirty="0" err="1">
                <a:effectLst/>
              </a:rPr>
              <a:t>жената</a:t>
            </a:r>
            <a:r>
              <a:rPr lang="en-US" sz="1800" dirty="0">
                <a:effectLst/>
              </a:rPr>
              <a:t> </a:t>
            </a:r>
            <a:r>
              <a:rPr lang="en-US" sz="1800" dirty="0" err="1">
                <a:effectLst/>
              </a:rPr>
              <a:t>што</a:t>
            </a:r>
            <a:r>
              <a:rPr lang="en-US" sz="1800" dirty="0">
                <a:effectLst/>
              </a:rPr>
              <a:t> </a:t>
            </a:r>
            <a:r>
              <a:rPr lang="en-US" sz="1800" dirty="0" err="1">
                <a:effectLst/>
              </a:rPr>
              <a:t>претрпела</a:t>
            </a:r>
            <a:r>
              <a:rPr lang="en-US" sz="1800" dirty="0">
                <a:effectLst/>
              </a:rPr>
              <a:t> РБН и/</a:t>
            </a:r>
            <a:r>
              <a:rPr lang="en-US" sz="1800" dirty="0" err="1">
                <a:effectLst/>
              </a:rPr>
              <a:t>или</a:t>
            </a:r>
            <a:r>
              <a:rPr lang="en-US" sz="1800" dirty="0">
                <a:effectLst/>
              </a:rPr>
              <a:t> СН и </a:t>
            </a:r>
            <a:r>
              <a:rPr lang="en-US" sz="1800" dirty="0" err="1">
                <a:effectLst/>
              </a:rPr>
              <a:t>другите</a:t>
            </a:r>
            <a:r>
              <a:rPr lang="en-US" sz="1800" dirty="0">
                <a:effectLst/>
              </a:rPr>
              <a:t> </a:t>
            </a:r>
            <a:r>
              <a:rPr lang="en-US" sz="1800" dirty="0" err="1">
                <a:effectLst/>
              </a:rPr>
              <a:t>присутни</a:t>
            </a:r>
            <a:r>
              <a:rPr lang="en-US" sz="1800" dirty="0">
                <a:effectLst/>
              </a:rPr>
              <a:t> </a:t>
            </a:r>
            <a:r>
              <a:rPr lang="en-US" sz="1800" dirty="0" err="1">
                <a:effectLst/>
              </a:rPr>
              <a:t>членови</a:t>
            </a:r>
            <a:r>
              <a:rPr lang="en-US" sz="1800" dirty="0">
                <a:effectLst/>
              </a:rPr>
              <a:t> на </a:t>
            </a:r>
            <a:r>
              <a:rPr lang="en-US" sz="1800" dirty="0" err="1">
                <a:effectLst/>
              </a:rPr>
              <a:t>семејството</a:t>
            </a:r>
            <a:r>
              <a:rPr lang="en-US" sz="1800" dirty="0">
                <a:effectLst/>
              </a:rPr>
              <a:t>; </a:t>
            </a:r>
            <a:r>
              <a:rPr lang="en-US" sz="1800" dirty="0" err="1">
                <a:effectLst/>
              </a:rPr>
              <a:t>можната</a:t>
            </a:r>
            <a:r>
              <a:rPr lang="en-US" sz="1800" dirty="0">
                <a:effectLst/>
              </a:rPr>
              <a:t> </a:t>
            </a:r>
            <a:r>
              <a:rPr lang="en-US" sz="1800" dirty="0" err="1">
                <a:effectLst/>
              </a:rPr>
              <a:t>опасност</a:t>
            </a:r>
            <a:r>
              <a:rPr lang="en-US" sz="1800" dirty="0">
                <a:effectLst/>
              </a:rPr>
              <a:t> за </a:t>
            </a:r>
            <a:r>
              <a:rPr lang="en-US" sz="1800" dirty="0" err="1">
                <a:effectLst/>
              </a:rPr>
              <a:t>здравјето</a:t>
            </a:r>
            <a:r>
              <a:rPr lang="en-US" sz="1800" dirty="0">
                <a:effectLst/>
              </a:rPr>
              <a:t> и </a:t>
            </a:r>
            <a:r>
              <a:rPr lang="en-US" sz="1800" dirty="0" err="1">
                <a:effectLst/>
              </a:rPr>
              <a:t>животот</a:t>
            </a:r>
            <a:r>
              <a:rPr lang="en-US" sz="1800" dirty="0">
                <a:effectLst/>
              </a:rPr>
              <a:t> на </a:t>
            </a:r>
            <a:r>
              <a:rPr lang="en-US" sz="1800" dirty="0" err="1">
                <a:effectLst/>
              </a:rPr>
              <a:t>жената</a:t>
            </a:r>
            <a:r>
              <a:rPr lang="en-US" sz="1800" dirty="0">
                <a:effectLst/>
              </a:rPr>
              <a:t> и на </a:t>
            </a:r>
            <a:r>
              <a:rPr lang="en-US" sz="1800" dirty="0" err="1">
                <a:effectLst/>
              </a:rPr>
              <a:t>друг</a:t>
            </a:r>
            <a:r>
              <a:rPr lang="en-US" sz="1800" dirty="0">
                <a:effectLst/>
              </a:rPr>
              <a:t> </a:t>
            </a:r>
            <a:r>
              <a:rPr lang="en-US" sz="1800" dirty="0" err="1">
                <a:effectLst/>
              </a:rPr>
              <a:t>член</a:t>
            </a:r>
            <a:r>
              <a:rPr lang="en-US" sz="1800" dirty="0">
                <a:effectLst/>
              </a:rPr>
              <a:t> </a:t>
            </a:r>
            <a:r>
              <a:rPr lang="en-US" sz="1800" dirty="0" err="1">
                <a:effectLst/>
              </a:rPr>
              <a:t>од</a:t>
            </a:r>
            <a:r>
              <a:rPr lang="en-US" sz="1800" dirty="0">
                <a:effectLst/>
              </a:rPr>
              <a:t> </a:t>
            </a:r>
            <a:r>
              <a:rPr lang="en-US" sz="1800" dirty="0" err="1">
                <a:effectLst/>
              </a:rPr>
              <a:t>семејството</a:t>
            </a:r>
            <a:r>
              <a:rPr lang="en-US" sz="1800" dirty="0">
                <a:effectLst/>
              </a:rPr>
              <a:t>; </a:t>
            </a:r>
            <a:r>
              <a:rPr lang="en-US" sz="1800" dirty="0" err="1">
                <a:effectLst/>
              </a:rPr>
              <a:t>повредените</a:t>
            </a:r>
            <a:r>
              <a:rPr lang="en-US" sz="1800" dirty="0">
                <a:effectLst/>
              </a:rPr>
              <a:t> </a:t>
            </a:r>
            <a:r>
              <a:rPr lang="en-US" sz="1800" dirty="0" err="1">
                <a:effectLst/>
              </a:rPr>
              <a:t>лица</a:t>
            </a:r>
            <a:r>
              <a:rPr lang="en-US" sz="1800" dirty="0">
                <a:effectLst/>
              </a:rPr>
              <a:t> и </a:t>
            </a:r>
            <a:r>
              <a:rPr lang="en-US" sz="1800" dirty="0" err="1">
                <a:effectLst/>
              </a:rPr>
              <a:t>потребата</a:t>
            </a:r>
            <a:r>
              <a:rPr lang="en-US" sz="1800" dirty="0">
                <a:effectLst/>
              </a:rPr>
              <a:t> </a:t>
            </a:r>
            <a:r>
              <a:rPr lang="en-US" sz="1800" dirty="0" err="1">
                <a:effectLst/>
              </a:rPr>
              <a:t>од</a:t>
            </a:r>
            <a:r>
              <a:rPr lang="en-US" sz="1800" dirty="0">
                <a:effectLst/>
              </a:rPr>
              <a:t> </a:t>
            </a:r>
            <a:r>
              <a:rPr lang="en-US" sz="1800" dirty="0" err="1">
                <a:effectLst/>
              </a:rPr>
              <a:t>медицинска</a:t>
            </a:r>
            <a:r>
              <a:rPr lang="en-US" sz="1800" dirty="0">
                <a:effectLst/>
              </a:rPr>
              <a:t> </a:t>
            </a:r>
            <a:r>
              <a:rPr lang="en-US" sz="1800" dirty="0" err="1">
                <a:effectLst/>
              </a:rPr>
              <a:t>помош</a:t>
            </a:r>
            <a:r>
              <a:rPr lang="en-US" sz="1800" dirty="0">
                <a:effectLst/>
              </a:rPr>
              <a:t>; </a:t>
            </a:r>
            <a:r>
              <a:rPr lang="en-US" sz="1800" dirty="0" err="1">
                <a:effectLst/>
              </a:rPr>
              <a:t>употребата</a:t>
            </a:r>
            <a:r>
              <a:rPr lang="en-US" sz="1800" dirty="0">
                <a:effectLst/>
              </a:rPr>
              <a:t> на </a:t>
            </a:r>
            <a:r>
              <a:rPr lang="en-US" sz="1800" dirty="0" err="1">
                <a:effectLst/>
              </a:rPr>
              <a:t>оружје</a:t>
            </a:r>
            <a:r>
              <a:rPr lang="en-US" sz="1800" dirty="0">
                <a:effectLst/>
              </a:rPr>
              <a:t> </a:t>
            </a:r>
            <a:r>
              <a:rPr lang="en-US" sz="1800" dirty="0" err="1">
                <a:effectLst/>
              </a:rPr>
              <a:t>или</a:t>
            </a:r>
            <a:r>
              <a:rPr lang="en-US" sz="1800" dirty="0">
                <a:effectLst/>
              </a:rPr>
              <a:t> </a:t>
            </a:r>
            <a:r>
              <a:rPr lang="en-US" sz="1800" dirty="0" err="1">
                <a:effectLst/>
              </a:rPr>
              <a:t>друг</a:t>
            </a:r>
            <a:r>
              <a:rPr lang="en-US" sz="1800" dirty="0">
                <a:effectLst/>
              </a:rPr>
              <a:t> </a:t>
            </a:r>
            <a:r>
              <a:rPr lang="en-US" sz="1800" dirty="0" err="1">
                <a:effectLst/>
              </a:rPr>
              <a:t>предмет</a:t>
            </a:r>
            <a:r>
              <a:rPr lang="en-US" sz="1800" dirty="0">
                <a:effectLst/>
              </a:rPr>
              <a:t> </a:t>
            </a:r>
            <a:r>
              <a:rPr lang="en-US" sz="1800" dirty="0" err="1">
                <a:effectLst/>
              </a:rPr>
              <a:t>или</a:t>
            </a:r>
            <a:r>
              <a:rPr lang="en-US" sz="1800" dirty="0">
                <a:effectLst/>
              </a:rPr>
              <a:t> </a:t>
            </a:r>
            <a:r>
              <a:rPr lang="en-US" sz="1800" dirty="0" err="1">
                <a:effectLst/>
              </a:rPr>
              <a:t>закана</a:t>
            </a:r>
            <a:r>
              <a:rPr lang="en-US" sz="1800" dirty="0">
                <a:effectLst/>
              </a:rPr>
              <a:t> </a:t>
            </a:r>
            <a:r>
              <a:rPr lang="en-US" sz="1800" dirty="0" err="1">
                <a:effectLst/>
              </a:rPr>
              <a:t>дека</a:t>
            </a:r>
            <a:r>
              <a:rPr lang="en-US" sz="1800" dirty="0">
                <a:effectLst/>
              </a:rPr>
              <a:t> </a:t>
            </a:r>
            <a:r>
              <a:rPr lang="en-US" sz="1800" dirty="0" err="1">
                <a:effectLst/>
              </a:rPr>
              <a:t>ќе</a:t>
            </a:r>
            <a:r>
              <a:rPr lang="en-US" sz="1800" dirty="0">
                <a:effectLst/>
              </a:rPr>
              <a:t> </a:t>
            </a:r>
            <a:r>
              <a:rPr lang="en-US" sz="1800" dirty="0" err="1">
                <a:effectLst/>
              </a:rPr>
              <a:t>се</a:t>
            </a:r>
            <a:r>
              <a:rPr lang="en-US" sz="1800" dirty="0">
                <a:effectLst/>
              </a:rPr>
              <a:t> </a:t>
            </a:r>
            <a:r>
              <a:rPr lang="en-US" sz="1800" dirty="0" err="1">
                <a:effectLst/>
              </a:rPr>
              <a:t>употреби</a:t>
            </a:r>
            <a:r>
              <a:rPr lang="en-US" sz="1800" dirty="0">
                <a:effectLst/>
              </a:rPr>
              <a:t>; </a:t>
            </a:r>
            <a:r>
              <a:rPr lang="en-US" sz="1800" dirty="0" err="1">
                <a:effectLst/>
              </a:rPr>
              <a:t>дали</a:t>
            </a:r>
            <a:r>
              <a:rPr lang="en-US" sz="1800" dirty="0">
                <a:effectLst/>
              </a:rPr>
              <a:t> </a:t>
            </a:r>
            <a:r>
              <a:rPr lang="en-US" sz="1800" dirty="0" err="1">
                <a:effectLst/>
              </a:rPr>
              <a:t>насилството</a:t>
            </a:r>
            <a:r>
              <a:rPr lang="en-US" sz="1800" dirty="0">
                <a:effectLst/>
              </a:rPr>
              <a:t> </a:t>
            </a:r>
            <a:r>
              <a:rPr lang="en-US" sz="1800" dirty="0" err="1">
                <a:effectLst/>
              </a:rPr>
              <a:t>сè</a:t>
            </a:r>
            <a:r>
              <a:rPr lang="en-US" sz="1800" dirty="0">
                <a:effectLst/>
              </a:rPr>
              <a:t> </a:t>
            </a:r>
            <a:r>
              <a:rPr lang="en-US" sz="1800" dirty="0" err="1">
                <a:effectLst/>
              </a:rPr>
              <a:t>уште</a:t>
            </a:r>
            <a:r>
              <a:rPr lang="en-US" sz="1800" dirty="0">
                <a:effectLst/>
              </a:rPr>
              <a:t> </a:t>
            </a:r>
            <a:r>
              <a:rPr lang="en-US" sz="1800" dirty="0" err="1">
                <a:effectLst/>
              </a:rPr>
              <a:t>трае</a:t>
            </a:r>
            <a:r>
              <a:rPr lang="en-US" sz="1800" dirty="0">
                <a:effectLst/>
              </a:rPr>
              <a:t> </a:t>
            </a:r>
            <a:r>
              <a:rPr lang="en-US" sz="1800" dirty="0" err="1">
                <a:effectLst/>
              </a:rPr>
              <a:t>во</a:t>
            </a:r>
            <a:r>
              <a:rPr lang="en-US" sz="1800" dirty="0">
                <a:effectLst/>
              </a:rPr>
              <a:t> </a:t>
            </a:r>
            <a:r>
              <a:rPr lang="en-US" sz="1800" dirty="0" err="1">
                <a:effectLst/>
              </a:rPr>
              <a:t>моментот</a:t>
            </a:r>
            <a:r>
              <a:rPr lang="en-US" sz="1800" dirty="0">
                <a:effectLst/>
              </a:rPr>
              <a:t> на </a:t>
            </a:r>
            <a:r>
              <a:rPr lang="en-US" sz="1800" dirty="0" err="1">
                <a:effectLst/>
              </a:rPr>
              <a:t>пријавувањето</a:t>
            </a:r>
            <a:r>
              <a:rPr lang="en-US" sz="1800" dirty="0">
                <a:effectLst/>
              </a:rPr>
              <a:t>; </a:t>
            </a:r>
            <a:r>
              <a:rPr lang="en-US" sz="1800" dirty="0" err="1">
                <a:effectLst/>
              </a:rPr>
              <a:t>дали</a:t>
            </a:r>
            <a:r>
              <a:rPr lang="en-US" sz="1800" dirty="0">
                <a:effectLst/>
              </a:rPr>
              <a:t> </a:t>
            </a:r>
            <a:r>
              <a:rPr lang="en-US" sz="1800" dirty="0" err="1">
                <a:effectLst/>
              </a:rPr>
              <a:t>сторителот</a:t>
            </a:r>
            <a:r>
              <a:rPr lang="en-US" sz="1800" dirty="0">
                <a:effectLst/>
              </a:rPr>
              <a:t> е </a:t>
            </a:r>
            <a:r>
              <a:rPr lang="en-US" sz="1800" dirty="0" err="1">
                <a:effectLst/>
              </a:rPr>
              <a:t>присутен</a:t>
            </a:r>
            <a:r>
              <a:rPr lang="en-US" sz="1800" dirty="0">
                <a:effectLst/>
              </a:rPr>
              <a:t> </a:t>
            </a:r>
            <a:r>
              <a:rPr lang="en-US" sz="1800" dirty="0" err="1">
                <a:effectLst/>
              </a:rPr>
              <a:t>во</a:t>
            </a:r>
            <a:r>
              <a:rPr lang="en-US" sz="1800" dirty="0">
                <a:effectLst/>
              </a:rPr>
              <a:t> </a:t>
            </a:r>
            <a:r>
              <a:rPr lang="en-US" sz="1800" dirty="0" err="1">
                <a:effectLst/>
              </a:rPr>
              <a:t>домот</a:t>
            </a:r>
            <a:r>
              <a:rPr lang="en-US" sz="1800" dirty="0">
                <a:effectLst/>
              </a:rPr>
              <a:t> на </a:t>
            </a:r>
            <a:r>
              <a:rPr lang="en-US" sz="1800" dirty="0" err="1">
                <a:effectLst/>
              </a:rPr>
              <a:t>жената</a:t>
            </a:r>
            <a:r>
              <a:rPr lang="en-US" sz="1800" dirty="0">
                <a:effectLst/>
              </a:rPr>
              <a:t> </a:t>
            </a:r>
            <a:r>
              <a:rPr lang="en-US" sz="1800" dirty="0" err="1">
                <a:effectLst/>
              </a:rPr>
              <a:t>во</a:t>
            </a:r>
            <a:r>
              <a:rPr lang="en-US" sz="1800" dirty="0">
                <a:effectLst/>
              </a:rPr>
              <a:t> </a:t>
            </a:r>
            <a:r>
              <a:rPr lang="en-US" sz="1800" dirty="0" err="1">
                <a:effectLst/>
              </a:rPr>
              <a:t>моментот</a:t>
            </a:r>
            <a:r>
              <a:rPr lang="en-US" sz="1800" dirty="0">
                <a:effectLst/>
              </a:rPr>
              <a:t> на </a:t>
            </a:r>
            <a:r>
              <a:rPr lang="en-US" sz="1800" dirty="0" err="1">
                <a:effectLst/>
              </a:rPr>
              <a:t>пријавувањето</a:t>
            </a:r>
            <a:r>
              <a:rPr lang="en-US" sz="1800" dirty="0">
                <a:effectLst/>
              </a:rPr>
              <a:t> </a:t>
            </a:r>
            <a:r>
              <a:rPr lang="en-US" sz="1800" dirty="0" err="1">
                <a:effectLst/>
              </a:rPr>
              <a:t>или</a:t>
            </a:r>
            <a:r>
              <a:rPr lang="en-US" sz="1800" dirty="0">
                <a:effectLst/>
              </a:rPr>
              <a:t> </a:t>
            </a:r>
            <a:r>
              <a:rPr lang="en-US" sz="1800" dirty="0" err="1">
                <a:effectLst/>
              </a:rPr>
              <a:t>го</a:t>
            </a:r>
            <a:r>
              <a:rPr lang="en-US" sz="1800" dirty="0">
                <a:effectLst/>
              </a:rPr>
              <a:t> </a:t>
            </a:r>
            <a:r>
              <a:rPr lang="en-US" sz="1800" dirty="0" err="1">
                <a:effectLst/>
              </a:rPr>
              <a:t>напуштил</a:t>
            </a:r>
            <a:r>
              <a:rPr lang="en-US" sz="1800" dirty="0">
                <a:effectLst/>
              </a:rPr>
              <a:t> </a:t>
            </a:r>
            <a:r>
              <a:rPr lang="en-US" sz="1800" dirty="0" err="1">
                <a:effectLst/>
              </a:rPr>
              <a:t>домот</a:t>
            </a:r>
            <a:r>
              <a:rPr lang="en-US" sz="1800" dirty="0">
                <a:effectLst/>
              </a:rPr>
              <a:t>. </a:t>
            </a:r>
            <a:r>
              <a:rPr lang="en-US" sz="1800" dirty="0" err="1">
                <a:effectLst/>
              </a:rPr>
              <a:t>По</a:t>
            </a:r>
            <a:r>
              <a:rPr lang="en-US" sz="1800" dirty="0">
                <a:effectLst/>
              </a:rPr>
              <a:t> </a:t>
            </a:r>
            <a:r>
              <a:rPr lang="en-US" sz="1800" dirty="0" err="1">
                <a:effectLst/>
              </a:rPr>
              <a:t>излегувањето</a:t>
            </a:r>
            <a:r>
              <a:rPr lang="en-US" sz="1800" dirty="0">
                <a:effectLst/>
              </a:rPr>
              <a:t> на </a:t>
            </a:r>
            <a:r>
              <a:rPr lang="en-US" sz="1800" dirty="0" err="1">
                <a:effectLst/>
              </a:rPr>
              <a:t>местото</a:t>
            </a:r>
            <a:r>
              <a:rPr lang="en-US" sz="1800" dirty="0">
                <a:effectLst/>
              </a:rPr>
              <a:t> на </a:t>
            </a:r>
            <a:r>
              <a:rPr lang="en-US" sz="1800" dirty="0" err="1">
                <a:effectLst/>
              </a:rPr>
              <a:t>настанот</a:t>
            </a:r>
            <a:r>
              <a:rPr lang="en-US" sz="1800" dirty="0">
                <a:effectLst/>
              </a:rPr>
              <a:t> и </a:t>
            </a:r>
            <a:r>
              <a:rPr lang="en-US" sz="1800" dirty="0" err="1">
                <a:effectLst/>
              </a:rPr>
              <a:t>по</a:t>
            </a:r>
            <a:r>
              <a:rPr lang="en-US" sz="1800" dirty="0">
                <a:effectLst/>
              </a:rPr>
              <a:t> </a:t>
            </a:r>
            <a:r>
              <a:rPr lang="en-US" sz="1800" dirty="0" err="1">
                <a:effectLst/>
              </a:rPr>
              <a:t>извршената</a:t>
            </a:r>
            <a:r>
              <a:rPr lang="en-US" sz="1800" dirty="0">
                <a:effectLst/>
              </a:rPr>
              <a:t> </a:t>
            </a:r>
            <a:r>
              <a:rPr lang="en-US" sz="1800" dirty="0" err="1">
                <a:effectLst/>
              </a:rPr>
              <a:t>процена</a:t>
            </a:r>
            <a:r>
              <a:rPr lang="en-US" sz="1800" dirty="0">
                <a:effectLst/>
              </a:rPr>
              <a:t> на </a:t>
            </a:r>
            <a:r>
              <a:rPr lang="en-US" sz="1800" dirty="0" err="1">
                <a:effectLst/>
              </a:rPr>
              <a:t>ризик</a:t>
            </a:r>
            <a:r>
              <a:rPr lang="en-US" sz="1800" dirty="0">
                <a:effectLst/>
              </a:rPr>
              <a:t>, </a:t>
            </a:r>
            <a:r>
              <a:rPr lang="en-US" sz="1800" dirty="0" err="1">
                <a:effectLst/>
              </a:rPr>
              <a:t>полициските</a:t>
            </a:r>
            <a:r>
              <a:rPr lang="en-US" sz="1800" dirty="0">
                <a:effectLst/>
              </a:rPr>
              <a:t> </a:t>
            </a:r>
            <a:r>
              <a:rPr lang="en-US" sz="1800" dirty="0" err="1">
                <a:effectLst/>
              </a:rPr>
              <a:t>службеници</a:t>
            </a:r>
            <a:r>
              <a:rPr lang="en-US" sz="1800" dirty="0">
                <a:effectLst/>
              </a:rPr>
              <a:t> </a:t>
            </a:r>
            <a:r>
              <a:rPr lang="en-US" sz="1800" dirty="0" err="1">
                <a:effectLst/>
              </a:rPr>
              <a:t>се</a:t>
            </a:r>
            <a:r>
              <a:rPr lang="en-US" sz="1800" dirty="0">
                <a:effectLst/>
              </a:rPr>
              <a:t> </a:t>
            </a:r>
            <a:r>
              <a:rPr lang="en-US" sz="1800" dirty="0" err="1">
                <a:effectLst/>
              </a:rPr>
              <a:t>должни</a:t>
            </a:r>
            <a:r>
              <a:rPr lang="en-US" sz="1800" dirty="0">
                <a:effectLst/>
              </a:rPr>
              <a:t> </a:t>
            </a:r>
            <a:r>
              <a:rPr lang="en-US" sz="1800" dirty="0" err="1">
                <a:effectLst/>
              </a:rPr>
              <a:t>да</a:t>
            </a:r>
            <a:r>
              <a:rPr lang="en-US" sz="1800" dirty="0">
                <a:effectLst/>
              </a:rPr>
              <a:t> </a:t>
            </a:r>
            <a:r>
              <a:rPr lang="en-US" sz="1800" dirty="0" err="1">
                <a:effectLst/>
              </a:rPr>
              <a:t>изготват</a:t>
            </a:r>
            <a:r>
              <a:rPr lang="en-US" sz="1800" dirty="0">
                <a:effectLst/>
              </a:rPr>
              <a:t> </a:t>
            </a:r>
            <a:r>
              <a:rPr lang="en-US" sz="1800" dirty="0" err="1">
                <a:effectLst/>
              </a:rPr>
              <a:t>полициски</a:t>
            </a:r>
            <a:r>
              <a:rPr lang="en-US" sz="1800" dirty="0">
                <a:effectLst/>
              </a:rPr>
              <a:t> </a:t>
            </a:r>
            <a:r>
              <a:rPr lang="en-US" sz="1800" dirty="0" err="1">
                <a:effectLst/>
              </a:rPr>
              <a:t>извештај</a:t>
            </a:r>
            <a:r>
              <a:rPr lang="en-US" sz="1800" dirty="0">
                <a:effectLst/>
              </a:rPr>
              <a:t> за </a:t>
            </a:r>
            <a:r>
              <a:rPr lang="en-US" sz="1800" dirty="0" err="1">
                <a:effectLst/>
              </a:rPr>
              <a:t>извршената</a:t>
            </a:r>
            <a:r>
              <a:rPr lang="en-US" sz="1800" dirty="0">
                <a:effectLst/>
              </a:rPr>
              <a:t> </a:t>
            </a:r>
            <a:r>
              <a:rPr lang="en-US" sz="1800" dirty="0" err="1">
                <a:effectLst/>
              </a:rPr>
              <a:t>интервенција</a:t>
            </a:r>
            <a:r>
              <a:rPr lang="en-US" sz="1800" dirty="0">
                <a:effectLst/>
              </a:rPr>
              <a:t> </a:t>
            </a:r>
            <a:r>
              <a:rPr lang="en-US" sz="1800" dirty="0" err="1">
                <a:effectLst/>
              </a:rPr>
              <a:t>по</a:t>
            </a:r>
            <a:r>
              <a:rPr lang="en-US" sz="1800" dirty="0">
                <a:effectLst/>
              </a:rPr>
              <a:t> </a:t>
            </a:r>
            <a:r>
              <a:rPr lang="en-US" sz="1800" dirty="0" err="1">
                <a:effectLst/>
              </a:rPr>
              <a:t>пријава</a:t>
            </a:r>
            <a:r>
              <a:rPr lang="en-US" sz="1800" dirty="0">
                <a:effectLst/>
              </a:rPr>
              <a:t> за </a:t>
            </a:r>
            <a:r>
              <a:rPr lang="en-US" sz="1800" dirty="0" err="1">
                <a:effectLst/>
              </a:rPr>
              <a:t>семејно</a:t>
            </a:r>
            <a:r>
              <a:rPr lang="en-US" sz="1800" dirty="0">
                <a:effectLst/>
              </a:rPr>
              <a:t> насилство </a:t>
            </a:r>
            <a:r>
              <a:rPr lang="en-US" sz="1800" dirty="0" err="1">
                <a:effectLst/>
              </a:rPr>
              <a:t>во</a:t>
            </a:r>
            <a:r>
              <a:rPr lang="en-US" sz="1800" dirty="0">
                <a:effectLst/>
              </a:rPr>
              <a:t> </a:t>
            </a:r>
            <a:r>
              <a:rPr lang="en-US" sz="1800" dirty="0" err="1">
                <a:effectLst/>
              </a:rPr>
              <a:t>рок</a:t>
            </a:r>
            <a:r>
              <a:rPr lang="en-US" sz="1800" dirty="0">
                <a:effectLst/>
              </a:rPr>
              <a:t> </a:t>
            </a:r>
            <a:r>
              <a:rPr lang="en-US" sz="1800" dirty="0" err="1">
                <a:effectLst/>
              </a:rPr>
              <a:t>од</a:t>
            </a:r>
            <a:r>
              <a:rPr lang="en-US" sz="1800" dirty="0">
                <a:effectLst/>
              </a:rPr>
              <a:t> 12 </a:t>
            </a:r>
            <a:r>
              <a:rPr lang="en-US" sz="1800" dirty="0" err="1">
                <a:effectLst/>
              </a:rPr>
              <a:t>часа</a:t>
            </a:r>
            <a:r>
              <a:rPr lang="en-US" sz="1800" dirty="0">
                <a:effectLst/>
              </a:rPr>
              <a:t> </a:t>
            </a:r>
            <a:r>
              <a:rPr lang="en-US" sz="1800" dirty="0" err="1">
                <a:effectLst/>
              </a:rPr>
              <a:t>од</a:t>
            </a:r>
            <a:r>
              <a:rPr lang="en-US" sz="1800" dirty="0">
                <a:effectLst/>
              </a:rPr>
              <a:t> </a:t>
            </a:r>
            <a:r>
              <a:rPr lang="en-US" sz="1800" dirty="0" err="1">
                <a:effectLst/>
              </a:rPr>
              <a:t>интервенцијата</a:t>
            </a:r>
            <a:r>
              <a:rPr lang="en-US" sz="1800" dirty="0">
                <a:effectLst/>
              </a:rPr>
              <a:t> на </a:t>
            </a:r>
            <a:r>
              <a:rPr lang="en-US" sz="1800" dirty="0" err="1">
                <a:effectLst/>
              </a:rPr>
              <a:t>настанот</a:t>
            </a:r>
            <a:r>
              <a:rPr lang="en-US" sz="1800" dirty="0">
                <a:effectLst/>
              </a:rPr>
              <a:t>. </a:t>
            </a:r>
          </a:p>
          <a:p>
            <a:pPr marL="0" marR="0" indent="-228600" algn="just">
              <a:spcBef>
                <a:spcPts val="0"/>
              </a:spcBef>
              <a:spcAft>
                <a:spcPts val="0"/>
              </a:spcAft>
              <a:buFont typeface="Arial" panose="020B0604020202020204" pitchFamily="34" charset="0"/>
              <a:buChar char="•"/>
            </a:pPr>
            <a:endParaRPr lang="en-US" sz="1800" dirty="0">
              <a:effectLst/>
            </a:endParaRPr>
          </a:p>
          <a:p>
            <a:pPr marL="0" marR="0" indent="-228600" algn="just">
              <a:spcBef>
                <a:spcPts val="0"/>
              </a:spcBef>
              <a:spcAft>
                <a:spcPts val="0"/>
              </a:spcAft>
              <a:buFont typeface="Arial" panose="020B0604020202020204" pitchFamily="34" charset="0"/>
              <a:buChar char="•"/>
            </a:pPr>
            <a:endParaRPr lang="en-US" sz="1800" dirty="0">
              <a:effectLst/>
            </a:endParaRPr>
          </a:p>
          <a:p>
            <a:pPr marL="0" marR="0" indent="-228600" algn="just">
              <a:spcBef>
                <a:spcPts val="0"/>
              </a:spcBef>
              <a:spcAft>
                <a:spcPts val="0"/>
              </a:spcAft>
              <a:buFont typeface="Arial" panose="020B0604020202020204" pitchFamily="34" charset="0"/>
              <a:buChar char="•"/>
            </a:pPr>
            <a:r>
              <a:rPr lang="en-US" sz="1800" b="1" dirty="0">
                <a:effectLst/>
              </a:rPr>
              <a:t>-</a:t>
            </a:r>
            <a:r>
              <a:rPr lang="en-US" sz="1800" b="1" dirty="0" err="1">
                <a:effectLst/>
              </a:rPr>
              <a:t>Итни</a:t>
            </a:r>
            <a:r>
              <a:rPr lang="en-US" sz="1800" b="1" dirty="0">
                <a:effectLst/>
              </a:rPr>
              <a:t> </a:t>
            </a:r>
            <a:r>
              <a:rPr lang="en-US" sz="1800" b="1" dirty="0" err="1">
                <a:effectLst/>
              </a:rPr>
              <a:t>мерки</a:t>
            </a:r>
            <a:r>
              <a:rPr lang="en-US" sz="1800" b="1" dirty="0">
                <a:effectLst/>
              </a:rPr>
              <a:t> за </a:t>
            </a:r>
            <a:r>
              <a:rPr lang="en-US" sz="1800" b="1" dirty="0" err="1">
                <a:effectLst/>
              </a:rPr>
              <a:t>заштита-траење</a:t>
            </a:r>
            <a:r>
              <a:rPr lang="en-US" sz="1800" b="1" dirty="0">
                <a:effectLst/>
              </a:rPr>
              <a:t> </a:t>
            </a:r>
            <a:r>
              <a:rPr lang="en-US" sz="1800" b="1" dirty="0" err="1">
                <a:effectLst/>
              </a:rPr>
              <a:t>од</a:t>
            </a:r>
            <a:r>
              <a:rPr lang="en-US" sz="1800" b="1" dirty="0">
                <a:effectLst/>
              </a:rPr>
              <a:t> 10-30 </a:t>
            </a:r>
            <a:r>
              <a:rPr lang="en-US" sz="1800" b="1" dirty="0" err="1">
                <a:effectLst/>
              </a:rPr>
              <a:t>дена</a:t>
            </a:r>
            <a:endParaRPr lang="en-US" sz="1800" b="1" dirty="0">
              <a:effectLst/>
            </a:endParaRPr>
          </a:p>
          <a:p>
            <a:pPr marL="0" marR="0" indent="-228600" algn="just">
              <a:spcBef>
                <a:spcPts val="0"/>
              </a:spcBef>
              <a:spcAft>
                <a:spcPts val="0"/>
              </a:spcAft>
              <a:buFont typeface="Arial" panose="020B0604020202020204" pitchFamily="34" charset="0"/>
              <a:buChar char="•"/>
            </a:pPr>
            <a:r>
              <a:rPr lang="en-US" sz="1800" b="1" dirty="0">
                <a:effectLst/>
              </a:rPr>
              <a:t>-</a:t>
            </a:r>
            <a:r>
              <a:rPr lang="en-US" sz="1800" b="1" dirty="0" err="1">
                <a:effectLst/>
              </a:rPr>
              <a:t>одземање</a:t>
            </a:r>
            <a:r>
              <a:rPr lang="en-US" sz="1800" b="1" dirty="0">
                <a:effectLst/>
              </a:rPr>
              <a:t> на </a:t>
            </a:r>
            <a:r>
              <a:rPr lang="en-US" sz="1800" b="1" dirty="0" err="1">
                <a:effectLst/>
              </a:rPr>
              <a:t>огнено</a:t>
            </a:r>
            <a:r>
              <a:rPr lang="en-US" sz="1800" b="1" dirty="0">
                <a:effectLst/>
              </a:rPr>
              <a:t> </a:t>
            </a:r>
            <a:r>
              <a:rPr lang="en-US" sz="1800" b="1" dirty="0" err="1">
                <a:effectLst/>
              </a:rPr>
              <a:t>оружје</a:t>
            </a:r>
            <a:endParaRPr lang="en-US" sz="1800" b="1" dirty="0">
              <a:effectLst/>
            </a:endParaRPr>
          </a:p>
          <a:p>
            <a:pPr marL="0" marR="0" indent="-228600" algn="just">
              <a:spcBef>
                <a:spcPts val="0"/>
              </a:spcBef>
              <a:spcAft>
                <a:spcPts val="0"/>
              </a:spcAft>
              <a:buFont typeface="Arial" panose="020B0604020202020204" pitchFamily="34" charset="0"/>
              <a:buChar char="•"/>
            </a:pPr>
            <a:r>
              <a:rPr lang="en-US" sz="1800" dirty="0">
                <a:effectLst/>
                <a:highlight>
                  <a:srgbClr val="FFFF00"/>
                </a:highlight>
              </a:rPr>
              <a:t> </a:t>
            </a:r>
            <a:endParaRPr lang="en-US" sz="1800" dirty="0">
              <a:effectLst/>
            </a:endParaRPr>
          </a:p>
          <a:p>
            <a:pPr indent="-228600" algn="l">
              <a:buFont typeface="Arial" panose="020B0604020202020204" pitchFamily="34" charset="0"/>
              <a:buChar char="•"/>
            </a:pPr>
            <a:endParaRPr lang="en-US" sz="1400" b="1" dirty="0"/>
          </a:p>
        </p:txBody>
      </p:sp>
    </p:spTree>
    <p:extLst>
      <p:ext uri="{BB962C8B-B14F-4D97-AF65-F5344CB8AC3E}">
        <p14:creationId xmlns:p14="http://schemas.microsoft.com/office/powerpoint/2010/main" val="3206058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D997B1-7F22-4723-B14C-1C43ECDD5446}"/>
              </a:ext>
            </a:extLst>
          </p:cNvPr>
          <p:cNvSpPr>
            <a:spLocks noGrp="1"/>
          </p:cNvSpPr>
          <p:nvPr>
            <p:ph type="ctrTitle"/>
          </p:nvPr>
        </p:nvSpPr>
        <p:spPr>
          <a:xfrm>
            <a:off x="838200" y="365125"/>
            <a:ext cx="10515600" cy="1325563"/>
          </a:xfrm>
        </p:spPr>
        <p:txBody>
          <a:bodyPr vert="horz" lIns="91440" tIns="45720" rIns="91440" bIns="45720" rtlCol="0" anchor="ctr">
            <a:normAutofit/>
          </a:bodyPr>
          <a:lstStyle/>
          <a:p>
            <a:pPr algn="l"/>
            <a:r>
              <a:rPr lang="en-US" sz="3000" b="1" kern="1200">
                <a:solidFill>
                  <a:schemeClr val="tx1"/>
                </a:solidFill>
                <a:latin typeface="+mj-lt"/>
                <a:ea typeface="+mj-ea"/>
                <a:cs typeface="+mj-cs"/>
              </a:rPr>
              <a:t>Граѓански систем на заштита од родово базирано насилство и семејно насилство во Р.Северна Македонија-ПОСТАПУВАЊЕ</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28F16F19-4E2D-478B-8C5D-63CC0D2CABD5}"/>
              </a:ext>
            </a:extLst>
          </p:cNvPr>
          <p:cNvSpPr>
            <a:spLocks noGrp="1"/>
          </p:cNvSpPr>
          <p:nvPr>
            <p:ph type="subTitle" idx="1"/>
          </p:nvPr>
        </p:nvSpPr>
        <p:spPr>
          <a:xfrm>
            <a:off x="838200" y="1929384"/>
            <a:ext cx="10515600" cy="4251960"/>
          </a:xfrm>
        </p:spPr>
        <p:txBody>
          <a:bodyPr vert="horz" lIns="91440" tIns="45720" rIns="91440" bIns="45720" rtlCol="0">
            <a:normAutofit/>
          </a:bodyPr>
          <a:lstStyle/>
          <a:p>
            <a:pPr indent="-228600" algn="l">
              <a:buFont typeface="Arial" panose="020B0604020202020204" pitchFamily="34" charset="0"/>
              <a:buChar char="•"/>
            </a:pPr>
            <a:r>
              <a:rPr lang="en-US" sz="1900" b="1"/>
              <a:t>Клучно:</a:t>
            </a:r>
          </a:p>
          <a:p>
            <a:pPr indent="-228600" algn="l">
              <a:buFont typeface="Arial" panose="020B0604020202020204" pitchFamily="34" charset="0"/>
              <a:buChar char="•"/>
            </a:pPr>
            <a:r>
              <a:rPr lang="en-US" sz="1900" b="1"/>
              <a:t>Постапување на надлежните институции во случај на насилство врз жени и семејно насилство</a:t>
            </a:r>
          </a:p>
          <a:p>
            <a:pPr indent="-228600" algn="l">
              <a:buFont typeface="Arial" panose="020B0604020202020204" pitchFamily="34" charset="0"/>
              <a:buChar char="•"/>
            </a:pPr>
            <a:r>
              <a:rPr lang="en-US" sz="1900" b="1"/>
              <a:t>-ГРАЃАНСКИ СУД</a:t>
            </a:r>
          </a:p>
          <a:p>
            <a:pPr indent="-228600" algn="l">
              <a:spcBef>
                <a:spcPts val="0"/>
              </a:spcBef>
              <a:buFont typeface="Arial" panose="020B0604020202020204" pitchFamily="34" charset="0"/>
              <a:buChar char="•"/>
            </a:pPr>
            <a:r>
              <a:rPr lang="en-US" sz="1900">
                <a:effectLst/>
              </a:rPr>
              <a:t>Ги изрекува итните и привремените мерки за заштита на жртвите по предлог на надлежните институции или жртвата по одржано рочиште или вон рочиште.</a:t>
            </a:r>
          </a:p>
          <a:p>
            <a:pPr indent="-228600" algn="l">
              <a:spcBef>
                <a:spcPts val="0"/>
              </a:spcBef>
              <a:buFont typeface="Arial" panose="020B0604020202020204" pitchFamily="34" charset="0"/>
              <a:buChar char="•"/>
            </a:pPr>
            <a:r>
              <a:rPr lang="en-US" sz="1900"/>
              <a:t>-ги доставува изречените итни мерки за заштита до полиција, јавен обвинител и надлежен центар за социјална работа, а привремените мерки до надлежен центар за социјална работа и надлежна институција за спроведување на мерката.</a:t>
            </a:r>
          </a:p>
          <a:p>
            <a:pPr indent="-228600" algn="l">
              <a:spcBef>
                <a:spcPts val="0"/>
              </a:spcBef>
              <a:buFont typeface="Arial" panose="020B0604020202020204" pitchFamily="34" charset="0"/>
              <a:buChar char="•"/>
            </a:pPr>
            <a:r>
              <a:rPr lang="en-US" sz="1900">
                <a:effectLst/>
              </a:rPr>
              <a:t>-Дозволена е жалба на решението за изрекување на итна/привремена мерка за заштита до надлежен апелационен суд во рок од 3 дена од нејзиното донесување. Жалбата не го одлага нејзиното извршување.</a:t>
            </a:r>
          </a:p>
          <a:p>
            <a:pPr marL="0" marR="0" indent="-228600" algn="l">
              <a:spcBef>
                <a:spcPts val="0"/>
              </a:spcBef>
              <a:spcAft>
                <a:spcPts val="0"/>
              </a:spcAft>
              <a:buFont typeface="Arial" panose="020B0604020202020204" pitchFamily="34" charset="0"/>
              <a:buChar char="•"/>
            </a:pPr>
            <a:endParaRPr lang="en-US" sz="1900">
              <a:effectLst/>
            </a:endParaRPr>
          </a:p>
          <a:p>
            <a:pPr marL="0" marR="0" indent="-228600" algn="l">
              <a:spcBef>
                <a:spcPts val="0"/>
              </a:spcBef>
              <a:spcAft>
                <a:spcPts val="0"/>
              </a:spcAft>
              <a:buFont typeface="Arial" panose="020B0604020202020204" pitchFamily="34" charset="0"/>
              <a:buChar char="•"/>
            </a:pPr>
            <a:endParaRPr lang="en-US" sz="1900">
              <a:effectLst/>
            </a:endParaRPr>
          </a:p>
          <a:p>
            <a:pPr marL="0" marR="0" indent="-228600" algn="l">
              <a:spcBef>
                <a:spcPts val="0"/>
              </a:spcBef>
              <a:spcAft>
                <a:spcPts val="0"/>
              </a:spcAft>
              <a:buFont typeface="Arial" panose="020B0604020202020204" pitchFamily="34" charset="0"/>
              <a:buChar char="•"/>
            </a:pPr>
            <a:r>
              <a:rPr lang="en-US" sz="1900">
                <a:effectLst/>
                <a:highlight>
                  <a:srgbClr val="FFFF00"/>
                </a:highlight>
              </a:rPr>
              <a:t> </a:t>
            </a:r>
            <a:endParaRPr lang="en-US" sz="1900">
              <a:effectLst/>
            </a:endParaRPr>
          </a:p>
          <a:p>
            <a:pPr indent="-228600" algn="l">
              <a:buFont typeface="Arial" panose="020B0604020202020204" pitchFamily="34" charset="0"/>
              <a:buChar char="•"/>
            </a:pPr>
            <a:endParaRPr lang="en-US" sz="1900" b="1"/>
          </a:p>
        </p:txBody>
      </p:sp>
    </p:spTree>
    <p:extLst>
      <p:ext uri="{BB962C8B-B14F-4D97-AF65-F5344CB8AC3E}">
        <p14:creationId xmlns:p14="http://schemas.microsoft.com/office/powerpoint/2010/main" val="1065536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D997B1-7F22-4723-B14C-1C43ECDD5446}"/>
              </a:ext>
            </a:extLst>
          </p:cNvPr>
          <p:cNvSpPr>
            <a:spLocks noGrp="1"/>
          </p:cNvSpPr>
          <p:nvPr>
            <p:ph type="ctrTitle"/>
          </p:nvPr>
        </p:nvSpPr>
        <p:spPr>
          <a:xfrm>
            <a:off x="838200" y="365125"/>
            <a:ext cx="10515600" cy="1325563"/>
          </a:xfrm>
        </p:spPr>
        <p:txBody>
          <a:bodyPr vert="horz" lIns="91440" tIns="45720" rIns="91440" bIns="45720" rtlCol="0" anchor="ctr">
            <a:normAutofit/>
          </a:bodyPr>
          <a:lstStyle/>
          <a:p>
            <a:pPr algn="l"/>
            <a:r>
              <a:rPr lang="en-US" sz="3000" b="1" kern="1200">
                <a:solidFill>
                  <a:schemeClr val="tx1"/>
                </a:solidFill>
                <a:latin typeface="+mj-lt"/>
                <a:ea typeface="+mj-ea"/>
                <a:cs typeface="+mj-cs"/>
              </a:rPr>
              <a:t>Граѓански систем на заштита од родово базирано насилство и семејно насилство во Р.Северна Македонија-ПОСТАПУВАЊЕ</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28F16F19-4E2D-478B-8C5D-63CC0D2CABD5}"/>
              </a:ext>
            </a:extLst>
          </p:cNvPr>
          <p:cNvSpPr>
            <a:spLocks noGrp="1"/>
          </p:cNvSpPr>
          <p:nvPr>
            <p:ph type="subTitle" idx="1"/>
          </p:nvPr>
        </p:nvSpPr>
        <p:spPr>
          <a:xfrm>
            <a:off x="838200" y="1929384"/>
            <a:ext cx="10515600" cy="4251960"/>
          </a:xfrm>
        </p:spPr>
        <p:txBody>
          <a:bodyPr vert="horz" lIns="91440" tIns="45720" rIns="91440" bIns="45720" rtlCol="0">
            <a:normAutofit/>
          </a:bodyPr>
          <a:lstStyle/>
          <a:p>
            <a:pPr indent="-228600" algn="l">
              <a:buFont typeface="Arial" panose="020B0604020202020204" pitchFamily="34" charset="0"/>
              <a:buChar char="•"/>
            </a:pPr>
            <a:r>
              <a:rPr lang="en-US" sz="2000" b="1"/>
              <a:t>Клучно:</a:t>
            </a:r>
          </a:p>
          <a:p>
            <a:pPr indent="-228600" algn="l">
              <a:buFont typeface="Arial" panose="020B0604020202020204" pitchFamily="34" charset="0"/>
              <a:buChar char="•"/>
            </a:pPr>
            <a:r>
              <a:rPr lang="en-US" sz="2000" b="1"/>
              <a:t>Постапување на надлежните институции во случај на насилство врз жени и семејно насилство</a:t>
            </a:r>
          </a:p>
          <a:p>
            <a:pPr marL="0" marR="0" indent="-228600" algn="l">
              <a:spcBef>
                <a:spcPts val="0"/>
              </a:spcBef>
              <a:spcAft>
                <a:spcPts val="0"/>
              </a:spcAft>
              <a:buFont typeface="Arial" panose="020B0604020202020204" pitchFamily="34" charset="0"/>
              <a:buChar char="•"/>
            </a:pPr>
            <a:endParaRPr lang="en-US" sz="2000">
              <a:effectLst/>
            </a:endParaRPr>
          </a:p>
          <a:p>
            <a:pPr marL="0" marR="0" indent="-228600" algn="l">
              <a:spcBef>
                <a:spcPts val="0"/>
              </a:spcBef>
              <a:spcAft>
                <a:spcPts val="0"/>
              </a:spcAft>
              <a:buFont typeface="Arial" panose="020B0604020202020204" pitchFamily="34" charset="0"/>
              <a:buChar char="•"/>
            </a:pPr>
            <a:r>
              <a:rPr lang="en-US" sz="2000">
                <a:effectLst/>
              </a:rPr>
              <a:t>Мултисекторска соработка</a:t>
            </a:r>
          </a:p>
          <a:p>
            <a:pPr marL="0" marR="0" indent="-228600" algn="l">
              <a:spcBef>
                <a:spcPts val="0"/>
              </a:spcBef>
              <a:spcAft>
                <a:spcPts val="0"/>
              </a:spcAft>
              <a:buFont typeface="Arial" panose="020B0604020202020204" pitchFamily="34" charset="0"/>
              <a:buChar char="•"/>
            </a:pPr>
            <a:endParaRPr lang="en-US" sz="2000">
              <a:effectLst/>
            </a:endParaRPr>
          </a:p>
          <a:p>
            <a:pPr marL="0" marR="0" indent="-228600" algn="l">
              <a:spcBef>
                <a:spcPts val="0"/>
              </a:spcBef>
              <a:spcAft>
                <a:spcPts val="0"/>
              </a:spcAft>
              <a:buFont typeface="Arial" panose="020B0604020202020204" pitchFamily="34" charset="0"/>
              <a:buChar char="•"/>
            </a:pPr>
            <a:r>
              <a:rPr lang="en-US" sz="2000">
                <a:effectLst/>
              </a:rPr>
              <a:t>Постапувањето на сите надлежни институции (центрите за социјална работа во соработка со другите надлежни институции, како полицијата, здравствените установи и граѓанските судии, е регулирано во </a:t>
            </a:r>
            <a:r>
              <a:rPr lang="en-US" sz="2000" b="1">
                <a:effectLst/>
              </a:rPr>
              <a:t>Протоколот за меѓусебна соработка  на надлежните институции за спречување и заштита од семејно насилство. </a:t>
            </a:r>
          </a:p>
          <a:p>
            <a:pPr marL="0" marR="0" indent="-228600" algn="l">
              <a:spcBef>
                <a:spcPts val="0"/>
              </a:spcBef>
              <a:spcAft>
                <a:spcPts val="0"/>
              </a:spcAft>
              <a:buFont typeface="Arial" panose="020B0604020202020204" pitchFamily="34" charset="0"/>
              <a:buChar char="•"/>
            </a:pPr>
            <a:endParaRPr lang="en-US" sz="2000" b="1"/>
          </a:p>
          <a:p>
            <a:pPr marL="0" marR="0" indent="-228600" algn="l">
              <a:spcBef>
                <a:spcPts val="0"/>
              </a:spcBef>
              <a:spcAft>
                <a:spcPts val="0"/>
              </a:spcAft>
              <a:buFont typeface="Arial" panose="020B0604020202020204" pitchFamily="34" charset="0"/>
              <a:buChar char="•"/>
            </a:pPr>
            <a:r>
              <a:rPr lang="en-US" sz="2000" b="1">
                <a:effectLst/>
              </a:rPr>
              <a:t>Единиците на локалната самоуправа имаат должност да соработуваат со другите институции и здруженијата на граѓани за преземање на мерки за заштита, спречување и превенција од родово базирано насилство врз жени и семејно насилство.</a:t>
            </a:r>
          </a:p>
          <a:p>
            <a:pPr indent="-228600" algn="l">
              <a:buFont typeface="Arial" panose="020B0604020202020204" pitchFamily="34" charset="0"/>
              <a:buChar char="•"/>
            </a:pPr>
            <a:endParaRPr lang="en-US" sz="2000" b="1"/>
          </a:p>
          <a:p>
            <a:pPr indent="-228600" algn="l">
              <a:buFont typeface="Arial" panose="020B0604020202020204" pitchFamily="34" charset="0"/>
              <a:buChar char="•"/>
            </a:pPr>
            <a:endParaRPr lang="en-US" sz="2000" b="1"/>
          </a:p>
        </p:txBody>
      </p:sp>
    </p:spTree>
    <p:extLst>
      <p:ext uri="{BB962C8B-B14F-4D97-AF65-F5344CB8AC3E}">
        <p14:creationId xmlns:p14="http://schemas.microsoft.com/office/powerpoint/2010/main" val="2404272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524027-128C-4016-8635-C2D4F01ED1DE}"/>
              </a:ext>
            </a:extLst>
          </p:cNvPr>
          <p:cNvSpPr>
            <a:spLocks noGrp="1"/>
          </p:cNvSpPr>
          <p:nvPr>
            <p:ph type="title"/>
          </p:nvPr>
        </p:nvSpPr>
        <p:spPr>
          <a:xfrm>
            <a:off x="838200" y="365125"/>
            <a:ext cx="10515600" cy="1325563"/>
          </a:xfrm>
        </p:spPr>
        <p:txBody>
          <a:bodyPr>
            <a:normAutofit/>
          </a:bodyPr>
          <a:lstStyle/>
          <a:p>
            <a:r>
              <a:rPr lang="en-US" sz="3400" b="1" kern="1200">
                <a:latin typeface="+mj-lt"/>
                <a:ea typeface="+mj-ea"/>
                <a:cs typeface="+mj-cs"/>
              </a:rPr>
              <a:t>Граѓански систем на заштита од родово базирано насилство и семејно насилство во Р.Северна Македонија</a:t>
            </a:r>
            <a:endParaRPr lang="en-US" sz="3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0C86E30-EC6D-4B7A-A341-97E80D15CE4D}"/>
              </a:ext>
            </a:extLst>
          </p:cNvPr>
          <p:cNvSpPr>
            <a:spLocks noGrp="1"/>
          </p:cNvSpPr>
          <p:nvPr>
            <p:ph idx="1"/>
          </p:nvPr>
        </p:nvSpPr>
        <p:spPr>
          <a:xfrm>
            <a:off x="838200" y="1929384"/>
            <a:ext cx="10515600" cy="4251960"/>
          </a:xfrm>
        </p:spPr>
        <p:txBody>
          <a:bodyPr>
            <a:normAutofit/>
          </a:bodyPr>
          <a:lstStyle/>
          <a:p>
            <a:pPr marL="0" indent="0">
              <a:buNone/>
            </a:pPr>
            <a:r>
              <a:rPr lang="ru-RU" sz="2200" dirty="0"/>
              <a:t>VII. МЕРКИ ЗА ЗАШТИТА НА ЖРТВИТЕ </a:t>
            </a:r>
          </a:p>
          <a:p>
            <a:pPr marL="0" indent="0">
              <a:buNone/>
            </a:pPr>
            <a:r>
              <a:rPr lang="ru-RU" sz="2200" u="sng" dirty="0"/>
              <a:t>Заштита од ревиктимизација</a:t>
            </a:r>
            <a:r>
              <a:rPr lang="ru-RU" sz="2200" dirty="0"/>
              <a:t>-надлежните институции се должни да постапуваат со жртвите на начин на кој ќе ги заштитат дополнително од виктимизација или ревиктимизација, преку преземање на следниве мерки, согласно со своите надлежности: 1) заштита на идентитетот и личните податоци на жртвата; 2) земање на исказ на местото на пријавување; 3) земање на исказот на жртвата во полициска станица или јавно обвинителство со користење на видео и тонски запис кој се користи како доказ во постапката по претходно дадена согласност на жртвата; 4) разговор во посебни простории прилагодени за разговор со жртви; 5) ограничување на соочување со пријавениот; 6) ограничување на давање на исказ на најмногу два пати во текот на постапката за заштита од насилство </a:t>
            </a:r>
            <a:endParaRPr lang="en-US" sz="2200" b="1" dirty="0"/>
          </a:p>
        </p:txBody>
      </p:sp>
    </p:spTree>
    <p:extLst>
      <p:ext uri="{BB962C8B-B14F-4D97-AF65-F5344CB8AC3E}">
        <p14:creationId xmlns:p14="http://schemas.microsoft.com/office/powerpoint/2010/main" val="30830574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524027-128C-4016-8635-C2D4F01ED1DE}"/>
              </a:ext>
            </a:extLst>
          </p:cNvPr>
          <p:cNvSpPr>
            <a:spLocks noGrp="1"/>
          </p:cNvSpPr>
          <p:nvPr>
            <p:ph type="title"/>
          </p:nvPr>
        </p:nvSpPr>
        <p:spPr>
          <a:xfrm>
            <a:off x="838200" y="365125"/>
            <a:ext cx="10515600" cy="1325563"/>
          </a:xfrm>
        </p:spPr>
        <p:txBody>
          <a:bodyPr>
            <a:normAutofit/>
          </a:bodyPr>
          <a:lstStyle/>
          <a:p>
            <a:r>
              <a:rPr lang="en-US" sz="3400" b="1" kern="1200">
                <a:latin typeface="+mj-lt"/>
                <a:ea typeface="+mj-ea"/>
                <a:cs typeface="+mj-cs"/>
              </a:rPr>
              <a:t>Граѓански систем на заштита од родово базирано насилство и семејно насилство во Р.Северна Македонија</a:t>
            </a:r>
            <a:endParaRPr lang="en-US" sz="3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0C86E30-EC6D-4B7A-A341-97E80D15CE4D}"/>
              </a:ext>
            </a:extLst>
          </p:cNvPr>
          <p:cNvSpPr>
            <a:spLocks noGrp="1"/>
          </p:cNvSpPr>
          <p:nvPr>
            <p:ph idx="1"/>
          </p:nvPr>
        </p:nvSpPr>
        <p:spPr>
          <a:xfrm>
            <a:off x="838200" y="1929384"/>
            <a:ext cx="10515600" cy="4251960"/>
          </a:xfrm>
        </p:spPr>
        <p:txBody>
          <a:bodyPr>
            <a:normAutofit/>
          </a:bodyPr>
          <a:lstStyle/>
          <a:p>
            <a:pPr marL="0" indent="0">
              <a:buNone/>
            </a:pPr>
            <a:r>
              <a:rPr lang="ru-RU" sz="2200" u="sng"/>
              <a:t>Центар за социјална работа </a:t>
            </a:r>
          </a:p>
          <a:p>
            <a:pPr marL="0" indent="0">
              <a:buNone/>
            </a:pPr>
            <a:r>
              <a:rPr lang="ru-RU" sz="2200" u="sng"/>
              <a:t>-</a:t>
            </a:r>
            <a:r>
              <a:rPr lang="ru-RU" sz="2200"/>
              <a:t>е должен да започне постапка веднаш, а најдоцна во рок од 12 часа од добиеното сознание дека е сторено родово-базирано насилство врз жена или семејно насилство и да преземе мерки за заштита на жртвата, согласно со проценката на ризик. </a:t>
            </a:r>
          </a:p>
          <a:p>
            <a:pPr marL="0" indent="0">
              <a:buNone/>
            </a:pPr>
            <a:r>
              <a:rPr lang="ru-RU" sz="2200"/>
              <a:t>-Центарот за социјална работа постапката ја започнува по добиено сознание дека е сторено родово-базирано насилство врз жена или семејно насилство, </a:t>
            </a:r>
            <a:r>
              <a:rPr lang="ru-RU" sz="2200" u="sng"/>
              <a:t>по службена должност</a:t>
            </a:r>
            <a:r>
              <a:rPr lang="ru-RU" sz="2200"/>
              <a:t>, </a:t>
            </a:r>
            <a:r>
              <a:rPr lang="ru-RU" sz="2200" u="sng"/>
              <a:t>по барање на жртвата, по пријава од граѓанин, службено лице, институција и здружение</a:t>
            </a:r>
            <a:r>
              <a:rPr lang="ru-RU" sz="2200"/>
              <a:t>. </a:t>
            </a:r>
          </a:p>
          <a:p>
            <a:pPr marL="0" indent="0">
              <a:buNone/>
            </a:pPr>
            <a:r>
              <a:rPr lang="ru-RU" sz="2200"/>
              <a:t>Центарот за социјална работа во случаи кога како жртва се јавува дете или лице кое не е во состојба да се грижи за себе или лице со ограничена или одземена деловна способност, </a:t>
            </a:r>
            <a:r>
              <a:rPr lang="ru-RU" sz="2200" u="sng"/>
              <a:t>презема мерки за заштита, без оглед дали постои согласност на родителот или старателот</a:t>
            </a:r>
            <a:r>
              <a:rPr lang="ru-RU" sz="2200"/>
              <a:t>. </a:t>
            </a:r>
            <a:endParaRPr lang="en-US" sz="2200" b="1"/>
          </a:p>
        </p:txBody>
      </p:sp>
    </p:spTree>
    <p:extLst>
      <p:ext uri="{BB962C8B-B14F-4D97-AF65-F5344CB8AC3E}">
        <p14:creationId xmlns:p14="http://schemas.microsoft.com/office/powerpoint/2010/main" val="23876874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524027-128C-4016-8635-C2D4F01ED1DE}"/>
              </a:ext>
            </a:extLst>
          </p:cNvPr>
          <p:cNvSpPr>
            <a:spLocks noGrp="1"/>
          </p:cNvSpPr>
          <p:nvPr>
            <p:ph type="title"/>
          </p:nvPr>
        </p:nvSpPr>
        <p:spPr>
          <a:xfrm>
            <a:off x="838200" y="365125"/>
            <a:ext cx="10515600" cy="1325563"/>
          </a:xfrm>
        </p:spPr>
        <p:txBody>
          <a:bodyPr>
            <a:normAutofit/>
          </a:bodyPr>
          <a:lstStyle/>
          <a:p>
            <a:r>
              <a:rPr lang="en-US" sz="3400" b="1" kern="1200">
                <a:latin typeface="+mj-lt"/>
                <a:ea typeface="+mj-ea"/>
                <a:cs typeface="+mj-cs"/>
              </a:rPr>
              <a:t>Граѓански систем на заштита од родово базирано насилство и семејно насилство во Р.Северна Македонија</a:t>
            </a:r>
            <a:endParaRPr lang="en-US" sz="3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0C86E30-EC6D-4B7A-A341-97E80D15CE4D}"/>
              </a:ext>
            </a:extLst>
          </p:cNvPr>
          <p:cNvSpPr>
            <a:spLocks noGrp="1"/>
          </p:cNvSpPr>
          <p:nvPr>
            <p:ph idx="1"/>
          </p:nvPr>
        </p:nvSpPr>
        <p:spPr>
          <a:xfrm>
            <a:off x="838200" y="1929384"/>
            <a:ext cx="10515600" cy="4251960"/>
          </a:xfrm>
        </p:spPr>
        <p:txBody>
          <a:bodyPr>
            <a:normAutofit/>
          </a:bodyPr>
          <a:lstStyle/>
          <a:p>
            <a:pPr marL="0" indent="0">
              <a:buNone/>
            </a:pPr>
            <a:r>
              <a:rPr lang="ru-RU" sz="1400" b="1" u="sng"/>
              <a:t>Центар за социјална работа –МЕРКИ ЗА ЗАШТИТА</a:t>
            </a:r>
          </a:p>
          <a:p>
            <a:pPr marL="0" indent="0">
              <a:buNone/>
            </a:pPr>
            <a:r>
              <a:rPr lang="ru-RU" sz="1400" u="sng"/>
              <a:t>-</a:t>
            </a:r>
            <a:r>
              <a:rPr lang="ru-RU" sz="1400"/>
              <a:t>1) обезбедува привремено згрижување; </a:t>
            </a:r>
          </a:p>
          <a:p>
            <a:pPr marL="0" indent="0">
              <a:buNone/>
            </a:pPr>
            <a:r>
              <a:rPr lang="ru-RU" sz="1400"/>
              <a:t>2) обезбедува жртвата да добие потребна медицинска помош и по потреба ја придружува во најблиската здравствена установа;</a:t>
            </a:r>
          </a:p>
          <a:p>
            <a:pPr marL="0" indent="0">
              <a:buNone/>
            </a:pPr>
            <a:r>
              <a:rPr lang="ru-RU" sz="1400"/>
              <a:t> 3) обезбедува жртвата да оствари право од социјална и здравствена заштита согласно со закон;</a:t>
            </a:r>
          </a:p>
          <a:p>
            <a:pPr marL="0" indent="0">
              <a:buNone/>
            </a:pPr>
            <a:r>
              <a:rPr lang="ru-RU" sz="1400"/>
              <a:t> 4) дава соодветна психо-социјална интервенција и третман;</a:t>
            </a:r>
          </a:p>
          <a:p>
            <a:pPr marL="0" indent="0">
              <a:buNone/>
            </a:pPr>
            <a:r>
              <a:rPr lang="ru-RU" sz="1400"/>
              <a:t> 5) обезбедува жртвата да добие психо - социјален третман во советувалиште од стручни лица во центарот за социјална работа, здружение, советувалиште за жени жртви на насилство и други жртви на семејно насилство; </a:t>
            </a:r>
          </a:p>
          <a:p>
            <a:pPr marL="0" indent="0">
              <a:buNone/>
            </a:pPr>
            <a:r>
              <a:rPr lang="ru-RU" sz="1400"/>
              <a:t>6) обезбедува помош на семејството за редовно школување на дете;</a:t>
            </a:r>
          </a:p>
          <a:p>
            <a:pPr marL="0" indent="0">
              <a:buNone/>
            </a:pPr>
            <a:r>
              <a:rPr lang="ru-RU" sz="1400"/>
              <a:t> 7) дава правна помош и застапување; </a:t>
            </a:r>
          </a:p>
          <a:p>
            <a:pPr marL="0" indent="0">
              <a:buNone/>
            </a:pPr>
            <a:r>
              <a:rPr lang="ru-RU" sz="1400"/>
              <a:t>8) ја упатува жртвата до соодветните државни и други органи надлежни за економско јакнење на жртвата и нејзино активно вклучување на пазарот на трудот, преку надлежен центар за вработување и</a:t>
            </a:r>
          </a:p>
          <a:p>
            <a:pPr marL="0" indent="0">
              <a:buNone/>
            </a:pPr>
            <a:r>
              <a:rPr lang="ru-RU" sz="1400"/>
              <a:t> 9) во случај на висок ризик и преземање на итни мерки за заштита, како и кога жртвата користи услуги на привремен престој, а најдоцна во рок од 12 часа од приемот на пријавата, донесува решение за привремено доверување на грижа и воспитување на деца на родителот жртва</a:t>
            </a:r>
            <a:endParaRPr lang="en-US" sz="1400" b="1"/>
          </a:p>
        </p:txBody>
      </p:sp>
    </p:spTree>
    <p:extLst>
      <p:ext uri="{BB962C8B-B14F-4D97-AF65-F5344CB8AC3E}">
        <p14:creationId xmlns:p14="http://schemas.microsoft.com/office/powerpoint/2010/main" val="7549470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524027-128C-4016-8635-C2D4F01ED1DE}"/>
              </a:ext>
            </a:extLst>
          </p:cNvPr>
          <p:cNvSpPr>
            <a:spLocks noGrp="1"/>
          </p:cNvSpPr>
          <p:nvPr>
            <p:ph type="title"/>
          </p:nvPr>
        </p:nvSpPr>
        <p:spPr>
          <a:xfrm>
            <a:off x="838200" y="365125"/>
            <a:ext cx="10515600" cy="1325563"/>
          </a:xfrm>
        </p:spPr>
        <p:txBody>
          <a:bodyPr>
            <a:normAutofit/>
          </a:bodyPr>
          <a:lstStyle/>
          <a:p>
            <a:r>
              <a:rPr lang="en-US" sz="3400" b="1" kern="1200">
                <a:latin typeface="+mj-lt"/>
                <a:ea typeface="+mj-ea"/>
                <a:cs typeface="+mj-cs"/>
              </a:rPr>
              <a:t>Граѓански систем на заштита од родово базирано насилство и семејно насилство во Р.Северна Македонија</a:t>
            </a:r>
            <a:endParaRPr lang="en-US" sz="3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0C86E30-EC6D-4B7A-A341-97E80D15CE4D}"/>
              </a:ext>
            </a:extLst>
          </p:cNvPr>
          <p:cNvSpPr>
            <a:spLocks noGrp="1"/>
          </p:cNvSpPr>
          <p:nvPr>
            <p:ph idx="1"/>
          </p:nvPr>
        </p:nvSpPr>
        <p:spPr>
          <a:xfrm>
            <a:off x="838200" y="1929384"/>
            <a:ext cx="10515600" cy="4251960"/>
          </a:xfrm>
        </p:spPr>
        <p:txBody>
          <a:bodyPr>
            <a:normAutofit/>
          </a:bodyPr>
          <a:lstStyle/>
          <a:p>
            <a:pPr marL="0" indent="0">
              <a:buNone/>
            </a:pPr>
            <a:r>
              <a:rPr lang="ru-RU" sz="2000" b="1" u="sng"/>
              <a:t>Центар за социјална работа –МЕРКИ ЗА ЗАШТИТА</a:t>
            </a:r>
          </a:p>
          <a:p>
            <a:pPr marL="0" indent="0">
              <a:buNone/>
            </a:pPr>
            <a:r>
              <a:rPr lang="ru-RU" sz="2000"/>
              <a:t>-кога како жртва се јавува дете или лице кое не е во состојба да се грижи за себе или лице на кое му е ограничена или одземена деловната способност, покрај горенаведените мерки , презема и мерки согласно со </a:t>
            </a:r>
            <a:r>
              <a:rPr lang="ru-RU" sz="2000" b="1"/>
              <a:t>Законот за семејството кои се однесуваат на уредување на односите на родителите и децата, надзор над вршењето на родителското право и старателството и согласно со Законот за правда на децата</a:t>
            </a:r>
            <a:r>
              <a:rPr lang="ru-RU" sz="2000"/>
              <a:t>. </a:t>
            </a:r>
          </a:p>
          <a:p>
            <a:pPr marL="0" indent="0">
              <a:buNone/>
            </a:pPr>
            <a:r>
              <a:rPr lang="ru-RU" sz="2000"/>
              <a:t> Во постапките за доверување на детето кај еден од родителите, центарот за социјална работа го зема во предвид интересот на детето, на начин што ќе внимава да не ги загрозува правата и безбедноста на жртвата и/или на децата. </a:t>
            </a:r>
          </a:p>
          <a:p>
            <a:pPr marL="0" indent="0">
              <a:buNone/>
            </a:pPr>
            <a:r>
              <a:rPr lang="ru-RU" sz="2000"/>
              <a:t>Центарот за социјална работа може времено да ги ограничи или забрани личните односи и непосредните контакти на детето со родителот со кого не живее заедно, во случај кога тоа е во интерес на детето, додека траат ризикот и последиците од извршеното насилство.</a:t>
            </a:r>
            <a:endParaRPr lang="ru-RU" sz="2000" b="1" u="sng"/>
          </a:p>
        </p:txBody>
      </p:sp>
    </p:spTree>
    <p:extLst>
      <p:ext uri="{BB962C8B-B14F-4D97-AF65-F5344CB8AC3E}">
        <p14:creationId xmlns:p14="http://schemas.microsoft.com/office/powerpoint/2010/main" val="24819198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524027-128C-4016-8635-C2D4F01ED1DE}"/>
              </a:ext>
            </a:extLst>
          </p:cNvPr>
          <p:cNvSpPr>
            <a:spLocks noGrp="1"/>
          </p:cNvSpPr>
          <p:nvPr>
            <p:ph type="title"/>
          </p:nvPr>
        </p:nvSpPr>
        <p:spPr>
          <a:xfrm>
            <a:off x="838200" y="365125"/>
            <a:ext cx="10515600" cy="1325563"/>
          </a:xfrm>
        </p:spPr>
        <p:txBody>
          <a:bodyPr>
            <a:normAutofit/>
          </a:bodyPr>
          <a:lstStyle/>
          <a:p>
            <a:r>
              <a:rPr lang="en-US" sz="3400" b="1" kern="1200">
                <a:latin typeface="+mj-lt"/>
                <a:ea typeface="+mj-ea"/>
                <a:cs typeface="+mj-cs"/>
              </a:rPr>
              <a:t>Граѓански систем на заштита од родово базирано насилство и семејно насилство во Р.Северна Македонија</a:t>
            </a:r>
            <a:endParaRPr lang="en-US" sz="3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0C86E30-EC6D-4B7A-A341-97E80D15CE4D}"/>
              </a:ext>
            </a:extLst>
          </p:cNvPr>
          <p:cNvSpPr>
            <a:spLocks noGrp="1"/>
          </p:cNvSpPr>
          <p:nvPr>
            <p:ph idx="1"/>
          </p:nvPr>
        </p:nvSpPr>
        <p:spPr>
          <a:xfrm>
            <a:off x="838200" y="1929384"/>
            <a:ext cx="10515600" cy="4251960"/>
          </a:xfrm>
        </p:spPr>
        <p:txBody>
          <a:bodyPr>
            <a:normAutofit/>
          </a:bodyPr>
          <a:lstStyle/>
          <a:p>
            <a:pPr marL="0" indent="0">
              <a:buNone/>
            </a:pPr>
            <a:r>
              <a:rPr lang="ru-RU" sz="2200" b="1" u="sng"/>
              <a:t>Центар за социјална работа –МЕРКИ ЗА ЗАШТИТА </a:t>
            </a:r>
          </a:p>
          <a:p>
            <a:pPr marL="0" indent="0">
              <a:buNone/>
            </a:pPr>
            <a:r>
              <a:rPr lang="ru-RU" sz="2200" b="1" u="sng"/>
              <a:t>-оружје-</a:t>
            </a:r>
          </a:p>
          <a:p>
            <a:pPr marL="0" indent="0">
              <a:buNone/>
            </a:pPr>
            <a:r>
              <a:rPr lang="ru-RU" sz="2200"/>
              <a:t>-секогаш кога има сознание дека родово-базирано насилството е сторено од лице кое поседува огнено оружје веднаш го известува Министерството за внатрешни работи, а најдоцна во рок од 24 часа доставува и писмено известување. </a:t>
            </a:r>
          </a:p>
          <a:p>
            <a:pPr marL="0" indent="0">
              <a:buNone/>
            </a:pPr>
            <a:r>
              <a:rPr lang="ru-RU" sz="2200"/>
              <a:t>-секогаш кога има сознание дека насилството е сторено од лице кое има пристап и ракува со службено огнено оружје, веднаш, а најдоцна во рок од 24 часа, доставува писмено известување до институцијата или правното лице во која лицето е вработено и за истото го известува Министерството за внатрешни работи.</a:t>
            </a:r>
            <a:endParaRPr lang="ru-RU" sz="2200" b="1" u="sng"/>
          </a:p>
        </p:txBody>
      </p:sp>
    </p:spTree>
    <p:extLst>
      <p:ext uri="{BB962C8B-B14F-4D97-AF65-F5344CB8AC3E}">
        <p14:creationId xmlns:p14="http://schemas.microsoft.com/office/powerpoint/2010/main" val="36036072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524027-128C-4016-8635-C2D4F01ED1DE}"/>
              </a:ext>
            </a:extLst>
          </p:cNvPr>
          <p:cNvSpPr>
            <a:spLocks noGrp="1"/>
          </p:cNvSpPr>
          <p:nvPr>
            <p:ph type="title"/>
          </p:nvPr>
        </p:nvSpPr>
        <p:spPr>
          <a:xfrm>
            <a:off x="838200" y="365125"/>
            <a:ext cx="10515600" cy="1325563"/>
          </a:xfrm>
        </p:spPr>
        <p:txBody>
          <a:bodyPr>
            <a:normAutofit/>
          </a:bodyPr>
          <a:lstStyle/>
          <a:p>
            <a:r>
              <a:rPr lang="en-US" sz="3400" b="1" kern="1200">
                <a:latin typeface="+mj-lt"/>
                <a:ea typeface="+mj-ea"/>
                <a:cs typeface="+mj-cs"/>
              </a:rPr>
              <a:t>Граѓански систем на заштита од родово базирано насилство и семејно насилство во Р.Северна Македонија</a:t>
            </a:r>
            <a:endParaRPr lang="en-US" sz="3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0C86E30-EC6D-4B7A-A341-97E80D15CE4D}"/>
              </a:ext>
            </a:extLst>
          </p:cNvPr>
          <p:cNvSpPr>
            <a:spLocks noGrp="1"/>
          </p:cNvSpPr>
          <p:nvPr>
            <p:ph idx="1"/>
          </p:nvPr>
        </p:nvSpPr>
        <p:spPr>
          <a:xfrm>
            <a:off x="838200" y="1929384"/>
            <a:ext cx="10515600" cy="4251960"/>
          </a:xfrm>
        </p:spPr>
        <p:txBody>
          <a:bodyPr>
            <a:normAutofit/>
          </a:bodyPr>
          <a:lstStyle/>
          <a:p>
            <a:pPr marL="0" indent="0">
              <a:buNone/>
            </a:pPr>
            <a:r>
              <a:rPr lang="ru-RU" sz="1500" b="1" u="sng" dirty="0"/>
              <a:t>Центар за социјална работа –МЕРКИ ЗА ЗАШТИТА </a:t>
            </a:r>
          </a:p>
          <a:p>
            <a:pPr marL="0" indent="0">
              <a:buNone/>
            </a:pPr>
            <a:r>
              <a:rPr lang="ru-RU" sz="1500" b="1" u="sng" dirty="0"/>
              <a:t>-ПРОЦЕНА НА РИЗИК-</a:t>
            </a:r>
          </a:p>
          <a:p>
            <a:pPr marL="0" indent="0">
              <a:buNone/>
            </a:pPr>
            <a:r>
              <a:rPr lang="ru-RU" sz="1500" b="1" dirty="0"/>
              <a:t>при вршењето на работите од својата надлежност се должни да прават проценка на ризик од сериозна опасност по животот и физичкиот и психичкиот интегритет на жртвата и членови на нејзино семејство, проценка на ризик од повторување на насилството со цел управување со ризикот и обезбедување мерки за координирана помош и заштита на жртвата. </a:t>
            </a:r>
          </a:p>
          <a:p>
            <a:pPr marL="0" indent="0">
              <a:buNone/>
            </a:pPr>
            <a:r>
              <a:rPr lang="ru-RU" sz="1500" b="1" u="sng" dirty="0"/>
              <a:t> -Проценката на ризик се прави итно во првите 12 часа од пријавувањето. Во текот на целата постапка проценката на ризик се прави во соработка со жртвата според нејзините потреби. </a:t>
            </a:r>
          </a:p>
          <a:p>
            <a:pPr>
              <a:buFontTx/>
              <a:buChar char="-"/>
            </a:pPr>
            <a:r>
              <a:rPr lang="ru-RU" sz="1500" dirty="0"/>
              <a:t>Начинот на спроведување на проценка на ризик од сериозна опасност по животот и физичкиот и психичкиот интегритет на жртвата и членови на нејзино семејство на жртвата и на ризикот од повторување на насилството, соодветното управување со ризикот спроведување и следење на мерките за заштита на жените жртви на родово-базирано насилство и жртвите на семејно насилство, преземени од центарот за социјална работа и потребните обрасци ги пропишува министерот за труд и социјална политика. </a:t>
            </a:r>
          </a:p>
          <a:p>
            <a:pPr>
              <a:buFontTx/>
              <a:buChar char="-"/>
            </a:pPr>
            <a:r>
              <a:rPr lang="ru-RU" sz="1500" dirty="0"/>
              <a:t>Начинот на проценка на ризик од сериозна опасност по животот и физичкиот и психичкиот интегритет на жртвата и членовите на нејзиното семејство и на ризикот од повторување на насилството, соодветното управување со ризикот, образецот на полицискиот извештај и предлогот за изрекување на итна мерка за заштита, отстранување на сторителот од домот и забрана за приближување до домот ги пропишува министерот за внатрешни работи. </a:t>
            </a:r>
            <a:endParaRPr lang="ru-RU" sz="1500" b="1" u="sng" dirty="0"/>
          </a:p>
        </p:txBody>
      </p:sp>
    </p:spTree>
    <p:extLst>
      <p:ext uri="{BB962C8B-B14F-4D97-AF65-F5344CB8AC3E}">
        <p14:creationId xmlns:p14="http://schemas.microsoft.com/office/powerpoint/2010/main" val="17126228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524027-128C-4016-8635-C2D4F01ED1DE}"/>
              </a:ext>
            </a:extLst>
          </p:cNvPr>
          <p:cNvSpPr>
            <a:spLocks noGrp="1"/>
          </p:cNvSpPr>
          <p:nvPr>
            <p:ph type="title"/>
          </p:nvPr>
        </p:nvSpPr>
        <p:spPr>
          <a:xfrm>
            <a:off x="838200" y="365125"/>
            <a:ext cx="10515600" cy="1325563"/>
          </a:xfrm>
        </p:spPr>
        <p:txBody>
          <a:bodyPr>
            <a:normAutofit/>
          </a:bodyPr>
          <a:lstStyle/>
          <a:p>
            <a:r>
              <a:rPr lang="en-US" sz="3400" b="1" kern="1200">
                <a:latin typeface="+mj-lt"/>
                <a:ea typeface="+mj-ea"/>
                <a:cs typeface="+mj-cs"/>
              </a:rPr>
              <a:t>Граѓански систем на заштита од родово базирано насилство и семејно насилство во Р.Северна Македонија</a:t>
            </a:r>
            <a:endParaRPr lang="en-US" sz="3400"/>
          </a:p>
        </p:txBody>
      </p:sp>
      <p:sp>
        <p:nvSpPr>
          <p:cNvPr id="17"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0C86E30-EC6D-4B7A-A341-97E80D15CE4D}"/>
              </a:ext>
            </a:extLst>
          </p:cNvPr>
          <p:cNvSpPr>
            <a:spLocks noGrp="1"/>
          </p:cNvSpPr>
          <p:nvPr>
            <p:ph idx="1"/>
          </p:nvPr>
        </p:nvSpPr>
        <p:spPr>
          <a:xfrm>
            <a:off x="838200" y="1929384"/>
            <a:ext cx="10515600" cy="4251960"/>
          </a:xfrm>
        </p:spPr>
        <p:txBody>
          <a:bodyPr>
            <a:normAutofit/>
          </a:bodyPr>
          <a:lstStyle/>
          <a:p>
            <a:pPr marL="0" indent="0">
              <a:buNone/>
            </a:pPr>
            <a:r>
              <a:rPr lang="ru-RU" sz="1700" b="1" u="sng"/>
              <a:t>Центар за социјална работа –МЕРКИ ЗА ЗАШТИТА </a:t>
            </a:r>
          </a:p>
          <a:p>
            <a:pPr marL="0" indent="0">
              <a:buNone/>
            </a:pPr>
            <a:r>
              <a:rPr lang="ru-RU" sz="1700" b="1" u="sng"/>
              <a:t>-МУЛТИСЕКТОРСКИ СТРУЧЕН ТИМ-</a:t>
            </a:r>
          </a:p>
          <a:p>
            <a:pPr>
              <a:buFontTx/>
              <a:buChar char="-"/>
            </a:pPr>
            <a:r>
              <a:rPr lang="ru-RU" sz="1700"/>
              <a:t>Во случаи кога постои сознание за загрозување на животот и здравјето на жените жртви на родово-базирано насилство и жртвите на семејно насилство и членовите на семејството, се изготвува безбедносен план за помош, од страна на мултисекторски стручен тим. </a:t>
            </a:r>
          </a:p>
          <a:p>
            <a:pPr>
              <a:buFontTx/>
              <a:buChar char="-"/>
            </a:pPr>
            <a:r>
              <a:rPr lang="ru-RU" sz="1700" b="1"/>
              <a:t> Надлежниот центар за социјална работа, според живеалиштето, односно престојувалиштето на жртвата, формира мултисекторски стручен тим кој е составен од стручни лица од центар за социјална работа, надлежна полициска станица и здравствена установа, со цел преземање координирани активности во обезбедување на помош на жртвата во согласност со нејзините потреби</a:t>
            </a:r>
            <a:r>
              <a:rPr lang="ru-RU" sz="1700"/>
              <a:t>. </a:t>
            </a:r>
          </a:p>
          <a:p>
            <a:pPr>
              <a:buFontTx/>
              <a:buChar char="-"/>
            </a:pPr>
            <a:r>
              <a:rPr lang="ru-RU" sz="1700"/>
              <a:t> Во работата на мултисекторскиот стручен тим, учествуваат претставници на здруженија, кои можат да предлагаат и спроведуваат мерки и активности од безбедносниот план за помош на жртвата. </a:t>
            </a:r>
          </a:p>
          <a:p>
            <a:pPr>
              <a:buFontTx/>
              <a:buChar char="-"/>
            </a:pPr>
            <a:r>
              <a:rPr lang="ru-RU" sz="1700"/>
              <a:t>Во случај кога постои сознание за загрозување на животот и здравјето на дете, мултисекторскиот стручен тим во безбедносниот план за помош на родителот предвидува и мерки и активности кои треба да се спроведат за помош на детето. </a:t>
            </a:r>
            <a:endParaRPr lang="ru-RU" sz="1700" b="1" u="sng"/>
          </a:p>
          <a:p>
            <a:pPr marL="0" indent="0">
              <a:buNone/>
            </a:pPr>
            <a:endParaRPr lang="ru-RU" sz="1700" b="1" u="sng"/>
          </a:p>
        </p:txBody>
      </p:sp>
    </p:spTree>
    <p:extLst>
      <p:ext uri="{BB962C8B-B14F-4D97-AF65-F5344CB8AC3E}">
        <p14:creationId xmlns:p14="http://schemas.microsoft.com/office/powerpoint/2010/main" val="1004722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D997B1-7F22-4723-B14C-1C43ECDD5446}"/>
              </a:ext>
            </a:extLst>
          </p:cNvPr>
          <p:cNvSpPr>
            <a:spLocks noGrp="1"/>
          </p:cNvSpPr>
          <p:nvPr>
            <p:ph type="ctrTitle"/>
          </p:nvPr>
        </p:nvSpPr>
        <p:spPr>
          <a:xfrm>
            <a:off x="838200" y="365125"/>
            <a:ext cx="10515600" cy="1325563"/>
          </a:xfrm>
        </p:spPr>
        <p:txBody>
          <a:bodyPr vert="horz" lIns="91440" tIns="45720" rIns="91440" bIns="45720" rtlCol="0" anchor="ctr">
            <a:normAutofit/>
          </a:bodyPr>
          <a:lstStyle/>
          <a:p>
            <a:pPr algn="l"/>
            <a:r>
              <a:rPr lang="en-US" sz="3400" b="1" kern="1200">
                <a:solidFill>
                  <a:schemeClr val="tx1"/>
                </a:solidFill>
                <a:latin typeface="+mj-lt"/>
                <a:ea typeface="+mj-ea"/>
                <a:cs typeface="+mj-cs"/>
              </a:rPr>
              <a:t>Граѓански систем на заштита од родово базирано насилство и семејно насилство во Р.Северна Македонија</a:t>
            </a:r>
          </a:p>
        </p:txBody>
      </p:sp>
      <p:sp>
        <p:nvSpPr>
          <p:cNvPr id="17"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28F16F19-4E2D-478B-8C5D-63CC0D2CABD5}"/>
              </a:ext>
            </a:extLst>
          </p:cNvPr>
          <p:cNvSpPr>
            <a:spLocks noGrp="1"/>
          </p:cNvSpPr>
          <p:nvPr>
            <p:ph type="subTitle" idx="1"/>
          </p:nvPr>
        </p:nvSpPr>
        <p:spPr>
          <a:xfrm>
            <a:off x="838200" y="1690688"/>
            <a:ext cx="10515600" cy="4490656"/>
          </a:xfrm>
        </p:spPr>
        <p:txBody>
          <a:bodyPr vert="horz" lIns="91440" tIns="45720" rIns="91440" bIns="45720" rtlCol="0">
            <a:normAutofit/>
          </a:bodyPr>
          <a:lstStyle/>
          <a:p>
            <a:pPr indent="-228600" algn="l">
              <a:buFont typeface="Arial" panose="020B0604020202020204" pitchFamily="34" charset="0"/>
              <a:buChar char="•"/>
            </a:pPr>
            <a:r>
              <a:rPr lang="en-US" sz="2000" b="1" dirty="0" err="1"/>
              <a:t>Клучно</a:t>
            </a:r>
            <a:r>
              <a:rPr lang="en-US" sz="2000" b="1" dirty="0"/>
              <a:t>:</a:t>
            </a:r>
          </a:p>
          <a:p>
            <a:pPr indent="-228600" algn="l">
              <a:buFont typeface="Arial" panose="020B0604020202020204" pitchFamily="34" charset="0"/>
              <a:buChar char="•"/>
            </a:pPr>
            <a:r>
              <a:rPr lang="en-US" sz="2000" dirty="0" err="1"/>
              <a:t>Системот</a:t>
            </a:r>
            <a:r>
              <a:rPr lang="en-US" sz="2000" dirty="0"/>
              <a:t> на </a:t>
            </a:r>
            <a:r>
              <a:rPr lang="en-US" sz="2000" dirty="0" err="1"/>
              <a:t>заштита</a:t>
            </a:r>
            <a:r>
              <a:rPr lang="en-US" sz="2000" dirty="0"/>
              <a:t> на </a:t>
            </a:r>
            <a:r>
              <a:rPr lang="en-US" sz="2000" dirty="0" err="1"/>
              <a:t>жени</a:t>
            </a:r>
            <a:r>
              <a:rPr lang="en-US" sz="2000" dirty="0"/>
              <a:t> </a:t>
            </a:r>
            <a:r>
              <a:rPr lang="en-US" sz="2000" dirty="0" err="1"/>
              <a:t>жртви</a:t>
            </a:r>
            <a:r>
              <a:rPr lang="en-US" sz="2000" dirty="0"/>
              <a:t> на насилство </a:t>
            </a:r>
            <a:r>
              <a:rPr lang="en-US" sz="2000" dirty="0" err="1"/>
              <a:t>има</a:t>
            </a:r>
            <a:r>
              <a:rPr lang="en-US" sz="2000" dirty="0"/>
              <a:t> </a:t>
            </a:r>
            <a:r>
              <a:rPr lang="en-US" sz="2000" dirty="0" err="1"/>
              <a:t>две</a:t>
            </a:r>
            <a:r>
              <a:rPr lang="en-US" sz="2000" dirty="0"/>
              <a:t> </a:t>
            </a:r>
            <a:r>
              <a:rPr lang="en-US" sz="2000" dirty="0" err="1"/>
              <a:t>компоненти</a:t>
            </a:r>
            <a:r>
              <a:rPr lang="en-US" sz="2000" dirty="0"/>
              <a:t> и </a:t>
            </a:r>
            <a:r>
              <a:rPr lang="en-US" sz="2000" dirty="0" err="1"/>
              <a:t>тоа</a:t>
            </a:r>
            <a:r>
              <a:rPr lang="en-US" sz="2000" dirty="0"/>
              <a:t> </a:t>
            </a:r>
            <a:r>
              <a:rPr lang="mk-MK" sz="2000" dirty="0"/>
              <a:t>   </a:t>
            </a:r>
            <a:r>
              <a:rPr lang="en-US" sz="2000" dirty="0" err="1"/>
              <a:t>граѓанскоправна</a:t>
            </a:r>
            <a:r>
              <a:rPr lang="en-US" sz="2000" dirty="0"/>
              <a:t> и </a:t>
            </a:r>
            <a:r>
              <a:rPr lang="en-US" sz="2000" dirty="0" err="1"/>
              <a:t>кривичноправна</a:t>
            </a:r>
            <a:r>
              <a:rPr lang="en-US" sz="2000" dirty="0"/>
              <a:t>.</a:t>
            </a:r>
          </a:p>
          <a:p>
            <a:pPr indent="-228600" algn="l">
              <a:buFont typeface="Arial" panose="020B0604020202020204" pitchFamily="34" charset="0"/>
              <a:buChar char="•"/>
            </a:pPr>
            <a:r>
              <a:rPr lang="en-US" sz="2000" dirty="0" err="1"/>
              <a:t>Надлежни</a:t>
            </a:r>
            <a:r>
              <a:rPr lang="en-US" sz="2000" dirty="0"/>
              <a:t> </a:t>
            </a:r>
            <a:r>
              <a:rPr lang="en-US" sz="2000" dirty="0" err="1"/>
              <a:t>институции</a:t>
            </a:r>
            <a:r>
              <a:rPr lang="en-US" sz="2000" dirty="0"/>
              <a:t> за </a:t>
            </a:r>
            <a:r>
              <a:rPr lang="en-US" sz="2000" dirty="0" err="1"/>
              <a:t>постапување</a:t>
            </a:r>
            <a:r>
              <a:rPr lang="en-US" sz="2000" dirty="0"/>
              <a:t> </a:t>
            </a:r>
            <a:r>
              <a:rPr lang="en-US" sz="2000" dirty="0" err="1"/>
              <a:t>во</a:t>
            </a:r>
            <a:r>
              <a:rPr lang="en-US" sz="2000" dirty="0"/>
              <a:t> </a:t>
            </a:r>
            <a:r>
              <a:rPr lang="en-US" sz="2000" dirty="0" err="1"/>
              <a:t>граѓанскоправниот</a:t>
            </a:r>
            <a:r>
              <a:rPr lang="en-US" sz="2000" dirty="0"/>
              <a:t> </a:t>
            </a:r>
            <a:r>
              <a:rPr lang="en-US" sz="2000" dirty="0" err="1"/>
              <a:t>систем</a:t>
            </a:r>
            <a:r>
              <a:rPr lang="en-US" sz="2000" dirty="0"/>
              <a:t> на </a:t>
            </a:r>
            <a:r>
              <a:rPr lang="en-US" sz="2000" dirty="0" err="1"/>
              <a:t>заштита</a:t>
            </a:r>
            <a:r>
              <a:rPr lang="en-US" sz="2000" dirty="0"/>
              <a:t> </a:t>
            </a:r>
            <a:r>
              <a:rPr lang="en-US" sz="2000" dirty="0" err="1"/>
              <a:t>се</a:t>
            </a:r>
            <a:r>
              <a:rPr lang="en-US" sz="2000" dirty="0"/>
              <a:t>:</a:t>
            </a:r>
          </a:p>
          <a:p>
            <a:pPr indent="-228600" algn="l">
              <a:buFont typeface="Arial" panose="020B0604020202020204" pitchFamily="34" charset="0"/>
              <a:buChar char="•"/>
            </a:pPr>
            <a:r>
              <a:rPr lang="en-US" sz="2000" dirty="0" err="1"/>
              <a:t>Меѓуопштинските</a:t>
            </a:r>
            <a:r>
              <a:rPr lang="en-US" sz="2000" dirty="0"/>
              <a:t> </a:t>
            </a:r>
            <a:r>
              <a:rPr lang="en-US" sz="2000" dirty="0" err="1"/>
              <a:t>центри</a:t>
            </a:r>
            <a:r>
              <a:rPr lang="en-US" sz="2000" dirty="0"/>
              <a:t> за </a:t>
            </a:r>
            <a:r>
              <a:rPr lang="en-US" sz="2000" dirty="0" err="1"/>
              <a:t>социјална</a:t>
            </a:r>
            <a:r>
              <a:rPr lang="en-US" sz="2000" dirty="0"/>
              <a:t> </a:t>
            </a:r>
            <a:r>
              <a:rPr lang="en-US" sz="2000" dirty="0" err="1"/>
              <a:t>работа</a:t>
            </a:r>
            <a:r>
              <a:rPr lang="en-US" sz="2000" dirty="0"/>
              <a:t> (</a:t>
            </a:r>
            <a:r>
              <a:rPr lang="en-US" sz="2000" dirty="0" err="1"/>
              <a:t>во</a:t>
            </a:r>
            <a:r>
              <a:rPr lang="en-US" sz="2000" dirty="0"/>
              <a:t> </a:t>
            </a:r>
            <a:r>
              <a:rPr lang="en-US" sz="2000" dirty="0" err="1"/>
              <a:t>надлежност</a:t>
            </a:r>
            <a:r>
              <a:rPr lang="en-US" sz="2000" dirty="0"/>
              <a:t> на МТСП);</a:t>
            </a:r>
          </a:p>
          <a:p>
            <a:pPr indent="-228600" algn="l">
              <a:buFont typeface="Arial" panose="020B0604020202020204" pitchFamily="34" charset="0"/>
              <a:buChar char="•"/>
            </a:pPr>
            <a:r>
              <a:rPr lang="en-US" sz="2000" dirty="0" err="1"/>
              <a:t>Полиција</a:t>
            </a:r>
            <a:r>
              <a:rPr lang="en-US" sz="2000" dirty="0"/>
              <a:t>(</a:t>
            </a:r>
            <a:r>
              <a:rPr lang="en-US" sz="2000" dirty="0" err="1"/>
              <a:t>во</a:t>
            </a:r>
            <a:r>
              <a:rPr lang="en-US" sz="2000" dirty="0"/>
              <a:t> </a:t>
            </a:r>
            <a:r>
              <a:rPr lang="en-US" sz="2000" dirty="0" err="1"/>
              <a:t>надлежност</a:t>
            </a:r>
            <a:r>
              <a:rPr lang="en-US" sz="2000" dirty="0"/>
              <a:t> на МВР)</a:t>
            </a:r>
          </a:p>
          <a:p>
            <a:pPr indent="-228600" algn="l">
              <a:buFont typeface="Arial" panose="020B0604020202020204" pitchFamily="34" charset="0"/>
              <a:buChar char="•"/>
            </a:pPr>
            <a:r>
              <a:rPr lang="en-US" sz="2000" dirty="0" err="1"/>
              <a:t>Здравствени</a:t>
            </a:r>
            <a:r>
              <a:rPr lang="en-US" sz="2000" dirty="0"/>
              <a:t> </a:t>
            </a:r>
            <a:r>
              <a:rPr lang="en-US" sz="2000" dirty="0" err="1"/>
              <a:t>институции</a:t>
            </a:r>
            <a:r>
              <a:rPr lang="en-US" sz="2000" dirty="0"/>
              <a:t>(</a:t>
            </a:r>
            <a:r>
              <a:rPr lang="en-US" sz="2000" dirty="0" err="1"/>
              <a:t>во</a:t>
            </a:r>
            <a:r>
              <a:rPr lang="en-US" sz="2000" dirty="0"/>
              <a:t> </a:t>
            </a:r>
            <a:r>
              <a:rPr lang="en-US" sz="2000" dirty="0" err="1"/>
              <a:t>надлежност</a:t>
            </a:r>
            <a:r>
              <a:rPr lang="en-US" sz="2000" dirty="0"/>
              <a:t> на МЗ)</a:t>
            </a:r>
          </a:p>
          <a:p>
            <a:pPr indent="-228600" algn="l">
              <a:buFont typeface="Arial" panose="020B0604020202020204" pitchFamily="34" charset="0"/>
              <a:buChar char="•"/>
            </a:pPr>
            <a:r>
              <a:rPr lang="en-US" sz="2000" dirty="0" err="1"/>
              <a:t>Образовни</a:t>
            </a:r>
            <a:r>
              <a:rPr lang="en-US" sz="2000" dirty="0"/>
              <a:t> </a:t>
            </a:r>
            <a:r>
              <a:rPr lang="en-US" sz="2000" dirty="0" err="1"/>
              <a:t>институции</a:t>
            </a:r>
            <a:r>
              <a:rPr lang="en-US" sz="2000" dirty="0"/>
              <a:t> )</a:t>
            </a:r>
            <a:r>
              <a:rPr lang="en-US" sz="2000" dirty="0" err="1"/>
              <a:t>во</a:t>
            </a:r>
            <a:r>
              <a:rPr lang="en-US" sz="2000" dirty="0"/>
              <a:t> </a:t>
            </a:r>
            <a:r>
              <a:rPr lang="en-US" sz="2000" dirty="0" err="1"/>
              <a:t>надлежност</a:t>
            </a:r>
            <a:r>
              <a:rPr lang="en-US" sz="2000" dirty="0"/>
              <a:t> на МОН)</a:t>
            </a:r>
          </a:p>
          <a:p>
            <a:pPr indent="-228600" algn="l">
              <a:buFont typeface="Arial" panose="020B0604020202020204" pitchFamily="34" charset="0"/>
              <a:buChar char="•"/>
            </a:pPr>
            <a:r>
              <a:rPr lang="en-US" sz="2000" dirty="0" err="1"/>
              <a:t>Здруженијата</a:t>
            </a:r>
            <a:r>
              <a:rPr lang="en-US" sz="2000" dirty="0"/>
              <a:t> на </a:t>
            </a:r>
            <a:r>
              <a:rPr lang="en-US" sz="2000" dirty="0" err="1"/>
              <a:t>граѓани</a:t>
            </a:r>
            <a:r>
              <a:rPr lang="en-US" sz="2000" dirty="0"/>
              <a:t> </a:t>
            </a:r>
          </a:p>
          <a:p>
            <a:pPr indent="-228600" algn="l">
              <a:buFont typeface="Arial" panose="020B0604020202020204" pitchFamily="34" charset="0"/>
              <a:buChar char="•"/>
            </a:pPr>
            <a:r>
              <a:rPr lang="en-US" sz="2000" dirty="0" err="1"/>
              <a:t>Граѓанските</a:t>
            </a:r>
            <a:r>
              <a:rPr lang="en-US" sz="2000" dirty="0"/>
              <a:t> </a:t>
            </a:r>
            <a:r>
              <a:rPr lang="en-US" sz="2000" dirty="0" err="1"/>
              <a:t>судови</a:t>
            </a:r>
            <a:endParaRPr lang="en-US" sz="2000" dirty="0"/>
          </a:p>
          <a:p>
            <a:pPr algn="l"/>
            <a:endParaRPr lang="en-US" sz="1400" dirty="0"/>
          </a:p>
          <a:p>
            <a:pPr algn="l"/>
            <a:endParaRPr lang="en-US" sz="1200" dirty="0"/>
          </a:p>
        </p:txBody>
      </p:sp>
    </p:spTree>
    <p:extLst>
      <p:ext uri="{BB962C8B-B14F-4D97-AF65-F5344CB8AC3E}">
        <p14:creationId xmlns:p14="http://schemas.microsoft.com/office/powerpoint/2010/main" val="14665001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524027-128C-4016-8635-C2D4F01ED1DE}"/>
              </a:ext>
            </a:extLst>
          </p:cNvPr>
          <p:cNvSpPr>
            <a:spLocks noGrp="1"/>
          </p:cNvSpPr>
          <p:nvPr>
            <p:ph type="title"/>
          </p:nvPr>
        </p:nvSpPr>
        <p:spPr>
          <a:xfrm>
            <a:off x="838200" y="365125"/>
            <a:ext cx="10515600" cy="1325563"/>
          </a:xfrm>
        </p:spPr>
        <p:txBody>
          <a:bodyPr>
            <a:normAutofit/>
          </a:bodyPr>
          <a:lstStyle/>
          <a:p>
            <a:r>
              <a:rPr lang="en-US" sz="3400" b="1" kern="1200">
                <a:latin typeface="+mj-lt"/>
                <a:ea typeface="+mj-ea"/>
                <a:cs typeface="+mj-cs"/>
              </a:rPr>
              <a:t>Граѓански систем на заштита од родово базирано насилство и семејно насилство во Р.Северна Македонија</a:t>
            </a:r>
            <a:endParaRPr lang="en-US" sz="3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0C86E30-EC6D-4B7A-A341-97E80D15CE4D}"/>
              </a:ext>
            </a:extLst>
          </p:cNvPr>
          <p:cNvSpPr>
            <a:spLocks noGrp="1"/>
          </p:cNvSpPr>
          <p:nvPr>
            <p:ph idx="1"/>
          </p:nvPr>
        </p:nvSpPr>
        <p:spPr>
          <a:xfrm>
            <a:off x="838200" y="1929384"/>
            <a:ext cx="10515600" cy="4251960"/>
          </a:xfrm>
        </p:spPr>
        <p:txBody>
          <a:bodyPr>
            <a:normAutofit/>
          </a:bodyPr>
          <a:lstStyle/>
          <a:p>
            <a:pPr marL="0" indent="0">
              <a:buNone/>
            </a:pPr>
            <a:r>
              <a:rPr lang="ru-RU" sz="2200" b="1"/>
              <a:t>VIII. ИТНИ И ПРИВРЕМЕНИ МЕРКИ ЗА ЗАШТИТА</a:t>
            </a:r>
          </a:p>
          <a:p>
            <a:pPr marL="0" indent="0">
              <a:buNone/>
            </a:pPr>
            <a:r>
              <a:rPr lang="ru-RU" sz="2200" b="1"/>
              <a:t> </a:t>
            </a:r>
            <a:r>
              <a:rPr lang="ru-RU" sz="2200"/>
              <a:t>Итна мерка –предлог МВР-до основен граѓански суд</a:t>
            </a:r>
          </a:p>
          <a:p>
            <a:pPr marL="0" indent="0">
              <a:buNone/>
            </a:pPr>
            <a:r>
              <a:rPr lang="ru-RU" sz="2200"/>
              <a:t>Заради отстранување на непосредна и сериозна опасност по животот и физичкиот и психичкиот интегритет на жртвата и членови на нејзиното семејство, </a:t>
            </a:r>
            <a:r>
              <a:rPr lang="ru-RU" sz="2200" b="1" u="sng"/>
              <a:t>се изрекува итна мерка за заштита и тоа отстранување на сторителот од домот и забрана за приближување до домот на предлог на Министерството за внатрешни работи, без согласност на жртвата</a:t>
            </a:r>
            <a:r>
              <a:rPr lang="ru-RU" sz="2200"/>
              <a:t>. </a:t>
            </a:r>
          </a:p>
          <a:p>
            <a:pPr marL="0" indent="0">
              <a:buNone/>
            </a:pPr>
            <a:r>
              <a:rPr lang="ru-RU" sz="2200"/>
              <a:t> Предлогот за изрекување на итна мерка за заштита, Министерството за внатрешни работи го доставува до надлежниот суд по направената проценката на ризикот и полицискиот извештај </a:t>
            </a:r>
          </a:p>
          <a:p>
            <a:pPr marL="0" indent="0">
              <a:buNone/>
            </a:pPr>
            <a:r>
              <a:rPr lang="ru-RU" sz="2200"/>
              <a:t> Итната мерка за заштита се изрекува во траење од најмалку десет, а најмногу до 30 дена</a:t>
            </a:r>
            <a:endParaRPr lang="ru-RU" sz="2200" b="1" u="sng"/>
          </a:p>
        </p:txBody>
      </p:sp>
    </p:spTree>
    <p:extLst>
      <p:ext uri="{BB962C8B-B14F-4D97-AF65-F5344CB8AC3E}">
        <p14:creationId xmlns:p14="http://schemas.microsoft.com/office/powerpoint/2010/main" val="1622372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524027-128C-4016-8635-C2D4F01ED1DE}"/>
              </a:ext>
            </a:extLst>
          </p:cNvPr>
          <p:cNvSpPr>
            <a:spLocks noGrp="1"/>
          </p:cNvSpPr>
          <p:nvPr>
            <p:ph type="title"/>
          </p:nvPr>
        </p:nvSpPr>
        <p:spPr>
          <a:xfrm>
            <a:off x="838200" y="365125"/>
            <a:ext cx="10515600" cy="1325563"/>
          </a:xfrm>
        </p:spPr>
        <p:txBody>
          <a:bodyPr>
            <a:normAutofit/>
          </a:bodyPr>
          <a:lstStyle/>
          <a:p>
            <a:r>
              <a:rPr lang="en-US" sz="3400" b="1" kern="1200">
                <a:latin typeface="+mj-lt"/>
                <a:ea typeface="+mj-ea"/>
                <a:cs typeface="+mj-cs"/>
              </a:rPr>
              <a:t>Граѓански систем на заштита од родово базирано насилство и семејно насилство во Р.Северна Македонија</a:t>
            </a:r>
            <a:endParaRPr lang="en-US" sz="3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0C86E30-EC6D-4B7A-A341-97E80D15CE4D}"/>
              </a:ext>
            </a:extLst>
          </p:cNvPr>
          <p:cNvSpPr>
            <a:spLocks noGrp="1"/>
          </p:cNvSpPr>
          <p:nvPr>
            <p:ph idx="1"/>
          </p:nvPr>
        </p:nvSpPr>
        <p:spPr>
          <a:xfrm>
            <a:off x="838200" y="1929384"/>
            <a:ext cx="10515600" cy="4251960"/>
          </a:xfrm>
        </p:spPr>
        <p:txBody>
          <a:bodyPr>
            <a:normAutofit/>
          </a:bodyPr>
          <a:lstStyle/>
          <a:p>
            <a:pPr marL="0" indent="0">
              <a:buNone/>
            </a:pPr>
            <a:r>
              <a:rPr lang="ru-RU" sz="1500" b="1" dirty="0"/>
              <a:t>VIII. ИТНИ И ПРИВРЕМЕНИ МЕРКИ ЗА ЗАШТИТА</a:t>
            </a:r>
          </a:p>
          <a:p>
            <a:pPr marL="0" indent="0">
              <a:buNone/>
            </a:pPr>
            <a:r>
              <a:rPr lang="ru-RU" sz="1500" b="1" dirty="0"/>
              <a:t> Привремени мерки за заштита</a:t>
            </a:r>
            <a:r>
              <a:rPr lang="ru-RU" sz="1500" dirty="0"/>
              <a:t> </a:t>
            </a:r>
          </a:p>
          <a:p>
            <a:pPr marL="0" indent="0">
              <a:buNone/>
            </a:pPr>
            <a:r>
              <a:rPr lang="ru-RU" sz="1500" dirty="0"/>
              <a:t>Заради запирање на насилството, отстранување на последиците од извршеното насилство и преземање на ефикасни мерки кон сторителот на насилство, заради елиминирање на причините за повторно вршење на насилството, на сторителот на родово-базирано насилство врз жени и жртвите на семејно насилство судот може да му ги изрече следниве привремени мерки за заштита: </a:t>
            </a:r>
          </a:p>
          <a:p>
            <a:pPr marL="0" indent="0">
              <a:buNone/>
            </a:pPr>
            <a:r>
              <a:rPr lang="ru-RU" sz="1500" b="1" dirty="0"/>
              <a:t>1)забрана да се заканува дека ќе стори насилство; 2 забрана да малтретира, вознемирува, телефонира, контактира или на друг начин директно или индиректно комуницира со жртвата; 3) забрана да се приближува на растојание помало од 100 метри до живеалиштето, училиштето, работното место или определено место кое редовно го посетува жртвата; 4) отстранување од домот без оглед на сопственоста во траење од десет до 30 дена; 5) забрана да поседува огнено или друго оружје или истото да му биде одземено; 6) задолжително да ги врати предметите кои се потребни за задоволување на секојдневните потреби на жртвата и семејството; 7) задолжително законско издржување на семејството; 8) задолжително да посетува советувалиште за сторители на насилство врз жени или семејно насилство; 9) задолжително лекување на сторителот доколку употребува, алкохол, дрога и други психотропни супстанции или има психичко заболување; 10) сторителот задолжително да ги надомести медицинските и другите трошоци настанати од насилството и 11) која било друга мерка која судот ја смета за неопходна за да се обезбеди сигурност и добросостојба на жртвата и другите членови на семејството</a:t>
            </a:r>
            <a:endParaRPr lang="ru-RU" sz="1500" b="1" u="sng" dirty="0"/>
          </a:p>
        </p:txBody>
      </p:sp>
    </p:spTree>
    <p:extLst>
      <p:ext uri="{BB962C8B-B14F-4D97-AF65-F5344CB8AC3E}">
        <p14:creationId xmlns:p14="http://schemas.microsoft.com/office/powerpoint/2010/main" val="27510611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524027-128C-4016-8635-C2D4F01ED1DE}"/>
              </a:ext>
            </a:extLst>
          </p:cNvPr>
          <p:cNvSpPr>
            <a:spLocks noGrp="1"/>
          </p:cNvSpPr>
          <p:nvPr>
            <p:ph type="title"/>
          </p:nvPr>
        </p:nvSpPr>
        <p:spPr>
          <a:xfrm>
            <a:off x="838200" y="365125"/>
            <a:ext cx="10515600" cy="1325563"/>
          </a:xfrm>
        </p:spPr>
        <p:txBody>
          <a:bodyPr>
            <a:normAutofit/>
          </a:bodyPr>
          <a:lstStyle/>
          <a:p>
            <a:r>
              <a:rPr lang="en-US" sz="3400" b="1" kern="1200">
                <a:latin typeface="+mj-lt"/>
                <a:ea typeface="+mj-ea"/>
                <a:cs typeface="+mj-cs"/>
              </a:rPr>
              <a:t>Граѓански систем на заштита од родово базирано насилство и семејно насилство во Р.Северна Македонија</a:t>
            </a:r>
            <a:endParaRPr lang="en-US" sz="3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0C86E30-EC6D-4B7A-A341-97E80D15CE4D}"/>
              </a:ext>
            </a:extLst>
          </p:cNvPr>
          <p:cNvSpPr>
            <a:spLocks noGrp="1"/>
          </p:cNvSpPr>
          <p:nvPr>
            <p:ph idx="1"/>
          </p:nvPr>
        </p:nvSpPr>
        <p:spPr>
          <a:xfrm>
            <a:off x="838200" y="1929384"/>
            <a:ext cx="10515600" cy="4251960"/>
          </a:xfrm>
        </p:spPr>
        <p:txBody>
          <a:bodyPr>
            <a:normAutofit/>
          </a:bodyPr>
          <a:lstStyle/>
          <a:p>
            <a:pPr marL="0" indent="0">
              <a:buNone/>
            </a:pPr>
            <a:r>
              <a:rPr lang="ru-RU" sz="1500" b="1"/>
              <a:t>VIII. ИТНИ И ПРИВРЕМЕНИ МЕРКИ ЗА ЗАШТИТА</a:t>
            </a:r>
          </a:p>
          <a:p>
            <a:pPr marL="0" indent="0">
              <a:buNone/>
            </a:pPr>
            <a:r>
              <a:rPr lang="ru-RU" sz="1500" b="1"/>
              <a:t> Привремени мерки за заштита</a:t>
            </a:r>
            <a:r>
              <a:rPr lang="ru-RU" sz="1500"/>
              <a:t> -ПМЗ</a:t>
            </a:r>
          </a:p>
          <a:p>
            <a:pPr marL="0" indent="0">
              <a:buNone/>
            </a:pPr>
            <a:r>
              <a:rPr lang="ru-RU" sz="1500"/>
              <a:t>-по предлог на жртвата до надлежен граѓански суд и</a:t>
            </a:r>
          </a:p>
          <a:p>
            <a:pPr marL="0" indent="0">
              <a:buNone/>
            </a:pPr>
            <a:r>
              <a:rPr lang="ru-RU" sz="1500"/>
              <a:t>-по предлог на надлежен ЦСР до надлежен граѓански суд само со согласност на жртвата</a:t>
            </a:r>
          </a:p>
          <a:p>
            <a:pPr marL="0" indent="0">
              <a:buNone/>
            </a:pPr>
            <a:endParaRPr lang="ru-RU" sz="1500"/>
          </a:p>
          <a:p>
            <a:pPr marL="0" indent="0">
              <a:buNone/>
            </a:pPr>
            <a:r>
              <a:rPr lang="ru-RU" sz="1500"/>
              <a:t>Центарот за социјална работа задолжително поднесува до судот предлог за изрекување на ПМЗ, во име на деца и деловно неспособни лица секогаш кога родителот, старателот или законскиот застапник тоа нема да го сторат и без нивна согласност. </a:t>
            </a:r>
          </a:p>
          <a:p>
            <a:pPr marL="0" indent="0">
              <a:buNone/>
            </a:pPr>
            <a:r>
              <a:rPr lang="ru-RU" sz="1500"/>
              <a:t> Центарот за социјална работа во предлогот до судот за изрекување на ПМЗ, за дете може да предложи привремената мерка за заштита да се однесува и за родителот со кого детето живее, во случаи кога тоа го бараат интересите на детето за негова заштита и безбедност.</a:t>
            </a:r>
          </a:p>
          <a:p>
            <a:pPr marL="0" indent="0">
              <a:buNone/>
            </a:pPr>
            <a:r>
              <a:rPr lang="ru-RU" sz="1500"/>
              <a:t>Центарот за социјална работа кон предлогот за изрекување на ПМЗ, доставува </a:t>
            </a:r>
            <a:r>
              <a:rPr lang="ru-RU" sz="1500" b="1"/>
              <a:t>наод и мислење на стручен тим во кој дава и предлог за изрекување на привремена мерка/ки во зависност од утврдените потреби за заштита на жртвата</a:t>
            </a:r>
            <a:r>
              <a:rPr lang="ru-RU" sz="1500"/>
              <a:t>. </a:t>
            </a:r>
          </a:p>
          <a:p>
            <a:pPr marL="0" indent="0">
              <a:buNone/>
            </a:pPr>
            <a:r>
              <a:rPr lang="ru-RU" sz="1500"/>
              <a:t>Предлог за изрекување на привремена мерка може да се поднесе без оглед дали се води кривична постапка.</a:t>
            </a:r>
          </a:p>
        </p:txBody>
      </p:sp>
    </p:spTree>
    <p:extLst>
      <p:ext uri="{BB962C8B-B14F-4D97-AF65-F5344CB8AC3E}">
        <p14:creationId xmlns:p14="http://schemas.microsoft.com/office/powerpoint/2010/main" val="42234574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524027-128C-4016-8635-C2D4F01ED1DE}"/>
              </a:ext>
            </a:extLst>
          </p:cNvPr>
          <p:cNvSpPr>
            <a:spLocks noGrp="1"/>
          </p:cNvSpPr>
          <p:nvPr>
            <p:ph type="title"/>
          </p:nvPr>
        </p:nvSpPr>
        <p:spPr>
          <a:xfrm>
            <a:off x="838200" y="365125"/>
            <a:ext cx="10515600" cy="1325563"/>
          </a:xfrm>
        </p:spPr>
        <p:txBody>
          <a:bodyPr>
            <a:normAutofit/>
          </a:bodyPr>
          <a:lstStyle/>
          <a:p>
            <a:r>
              <a:rPr lang="en-US" sz="3400" b="1" kern="1200">
                <a:latin typeface="+mj-lt"/>
                <a:ea typeface="+mj-ea"/>
                <a:cs typeface="+mj-cs"/>
              </a:rPr>
              <a:t>Граѓански систем на заштита од родово базирано насилство и семејно насилство во Р.Северна Македонија</a:t>
            </a:r>
            <a:endParaRPr lang="en-US" sz="3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0C86E30-EC6D-4B7A-A341-97E80D15CE4D}"/>
              </a:ext>
            </a:extLst>
          </p:cNvPr>
          <p:cNvSpPr>
            <a:spLocks noGrp="1"/>
          </p:cNvSpPr>
          <p:nvPr>
            <p:ph idx="1"/>
          </p:nvPr>
        </p:nvSpPr>
        <p:spPr>
          <a:xfrm>
            <a:off x="838200" y="1929384"/>
            <a:ext cx="10515600" cy="4251960"/>
          </a:xfrm>
        </p:spPr>
        <p:txBody>
          <a:bodyPr>
            <a:normAutofit/>
          </a:bodyPr>
          <a:lstStyle/>
          <a:p>
            <a:pPr marL="0" indent="0">
              <a:buNone/>
            </a:pPr>
            <a:r>
              <a:rPr lang="ru-RU" sz="1700" b="1"/>
              <a:t>VIII. ИТНИ И ПРИВРЕМЕНИ МЕРКИ ЗА ЗАШТИТА</a:t>
            </a:r>
          </a:p>
          <a:p>
            <a:pPr marL="0" indent="0">
              <a:buNone/>
            </a:pPr>
            <a:r>
              <a:rPr lang="ru-RU" sz="1700" b="1"/>
              <a:t> Привремени мерки за заштита</a:t>
            </a:r>
            <a:r>
              <a:rPr lang="ru-RU" sz="1700"/>
              <a:t> -ПМЗ</a:t>
            </a:r>
          </a:p>
          <a:p>
            <a:pPr marL="0" indent="0">
              <a:buNone/>
            </a:pPr>
            <a:r>
              <a:rPr lang="ru-RU" sz="1700"/>
              <a:t>-по предлог на жртвата до надлежен граѓански суд и</a:t>
            </a:r>
          </a:p>
          <a:p>
            <a:pPr marL="0" indent="0">
              <a:buNone/>
            </a:pPr>
            <a:r>
              <a:rPr lang="ru-RU" sz="1700"/>
              <a:t>-по предлог на надлежен ЦСР до надлежен граѓански суд само со согласност на жртвата</a:t>
            </a:r>
          </a:p>
          <a:p>
            <a:pPr marL="0" indent="0">
              <a:buNone/>
            </a:pPr>
            <a:r>
              <a:rPr lang="ru-RU" sz="1700"/>
              <a:t>Траење минимум 3 месеци до 1 година</a:t>
            </a:r>
          </a:p>
          <a:p>
            <a:pPr marL="0" indent="0">
              <a:buNone/>
            </a:pPr>
            <a:r>
              <a:rPr lang="ru-RU" sz="1700"/>
              <a:t>Можност за продолжување по барање на жртвата или ЦСР се поденсува НОВ ПРЕДЛОГ до суд</a:t>
            </a:r>
          </a:p>
          <a:p>
            <a:pPr marL="0" indent="0">
              <a:buNone/>
            </a:pPr>
            <a:r>
              <a:rPr lang="ru-RU" sz="1700"/>
              <a:t>Можност за укинување на ПМЗ и/или измена на ПМЗ со друга</a:t>
            </a:r>
          </a:p>
          <a:p>
            <a:pPr marL="0" indent="0">
              <a:buNone/>
            </a:pPr>
            <a:r>
              <a:rPr lang="ru-RU" sz="1700"/>
              <a:t>Судот по предлогот на жртвата или центарот за социјална работа за изрекување на привремена мерка за заштита од </a:t>
            </a:r>
            <a:r>
              <a:rPr lang="ru-RU" sz="1700" b="1"/>
              <a:t>ќе постапи веднаш, а најдоцна во рок од седум дена</a:t>
            </a:r>
            <a:r>
              <a:rPr lang="ru-RU" sz="1700"/>
              <a:t> од денот на приемот на барањето ќе донесе одлука.</a:t>
            </a:r>
          </a:p>
          <a:p>
            <a:pPr marL="0" indent="0">
              <a:buNone/>
            </a:pPr>
            <a:r>
              <a:rPr lang="ru-RU" sz="1700"/>
              <a:t>Рочиштето се одржува во присуство на жртвата, противникот (сторителот на родово-базирано насилство врз жена и семејно насилство) и претставник од центарот за социјална работа, кога е подносител на предлогот</a:t>
            </a:r>
          </a:p>
        </p:txBody>
      </p:sp>
    </p:spTree>
    <p:extLst>
      <p:ext uri="{BB962C8B-B14F-4D97-AF65-F5344CB8AC3E}">
        <p14:creationId xmlns:p14="http://schemas.microsoft.com/office/powerpoint/2010/main" val="20055375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4A15FB-B913-4510-9842-CAA00FAFEFFB}"/>
              </a:ext>
            </a:extLst>
          </p:cNvPr>
          <p:cNvSpPr>
            <a:spLocks noGrp="1"/>
          </p:cNvSpPr>
          <p:nvPr>
            <p:ph type="title"/>
          </p:nvPr>
        </p:nvSpPr>
        <p:spPr>
          <a:xfrm>
            <a:off x="838200" y="365125"/>
            <a:ext cx="10515600" cy="1325563"/>
          </a:xfrm>
        </p:spPr>
        <p:txBody>
          <a:bodyPr>
            <a:normAutofit/>
          </a:bodyPr>
          <a:lstStyle/>
          <a:p>
            <a:r>
              <a:rPr lang="en-US" sz="3400" b="1" kern="1200">
                <a:latin typeface="+mj-lt"/>
                <a:ea typeface="+mj-ea"/>
                <a:cs typeface="+mj-cs"/>
              </a:rPr>
              <a:t>Граѓански систем на заштита од родово базирано насилство и семејно насилство во Р.Северна Македонија</a:t>
            </a:r>
            <a:endParaRPr lang="en-US" sz="3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F945AEC-DE1A-4621-B03A-06784B3A00CC}"/>
              </a:ext>
            </a:extLst>
          </p:cNvPr>
          <p:cNvSpPr>
            <a:spLocks noGrp="1"/>
          </p:cNvSpPr>
          <p:nvPr>
            <p:ph idx="1"/>
          </p:nvPr>
        </p:nvSpPr>
        <p:spPr>
          <a:xfrm>
            <a:off x="838200" y="1929384"/>
            <a:ext cx="10515600" cy="4251960"/>
          </a:xfrm>
        </p:spPr>
        <p:txBody>
          <a:bodyPr>
            <a:normAutofit/>
          </a:bodyPr>
          <a:lstStyle/>
          <a:p>
            <a:r>
              <a:rPr lang="ru-RU" sz="2000"/>
              <a:t>Центарот за социјална работа го следи извршувањето на изречената привремена мерка/ки за заштита </a:t>
            </a:r>
          </a:p>
          <a:p>
            <a:r>
              <a:rPr lang="ru-RU" sz="2000"/>
              <a:t>За следењето на привремените мерки за заштита центарот за социјална работа соработува со граѓани, правни лица, институции и здруженија.</a:t>
            </a:r>
          </a:p>
          <a:p>
            <a:r>
              <a:rPr lang="ru-RU" sz="2000"/>
              <a:t> Центарот за социјална работа го известува судот за текот и ефектите од извршувањето на изречената привремена мерка/ки за заштита од ставот (1) на овој член. </a:t>
            </a:r>
          </a:p>
          <a:p>
            <a:r>
              <a:rPr lang="ru-RU" sz="2000"/>
              <a:t>Судот може да побара известување од центарот за социјална работа за спроведување на изречената привремена мерка за заштита од во текот на периодот за следење. </a:t>
            </a:r>
          </a:p>
          <a:p>
            <a:r>
              <a:rPr lang="ru-RU" sz="2000"/>
              <a:t>Жртвата го известува центарот за социјална работа за непочитување и/или прекршување на изречената привремена мерка/ки за заштита од во постапка по нејзин предлог.</a:t>
            </a:r>
          </a:p>
          <a:p>
            <a:r>
              <a:rPr lang="ru-RU" sz="2000"/>
              <a:t>Центарот за социјална работа е должен веднаш да го извести судот за непочитување или прекршување на изречената привремена мерка</a:t>
            </a:r>
            <a:endParaRPr lang="en-US" sz="2000"/>
          </a:p>
        </p:txBody>
      </p:sp>
    </p:spTree>
    <p:extLst>
      <p:ext uri="{BB962C8B-B14F-4D97-AF65-F5344CB8AC3E}">
        <p14:creationId xmlns:p14="http://schemas.microsoft.com/office/powerpoint/2010/main" val="6641407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4A15FB-B913-4510-9842-CAA00FAFEFFB}"/>
              </a:ext>
            </a:extLst>
          </p:cNvPr>
          <p:cNvSpPr>
            <a:spLocks noGrp="1"/>
          </p:cNvSpPr>
          <p:nvPr>
            <p:ph type="title"/>
          </p:nvPr>
        </p:nvSpPr>
        <p:spPr>
          <a:xfrm>
            <a:off x="838200" y="365125"/>
            <a:ext cx="10515600" cy="1325563"/>
          </a:xfrm>
        </p:spPr>
        <p:txBody>
          <a:bodyPr>
            <a:normAutofit/>
          </a:bodyPr>
          <a:lstStyle/>
          <a:p>
            <a:r>
              <a:rPr lang="en-US" sz="3400" b="1" kern="1200">
                <a:latin typeface="+mj-lt"/>
                <a:ea typeface="+mj-ea"/>
                <a:cs typeface="+mj-cs"/>
              </a:rPr>
              <a:t>Граѓански систем на заштита од родово базирано насилство и семејно насилство во Р.Северна Македонија</a:t>
            </a:r>
            <a:endParaRPr lang="en-US" sz="3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F945AEC-DE1A-4621-B03A-06784B3A00CC}"/>
              </a:ext>
            </a:extLst>
          </p:cNvPr>
          <p:cNvSpPr>
            <a:spLocks noGrp="1"/>
          </p:cNvSpPr>
          <p:nvPr>
            <p:ph idx="1"/>
          </p:nvPr>
        </p:nvSpPr>
        <p:spPr>
          <a:xfrm>
            <a:off x="838200" y="1929384"/>
            <a:ext cx="10515600" cy="4251960"/>
          </a:xfrm>
        </p:spPr>
        <p:txBody>
          <a:bodyPr>
            <a:normAutofit/>
          </a:bodyPr>
          <a:lstStyle/>
          <a:p>
            <a:r>
              <a:rPr lang="ru-RU" sz="2200"/>
              <a:t>Центарот за социјална работа е должен да поднесе кривична пријава против сторителот за непочитување на судската одлука за изречена привремена мерка за заштита </a:t>
            </a:r>
          </a:p>
          <a:p>
            <a:r>
              <a:rPr lang="ru-RU" sz="2200"/>
              <a:t>Центарот за социјална работа е должен да поднесе кривична пријава против сторителот за непочитување на судската одлука за изречена привремена мерка за заштита, секогаш кога насилството е сторено врз дете или во присуство на дете. </a:t>
            </a:r>
          </a:p>
          <a:p>
            <a:r>
              <a:rPr lang="ru-RU" sz="2200"/>
              <a:t> Јавниот обвинител е должен писмено да го извести центарот за социјална работа за иницираната кривична постапка, по кривичната пријава.</a:t>
            </a:r>
            <a:endParaRPr lang="en-US" sz="2200"/>
          </a:p>
        </p:txBody>
      </p:sp>
    </p:spTree>
    <p:extLst>
      <p:ext uri="{BB962C8B-B14F-4D97-AF65-F5344CB8AC3E}">
        <p14:creationId xmlns:p14="http://schemas.microsoft.com/office/powerpoint/2010/main" val="38303673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4A15FB-B913-4510-9842-CAA00FAFEFFB}"/>
              </a:ext>
            </a:extLst>
          </p:cNvPr>
          <p:cNvSpPr>
            <a:spLocks noGrp="1"/>
          </p:cNvSpPr>
          <p:nvPr>
            <p:ph type="title"/>
          </p:nvPr>
        </p:nvSpPr>
        <p:spPr>
          <a:xfrm>
            <a:off x="838200" y="365125"/>
            <a:ext cx="10515600" cy="1325563"/>
          </a:xfrm>
        </p:spPr>
        <p:txBody>
          <a:bodyPr>
            <a:normAutofit/>
          </a:bodyPr>
          <a:lstStyle/>
          <a:p>
            <a:r>
              <a:rPr lang="en-US" sz="3400" b="1" kern="1200">
                <a:latin typeface="+mj-lt"/>
                <a:ea typeface="+mj-ea"/>
                <a:cs typeface="+mj-cs"/>
              </a:rPr>
              <a:t>Граѓански систем на заштита од родово базирано насилство и семејно насилство во Р.Северна Македонија</a:t>
            </a:r>
            <a:endParaRPr lang="en-US" sz="3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F945AEC-DE1A-4621-B03A-06784B3A00CC}"/>
              </a:ext>
            </a:extLst>
          </p:cNvPr>
          <p:cNvSpPr>
            <a:spLocks noGrp="1"/>
          </p:cNvSpPr>
          <p:nvPr>
            <p:ph idx="1"/>
          </p:nvPr>
        </p:nvSpPr>
        <p:spPr>
          <a:xfrm>
            <a:off x="838200" y="1929384"/>
            <a:ext cx="10515600" cy="4251960"/>
          </a:xfrm>
        </p:spPr>
        <p:txBody>
          <a:bodyPr>
            <a:normAutofit/>
          </a:bodyPr>
          <a:lstStyle/>
          <a:p>
            <a:r>
              <a:rPr lang="ru-RU" sz="1700"/>
              <a:t>СУДСКА ЗАШТИТА</a:t>
            </a:r>
          </a:p>
          <a:p>
            <a:pPr marL="514350" indent="-514350">
              <a:buAutoNum type="arabicParenBoth"/>
            </a:pPr>
            <a:r>
              <a:rPr lang="ru-RU" sz="1700"/>
              <a:t>Жртвите имаат право на судска заштита, во граѓанска постапка и кривична постапка пред месно и стварно надлежните судови. </a:t>
            </a:r>
          </a:p>
          <a:p>
            <a:pPr marL="514350" indent="-514350">
              <a:buAutoNum type="arabicParenBoth"/>
            </a:pPr>
            <a:r>
              <a:rPr lang="ru-RU" sz="1700"/>
              <a:t>Жртвите имаат право на посебни мерки на процесна заштита согласно со Законот за кривичната постапка и Законот за правда за децата. </a:t>
            </a:r>
          </a:p>
          <a:p>
            <a:pPr marL="514350" indent="-514350">
              <a:buAutoNum type="arabicParenBoth"/>
            </a:pPr>
            <a:r>
              <a:rPr lang="ru-RU" sz="1700"/>
              <a:t>Тужба за утврдување на одговорност за непостапување со должно внимание Жртвата има право да поднесе тужба пред граѓански суд за утврдување на одговорност за непостапување со должно внимание </a:t>
            </a:r>
          </a:p>
          <a:p>
            <a:pPr marL="514350" indent="-514350">
              <a:buAutoNum type="arabicParenBoth"/>
            </a:pPr>
            <a:r>
              <a:rPr lang="ru-RU" sz="1700"/>
              <a:t>Во тужбата од ставот (1) на овој член може да се истакне барање: 1) да се утврди одговорност на тужениот за непостапување со должно внимание утврдено со овој закон; 2) да се досуди надоместок на штета за жртвата поради непостапување со должно внимание од страна на тужениот и 3) да се задолжи тужениот да преземе дејствија за заштита на жртвата согласно со одредбите и роковите утврдени со овој закон. </a:t>
            </a:r>
          </a:p>
          <a:p>
            <a:pPr marL="514350" indent="-514350">
              <a:buAutoNum type="arabicParenBoth"/>
            </a:pPr>
            <a:r>
              <a:rPr lang="ru-RU" sz="1700"/>
              <a:t>Товар на докажување -Тужителот кој тврди дека е повреден принципот на должно внимание е должен да ги изнесе фактите што го прават тврдењето веројатно и тогаш товарот на докажување преминува на тужениот да докаже дека постапувал со должно внимание.</a:t>
            </a:r>
            <a:endParaRPr lang="en-US" sz="1700"/>
          </a:p>
        </p:txBody>
      </p:sp>
    </p:spTree>
    <p:extLst>
      <p:ext uri="{BB962C8B-B14F-4D97-AF65-F5344CB8AC3E}">
        <p14:creationId xmlns:p14="http://schemas.microsoft.com/office/powerpoint/2010/main" val="21570831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4A15FB-B913-4510-9842-CAA00FAFEFFB}"/>
              </a:ext>
            </a:extLst>
          </p:cNvPr>
          <p:cNvSpPr>
            <a:spLocks noGrp="1"/>
          </p:cNvSpPr>
          <p:nvPr>
            <p:ph type="title"/>
          </p:nvPr>
        </p:nvSpPr>
        <p:spPr>
          <a:xfrm>
            <a:off x="838200" y="365125"/>
            <a:ext cx="10515600" cy="1325563"/>
          </a:xfrm>
        </p:spPr>
        <p:txBody>
          <a:bodyPr>
            <a:normAutofit/>
          </a:bodyPr>
          <a:lstStyle/>
          <a:p>
            <a:r>
              <a:rPr lang="en-US" sz="3400" b="1" kern="1200">
                <a:latin typeface="+mj-lt"/>
                <a:ea typeface="+mj-ea"/>
                <a:cs typeface="+mj-cs"/>
              </a:rPr>
              <a:t>Граѓански систем на заштита од родово базирано насилство и семејно насилство во Р.Северна Македонија</a:t>
            </a:r>
            <a:endParaRPr lang="en-US" sz="3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F945AEC-DE1A-4621-B03A-06784B3A00CC}"/>
              </a:ext>
            </a:extLst>
          </p:cNvPr>
          <p:cNvSpPr>
            <a:spLocks noGrp="1"/>
          </p:cNvSpPr>
          <p:nvPr>
            <p:ph idx="1"/>
          </p:nvPr>
        </p:nvSpPr>
        <p:spPr>
          <a:xfrm>
            <a:off x="838200" y="1929384"/>
            <a:ext cx="10515600" cy="4251960"/>
          </a:xfrm>
        </p:spPr>
        <p:txBody>
          <a:bodyPr>
            <a:normAutofit/>
          </a:bodyPr>
          <a:lstStyle/>
          <a:p>
            <a:pPr marL="0" indent="0">
              <a:buNone/>
            </a:pPr>
            <a:r>
              <a:rPr lang="ru-RU" sz="2200"/>
              <a:t>-Услуги-</a:t>
            </a:r>
          </a:p>
          <a:p>
            <a:r>
              <a:rPr lang="ru-RU" sz="2200"/>
              <a:t>ОПШТИ </a:t>
            </a:r>
          </a:p>
          <a:p>
            <a:r>
              <a:rPr lang="ru-RU" sz="2200"/>
              <a:t>Жените жртви на родово-базирано насилство и жртвите на семејно насилство имаат пристап до здравствени и социјални услуги. </a:t>
            </a:r>
          </a:p>
          <a:p>
            <a:r>
              <a:rPr lang="ru-RU" sz="2200"/>
              <a:t> Службените лица во институциите кои даваат здравствени и социјални услуги се должни да им дадат поддршка и помош и да ги упатат до други соодветни специјализирани даватели на услуги</a:t>
            </a:r>
            <a:endParaRPr lang="en-US" sz="2200"/>
          </a:p>
        </p:txBody>
      </p:sp>
    </p:spTree>
    <p:extLst>
      <p:ext uri="{BB962C8B-B14F-4D97-AF65-F5344CB8AC3E}">
        <p14:creationId xmlns:p14="http://schemas.microsoft.com/office/powerpoint/2010/main" val="28782386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4A15FB-B913-4510-9842-CAA00FAFEFFB}"/>
              </a:ext>
            </a:extLst>
          </p:cNvPr>
          <p:cNvSpPr>
            <a:spLocks noGrp="1"/>
          </p:cNvSpPr>
          <p:nvPr>
            <p:ph type="title"/>
          </p:nvPr>
        </p:nvSpPr>
        <p:spPr>
          <a:xfrm>
            <a:off x="838200" y="365125"/>
            <a:ext cx="10515600" cy="1325563"/>
          </a:xfrm>
        </p:spPr>
        <p:txBody>
          <a:bodyPr>
            <a:normAutofit/>
          </a:bodyPr>
          <a:lstStyle/>
          <a:p>
            <a:r>
              <a:rPr lang="en-US" sz="3400" b="1" kern="1200">
                <a:latin typeface="+mj-lt"/>
                <a:ea typeface="+mj-ea"/>
                <a:cs typeface="+mj-cs"/>
              </a:rPr>
              <a:t>Граѓански систем на заштита од родово базирано насилство и семејно насилство во Р.Северна Македонија</a:t>
            </a:r>
            <a:endParaRPr lang="en-US" sz="3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F945AEC-DE1A-4621-B03A-06784B3A00CC}"/>
              </a:ext>
            </a:extLst>
          </p:cNvPr>
          <p:cNvSpPr>
            <a:spLocks noGrp="1"/>
          </p:cNvSpPr>
          <p:nvPr>
            <p:ph idx="1"/>
          </p:nvPr>
        </p:nvSpPr>
        <p:spPr>
          <a:xfrm>
            <a:off x="838200" y="1929384"/>
            <a:ext cx="10515600" cy="4251960"/>
          </a:xfrm>
        </p:spPr>
        <p:txBody>
          <a:bodyPr>
            <a:normAutofit/>
          </a:bodyPr>
          <a:lstStyle/>
          <a:p>
            <a:pPr marL="0" indent="0">
              <a:buNone/>
            </a:pPr>
            <a:r>
              <a:rPr lang="ru-RU" sz="2200"/>
              <a:t>-Услуги-</a:t>
            </a:r>
          </a:p>
          <a:p>
            <a:r>
              <a:rPr lang="ru-RU" sz="2200"/>
              <a:t>СПЕЦИЈАЛИЗИРАНИ</a:t>
            </a:r>
          </a:p>
          <a:p>
            <a:r>
              <a:rPr lang="ru-RU" sz="2200"/>
              <a:t>Специјализираните услуги за жени жртви на родово-базирано насилство и семејно насилство се услуги кои одговараат на конкретните потреби на жртвите на различни видови на насилство. </a:t>
            </a:r>
          </a:p>
          <a:p>
            <a:r>
              <a:rPr lang="ru-RU" sz="2200"/>
              <a:t> Специјализираните услуги се обезбедуваат без надоместок на начин на кој се штити приватноста, достоинството и угледот на жртвите</a:t>
            </a:r>
          </a:p>
        </p:txBody>
      </p:sp>
    </p:spTree>
    <p:extLst>
      <p:ext uri="{BB962C8B-B14F-4D97-AF65-F5344CB8AC3E}">
        <p14:creationId xmlns:p14="http://schemas.microsoft.com/office/powerpoint/2010/main" val="23343144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F24362F-3A64-4989-8838-65D9477D4408}"/>
              </a:ext>
            </a:extLst>
          </p:cNvPr>
          <p:cNvSpPr>
            <a:spLocks noGrp="1"/>
          </p:cNvSpPr>
          <p:nvPr>
            <p:ph type="title"/>
          </p:nvPr>
        </p:nvSpPr>
        <p:spPr>
          <a:xfrm>
            <a:off x="838200" y="365125"/>
            <a:ext cx="10515600" cy="1325563"/>
          </a:xfrm>
        </p:spPr>
        <p:txBody>
          <a:bodyPr>
            <a:normAutofit/>
          </a:bodyPr>
          <a:lstStyle/>
          <a:p>
            <a:r>
              <a:rPr lang="mk-MK" sz="5400"/>
              <a:t>СПЕЦИЈАЛИЗИРАНИ УСЛУГИ</a:t>
            </a:r>
            <a:endParaRPr lang="en-US"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24D8AB2-078F-4C3E-A15F-0044262F4035}"/>
              </a:ext>
            </a:extLst>
          </p:cNvPr>
          <p:cNvSpPr>
            <a:spLocks noGrp="1"/>
          </p:cNvSpPr>
          <p:nvPr>
            <p:ph idx="1"/>
          </p:nvPr>
        </p:nvSpPr>
        <p:spPr>
          <a:xfrm>
            <a:off x="838200" y="1929384"/>
            <a:ext cx="10515600" cy="4251960"/>
          </a:xfrm>
        </p:spPr>
        <p:txBody>
          <a:bodyPr>
            <a:normAutofit/>
          </a:bodyPr>
          <a:lstStyle/>
          <a:p>
            <a:r>
              <a:rPr lang="ru-RU" sz="2200"/>
              <a:t>Услуги на информирање и упатување </a:t>
            </a:r>
          </a:p>
          <a:p>
            <a:r>
              <a:rPr lang="ru-RU" sz="2200"/>
              <a:t> Услугата на информирање и упатување се обезбедува преку С.О.С. линија. </a:t>
            </a:r>
          </a:p>
          <a:p>
            <a:r>
              <a:rPr lang="ru-RU" sz="2200"/>
              <a:t> С.О.С. линија обезбедува 24 часовна точна, навремена и доверлива информација за заштита на жртвите, достапните услуги и телефонско советување на жени жртви на насилство и жртвите на семејно насилство. </a:t>
            </a:r>
          </a:p>
          <a:p>
            <a:r>
              <a:rPr lang="ru-RU" sz="2200"/>
              <a:t> Услугата се обезбедува од даватели на социјални услуги согласно со Законот за социјалната заштита</a:t>
            </a:r>
            <a:endParaRPr lang="en-US" sz="2200"/>
          </a:p>
        </p:txBody>
      </p:sp>
    </p:spTree>
    <p:extLst>
      <p:ext uri="{BB962C8B-B14F-4D97-AF65-F5344CB8AC3E}">
        <p14:creationId xmlns:p14="http://schemas.microsoft.com/office/powerpoint/2010/main" val="3794051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D997B1-7F22-4723-B14C-1C43ECDD5446}"/>
              </a:ext>
            </a:extLst>
          </p:cNvPr>
          <p:cNvSpPr>
            <a:spLocks noGrp="1"/>
          </p:cNvSpPr>
          <p:nvPr>
            <p:ph type="ctrTitle"/>
          </p:nvPr>
        </p:nvSpPr>
        <p:spPr>
          <a:xfrm>
            <a:off x="838200" y="365125"/>
            <a:ext cx="10515600" cy="1325563"/>
          </a:xfrm>
        </p:spPr>
        <p:txBody>
          <a:bodyPr vert="horz" lIns="91440" tIns="45720" rIns="91440" bIns="45720" rtlCol="0" anchor="ctr">
            <a:normAutofit/>
          </a:bodyPr>
          <a:lstStyle/>
          <a:p>
            <a:pPr algn="l"/>
            <a:r>
              <a:rPr lang="en-US" sz="3000" b="1" kern="1200">
                <a:solidFill>
                  <a:schemeClr val="tx1"/>
                </a:solidFill>
                <a:latin typeface="+mj-lt"/>
                <a:ea typeface="+mj-ea"/>
                <a:cs typeface="+mj-cs"/>
              </a:rPr>
              <a:t>Граѓански систем на заштита од родово базирано насилство и семејно насилство во Р.Северна Македонија-ПОСТАПУВАЊЕ</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28F16F19-4E2D-478B-8C5D-63CC0D2CABD5}"/>
              </a:ext>
            </a:extLst>
          </p:cNvPr>
          <p:cNvSpPr>
            <a:spLocks noGrp="1"/>
          </p:cNvSpPr>
          <p:nvPr>
            <p:ph type="subTitle" idx="1"/>
          </p:nvPr>
        </p:nvSpPr>
        <p:spPr>
          <a:xfrm>
            <a:off x="838200" y="1929384"/>
            <a:ext cx="10515600" cy="4251960"/>
          </a:xfrm>
        </p:spPr>
        <p:txBody>
          <a:bodyPr vert="horz" lIns="91440" tIns="45720" rIns="91440" bIns="45720" rtlCol="0">
            <a:normAutofit/>
          </a:bodyPr>
          <a:lstStyle/>
          <a:p>
            <a:pPr indent="-228600" algn="l">
              <a:buFont typeface="Arial" panose="020B0604020202020204" pitchFamily="34" charset="0"/>
              <a:buChar char="•"/>
            </a:pPr>
            <a:r>
              <a:rPr lang="en-US" sz="2200" b="1" dirty="0" err="1"/>
              <a:t>Клучно</a:t>
            </a:r>
            <a:r>
              <a:rPr lang="en-US" sz="2200" b="1" dirty="0"/>
              <a:t>:</a:t>
            </a:r>
          </a:p>
          <a:p>
            <a:pPr indent="-228600" algn="l">
              <a:buFont typeface="Arial" panose="020B0604020202020204" pitchFamily="34" charset="0"/>
              <a:buChar char="•"/>
            </a:pPr>
            <a:r>
              <a:rPr lang="en-US" sz="2200" b="1" dirty="0" err="1"/>
              <a:t>Постапување</a:t>
            </a:r>
            <a:r>
              <a:rPr lang="en-US" sz="2200" b="1" dirty="0"/>
              <a:t> на </a:t>
            </a:r>
            <a:r>
              <a:rPr lang="en-US" sz="2200" b="1" dirty="0" err="1"/>
              <a:t>надлежните</a:t>
            </a:r>
            <a:r>
              <a:rPr lang="en-US" sz="2200" b="1" dirty="0"/>
              <a:t> </a:t>
            </a:r>
            <a:r>
              <a:rPr lang="en-US" sz="2200" b="1" dirty="0" err="1"/>
              <a:t>институции</a:t>
            </a:r>
            <a:r>
              <a:rPr lang="en-US" sz="2200" b="1" dirty="0"/>
              <a:t> </a:t>
            </a:r>
            <a:r>
              <a:rPr lang="en-US" sz="2200" b="1" dirty="0" err="1"/>
              <a:t>во</a:t>
            </a:r>
            <a:r>
              <a:rPr lang="en-US" sz="2200" b="1" dirty="0"/>
              <a:t> </a:t>
            </a:r>
            <a:r>
              <a:rPr lang="en-US" sz="2200" b="1" dirty="0" err="1"/>
              <a:t>случај</a:t>
            </a:r>
            <a:r>
              <a:rPr lang="en-US" sz="2200" b="1" dirty="0"/>
              <a:t> на насилство </a:t>
            </a:r>
            <a:r>
              <a:rPr lang="en-US" sz="2200" b="1" dirty="0" err="1"/>
              <a:t>врз</a:t>
            </a:r>
            <a:r>
              <a:rPr lang="en-US" sz="2200" b="1" dirty="0"/>
              <a:t> </a:t>
            </a:r>
            <a:r>
              <a:rPr lang="en-US" sz="2200" b="1" dirty="0" err="1"/>
              <a:t>жени</a:t>
            </a:r>
            <a:r>
              <a:rPr lang="en-US" sz="2200" b="1" dirty="0"/>
              <a:t> и </a:t>
            </a:r>
            <a:r>
              <a:rPr lang="en-US" sz="2200" b="1" dirty="0" err="1"/>
              <a:t>семејно</a:t>
            </a:r>
            <a:r>
              <a:rPr lang="en-US" sz="2200" b="1" dirty="0"/>
              <a:t> </a:t>
            </a:r>
            <a:r>
              <a:rPr lang="en-US" sz="2200" b="1" dirty="0" err="1"/>
              <a:t>насилств</a:t>
            </a:r>
            <a:r>
              <a:rPr lang="mk-MK" sz="2200" b="1" dirty="0"/>
              <a:t>о</a:t>
            </a:r>
            <a:endParaRPr lang="en-US" sz="2200" b="1" dirty="0"/>
          </a:p>
          <a:p>
            <a:pPr indent="-228600" algn="l">
              <a:buFont typeface="Arial" panose="020B0604020202020204" pitchFamily="34" charset="0"/>
              <a:buChar char="•"/>
            </a:pPr>
            <a:r>
              <a:rPr lang="en-US" sz="2200" b="1" dirty="0"/>
              <a:t>-</a:t>
            </a:r>
            <a:r>
              <a:rPr lang="en-US" sz="2200" b="1" dirty="0" err="1"/>
              <a:t>Центрите</a:t>
            </a:r>
            <a:r>
              <a:rPr lang="en-US" sz="2200" b="1" dirty="0"/>
              <a:t> за </a:t>
            </a:r>
            <a:r>
              <a:rPr lang="en-US" sz="2200" b="1" dirty="0" err="1"/>
              <a:t>социјална</a:t>
            </a:r>
            <a:r>
              <a:rPr lang="en-US" sz="2200" b="1" dirty="0"/>
              <a:t> </a:t>
            </a:r>
            <a:r>
              <a:rPr lang="en-US" sz="2200" b="1" dirty="0" err="1"/>
              <a:t>работа</a:t>
            </a:r>
            <a:endParaRPr lang="en-US" sz="2200" b="1" dirty="0"/>
          </a:p>
          <a:p>
            <a:pPr indent="-228600" algn="l">
              <a:buFont typeface="Arial" panose="020B0604020202020204" pitchFamily="34" charset="0"/>
              <a:buChar char="•"/>
            </a:pPr>
            <a:r>
              <a:rPr lang="en-US" sz="2200" b="1" dirty="0"/>
              <a:t>-</a:t>
            </a:r>
            <a:r>
              <a:rPr lang="en-US" sz="2200" b="1" dirty="0" err="1"/>
              <a:t>полицијата</a:t>
            </a:r>
            <a:endParaRPr lang="en-US" sz="2200" b="1" dirty="0"/>
          </a:p>
          <a:p>
            <a:pPr indent="-228600" algn="l">
              <a:buFont typeface="Arial" panose="020B0604020202020204" pitchFamily="34" charset="0"/>
              <a:buChar char="•"/>
            </a:pPr>
            <a:r>
              <a:rPr lang="en-US" sz="2200" b="1" dirty="0"/>
              <a:t>-</a:t>
            </a:r>
            <a:r>
              <a:rPr lang="en-US" sz="2200" b="1" dirty="0" err="1"/>
              <a:t>здравствените</a:t>
            </a:r>
            <a:r>
              <a:rPr lang="en-US" sz="2200" b="1" dirty="0"/>
              <a:t> </a:t>
            </a:r>
            <a:r>
              <a:rPr lang="en-US" sz="2200" b="1" dirty="0" err="1"/>
              <a:t>установи</a:t>
            </a:r>
            <a:endParaRPr lang="en-US" sz="2200" b="1" dirty="0"/>
          </a:p>
          <a:p>
            <a:pPr indent="-228600" algn="l">
              <a:buFont typeface="Arial" panose="020B0604020202020204" pitchFamily="34" charset="0"/>
              <a:buChar char="•"/>
            </a:pPr>
            <a:r>
              <a:rPr lang="en-US" sz="2200" b="1" dirty="0"/>
              <a:t>-</a:t>
            </a:r>
            <a:r>
              <a:rPr lang="en-US" sz="2200" b="1" dirty="0" err="1"/>
              <a:t>судот</a:t>
            </a:r>
            <a:endParaRPr lang="en-US" sz="2200" b="1" dirty="0"/>
          </a:p>
          <a:p>
            <a:pPr indent="-228600" algn="l">
              <a:buFont typeface="Arial" panose="020B0604020202020204" pitchFamily="34" charset="0"/>
              <a:buChar char="•"/>
            </a:pPr>
            <a:r>
              <a:rPr lang="en-US" sz="2200" b="1" dirty="0"/>
              <a:t>-</a:t>
            </a:r>
            <a:r>
              <a:rPr lang="en-US" sz="2200" b="1" dirty="0" err="1"/>
              <a:t>здруженијата</a:t>
            </a:r>
            <a:r>
              <a:rPr lang="en-US" sz="2200" b="1" dirty="0"/>
              <a:t> на </a:t>
            </a:r>
            <a:r>
              <a:rPr lang="en-US" sz="2200" b="1" dirty="0" err="1"/>
              <a:t>граѓани</a:t>
            </a:r>
            <a:endParaRPr lang="en-US" sz="2200" b="1" dirty="0"/>
          </a:p>
          <a:p>
            <a:pPr indent="-228600" algn="l">
              <a:buFont typeface="Arial" panose="020B0604020202020204" pitchFamily="34" charset="0"/>
              <a:buChar char="•"/>
            </a:pPr>
            <a:endParaRPr lang="en-US" sz="2200" b="1" dirty="0"/>
          </a:p>
        </p:txBody>
      </p:sp>
    </p:spTree>
    <p:extLst>
      <p:ext uri="{BB962C8B-B14F-4D97-AF65-F5344CB8AC3E}">
        <p14:creationId xmlns:p14="http://schemas.microsoft.com/office/powerpoint/2010/main" val="40727375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F24362F-3A64-4989-8838-65D9477D4408}"/>
              </a:ext>
            </a:extLst>
          </p:cNvPr>
          <p:cNvSpPr>
            <a:spLocks noGrp="1"/>
          </p:cNvSpPr>
          <p:nvPr>
            <p:ph type="title"/>
          </p:nvPr>
        </p:nvSpPr>
        <p:spPr>
          <a:xfrm>
            <a:off x="838200" y="365125"/>
            <a:ext cx="10515600" cy="1325563"/>
          </a:xfrm>
        </p:spPr>
        <p:txBody>
          <a:bodyPr>
            <a:normAutofit/>
          </a:bodyPr>
          <a:lstStyle/>
          <a:p>
            <a:r>
              <a:rPr lang="mk-MK" sz="5400"/>
              <a:t>СПЕЦИЈАЛИЗИРАНИ УСЛУГИ</a:t>
            </a:r>
            <a:endParaRPr lang="en-US"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24D8AB2-078F-4C3E-A15F-0044262F4035}"/>
              </a:ext>
            </a:extLst>
          </p:cNvPr>
          <p:cNvSpPr>
            <a:spLocks noGrp="1"/>
          </p:cNvSpPr>
          <p:nvPr>
            <p:ph idx="1"/>
          </p:nvPr>
        </p:nvSpPr>
        <p:spPr>
          <a:xfrm>
            <a:off x="838200" y="1929384"/>
            <a:ext cx="10515600" cy="4251960"/>
          </a:xfrm>
        </p:spPr>
        <p:txBody>
          <a:bodyPr>
            <a:normAutofit/>
          </a:bodyPr>
          <a:lstStyle/>
          <a:p>
            <a:r>
              <a:rPr lang="ru-RU" sz="2200"/>
              <a:t>Услуга за советување </a:t>
            </a:r>
          </a:p>
          <a:p>
            <a:r>
              <a:rPr lang="ru-RU" sz="2200"/>
              <a:t>опфаќа психо-социјална поддршка, советување и третман на жени жртви на родово-базирано насилство, деца жртви на родово-базирано насилство и жртвите на семејно насилство. </a:t>
            </a:r>
          </a:p>
          <a:p>
            <a:r>
              <a:rPr lang="ru-RU" sz="2200"/>
              <a:t>за советување на деца жртви на злоупотреба, занемарување и насилство се обезбедува преку спроведување на индивидуален план кој го изготвува центарот за социјална работа согласно со Законот за социјалната заштита. </a:t>
            </a:r>
          </a:p>
          <a:p>
            <a:r>
              <a:rPr lang="ru-RU" sz="2200"/>
              <a:t>Услугите на децата жртви на кривични дела се обезбедуваат согласно со Законот за правда за децата. </a:t>
            </a:r>
          </a:p>
          <a:p>
            <a:r>
              <a:rPr lang="ru-RU" sz="2200"/>
              <a:t>Во рамки на услугата за советување, жртвите може да добијат и упатување и/или придружување до институции или здруженија согласно со Законот за социјалната заштита.</a:t>
            </a:r>
            <a:endParaRPr lang="en-US" sz="2200"/>
          </a:p>
        </p:txBody>
      </p:sp>
    </p:spTree>
    <p:extLst>
      <p:ext uri="{BB962C8B-B14F-4D97-AF65-F5344CB8AC3E}">
        <p14:creationId xmlns:p14="http://schemas.microsoft.com/office/powerpoint/2010/main" val="2764919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F24362F-3A64-4989-8838-65D9477D4408}"/>
              </a:ext>
            </a:extLst>
          </p:cNvPr>
          <p:cNvSpPr>
            <a:spLocks noGrp="1"/>
          </p:cNvSpPr>
          <p:nvPr>
            <p:ph type="title"/>
          </p:nvPr>
        </p:nvSpPr>
        <p:spPr>
          <a:xfrm>
            <a:off x="838200" y="365125"/>
            <a:ext cx="10515600" cy="1325563"/>
          </a:xfrm>
        </p:spPr>
        <p:txBody>
          <a:bodyPr>
            <a:normAutofit/>
          </a:bodyPr>
          <a:lstStyle/>
          <a:p>
            <a:r>
              <a:rPr lang="mk-MK" sz="5400"/>
              <a:t>СПЕЦИЈАЛИЗИРАНИ УСЛУГИ</a:t>
            </a:r>
            <a:endParaRPr lang="en-US"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24D8AB2-078F-4C3E-A15F-0044262F4035}"/>
              </a:ext>
            </a:extLst>
          </p:cNvPr>
          <p:cNvSpPr>
            <a:spLocks noGrp="1"/>
          </p:cNvSpPr>
          <p:nvPr>
            <p:ph idx="1"/>
          </p:nvPr>
        </p:nvSpPr>
        <p:spPr>
          <a:xfrm>
            <a:off x="838200" y="1929384"/>
            <a:ext cx="10515600" cy="4251960"/>
          </a:xfrm>
        </p:spPr>
        <p:txBody>
          <a:bodyPr>
            <a:normAutofit/>
          </a:bodyPr>
          <a:lstStyle/>
          <a:p>
            <a:r>
              <a:rPr lang="ru-RU" sz="1500" dirty="0"/>
              <a:t>Услуга за привремен престој </a:t>
            </a:r>
          </a:p>
          <a:p>
            <a:r>
              <a:rPr lang="ru-RU" sz="1500" dirty="0"/>
              <a:t> Услугата за привремен престој обезбедува згрижување во центар за привремен престој кога постои сознание за реална закана по животот и здравјето на жртвата или во отсуство на други ресурси за згрижување на следниве категории лица: </a:t>
            </a:r>
            <a:r>
              <a:rPr lang="ru-RU" sz="1500" b="1" dirty="0"/>
              <a:t>1) жени жртви на родово-базирано насилство и семејно насилство и нивните деца; 2) жени жртви на сексуално насилство и силување; 3) жртви на трговија со луѓе и 4) жртви на насилство поради сексуална ориентација и родов идентитет. </a:t>
            </a:r>
            <a:r>
              <a:rPr lang="ru-RU" sz="1500" dirty="0"/>
              <a:t> Интервентно сместувањето се обезбедува во акутна состојба на насилство кога постои сериозна реална закана по животот и здравјето на жртвата во траење од 24 до 72 часа-КРИЗЕН ЦЕНТАР. </a:t>
            </a:r>
          </a:p>
          <a:p>
            <a:r>
              <a:rPr lang="ru-RU" sz="1500" dirty="0"/>
              <a:t>Покрај згрижувањето во центарот жртвите добиваат заштита, психо-социјална помош и поддршка, третман за надминување на траума, правно советување, вклучување во активните мерки за вработување на жртвата со цел вклучување во пазарот на трудот и постигнување на финансиска независност и други услуги во зависност од потребите на жртвата согласно со закон. </a:t>
            </a:r>
          </a:p>
          <a:p>
            <a:r>
              <a:rPr lang="ru-RU" sz="1500" dirty="0"/>
              <a:t> Услугата за привремен престој може да трае најмногу </a:t>
            </a:r>
            <a:r>
              <a:rPr lang="ru-RU" sz="1500" b="1" dirty="0"/>
              <a:t>три месеци со можност за продолжување најмногу до една година.</a:t>
            </a:r>
          </a:p>
          <a:p>
            <a:r>
              <a:rPr lang="ru-RU" sz="1500" dirty="0"/>
              <a:t>Специјализираните услуги ги обезбедува Министерството за труд и социјална политика и други даватели на социјални услуги во согласност со нормативите и стандардите за давање на социјалните услуги согласно со Законот за социјалната заштита.</a:t>
            </a:r>
            <a:endParaRPr lang="en-US" sz="1500" b="1" dirty="0"/>
          </a:p>
        </p:txBody>
      </p:sp>
    </p:spTree>
    <p:extLst>
      <p:ext uri="{BB962C8B-B14F-4D97-AF65-F5344CB8AC3E}">
        <p14:creationId xmlns:p14="http://schemas.microsoft.com/office/powerpoint/2010/main" val="25473871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F24362F-3A64-4989-8838-65D9477D4408}"/>
              </a:ext>
            </a:extLst>
          </p:cNvPr>
          <p:cNvSpPr>
            <a:spLocks noGrp="1"/>
          </p:cNvSpPr>
          <p:nvPr>
            <p:ph type="title"/>
          </p:nvPr>
        </p:nvSpPr>
        <p:spPr>
          <a:xfrm>
            <a:off x="838200" y="365125"/>
            <a:ext cx="10515600" cy="1325563"/>
          </a:xfrm>
        </p:spPr>
        <p:txBody>
          <a:bodyPr>
            <a:normAutofit/>
          </a:bodyPr>
          <a:lstStyle/>
          <a:p>
            <a:r>
              <a:rPr lang="mk-MK" sz="5400"/>
              <a:t>СПЕЦИЈАЛИЗИРАНИ УСЛУГИ</a:t>
            </a:r>
            <a:endParaRPr lang="en-US"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24D8AB2-078F-4C3E-A15F-0044262F4035}"/>
              </a:ext>
            </a:extLst>
          </p:cNvPr>
          <p:cNvSpPr>
            <a:spLocks noGrp="1"/>
          </p:cNvSpPr>
          <p:nvPr>
            <p:ph idx="1"/>
          </p:nvPr>
        </p:nvSpPr>
        <p:spPr>
          <a:xfrm>
            <a:off x="838200" y="1929384"/>
            <a:ext cx="10515600" cy="4251960"/>
          </a:xfrm>
        </p:spPr>
        <p:txBody>
          <a:bodyPr>
            <a:normAutofit/>
          </a:bodyPr>
          <a:lstStyle/>
          <a:p>
            <a:r>
              <a:rPr lang="ru-RU" sz="2200"/>
              <a:t>Услуга за заштита и поддршка на жени жртви на сексуално насилство и силување </a:t>
            </a:r>
          </a:p>
          <a:p>
            <a:r>
              <a:rPr lang="ru-RU" sz="2200"/>
              <a:t>Услугата за заштита и поддршка на жените жртви на сексуално насилство и силување се врши во рамките на центарот за упатување на жртви на сексуално насилство. </a:t>
            </a:r>
          </a:p>
          <a:p>
            <a:r>
              <a:rPr lang="ru-RU" sz="2200"/>
              <a:t> Во здравствената установа се обезбедува идентификација, проценка, медицински преглед, психолошка кризна поддршка, упатување на жените жртви на сексуално насилство и силување.</a:t>
            </a:r>
          </a:p>
          <a:p>
            <a:r>
              <a:rPr lang="ru-RU" sz="2200"/>
              <a:t>Услугата се обезбедува согласно со Стандардна оперативна процедура која ја донесува министерот за здравство. </a:t>
            </a:r>
            <a:endParaRPr lang="en-US" sz="2200" b="1"/>
          </a:p>
        </p:txBody>
      </p:sp>
    </p:spTree>
    <p:extLst>
      <p:ext uri="{BB962C8B-B14F-4D97-AF65-F5344CB8AC3E}">
        <p14:creationId xmlns:p14="http://schemas.microsoft.com/office/powerpoint/2010/main" val="4646797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F24362F-3A64-4989-8838-65D9477D4408}"/>
              </a:ext>
            </a:extLst>
          </p:cNvPr>
          <p:cNvSpPr>
            <a:spLocks noGrp="1"/>
          </p:cNvSpPr>
          <p:nvPr>
            <p:ph type="title"/>
          </p:nvPr>
        </p:nvSpPr>
        <p:spPr>
          <a:xfrm>
            <a:off x="838200" y="365125"/>
            <a:ext cx="10515600" cy="1325563"/>
          </a:xfrm>
        </p:spPr>
        <p:txBody>
          <a:bodyPr>
            <a:normAutofit/>
          </a:bodyPr>
          <a:lstStyle/>
          <a:p>
            <a:r>
              <a:rPr lang="mk-MK" sz="5400"/>
              <a:t>СПЕЦИЈАЛИЗИРАНИ УСЛУГИ</a:t>
            </a:r>
            <a:endParaRPr lang="en-US"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24D8AB2-078F-4C3E-A15F-0044262F4035}"/>
              </a:ext>
            </a:extLst>
          </p:cNvPr>
          <p:cNvSpPr>
            <a:spLocks noGrp="1"/>
          </p:cNvSpPr>
          <p:nvPr>
            <p:ph idx="1"/>
          </p:nvPr>
        </p:nvSpPr>
        <p:spPr>
          <a:xfrm>
            <a:off x="838200" y="1929384"/>
            <a:ext cx="10515600" cy="4251960"/>
          </a:xfrm>
        </p:spPr>
        <p:txBody>
          <a:bodyPr>
            <a:normAutofit/>
          </a:bodyPr>
          <a:lstStyle/>
          <a:p>
            <a:r>
              <a:rPr lang="ru-RU" sz="2200"/>
              <a:t>Услуга за долготраен третман на жени жртви на сексуално насилство и силување </a:t>
            </a:r>
          </a:p>
          <a:p>
            <a:r>
              <a:rPr lang="ru-RU" sz="2200"/>
              <a:t>Услугата за долготраен третман на жени жртви на сексуално насилство и силување се обезбедува во центар за долготрајно советување и психотерапија на жени жртви на сексуално насилство и силување. </a:t>
            </a:r>
          </a:p>
          <a:p>
            <a:r>
              <a:rPr lang="ru-RU" sz="2200"/>
              <a:t> Услугата вклучува индивидуална и/или групна психотерапија, психосоцијално-советување, поврзување со другите општи и специјализирани услуги, придружба до институции и организации и застапување на жртвите во други институции и организации</a:t>
            </a:r>
            <a:endParaRPr lang="en-US" sz="2200" b="1"/>
          </a:p>
        </p:txBody>
      </p:sp>
    </p:spTree>
    <p:extLst>
      <p:ext uri="{BB962C8B-B14F-4D97-AF65-F5344CB8AC3E}">
        <p14:creationId xmlns:p14="http://schemas.microsoft.com/office/powerpoint/2010/main" val="39220856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F24362F-3A64-4989-8838-65D9477D4408}"/>
              </a:ext>
            </a:extLst>
          </p:cNvPr>
          <p:cNvSpPr>
            <a:spLocks noGrp="1"/>
          </p:cNvSpPr>
          <p:nvPr>
            <p:ph type="title"/>
          </p:nvPr>
        </p:nvSpPr>
        <p:spPr>
          <a:xfrm>
            <a:off x="838200" y="365125"/>
            <a:ext cx="10515600" cy="1325563"/>
          </a:xfrm>
        </p:spPr>
        <p:txBody>
          <a:bodyPr>
            <a:normAutofit/>
          </a:bodyPr>
          <a:lstStyle/>
          <a:p>
            <a:r>
              <a:rPr lang="mk-MK" sz="5400"/>
              <a:t>СПЕЦИЈАЛИЗИРАНИ УСЛУГИ</a:t>
            </a:r>
            <a:endParaRPr lang="en-US"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24D8AB2-078F-4C3E-A15F-0044262F4035}"/>
              </a:ext>
            </a:extLst>
          </p:cNvPr>
          <p:cNvSpPr>
            <a:spLocks noGrp="1"/>
          </p:cNvSpPr>
          <p:nvPr>
            <p:ph idx="1"/>
          </p:nvPr>
        </p:nvSpPr>
        <p:spPr>
          <a:xfrm>
            <a:off x="838200" y="1929384"/>
            <a:ext cx="10515600" cy="4251960"/>
          </a:xfrm>
        </p:spPr>
        <p:txBody>
          <a:bodyPr>
            <a:normAutofit/>
          </a:bodyPr>
          <a:lstStyle/>
          <a:p>
            <a:r>
              <a:rPr lang="ru-RU" sz="2200"/>
              <a:t>Услуга за бесплатна правна помош </a:t>
            </a:r>
          </a:p>
          <a:p>
            <a:r>
              <a:rPr lang="ru-RU" sz="2200"/>
              <a:t>Услугата за бесплатна правна помош се обезбедува согласно со закон. </a:t>
            </a:r>
          </a:p>
          <a:p>
            <a:r>
              <a:rPr lang="ru-RU" sz="2200"/>
              <a:t>Здруженијата може да обезбедат услуга за бесплатна правна помош за жените жртви на насилство и жртвите на семејно насилство финансирана и од други извори.</a:t>
            </a:r>
          </a:p>
          <a:p>
            <a:r>
              <a:rPr lang="ru-RU" sz="2200"/>
              <a:t>Даватели на услуги може да бидат обезбедени од даватели на специјализирани услуги и тоа: установи во системот на социјалната заштита, здравствени установи, здруженија, единици на локална самоуправа, домашни и странски правни и физички лица, под услови утврдени со закон.</a:t>
            </a:r>
            <a:endParaRPr lang="en-US" sz="2200" b="1"/>
          </a:p>
        </p:txBody>
      </p:sp>
    </p:spTree>
    <p:extLst>
      <p:ext uri="{BB962C8B-B14F-4D97-AF65-F5344CB8AC3E}">
        <p14:creationId xmlns:p14="http://schemas.microsoft.com/office/powerpoint/2010/main" val="36447503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F24362F-3A64-4989-8838-65D9477D4408}"/>
              </a:ext>
            </a:extLst>
          </p:cNvPr>
          <p:cNvSpPr>
            <a:spLocks noGrp="1"/>
          </p:cNvSpPr>
          <p:nvPr>
            <p:ph type="title"/>
          </p:nvPr>
        </p:nvSpPr>
        <p:spPr>
          <a:xfrm>
            <a:off x="838200" y="365125"/>
            <a:ext cx="10515600" cy="1325563"/>
          </a:xfrm>
        </p:spPr>
        <p:txBody>
          <a:bodyPr>
            <a:normAutofit/>
          </a:bodyPr>
          <a:lstStyle/>
          <a:p>
            <a:r>
              <a:rPr lang="ru-RU" sz="4200"/>
              <a:t>Реинтеграција на жртви на насилство-чл.99</a:t>
            </a:r>
            <a:endParaRPr lang="en-US" sz="4200"/>
          </a:p>
        </p:txBody>
      </p:sp>
      <p:sp>
        <p:nvSpPr>
          <p:cNvPr id="17"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24D8AB2-078F-4C3E-A15F-0044262F4035}"/>
              </a:ext>
            </a:extLst>
          </p:cNvPr>
          <p:cNvSpPr>
            <a:spLocks noGrp="1"/>
          </p:cNvSpPr>
          <p:nvPr>
            <p:ph idx="1"/>
          </p:nvPr>
        </p:nvSpPr>
        <p:spPr>
          <a:xfrm>
            <a:off x="838200" y="1929384"/>
            <a:ext cx="10515600" cy="4251960"/>
          </a:xfrm>
        </p:spPr>
        <p:txBody>
          <a:bodyPr>
            <a:normAutofit/>
          </a:bodyPr>
          <a:lstStyle/>
          <a:p>
            <a:r>
              <a:rPr lang="ru-RU" sz="2000" dirty="0"/>
              <a:t>Надлежните институциисе должни во рамки на своите надлежности да се грижат за процесот на реинтеграција на жртвите на насилство преку препознавање на жртвите како посебна ранлива категорија и развивање на програми и мерки за помош и поддршка врз основа на нивните потреби. </a:t>
            </a:r>
          </a:p>
          <a:p>
            <a:r>
              <a:rPr lang="ru-RU" sz="2000" dirty="0"/>
              <a:t>Програмата за реинтеграција на жртвите на насилство вклучува модели за привремено домување, психичко советување со менторство, различни видови на финансиска помош специфично наменети за жени жртви на насилство, можности за образование и обуки во различни области, како и мерки за вработување утврдени со закон. </a:t>
            </a:r>
          </a:p>
          <a:p>
            <a:r>
              <a:rPr lang="ru-RU" sz="2000" dirty="0"/>
              <a:t>Мерките за вработување и другите мерки за помош и поддршка треба да бидат прилагодени согласно со специфичните потреби на жртвите. Програмата за реинтеграција на жртвите на насилство ја донесува министерот за труд и социјална политикa. </a:t>
            </a:r>
            <a:endParaRPr lang="en-US" sz="2000" b="1" dirty="0"/>
          </a:p>
        </p:txBody>
      </p:sp>
    </p:spTree>
    <p:extLst>
      <p:ext uri="{BB962C8B-B14F-4D97-AF65-F5344CB8AC3E}">
        <p14:creationId xmlns:p14="http://schemas.microsoft.com/office/powerpoint/2010/main" val="33244068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D997B1-7F22-4723-B14C-1C43ECDD5446}"/>
              </a:ext>
            </a:extLst>
          </p:cNvPr>
          <p:cNvSpPr>
            <a:spLocks noGrp="1"/>
          </p:cNvSpPr>
          <p:nvPr>
            <p:ph type="ctrTitle"/>
          </p:nvPr>
        </p:nvSpPr>
        <p:spPr>
          <a:xfrm>
            <a:off x="838200" y="365125"/>
            <a:ext cx="10515600" cy="1325563"/>
          </a:xfrm>
        </p:spPr>
        <p:txBody>
          <a:bodyPr vert="horz" lIns="91440" tIns="45720" rIns="91440" bIns="45720" rtlCol="0" anchor="ctr">
            <a:normAutofit/>
          </a:bodyPr>
          <a:lstStyle/>
          <a:p>
            <a:pPr algn="l"/>
            <a:r>
              <a:rPr lang="en-US" sz="3400" b="1" kern="1200">
                <a:solidFill>
                  <a:schemeClr val="tx1"/>
                </a:solidFill>
                <a:latin typeface="+mj-lt"/>
                <a:ea typeface="+mj-ea"/>
                <a:cs typeface="+mj-cs"/>
              </a:rPr>
              <a:t>Граѓански систем на заштита од родово базирано насилство и семејно насилство во Р.Северна Македонија</a:t>
            </a:r>
          </a:p>
        </p:txBody>
      </p:sp>
      <p:sp>
        <p:nvSpPr>
          <p:cNvPr id="17"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28F16F19-4E2D-478B-8C5D-63CC0D2CABD5}"/>
              </a:ext>
            </a:extLst>
          </p:cNvPr>
          <p:cNvSpPr>
            <a:spLocks noGrp="1"/>
          </p:cNvSpPr>
          <p:nvPr>
            <p:ph type="subTitle" idx="1"/>
          </p:nvPr>
        </p:nvSpPr>
        <p:spPr>
          <a:xfrm>
            <a:off x="838200" y="1929384"/>
            <a:ext cx="10515600" cy="4251960"/>
          </a:xfrm>
        </p:spPr>
        <p:txBody>
          <a:bodyPr vert="horz" lIns="91440" tIns="45720" rIns="91440" bIns="45720" rtlCol="0">
            <a:normAutofit/>
          </a:bodyPr>
          <a:lstStyle/>
          <a:p>
            <a:pPr indent="-228600" algn="l">
              <a:buFont typeface="Arial" panose="020B0604020202020204" pitchFamily="34" charset="0"/>
              <a:buChar char="•"/>
            </a:pPr>
            <a:r>
              <a:rPr lang="en-US" sz="1400" b="1"/>
              <a:t>Клучно:</a:t>
            </a:r>
          </a:p>
          <a:p>
            <a:pPr indent="-228600" algn="l">
              <a:buFont typeface="Arial" panose="020B0604020202020204" pitchFamily="34" charset="0"/>
              <a:buChar char="•"/>
            </a:pPr>
            <a:r>
              <a:rPr lang="en-US" sz="1400"/>
              <a:t>Закон за социјална заштита-мај/2019 година</a:t>
            </a:r>
          </a:p>
          <a:p>
            <a:pPr indent="-228600" algn="l">
              <a:buFont typeface="Arial" panose="020B0604020202020204" pitchFamily="34" charset="0"/>
              <a:buChar char="•"/>
            </a:pPr>
            <a:r>
              <a:rPr lang="en-US" sz="1400"/>
              <a:t>Носителите на социјалната заштита во државата и тоа: </a:t>
            </a:r>
          </a:p>
          <a:p>
            <a:pPr indent="-228600" algn="l">
              <a:buFont typeface="Arial" panose="020B0604020202020204" pitchFamily="34" charset="0"/>
              <a:buChar char="•"/>
            </a:pPr>
            <a:r>
              <a:rPr lang="en-US" sz="1400"/>
              <a:t>Државата и нејзините надлежни органи,</a:t>
            </a:r>
          </a:p>
          <a:p>
            <a:pPr indent="-228600" algn="l">
              <a:buFont typeface="Arial" panose="020B0604020202020204" pitchFamily="34" charset="0"/>
              <a:buChar char="•"/>
            </a:pPr>
            <a:r>
              <a:rPr lang="en-US" sz="1400"/>
              <a:t> општините, градот Скопје и општините во град Скопје во рамките на своите надлежности</a:t>
            </a:r>
          </a:p>
          <a:p>
            <a:pPr indent="-228600" algn="l">
              <a:buFont typeface="Arial" panose="020B0604020202020204" pitchFamily="34" charset="0"/>
              <a:buChar char="•"/>
            </a:pPr>
            <a:r>
              <a:rPr lang="en-US" sz="1400" b="1"/>
              <a:t>Правата на парична помош од социјална заштита</a:t>
            </a:r>
            <a:r>
              <a:rPr lang="en-US" sz="1400"/>
              <a:t> : </a:t>
            </a:r>
          </a:p>
          <a:p>
            <a:pPr indent="-228600" algn="l">
              <a:buFont typeface="Arial" panose="020B0604020202020204" pitchFamily="34" charset="0"/>
              <a:buChar char="•"/>
            </a:pPr>
            <a:r>
              <a:rPr lang="en-US" sz="1400"/>
              <a:t>гарантирана минимална помош; </a:t>
            </a:r>
          </a:p>
          <a:p>
            <a:pPr indent="-228600" algn="l">
              <a:buFont typeface="Arial" panose="020B0604020202020204" pitchFamily="34" charset="0"/>
              <a:buChar char="•"/>
            </a:pPr>
            <a:r>
              <a:rPr lang="en-US" sz="1400"/>
              <a:t>надоместок заради попреченост;</a:t>
            </a:r>
          </a:p>
          <a:p>
            <a:pPr indent="-228600" algn="l">
              <a:buFont typeface="Arial" panose="020B0604020202020204" pitchFamily="34" charset="0"/>
              <a:buChar char="•"/>
            </a:pPr>
            <a:r>
              <a:rPr lang="en-US" sz="1400"/>
              <a:t> надоместок за помош и нега од друго лице; </a:t>
            </a:r>
          </a:p>
          <a:p>
            <a:pPr indent="-228600" algn="l">
              <a:buFont typeface="Arial" panose="020B0604020202020204" pitchFamily="34" charset="0"/>
              <a:buChar char="•"/>
            </a:pPr>
            <a:r>
              <a:rPr lang="en-US" sz="1400"/>
              <a:t>надоместок на плата за скратено работно време;</a:t>
            </a:r>
          </a:p>
          <a:p>
            <a:pPr indent="-228600" algn="l">
              <a:buFont typeface="Arial" panose="020B0604020202020204" pitchFamily="34" charset="0"/>
              <a:buChar char="•"/>
            </a:pPr>
            <a:r>
              <a:rPr lang="en-US" sz="1400"/>
              <a:t> додаток за домување; </a:t>
            </a:r>
          </a:p>
          <a:p>
            <a:pPr indent="-228600" algn="l">
              <a:buFont typeface="Arial" panose="020B0604020202020204" pitchFamily="34" charset="0"/>
              <a:buChar char="•"/>
            </a:pPr>
            <a:r>
              <a:rPr lang="en-US" sz="1400"/>
              <a:t>траен надоместок и </a:t>
            </a:r>
          </a:p>
          <a:p>
            <a:pPr indent="-228600" algn="l">
              <a:buFont typeface="Arial" panose="020B0604020202020204" pitchFamily="34" charset="0"/>
              <a:buChar char="•"/>
            </a:pPr>
            <a:r>
              <a:rPr lang="en-US" sz="1400"/>
              <a:t>еднократна парична помош</a:t>
            </a:r>
          </a:p>
          <a:p>
            <a:pPr indent="-228600" algn="l">
              <a:buFont typeface="Arial" panose="020B0604020202020204" pitchFamily="34" charset="0"/>
              <a:buChar char="•"/>
            </a:pPr>
            <a:endParaRPr lang="en-US" sz="1400"/>
          </a:p>
        </p:txBody>
      </p:sp>
    </p:spTree>
    <p:extLst>
      <p:ext uri="{BB962C8B-B14F-4D97-AF65-F5344CB8AC3E}">
        <p14:creationId xmlns:p14="http://schemas.microsoft.com/office/powerpoint/2010/main" val="21393964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D997B1-7F22-4723-B14C-1C43ECDD5446}"/>
              </a:ext>
            </a:extLst>
          </p:cNvPr>
          <p:cNvSpPr>
            <a:spLocks noGrp="1"/>
          </p:cNvSpPr>
          <p:nvPr>
            <p:ph type="ctrTitle"/>
          </p:nvPr>
        </p:nvSpPr>
        <p:spPr>
          <a:xfrm>
            <a:off x="838200" y="365125"/>
            <a:ext cx="10515600" cy="1325563"/>
          </a:xfrm>
        </p:spPr>
        <p:txBody>
          <a:bodyPr vert="horz" lIns="91440" tIns="45720" rIns="91440" bIns="45720" rtlCol="0" anchor="ctr">
            <a:normAutofit/>
          </a:bodyPr>
          <a:lstStyle/>
          <a:p>
            <a:pPr algn="l"/>
            <a:r>
              <a:rPr lang="en-US" sz="3400" b="1" kern="1200">
                <a:solidFill>
                  <a:schemeClr val="tx1"/>
                </a:solidFill>
                <a:latin typeface="+mj-lt"/>
                <a:ea typeface="+mj-ea"/>
                <a:cs typeface="+mj-cs"/>
              </a:rPr>
              <a:t>Граѓански систем на заштита од родово базирано насилство и семејно насилство во Р.Северна Македонија</a:t>
            </a:r>
          </a:p>
        </p:txBody>
      </p:sp>
      <p:sp>
        <p:nvSpPr>
          <p:cNvPr id="17"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28F16F19-4E2D-478B-8C5D-63CC0D2CABD5}"/>
              </a:ext>
            </a:extLst>
          </p:cNvPr>
          <p:cNvSpPr>
            <a:spLocks noGrp="1"/>
          </p:cNvSpPr>
          <p:nvPr>
            <p:ph type="subTitle" idx="1"/>
          </p:nvPr>
        </p:nvSpPr>
        <p:spPr>
          <a:xfrm>
            <a:off x="838200" y="1929384"/>
            <a:ext cx="10515600" cy="4251960"/>
          </a:xfrm>
        </p:spPr>
        <p:txBody>
          <a:bodyPr vert="horz" lIns="91440" tIns="45720" rIns="91440" bIns="45720" rtlCol="0">
            <a:normAutofit/>
          </a:bodyPr>
          <a:lstStyle/>
          <a:p>
            <a:pPr indent="-228600" algn="l">
              <a:buFont typeface="Arial" panose="020B0604020202020204" pitchFamily="34" charset="0"/>
              <a:buChar char="•"/>
            </a:pPr>
            <a:r>
              <a:rPr lang="en-US" sz="1700" b="1"/>
              <a:t>Клучно:</a:t>
            </a:r>
          </a:p>
          <a:p>
            <a:pPr indent="-228600" algn="l">
              <a:buFont typeface="Arial" panose="020B0604020202020204" pitchFamily="34" charset="0"/>
              <a:buChar char="•"/>
            </a:pPr>
            <a:r>
              <a:rPr lang="en-US" sz="1700"/>
              <a:t>Закон за социјална заштита-мај/2019 година</a:t>
            </a:r>
          </a:p>
          <a:p>
            <a:pPr marL="171450" indent="-228600" algn="l">
              <a:buFont typeface="Arial" panose="020B0604020202020204" pitchFamily="34" charset="0"/>
              <a:buChar char="•"/>
            </a:pPr>
            <a:r>
              <a:rPr lang="en-US" sz="1700"/>
              <a:t>жртвите на семејно насилство кои не се посебно издвоени како лица со егзистенцијални проблеми како и овој закон не ги препознава.</a:t>
            </a:r>
          </a:p>
          <a:p>
            <a:pPr marL="285750" indent="-228600" algn="l">
              <a:buFont typeface="Arial" panose="020B0604020202020204" pitchFamily="34" charset="0"/>
              <a:buChar char="•"/>
            </a:pPr>
            <a:r>
              <a:rPr lang="en-US" sz="1700"/>
              <a:t>Непрепознавањето на жени жртви на семејно насилство како посебна категорија е една од основните пречки оваа група на егзистенцијално загрозени лица да не можат да го остварат правото на домување поради неисполнување на условите за остварување на минимална гарантирана помош.</a:t>
            </a:r>
          </a:p>
          <a:p>
            <a:pPr marL="285750" indent="-228600" algn="l">
              <a:buFont typeface="Arial" panose="020B0604020202020204" pitchFamily="34" charset="0"/>
              <a:buChar char="•"/>
            </a:pPr>
            <a:r>
              <a:rPr lang="en-US" sz="1700"/>
              <a:t>Право на еднократна парична помош за жртви на семејно насилство и тоа:</a:t>
            </a:r>
          </a:p>
          <a:p>
            <a:pPr indent="-228600" algn="l">
              <a:buFont typeface="Arial" panose="020B0604020202020204" pitchFamily="34" charset="0"/>
              <a:buChar char="•"/>
            </a:pPr>
            <a:r>
              <a:rPr lang="en-US" sz="1700" b="1"/>
              <a:t>Износот на еднократната парична помош може да изнесува до 15.000 денари </a:t>
            </a:r>
            <a:r>
              <a:rPr lang="en-US" sz="1700"/>
              <a:t>за потребите на лице - жртва на семејно насилство за обезбедување на итна заштита и згрижување. </a:t>
            </a:r>
          </a:p>
          <a:p>
            <a:pPr indent="-228600" algn="l">
              <a:buFont typeface="Arial" panose="020B0604020202020204" pitchFamily="34" charset="0"/>
              <a:buChar char="•"/>
            </a:pPr>
            <a:r>
              <a:rPr lang="en-US" sz="1700" b="1"/>
              <a:t>Износот на еднократната парична помош може да изнесува до 12.000 денари </a:t>
            </a:r>
            <a:r>
              <a:rPr lang="en-US" sz="1700"/>
              <a:t>за задоволување на потребите на лице или семејство кое се нашло во положба на социјален ризик во случај на подолго лекување во здравствена установа, како и за лице - жртва на семејно насилство за остварување на право на здравствена заштита и медицински третман. </a:t>
            </a:r>
          </a:p>
        </p:txBody>
      </p:sp>
    </p:spTree>
    <p:extLst>
      <p:ext uri="{BB962C8B-B14F-4D97-AF65-F5344CB8AC3E}">
        <p14:creationId xmlns:p14="http://schemas.microsoft.com/office/powerpoint/2010/main" val="14016556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D997B1-7F22-4723-B14C-1C43ECDD5446}"/>
              </a:ext>
            </a:extLst>
          </p:cNvPr>
          <p:cNvSpPr>
            <a:spLocks noGrp="1"/>
          </p:cNvSpPr>
          <p:nvPr>
            <p:ph type="ctrTitle"/>
          </p:nvPr>
        </p:nvSpPr>
        <p:spPr>
          <a:xfrm>
            <a:off x="838200" y="365125"/>
            <a:ext cx="10515600" cy="1325563"/>
          </a:xfrm>
        </p:spPr>
        <p:txBody>
          <a:bodyPr vert="horz" lIns="91440" tIns="45720" rIns="91440" bIns="45720" rtlCol="0" anchor="ctr">
            <a:normAutofit/>
          </a:bodyPr>
          <a:lstStyle/>
          <a:p>
            <a:pPr algn="l"/>
            <a:r>
              <a:rPr lang="en-US" sz="3400" b="1" kern="1200">
                <a:solidFill>
                  <a:schemeClr val="tx1"/>
                </a:solidFill>
                <a:latin typeface="+mj-lt"/>
                <a:ea typeface="+mj-ea"/>
                <a:cs typeface="+mj-cs"/>
              </a:rPr>
              <a:t>Граѓански систем на заштита од родово базирано насилство и семејно насилство во Р.Северна Македонија</a:t>
            </a:r>
          </a:p>
        </p:txBody>
      </p:sp>
      <p:sp>
        <p:nvSpPr>
          <p:cNvPr id="17"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28F16F19-4E2D-478B-8C5D-63CC0D2CABD5}"/>
              </a:ext>
            </a:extLst>
          </p:cNvPr>
          <p:cNvSpPr>
            <a:spLocks noGrp="1"/>
          </p:cNvSpPr>
          <p:nvPr>
            <p:ph type="subTitle" idx="1"/>
          </p:nvPr>
        </p:nvSpPr>
        <p:spPr>
          <a:xfrm>
            <a:off x="838200" y="1929384"/>
            <a:ext cx="10515600" cy="4251960"/>
          </a:xfrm>
        </p:spPr>
        <p:txBody>
          <a:bodyPr vert="horz" lIns="91440" tIns="45720" rIns="91440" bIns="45720" rtlCol="0">
            <a:normAutofit/>
          </a:bodyPr>
          <a:lstStyle/>
          <a:p>
            <a:pPr indent="-228600" algn="l">
              <a:buFont typeface="Arial" panose="020B0604020202020204" pitchFamily="34" charset="0"/>
              <a:buChar char="•"/>
            </a:pPr>
            <a:r>
              <a:rPr lang="en-US" sz="1500" b="1"/>
              <a:t>Клучно:</a:t>
            </a:r>
          </a:p>
          <a:p>
            <a:pPr indent="-228600" algn="l">
              <a:buFont typeface="Arial" panose="020B0604020202020204" pitchFamily="34" charset="0"/>
              <a:buChar char="•"/>
            </a:pPr>
            <a:r>
              <a:rPr lang="en-US" sz="1500"/>
              <a:t>Закон за социјална заштита-мај/2019 година</a:t>
            </a:r>
          </a:p>
          <a:p>
            <a:pPr marL="171450" indent="-228600" algn="l">
              <a:buFont typeface="Arial" panose="020B0604020202020204" pitchFamily="34" charset="0"/>
              <a:buChar char="•"/>
            </a:pPr>
            <a:r>
              <a:rPr lang="en-US" sz="1500" b="1"/>
              <a:t>социјалните услуги како дел од мерките на социјална превенција во кои се предвидени и услуги на советување.</a:t>
            </a:r>
          </a:p>
          <a:p>
            <a:pPr indent="-228600" algn="l">
              <a:buFont typeface="Arial" panose="020B0604020202020204" pitchFamily="34" charset="0"/>
              <a:buChar char="•"/>
            </a:pPr>
            <a:r>
              <a:rPr lang="en-US" sz="1500"/>
              <a:t> Овие услуги на советување(чл.73) опфаќаат советодавна работа, односно советувалишна работа, со цел превенирање, ублажување и надминување на последиците од настанатите социјални проблеми на поединец и семејство и опфаќаат: - подготовка за брак, живот во семејство, родителство, планирање на семејство, брачно/партнерско советување за партнери со нарушени односи,  советување при развод на брак, семејна медијација за семејства со нарушени семејни односи, психо-социјална поддршка за жртви на семејно насилство, психо-социјален третман на сторители на семејно насилство и други специјализирани видови на советувања.</a:t>
            </a:r>
          </a:p>
          <a:p>
            <a:pPr indent="-228600" algn="l">
              <a:buFont typeface="Arial" panose="020B0604020202020204" pitchFamily="34" charset="0"/>
              <a:buChar char="•"/>
            </a:pPr>
            <a:r>
              <a:rPr lang="en-US" sz="1500"/>
              <a:t>-</a:t>
            </a:r>
            <a:r>
              <a:rPr lang="en-US" sz="1500" b="1"/>
              <a:t>услугите на привремен престој </a:t>
            </a:r>
            <a:r>
              <a:rPr lang="en-US" sz="1500"/>
              <a:t>со кои услуги се обезбедува заштита и стручна помош на лица кои се наоѓаат во кризна состојба заради надминување на состојбата и нивна социјална интеграција. Корисници на услугата се: дете кое ќе се затекне без родителска грижа или како скита, дете жртва на злоупотреба, жртва на семејно насилство и родово базирано насилство, жртви на трговија со луѓе, бездомници(чл.83). Овие услуги се обезбедува во времетраење до три месеци, со можност за продолжување уште за три месеци, а во исклучителни случаи кога состојбата не е надмината до една година</a:t>
            </a:r>
          </a:p>
        </p:txBody>
      </p:sp>
    </p:spTree>
    <p:extLst>
      <p:ext uri="{BB962C8B-B14F-4D97-AF65-F5344CB8AC3E}">
        <p14:creationId xmlns:p14="http://schemas.microsoft.com/office/powerpoint/2010/main" val="38271444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D997B1-7F22-4723-B14C-1C43ECDD5446}"/>
              </a:ext>
            </a:extLst>
          </p:cNvPr>
          <p:cNvSpPr>
            <a:spLocks noGrp="1"/>
          </p:cNvSpPr>
          <p:nvPr>
            <p:ph type="ctrTitle"/>
          </p:nvPr>
        </p:nvSpPr>
        <p:spPr>
          <a:xfrm>
            <a:off x="838200" y="365125"/>
            <a:ext cx="10515600" cy="1325563"/>
          </a:xfrm>
        </p:spPr>
        <p:txBody>
          <a:bodyPr vert="horz" lIns="91440" tIns="45720" rIns="91440" bIns="45720" rtlCol="0" anchor="ctr">
            <a:normAutofit/>
          </a:bodyPr>
          <a:lstStyle/>
          <a:p>
            <a:pPr algn="l"/>
            <a:r>
              <a:rPr lang="en-US" sz="2600" b="1" kern="1200">
                <a:solidFill>
                  <a:schemeClr val="tx1"/>
                </a:solidFill>
                <a:latin typeface="+mj-lt"/>
                <a:ea typeface="+mj-ea"/>
                <a:cs typeface="+mj-cs"/>
              </a:rPr>
              <a:t>Кривичен систем на заштита од родово базирано насилство и семејно насилство во Р.Северна Македонија-национално законодавство</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28F16F19-4E2D-478B-8C5D-63CC0D2CABD5}"/>
              </a:ext>
            </a:extLst>
          </p:cNvPr>
          <p:cNvSpPr>
            <a:spLocks noGrp="1"/>
          </p:cNvSpPr>
          <p:nvPr>
            <p:ph type="subTitle" idx="1"/>
          </p:nvPr>
        </p:nvSpPr>
        <p:spPr>
          <a:xfrm>
            <a:off x="838200" y="1929384"/>
            <a:ext cx="10515600" cy="4251960"/>
          </a:xfrm>
        </p:spPr>
        <p:txBody>
          <a:bodyPr vert="horz" lIns="91440" tIns="45720" rIns="91440" bIns="45720" rtlCol="0">
            <a:normAutofit/>
          </a:bodyPr>
          <a:lstStyle/>
          <a:p>
            <a:pPr indent="-228600" algn="l">
              <a:buFont typeface="Arial" panose="020B0604020202020204" pitchFamily="34" charset="0"/>
              <a:buChar char="•"/>
            </a:pPr>
            <a:r>
              <a:rPr lang="en-US" sz="1700" b="1"/>
              <a:t>Клучно</a:t>
            </a:r>
            <a:r>
              <a:rPr lang="en-US" sz="1700" b="1" dirty="0"/>
              <a:t>:</a:t>
            </a:r>
          </a:p>
          <a:p>
            <a:pPr indent="-228600" algn="l">
              <a:buFont typeface="Arial" panose="020B0604020202020204" pitchFamily="34" charset="0"/>
              <a:buChar char="•"/>
            </a:pPr>
            <a:r>
              <a:rPr lang="en-US" sz="1700" b="1">
                <a:effectLst/>
              </a:rPr>
              <a:t>Граѓанската</a:t>
            </a:r>
            <a:r>
              <a:rPr lang="en-US" sz="1700" b="1" dirty="0">
                <a:effectLst/>
              </a:rPr>
              <a:t> </a:t>
            </a:r>
            <a:r>
              <a:rPr lang="en-US" sz="1700" b="1">
                <a:effectLst/>
              </a:rPr>
              <a:t>постапка</a:t>
            </a:r>
            <a:r>
              <a:rPr lang="en-US" sz="1700" b="1" dirty="0">
                <a:effectLst/>
              </a:rPr>
              <a:t> и </a:t>
            </a:r>
            <a:r>
              <a:rPr lang="en-US" sz="1700" b="1">
                <a:effectLst/>
              </a:rPr>
              <a:t>кривичниот</a:t>
            </a:r>
            <a:r>
              <a:rPr lang="en-US" sz="1700" b="1" dirty="0">
                <a:effectLst/>
              </a:rPr>
              <a:t> </a:t>
            </a:r>
            <a:r>
              <a:rPr lang="en-US" sz="1700" b="1">
                <a:effectLst/>
              </a:rPr>
              <a:t>прогон</a:t>
            </a:r>
            <a:r>
              <a:rPr lang="en-US" sz="1700" b="1" dirty="0">
                <a:effectLst/>
              </a:rPr>
              <a:t> </a:t>
            </a:r>
            <a:r>
              <a:rPr lang="en-US" sz="1700" b="1">
                <a:effectLst/>
              </a:rPr>
              <a:t>не</a:t>
            </a:r>
            <a:r>
              <a:rPr lang="en-US" sz="1700" b="1" dirty="0">
                <a:effectLst/>
              </a:rPr>
              <a:t> </a:t>
            </a:r>
            <a:r>
              <a:rPr lang="en-US" sz="1700" b="1">
                <a:effectLst/>
              </a:rPr>
              <a:t>се</a:t>
            </a:r>
            <a:r>
              <a:rPr lang="en-US" sz="1700" b="1" dirty="0">
                <a:effectLst/>
              </a:rPr>
              <a:t> </a:t>
            </a:r>
            <a:r>
              <a:rPr lang="en-US" sz="1700" b="1">
                <a:effectLst/>
              </a:rPr>
              <a:t>исклучуваат</a:t>
            </a:r>
            <a:r>
              <a:rPr lang="en-US" sz="1700" b="1" dirty="0">
                <a:effectLst/>
              </a:rPr>
              <a:t> и </a:t>
            </a:r>
            <a:r>
              <a:rPr lang="en-US" sz="1700" b="1">
                <a:effectLst/>
              </a:rPr>
              <a:t>двете</a:t>
            </a:r>
            <a:r>
              <a:rPr lang="en-US" sz="1700" b="1" dirty="0">
                <a:effectLst/>
              </a:rPr>
              <a:t> </a:t>
            </a:r>
            <a:r>
              <a:rPr lang="en-US" sz="1700" b="1">
                <a:effectLst/>
              </a:rPr>
              <a:t>постапки</a:t>
            </a:r>
            <a:r>
              <a:rPr lang="en-US" sz="1700" b="1" dirty="0">
                <a:effectLst/>
              </a:rPr>
              <a:t> </a:t>
            </a:r>
            <a:r>
              <a:rPr lang="en-US" sz="1700" b="1">
                <a:effectLst/>
              </a:rPr>
              <a:t>пред</a:t>
            </a:r>
            <a:r>
              <a:rPr lang="en-US" sz="1700" b="1" dirty="0">
                <a:effectLst/>
              </a:rPr>
              <a:t> </a:t>
            </a:r>
            <a:r>
              <a:rPr lang="en-US" sz="1700" b="1">
                <a:effectLst/>
              </a:rPr>
              <a:t>надлежни</a:t>
            </a:r>
            <a:r>
              <a:rPr lang="en-US" sz="1700" b="1" dirty="0">
                <a:effectLst/>
              </a:rPr>
              <a:t> </a:t>
            </a:r>
            <a:r>
              <a:rPr lang="en-US" sz="1700" b="1">
                <a:effectLst/>
              </a:rPr>
              <a:t>институции</a:t>
            </a:r>
            <a:r>
              <a:rPr lang="en-US" sz="1700" b="1" dirty="0">
                <a:effectLst/>
              </a:rPr>
              <a:t> </a:t>
            </a:r>
            <a:r>
              <a:rPr lang="en-US" sz="1700" b="1">
                <a:effectLst/>
              </a:rPr>
              <a:t>можат</a:t>
            </a:r>
            <a:r>
              <a:rPr lang="en-US" sz="1700" b="1" dirty="0">
                <a:effectLst/>
              </a:rPr>
              <a:t> </a:t>
            </a:r>
            <a:r>
              <a:rPr lang="en-US" sz="1700" b="1">
                <a:effectLst/>
              </a:rPr>
              <a:t>паралелно</a:t>
            </a:r>
            <a:r>
              <a:rPr lang="en-US" sz="1700" b="1" dirty="0">
                <a:effectLst/>
              </a:rPr>
              <a:t> </a:t>
            </a:r>
            <a:r>
              <a:rPr lang="en-US" sz="1700" b="1">
                <a:effectLst/>
              </a:rPr>
              <a:t>да</a:t>
            </a:r>
            <a:r>
              <a:rPr lang="en-US" sz="1700" b="1" dirty="0">
                <a:effectLst/>
              </a:rPr>
              <a:t> </a:t>
            </a:r>
            <a:r>
              <a:rPr lang="en-US" sz="1700" b="1">
                <a:effectLst/>
              </a:rPr>
              <a:t>се</a:t>
            </a:r>
            <a:r>
              <a:rPr lang="en-US" sz="1700" b="1" dirty="0">
                <a:effectLst/>
              </a:rPr>
              <a:t> </a:t>
            </a:r>
            <a:r>
              <a:rPr lang="en-US" sz="1700" b="1">
                <a:effectLst/>
              </a:rPr>
              <a:t>спроведуваат</a:t>
            </a:r>
            <a:r>
              <a:rPr lang="en-US" sz="1700" b="1" dirty="0">
                <a:effectLst/>
              </a:rPr>
              <a:t>.</a:t>
            </a:r>
            <a:endParaRPr lang="en-US" sz="1700" dirty="0">
              <a:effectLst/>
            </a:endParaRPr>
          </a:p>
          <a:p>
            <a:pPr marL="0" marR="0" indent="-228600" algn="l">
              <a:spcBef>
                <a:spcPts val="0"/>
              </a:spcBef>
              <a:spcAft>
                <a:spcPts val="0"/>
              </a:spcAft>
              <a:buFont typeface="Arial" panose="020B0604020202020204" pitchFamily="34" charset="0"/>
              <a:buChar char="•"/>
            </a:pPr>
            <a:r>
              <a:rPr lang="en-US" sz="1700">
                <a:effectLst/>
              </a:rPr>
              <a:t>Кривично</a:t>
            </a:r>
            <a:r>
              <a:rPr lang="en-US" sz="1700" dirty="0">
                <a:effectLst/>
              </a:rPr>
              <a:t> </a:t>
            </a:r>
            <a:r>
              <a:rPr lang="en-US" sz="1700">
                <a:effectLst/>
              </a:rPr>
              <a:t>правната</a:t>
            </a:r>
            <a:r>
              <a:rPr lang="en-US" sz="1700" dirty="0">
                <a:effectLst/>
              </a:rPr>
              <a:t> </a:t>
            </a:r>
            <a:r>
              <a:rPr lang="en-US" sz="1700">
                <a:effectLst/>
              </a:rPr>
              <a:t>заштита</a:t>
            </a:r>
            <a:r>
              <a:rPr lang="en-US" sz="1700" dirty="0">
                <a:effectLst/>
              </a:rPr>
              <a:t> на </a:t>
            </a:r>
            <a:r>
              <a:rPr lang="en-US" sz="1700">
                <a:effectLst/>
              </a:rPr>
              <a:t>жените</a:t>
            </a:r>
            <a:r>
              <a:rPr lang="en-US" sz="1700" dirty="0">
                <a:effectLst/>
              </a:rPr>
              <a:t> </a:t>
            </a:r>
            <a:r>
              <a:rPr lang="en-US" sz="1700">
                <a:effectLst/>
              </a:rPr>
              <a:t>што</a:t>
            </a:r>
            <a:r>
              <a:rPr lang="en-US" sz="1700" dirty="0">
                <a:effectLst/>
              </a:rPr>
              <a:t> </a:t>
            </a:r>
            <a:r>
              <a:rPr lang="en-US" sz="1700">
                <a:effectLst/>
              </a:rPr>
              <a:t>претрпеле</a:t>
            </a:r>
            <a:r>
              <a:rPr lang="en-US" sz="1700" dirty="0">
                <a:effectLst/>
              </a:rPr>
              <a:t> </a:t>
            </a:r>
            <a:r>
              <a:rPr lang="en-US" sz="1700">
                <a:effectLst/>
              </a:rPr>
              <a:t>семејно</a:t>
            </a:r>
            <a:r>
              <a:rPr lang="en-US" sz="1700" dirty="0">
                <a:effectLst/>
              </a:rPr>
              <a:t> насилство, </a:t>
            </a:r>
            <a:r>
              <a:rPr lang="en-US" sz="1700">
                <a:effectLst/>
              </a:rPr>
              <a:t>односно</a:t>
            </a:r>
            <a:r>
              <a:rPr lang="en-US" sz="1700" dirty="0">
                <a:effectLst/>
              </a:rPr>
              <a:t> </a:t>
            </a:r>
            <a:r>
              <a:rPr lang="en-US" sz="1700">
                <a:effectLst/>
              </a:rPr>
              <a:t>ефикасното</a:t>
            </a:r>
            <a:r>
              <a:rPr lang="en-US" sz="1700" dirty="0">
                <a:effectLst/>
              </a:rPr>
              <a:t> </a:t>
            </a:r>
            <a:r>
              <a:rPr lang="en-US" sz="1700">
                <a:effectLst/>
              </a:rPr>
              <a:t>откривање</a:t>
            </a:r>
            <a:r>
              <a:rPr lang="en-US" sz="1700" dirty="0">
                <a:effectLst/>
              </a:rPr>
              <a:t>, </a:t>
            </a:r>
            <a:r>
              <a:rPr lang="en-US" sz="1700">
                <a:effectLst/>
              </a:rPr>
              <a:t>поведување</a:t>
            </a:r>
            <a:r>
              <a:rPr lang="en-US" sz="1700" dirty="0">
                <a:effectLst/>
              </a:rPr>
              <a:t> и </a:t>
            </a:r>
            <a:r>
              <a:rPr lang="en-US" sz="1700">
                <a:effectLst/>
              </a:rPr>
              <a:t>водење</a:t>
            </a:r>
            <a:r>
              <a:rPr lang="en-US" sz="1700" dirty="0">
                <a:effectLst/>
              </a:rPr>
              <a:t> на </a:t>
            </a:r>
            <a:r>
              <a:rPr lang="en-US" sz="1700">
                <a:effectLst/>
              </a:rPr>
              <a:t>кривична</a:t>
            </a:r>
            <a:r>
              <a:rPr lang="en-US" sz="1700" dirty="0">
                <a:effectLst/>
              </a:rPr>
              <a:t> </a:t>
            </a:r>
            <a:r>
              <a:rPr lang="en-US" sz="1700">
                <a:effectLst/>
              </a:rPr>
              <a:t>постапка</a:t>
            </a:r>
            <a:r>
              <a:rPr lang="en-US" sz="1700" dirty="0">
                <a:effectLst/>
              </a:rPr>
              <a:t>, </a:t>
            </a:r>
            <a:r>
              <a:rPr lang="en-US" sz="1700">
                <a:effectLst/>
              </a:rPr>
              <a:t>како</a:t>
            </a:r>
            <a:r>
              <a:rPr lang="en-US" sz="1700" dirty="0">
                <a:effectLst/>
              </a:rPr>
              <a:t> и </a:t>
            </a:r>
            <a:r>
              <a:rPr lang="en-US" sz="1700">
                <a:effectLst/>
              </a:rPr>
              <a:t>донесување</a:t>
            </a:r>
            <a:r>
              <a:rPr lang="en-US" sz="1700" dirty="0">
                <a:effectLst/>
              </a:rPr>
              <a:t> на </a:t>
            </a:r>
            <a:r>
              <a:rPr lang="en-US" sz="1700">
                <a:effectLst/>
              </a:rPr>
              <a:t>одлуки</a:t>
            </a:r>
            <a:r>
              <a:rPr lang="en-US" sz="1700" dirty="0">
                <a:effectLst/>
              </a:rPr>
              <a:t> </a:t>
            </a:r>
            <a:r>
              <a:rPr lang="en-US" sz="1700">
                <a:effectLst/>
              </a:rPr>
              <a:t>во</a:t>
            </a:r>
            <a:r>
              <a:rPr lang="en-US" sz="1700" dirty="0">
                <a:effectLst/>
              </a:rPr>
              <a:t> </a:t>
            </a:r>
            <a:r>
              <a:rPr lang="en-US" sz="1700">
                <a:effectLst/>
              </a:rPr>
              <a:t>врска</a:t>
            </a:r>
            <a:r>
              <a:rPr lang="en-US" sz="1700" dirty="0">
                <a:effectLst/>
              </a:rPr>
              <a:t> </a:t>
            </a:r>
            <a:r>
              <a:rPr lang="en-US" sz="1700">
                <a:effectLst/>
              </a:rPr>
              <a:t>со</a:t>
            </a:r>
            <a:r>
              <a:rPr lang="en-US" sz="1700" dirty="0">
                <a:effectLst/>
              </a:rPr>
              <a:t> </a:t>
            </a:r>
            <a:r>
              <a:rPr lang="en-US" sz="1700">
                <a:effectLst/>
              </a:rPr>
              <a:t>санкционирањето</a:t>
            </a:r>
            <a:r>
              <a:rPr lang="en-US" sz="1700" dirty="0">
                <a:effectLst/>
              </a:rPr>
              <a:t> на </a:t>
            </a:r>
            <a:r>
              <a:rPr lang="en-US" sz="1700">
                <a:effectLst/>
              </a:rPr>
              <a:t>семејното</a:t>
            </a:r>
            <a:r>
              <a:rPr lang="en-US" sz="1700" dirty="0">
                <a:effectLst/>
              </a:rPr>
              <a:t> насилство, </a:t>
            </a:r>
            <a:r>
              <a:rPr lang="en-US" sz="1700">
                <a:effectLst/>
              </a:rPr>
              <a:t>се</a:t>
            </a:r>
            <a:r>
              <a:rPr lang="en-US" sz="1700" dirty="0">
                <a:effectLst/>
              </a:rPr>
              <a:t> </a:t>
            </a:r>
            <a:r>
              <a:rPr lang="en-US" sz="1700">
                <a:effectLst/>
              </a:rPr>
              <a:t>регулирани</a:t>
            </a:r>
            <a:r>
              <a:rPr lang="en-US" sz="1700" dirty="0">
                <a:effectLst/>
              </a:rPr>
              <a:t> </a:t>
            </a:r>
            <a:r>
              <a:rPr lang="en-US" sz="1700">
                <a:effectLst/>
              </a:rPr>
              <a:t>во</a:t>
            </a:r>
            <a:r>
              <a:rPr lang="en-US" sz="1700" dirty="0">
                <a:effectLst/>
              </a:rPr>
              <a:t> </a:t>
            </a:r>
            <a:r>
              <a:rPr lang="en-US" sz="1700">
                <a:effectLst/>
              </a:rPr>
              <a:t>Кривичниот</a:t>
            </a:r>
            <a:r>
              <a:rPr lang="en-US" sz="1700" dirty="0">
                <a:effectLst/>
              </a:rPr>
              <a:t> </a:t>
            </a:r>
            <a:r>
              <a:rPr lang="en-US" sz="1700">
                <a:effectLst/>
              </a:rPr>
              <a:t>законик</a:t>
            </a:r>
            <a:r>
              <a:rPr lang="en-US" sz="1700" dirty="0">
                <a:effectLst/>
              </a:rPr>
              <a:t>, </a:t>
            </a:r>
            <a:r>
              <a:rPr lang="en-US" sz="1700">
                <a:effectLst/>
              </a:rPr>
              <a:t>Законот</a:t>
            </a:r>
            <a:r>
              <a:rPr lang="en-US" sz="1700" dirty="0">
                <a:effectLst/>
              </a:rPr>
              <a:t> за </a:t>
            </a:r>
            <a:r>
              <a:rPr lang="en-US" sz="1700">
                <a:effectLst/>
              </a:rPr>
              <a:t>кривична</a:t>
            </a:r>
            <a:r>
              <a:rPr lang="en-US" sz="1700" dirty="0">
                <a:effectLst/>
              </a:rPr>
              <a:t> </a:t>
            </a:r>
            <a:r>
              <a:rPr lang="en-US" sz="1700">
                <a:effectLst/>
              </a:rPr>
              <a:t>постапка</a:t>
            </a:r>
            <a:r>
              <a:rPr lang="en-US" sz="1700" dirty="0">
                <a:effectLst/>
              </a:rPr>
              <a:t> и </a:t>
            </a:r>
            <a:r>
              <a:rPr lang="en-US" sz="1700">
                <a:effectLst/>
              </a:rPr>
              <a:t>Законот</a:t>
            </a:r>
            <a:r>
              <a:rPr lang="en-US" sz="1700" dirty="0">
                <a:effectLst/>
              </a:rPr>
              <a:t> за </a:t>
            </a:r>
            <a:r>
              <a:rPr lang="en-US" sz="1700">
                <a:effectLst/>
              </a:rPr>
              <a:t>одредување на видот</a:t>
            </a:r>
            <a:r>
              <a:rPr lang="en-US" sz="1700" dirty="0">
                <a:effectLst/>
              </a:rPr>
              <a:t> и </a:t>
            </a:r>
            <a:r>
              <a:rPr lang="en-US" sz="1700">
                <a:effectLst/>
              </a:rPr>
              <a:t>одмерување</a:t>
            </a:r>
            <a:r>
              <a:rPr lang="en-US" sz="1700" dirty="0">
                <a:effectLst/>
              </a:rPr>
              <a:t> на </a:t>
            </a:r>
            <a:r>
              <a:rPr lang="en-US" sz="1700">
                <a:effectLst/>
              </a:rPr>
              <a:t>висината</a:t>
            </a:r>
            <a:r>
              <a:rPr lang="en-US" sz="1700" dirty="0">
                <a:effectLst/>
              </a:rPr>
              <a:t> на </a:t>
            </a:r>
            <a:r>
              <a:rPr lang="en-US" sz="1700">
                <a:effectLst/>
              </a:rPr>
              <a:t>казната</a:t>
            </a:r>
            <a:r>
              <a:rPr lang="en-US" sz="1700" dirty="0">
                <a:effectLst/>
              </a:rPr>
              <a:t>. </a:t>
            </a:r>
            <a:r>
              <a:rPr lang="en-US" sz="1700">
                <a:effectLst/>
              </a:rPr>
              <a:t>Секоја</a:t>
            </a:r>
            <a:r>
              <a:rPr lang="en-US" sz="1700" dirty="0">
                <a:effectLst/>
              </a:rPr>
              <a:t> </a:t>
            </a:r>
            <a:r>
              <a:rPr lang="en-US" sz="1700">
                <a:effectLst/>
              </a:rPr>
              <a:t>од</a:t>
            </a:r>
            <a:r>
              <a:rPr lang="en-US" sz="1700" dirty="0">
                <a:effectLst/>
              </a:rPr>
              <a:t> </a:t>
            </a:r>
            <a:r>
              <a:rPr lang="en-US" sz="1700">
                <a:effectLst/>
              </a:rPr>
              <a:t>институциите</a:t>
            </a:r>
            <a:r>
              <a:rPr lang="en-US" sz="1700" dirty="0">
                <a:effectLst/>
              </a:rPr>
              <a:t> </a:t>
            </a:r>
            <a:r>
              <a:rPr lang="en-US" sz="1700">
                <a:effectLst/>
              </a:rPr>
              <a:t>во</a:t>
            </a:r>
            <a:r>
              <a:rPr lang="en-US" sz="1700" dirty="0">
                <a:effectLst/>
              </a:rPr>
              <a:t> </a:t>
            </a:r>
            <a:r>
              <a:rPr lang="en-US" sz="1700">
                <a:effectLst/>
              </a:rPr>
              <a:t>кривично</a:t>
            </a:r>
            <a:r>
              <a:rPr lang="en-US" sz="1700" dirty="0">
                <a:effectLst/>
              </a:rPr>
              <a:t> </a:t>
            </a:r>
            <a:r>
              <a:rPr lang="en-US" sz="1700">
                <a:effectLst/>
              </a:rPr>
              <a:t>правниот</a:t>
            </a:r>
            <a:r>
              <a:rPr lang="en-US" sz="1700" dirty="0">
                <a:effectLst/>
              </a:rPr>
              <a:t> </a:t>
            </a:r>
            <a:r>
              <a:rPr lang="en-US" sz="1700">
                <a:effectLst/>
              </a:rPr>
              <a:t>систем</a:t>
            </a:r>
            <a:r>
              <a:rPr lang="en-US" sz="1700" dirty="0">
                <a:effectLst/>
              </a:rPr>
              <a:t> на </a:t>
            </a:r>
            <a:r>
              <a:rPr lang="en-US" sz="1700">
                <a:effectLst/>
              </a:rPr>
              <a:t>заштита</a:t>
            </a:r>
            <a:r>
              <a:rPr lang="en-US" sz="1700" dirty="0">
                <a:effectLst/>
              </a:rPr>
              <a:t> (МВР, </a:t>
            </a:r>
            <a:r>
              <a:rPr lang="en-US" sz="1700">
                <a:effectLst/>
              </a:rPr>
              <a:t>основните</a:t>
            </a:r>
            <a:r>
              <a:rPr lang="en-US" sz="1700" dirty="0">
                <a:effectLst/>
              </a:rPr>
              <a:t> </a:t>
            </a:r>
            <a:r>
              <a:rPr lang="en-US" sz="1700">
                <a:effectLst/>
              </a:rPr>
              <a:t>јавни</a:t>
            </a:r>
            <a:r>
              <a:rPr lang="en-US" sz="1700" dirty="0">
                <a:effectLst/>
              </a:rPr>
              <a:t> </a:t>
            </a:r>
            <a:r>
              <a:rPr lang="en-US" sz="1700">
                <a:effectLst/>
              </a:rPr>
              <a:t>обвинителства</a:t>
            </a:r>
            <a:r>
              <a:rPr lang="en-US" sz="1700" dirty="0">
                <a:effectLst/>
              </a:rPr>
              <a:t> и </a:t>
            </a:r>
            <a:r>
              <a:rPr lang="en-US" sz="1700">
                <a:effectLst/>
              </a:rPr>
              <a:t>основните</a:t>
            </a:r>
            <a:r>
              <a:rPr lang="en-US" sz="1700" dirty="0">
                <a:effectLst/>
              </a:rPr>
              <a:t> </a:t>
            </a:r>
            <a:r>
              <a:rPr lang="en-US" sz="1700">
                <a:effectLst/>
              </a:rPr>
              <a:t>судови</a:t>
            </a:r>
            <a:r>
              <a:rPr lang="en-US" sz="1700" dirty="0">
                <a:effectLst/>
              </a:rPr>
              <a:t>) </a:t>
            </a:r>
            <a:r>
              <a:rPr lang="en-US" sz="1700">
                <a:effectLst/>
              </a:rPr>
              <a:t>има</a:t>
            </a:r>
            <a:r>
              <a:rPr lang="en-US" sz="1700" dirty="0">
                <a:effectLst/>
              </a:rPr>
              <a:t> </a:t>
            </a:r>
            <a:r>
              <a:rPr lang="en-US" sz="1700">
                <a:effectLst/>
              </a:rPr>
              <a:t>посебен</a:t>
            </a:r>
            <a:r>
              <a:rPr lang="en-US" sz="1700" dirty="0">
                <a:effectLst/>
              </a:rPr>
              <a:t> </a:t>
            </a:r>
            <a:r>
              <a:rPr lang="en-US" sz="1700">
                <a:effectLst/>
              </a:rPr>
              <a:t>мандат</a:t>
            </a:r>
            <a:r>
              <a:rPr lang="en-US" sz="1700" dirty="0">
                <a:effectLst/>
              </a:rPr>
              <a:t> </a:t>
            </a:r>
            <a:r>
              <a:rPr lang="en-US" sz="1700">
                <a:effectLst/>
              </a:rPr>
              <a:t>во</a:t>
            </a:r>
            <a:r>
              <a:rPr lang="en-US" sz="1700" dirty="0">
                <a:effectLst/>
              </a:rPr>
              <a:t> </a:t>
            </a:r>
            <a:r>
              <a:rPr lang="en-US" sz="1700">
                <a:effectLst/>
              </a:rPr>
              <a:t>одреден</a:t>
            </a:r>
            <a:r>
              <a:rPr lang="en-US" sz="1700" dirty="0">
                <a:effectLst/>
              </a:rPr>
              <a:t> </a:t>
            </a:r>
            <a:r>
              <a:rPr lang="en-US" sz="1700">
                <a:effectLst/>
              </a:rPr>
              <a:t>стадиум</a:t>
            </a:r>
            <a:r>
              <a:rPr lang="en-US" sz="1700" dirty="0">
                <a:effectLst/>
              </a:rPr>
              <a:t> на </a:t>
            </a:r>
            <a:r>
              <a:rPr lang="en-US" sz="1700">
                <a:effectLst/>
              </a:rPr>
              <a:t>кривичниот</a:t>
            </a:r>
            <a:r>
              <a:rPr lang="en-US" sz="1700" dirty="0">
                <a:effectLst/>
              </a:rPr>
              <a:t> </a:t>
            </a:r>
            <a:r>
              <a:rPr lang="en-US" sz="1700">
                <a:effectLst/>
              </a:rPr>
              <a:t>прогон</a:t>
            </a:r>
            <a:r>
              <a:rPr lang="en-US" sz="1700" dirty="0">
                <a:effectLst/>
              </a:rPr>
              <a:t> и </a:t>
            </a:r>
            <a:r>
              <a:rPr lang="en-US" sz="1700">
                <a:effectLst/>
              </a:rPr>
              <a:t>нивната</a:t>
            </a:r>
            <a:r>
              <a:rPr lang="en-US" sz="1700" dirty="0">
                <a:effectLst/>
              </a:rPr>
              <a:t> </a:t>
            </a:r>
            <a:r>
              <a:rPr lang="en-US" sz="1700">
                <a:effectLst/>
              </a:rPr>
              <a:t>улога</a:t>
            </a:r>
            <a:r>
              <a:rPr lang="en-US" sz="1700" dirty="0">
                <a:effectLst/>
              </a:rPr>
              <a:t> е </a:t>
            </a:r>
            <a:r>
              <a:rPr lang="en-US" sz="1700">
                <a:effectLst/>
              </a:rPr>
              <a:t>значително</a:t>
            </a:r>
            <a:r>
              <a:rPr lang="en-US" sz="1700" dirty="0">
                <a:effectLst/>
              </a:rPr>
              <a:t> </a:t>
            </a:r>
            <a:r>
              <a:rPr lang="en-US" sz="1700">
                <a:effectLst/>
              </a:rPr>
              <a:t>нагласена</a:t>
            </a:r>
            <a:r>
              <a:rPr lang="en-US" sz="1700" dirty="0">
                <a:effectLst/>
              </a:rPr>
              <a:t>. </a:t>
            </a:r>
            <a:r>
              <a:rPr lang="en-US" sz="1700">
                <a:effectLst/>
              </a:rPr>
              <a:t>Специфичното</a:t>
            </a:r>
            <a:r>
              <a:rPr lang="en-US" sz="1700" dirty="0">
                <a:effectLst/>
              </a:rPr>
              <a:t> </a:t>
            </a:r>
            <a:r>
              <a:rPr lang="en-US" sz="1700">
                <a:effectLst/>
              </a:rPr>
              <a:t>постапување</a:t>
            </a:r>
            <a:r>
              <a:rPr lang="en-US" sz="1700" dirty="0">
                <a:effectLst/>
              </a:rPr>
              <a:t> на </a:t>
            </a:r>
            <a:r>
              <a:rPr lang="en-US" sz="1700">
                <a:effectLst/>
              </a:rPr>
              <a:t>полицијата</a:t>
            </a:r>
            <a:r>
              <a:rPr lang="en-US" sz="1700" dirty="0">
                <a:effectLst/>
              </a:rPr>
              <a:t> </a:t>
            </a:r>
            <a:r>
              <a:rPr lang="en-US" sz="1700">
                <a:effectLst/>
              </a:rPr>
              <a:t>дополнително</a:t>
            </a:r>
            <a:r>
              <a:rPr lang="en-US" sz="1700" dirty="0">
                <a:effectLst/>
              </a:rPr>
              <a:t> е </a:t>
            </a:r>
            <a:r>
              <a:rPr lang="en-US" sz="1700">
                <a:effectLst/>
              </a:rPr>
              <a:t>регулирано</a:t>
            </a:r>
            <a:r>
              <a:rPr lang="en-US" sz="1700" dirty="0">
                <a:effectLst/>
              </a:rPr>
              <a:t> и </a:t>
            </a:r>
            <a:r>
              <a:rPr lang="en-US" sz="1700">
                <a:effectLst/>
              </a:rPr>
              <a:t>со</a:t>
            </a:r>
            <a:r>
              <a:rPr lang="en-US" sz="1700" dirty="0">
                <a:effectLst/>
              </a:rPr>
              <a:t> </a:t>
            </a:r>
            <a:r>
              <a:rPr lang="en-US" sz="1700">
                <a:effectLst/>
              </a:rPr>
              <a:t>Законот</a:t>
            </a:r>
            <a:r>
              <a:rPr lang="en-US" sz="1700" dirty="0">
                <a:effectLst/>
              </a:rPr>
              <a:t> за </a:t>
            </a:r>
            <a:r>
              <a:rPr lang="en-US" sz="1700">
                <a:effectLst/>
              </a:rPr>
              <a:t>полиција</a:t>
            </a:r>
            <a:r>
              <a:rPr lang="en-US" sz="1700" dirty="0">
                <a:effectLst/>
              </a:rPr>
              <a:t>, </a:t>
            </a:r>
            <a:r>
              <a:rPr lang="en-US" sz="1700">
                <a:effectLst/>
              </a:rPr>
              <a:t>Законот</a:t>
            </a:r>
            <a:r>
              <a:rPr lang="en-US" sz="1700" dirty="0">
                <a:effectLst/>
              </a:rPr>
              <a:t> за </a:t>
            </a:r>
            <a:r>
              <a:rPr lang="en-US" sz="1700">
                <a:effectLst/>
              </a:rPr>
              <a:t>прекршоци</a:t>
            </a:r>
            <a:r>
              <a:rPr lang="en-US" sz="1700" dirty="0">
                <a:effectLst/>
              </a:rPr>
              <a:t> против </a:t>
            </a:r>
            <a:r>
              <a:rPr lang="en-US" sz="1700">
                <a:effectLst/>
              </a:rPr>
              <a:t>јавниот</a:t>
            </a:r>
            <a:r>
              <a:rPr lang="en-US" sz="1700" dirty="0">
                <a:effectLst/>
              </a:rPr>
              <a:t> </a:t>
            </a:r>
            <a:r>
              <a:rPr lang="en-US" sz="1700">
                <a:effectLst/>
              </a:rPr>
              <a:t>ред</a:t>
            </a:r>
            <a:r>
              <a:rPr lang="en-US" sz="1700" dirty="0">
                <a:effectLst/>
              </a:rPr>
              <a:t> и </a:t>
            </a:r>
            <a:r>
              <a:rPr lang="en-US" sz="1700">
                <a:effectLst/>
              </a:rPr>
              <a:t>мир</a:t>
            </a:r>
            <a:r>
              <a:rPr lang="en-US" sz="1700" dirty="0">
                <a:effectLst/>
              </a:rPr>
              <a:t>, </a:t>
            </a:r>
            <a:r>
              <a:rPr lang="en-US" sz="1700">
                <a:effectLst/>
              </a:rPr>
              <a:t>како</a:t>
            </a:r>
            <a:r>
              <a:rPr lang="en-US" sz="1700" dirty="0">
                <a:effectLst/>
              </a:rPr>
              <a:t> и </a:t>
            </a:r>
            <a:r>
              <a:rPr lang="en-US" sz="1700">
                <a:effectLst/>
              </a:rPr>
              <a:t>со</a:t>
            </a:r>
            <a:r>
              <a:rPr lang="en-US" sz="1700" dirty="0">
                <a:effectLst/>
              </a:rPr>
              <a:t> </a:t>
            </a:r>
            <a:r>
              <a:rPr lang="en-US" sz="1700">
                <a:effectLst/>
              </a:rPr>
              <a:t>повеќе</a:t>
            </a:r>
            <a:r>
              <a:rPr lang="en-US" sz="1700" dirty="0">
                <a:effectLst/>
              </a:rPr>
              <a:t> </a:t>
            </a:r>
            <a:r>
              <a:rPr lang="en-US" sz="1700">
                <a:effectLst/>
              </a:rPr>
              <a:t>подзаконски</a:t>
            </a:r>
            <a:r>
              <a:rPr lang="en-US" sz="1700" dirty="0">
                <a:effectLst/>
              </a:rPr>
              <a:t> </a:t>
            </a:r>
            <a:r>
              <a:rPr lang="en-US" sz="1700">
                <a:effectLst/>
              </a:rPr>
              <a:t>прописи</a:t>
            </a:r>
            <a:r>
              <a:rPr lang="en-US" sz="1700" dirty="0">
                <a:effectLst/>
              </a:rPr>
              <a:t>. </a:t>
            </a:r>
          </a:p>
          <a:p>
            <a:pPr marL="0" marR="0" indent="-228600" algn="l">
              <a:spcBef>
                <a:spcPts val="0"/>
              </a:spcBef>
              <a:spcAft>
                <a:spcPts val="0"/>
              </a:spcAft>
              <a:buFont typeface="Arial" panose="020B0604020202020204" pitchFamily="34" charset="0"/>
              <a:buChar char="•"/>
            </a:pPr>
            <a:r>
              <a:rPr lang="en-US" sz="1700" b="1">
                <a:effectLst/>
              </a:rPr>
              <a:t>Полицијата</a:t>
            </a:r>
            <a:r>
              <a:rPr lang="en-US" sz="1700" b="1" dirty="0">
                <a:effectLst/>
              </a:rPr>
              <a:t> </a:t>
            </a:r>
            <a:r>
              <a:rPr lang="en-US" sz="1700" b="1">
                <a:effectLst/>
              </a:rPr>
              <a:t>по</a:t>
            </a:r>
            <a:r>
              <a:rPr lang="en-US" sz="1700" b="1" dirty="0">
                <a:effectLst/>
              </a:rPr>
              <a:t> </a:t>
            </a:r>
            <a:r>
              <a:rPr lang="en-US" sz="1700" b="1">
                <a:effectLst/>
              </a:rPr>
              <a:t>квалификување</a:t>
            </a:r>
            <a:r>
              <a:rPr lang="en-US" sz="1700" b="1" dirty="0">
                <a:effectLst/>
              </a:rPr>
              <a:t> на </a:t>
            </a:r>
            <a:r>
              <a:rPr lang="en-US" sz="1700" b="1">
                <a:effectLst/>
              </a:rPr>
              <a:t>пријава</a:t>
            </a:r>
            <a:r>
              <a:rPr lang="en-US" sz="1700" b="1" dirty="0">
                <a:effectLst/>
              </a:rPr>
              <a:t> за РБН и СН </a:t>
            </a:r>
            <a:r>
              <a:rPr lang="en-US" sz="1700" b="1">
                <a:effectLst/>
              </a:rPr>
              <a:t>во</a:t>
            </a:r>
            <a:r>
              <a:rPr lang="en-US" sz="1700" b="1" dirty="0">
                <a:effectLst/>
              </a:rPr>
              <a:t> </a:t>
            </a:r>
            <a:r>
              <a:rPr lang="en-US" sz="1700" b="1">
                <a:effectLst/>
              </a:rPr>
              <a:t>кривично</a:t>
            </a:r>
            <a:r>
              <a:rPr lang="en-US" sz="1700" b="1" dirty="0">
                <a:effectLst/>
              </a:rPr>
              <a:t> </a:t>
            </a:r>
            <a:r>
              <a:rPr lang="en-US" sz="1700" b="1">
                <a:effectLst/>
              </a:rPr>
              <a:t>дело</a:t>
            </a:r>
            <a:r>
              <a:rPr lang="en-US" sz="1700" b="1" dirty="0">
                <a:effectLst/>
              </a:rPr>
              <a:t>, </a:t>
            </a:r>
            <a:r>
              <a:rPr lang="en-US" sz="1700" b="1">
                <a:effectLst/>
              </a:rPr>
              <a:t>истата</a:t>
            </a:r>
            <a:r>
              <a:rPr lang="en-US" sz="1700" b="1" dirty="0">
                <a:effectLst/>
              </a:rPr>
              <a:t> </a:t>
            </a:r>
            <a:r>
              <a:rPr lang="en-US" sz="1700" b="1">
                <a:effectLst/>
              </a:rPr>
              <a:t>ја</a:t>
            </a:r>
            <a:r>
              <a:rPr lang="en-US" sz="1700" b="1" dirty="0">
                <a:effectLst/>
              </a:rPr>
              <a:t> </a:t>
            </a:r>
            <a:r>
              <a:rPr lang="en-US" sz="1700" b="1">
                <a:effectLst/>
              </a:rPr>
              <a:t>процесира</a:t>
            </a:r>
            <a:r>
              <a:rPr lang="en-US" sz="1700" b="1" dirty="0">
                <a:effectLst/>
              </a:rPr>
              <a:t> </a:t>
            </a:r>
            <a:r>
              <a:rPr lang="en-US" sz="1700" b="1">
                <a:effectLst/>
              </a:rPr>
              <a:t>до</a:t>
            </a:r>
            <a:r>
              <a:rPr lang="en-US" sz="1700" b="1" dirty="0">
                <a:effectLst/>
              </a:rPr>
              <a:t> </a:t>
            </a:r>
            <a:r>
              <a:rPr lang="en-US" sz="1700" b="1">
                <a:effectLst/>
              </a:rPr>
              <a:t>надлежно</a:t>
            </a:r>
            <a:r>
              <a:rPr lang="en-US" sz="1700" b="1" dirty="0">
                <a:effectLst/>
              </a:rPr>
              <a:t> ЈО, и </a:t>
            </a:r>
            <a:r>
              <a:rPr lang="en-US" sz="1700" b="1">
                <a:effectLst/>
              </a:rPr>
              <a:t>оттаму</a:t>
            </a:r>
            <a:r>
              <a:rPr lang="en-US" sz="1700" b="1" dirty="0">
                <a:effectLst/>
              </a:rPr>
              <a:t> ЈО </a:t>
            </a:r>
            <a:r>
              <a:rPr lang="en-US" sz="1700" b="1">
                <a:effectLst/>
              </a:rPr>
              <a:t>ја</a:t>
            </a:r>
            <a:r>
              <a:rPr lang="en-US" sz="1700" b="1" dirty="0">
                <a:effectLst/>
              </a:rPr>
              <a:t> </a:t>
            </a:r>
            <a:r>
              <a:rPr lang="en-US" sz="1700" b="1">
                <a:effectLst/>
              </a:rPr>
              <a:t>предводи</a:t>
            </a:r>
            <a:r>
              <a:rPr lang="en-US" sz="1700" b="1" dirty="0">
                <a:effectLst/>
              </a:rPr>
              <a:t> </a:t>
            </a:r>
            <a:r>
              <a:rPr lang="en-US" sz="1700" b="1">
                <a:effectLst/>
              </a:rPr>
              <a:t>постапката</a:t>
            </a:r>
            <a:r>
              <a:rPr lang="en-US" sz="1700" b="1" dirty="0">
                <a:effectLst/>
              </a:rPr>
              <a:t>. </a:t>
            </a:r>
          </a:p>
          <a:p>
            <a:pPr marL="0" marR="0" indent="-228600" algn="l">
              <a:spcBef>
                <a:spcPts val="0"/>
              </a:spcBef>
              <a:spcAft>
                <a:spcPts val="0"/>
              </a:spcAft>
              <a:buFont typeface="Arial" panose="020B0604020202020204" pitchFamily="34" charset="0"/>
              <a:buChar char="•"/>
            </a:pPr>
            <a:r>
              <a:rPr lang="en-US" sz="1700" b="1"/>
              <a:t>Постапката</a:t>
            </a:r>
            <a:r>
              <a:rPr lang="en-US" sz="1700" b="1" dirty="0"/>
              <a:t> </a:t>
            </a:r>
            <a:r>
              <a:rPr lang="en-US" sz="1700" b="1"/>
              <a:t>може</a:t>
            </a:r>
            <a:r>
              <a:rPr lang="en-US" sz="1700" b="1" dirty="0"/>
              <a:t> </a:t>
            </a:r>
            <a:r>
              <a:rPr lang="en-US" sz="1700" b="1"/>
              <a:t>да</a:t>
            </a:r>
            <a:r>
              <a:rPr lang="en-US" sz="1700" b="1" dirty="0"/>
              <a:t> </a:t>
            </a:r>
            <a:r>
              <a:rPr lang="en-US" sz="1700" b="1"/>
              <a:t>започне</a:t>
            </a:r>
            <a:r>
              <a:rPr lang="en-US" sz="1700" b="1" dirty="0"/>
              <a:t> и </a:t>
            </a:r>
            <a:r>
              <a:rPr lang="en-US" sz="1700" b="1"/>
              <a:t>со</a:t>
            </a:r>
            <a:r>
              <a:rPr lang="en-US" sz="1700" b="1" dirty="0"/>
              <a:t> </a:t>
            </a:r>
            <a:r>
              <a:rPr lang="en-US" sz="1700" b="1"/>
              <a:t>понесување</a:t>
            </a:r>
            <a:r>
              <a:rPr lang="en-US" sz="1700" b="1" dirty="0"/>
              <a:t> на </a:t>
            </a:r>
            <a:r>
              <a:rPr lang="en-US" sz="1700" b="1"/>
              <a:t>предлог</a:t>
            </a:r>
            <a:r>
              <a:rPr lang="en-US" sz="1700" b="1" dirty="0"/>
              <a:t> </a:t>
            </a:r>
            <a:r>
              <a:rPr lang="en-US" sz="1700" b="1"/>
              <a:t>до</a:t>
            </a:r>
            <a:r>
              <a:rPr lang="en-US" sz="1700" b="1" dirty="0"/>
              <a:t> </a:t>
            </a:r>
            <a:r>
              <a:rPr lang="en-US" sz="1700" b="1"/>
              <a:t>надлежен</a:t>
            </a:r>
            <a:r>
              <a:rPr lang="en-US" sz="1700" b="1" dirty="0"/>
              <a:t> </a:t>
            </a:r>
            <a:r>
              <a:rPr lang="en-US" sz="1700" b="1"/>
              <a:t>јавен</a:t>
            </a:r>
            <a:r>
              <a:rPr lang="en-US" sz="1700" b="1" dirty="0"/>
              <a:t> </a:t>
            </a:r>
            <a:r>
              <a:rPr lang="en-US" sz="1700" b="1"/>
              <a:t>обвинител</a:t>
            </a:r>
            <a:r>
              <a:rPr lang="en-US" sz="1700" b="1" dirty="0"/>
              <a:t>(за </a:t>
            </a:r>
            <a:r>
              <a:rPr lang="en-US" sz="1700" b="1"/>
              <a:t>кривичните</a:t>
            </a:r>
            <a:r>
              <a:rPr lang="en-US" sz="1700" b="1" dirty="0"/>
              <a:t> </a:t>
            </a:r>
            <a:r>
              <a:rPr lang="en-US" sz="1700" b="1"/>
              <a:t>дела</a:t>
            </a:r>
            <a:r>
              <a:rPr lang="en-US" sz="1700" b="1" dirty="0"/>
              <a:t> </a:t>
            </a:r>
            <a:r>
              <a:rPr lang="en-US" sz="1700" b="1"/>
              <a:t>кои</a:t>
            </a:r>
            <a:r>
              <a:rPr lang="en-US" sz="1700" b="1" dirty="0"/>
              <a:t> </a:t>
            </a:r>
            <a:r>
              <a:rPr lang="en-US" sz="1700" b="1"/>
              <a:t>не</a:t>
            </a:r>
            <a:r>
              <a:rPr lang="en-US" sz="1700" b="1" dirty="0"/>
              <a:t> </a:t>
            </a:r>
            <a:r>
              <a:rPr lang="en-US" sz="1700" b="1"/>
              <a:t>се</a:t>
            </a:r>
            <a:r>
              <a:rPr lang="en-US" sz="1700" b="1" dirty="0"/>
              <a:t> </a:t>
            </a:r>
            <a:r>
              <a:rPr lang="en-US" sz="1700" b="1"/>
              <a:t>водат</a:t>
            </a:r>
            <a:r>
              <a:rPr lang="en-US" sz="1700" b="1" dirty="0"/>
              <a:t> </a:t>
            </a:r>
            <a:r>
              <a:rPr lang="en-US" sz="1700" b="1"/>
              <a:t>по</a:t>
            </a:r>
            <a:r>
              <a:rPr lang="en-US" sz="1700" b="1" dirty="0"/>
              <a:t> </a:t>
            </a:r>
            <a:r>
              <a:rPr lang="en-US" sz="1700" b="1"/>
              <a:t>службена</a:t>
            </a:r>
            <a:r>
              <a:rPr lang="en-US" sz="1700" b="1" dirty="0"/>
              <a:t> </a:t>
            </a:r>
            <a:r>
              <a:rPr lang="en-US" sz="1700" b="1"/>
              <a:t>должност</a:t>
            </a:r>
            <a:r>
              <a:rPr lang="en-US" sz="1700" b="1" dirty="0"/>
              <a:t>).</a:t>
            </a:r>
            <a:endParaRPr lang="en-US" sz="1700" b="1" dirty="0">
              <a:effectLst/>
            </a:endParaRPr>
          </a:p>
          <a:p>
            <a:pPr indent="-228600" algn="l">
              <a:buFont typeface="Arial" panose="020B0604020202020204" pitchFamily="34" charset="0"/>
              <a:buChar char="•"/>
            </a:pPr>
            <a:endParaRPr lang="en-US" sz="1700" b="1" dirty="0"/>
          </a:p>
          <a:p>
            <a:pPr indent="-228600" algn="l">
              <a:buFont typeface="Arial" panose="020B0604020202020204" pitchFamily="34" charset="0"/>
              <a:buChar char="•"/>
            </a:pPr>
            <a:endParaRPr lang="en-US" sz="1700" b="1" dirty="0"/>
          </a:p>
        </p:txBody>
      </p:sp>
    </p:spTree>
    <p:extLst>
      <p:ext uri="{BB962C8B-B14F-4D97-AF65-F5344CB8AC3E}">
        <p14:creationId xmlns:p14="http://schemas.microsoft.com/office/powerpoint/2010/main" val="248027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1">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D997B1-7F22-4723-B14C-1C43ECDD5446}"/>
              </a:ext>
            </a:extLst>
          </p:cNvPr>
          <p:cNvSpPr>
            <a:spLocks noGrp="1"/>
          </p:cNvSpPr>
          <p:nvPr>
            <p:ph type="ctrTitle"/>
          </p:nvPr>
        </p:nvSpPr>
        <p:spPr>
          <a:xfrm>
            <a:off x="838200" y="365125"/>
            <a:ext cx="10515600" cy="1325563"/>
          </a:xfrm>
        </p:spPr>
        <p:txBody>
          <a:bodyPr vert="horz" lIns="91440" tIns="45720" rIns="91440" bIns="45720" rtlCol="0" anchor="ctr">
            <a:normAutofit/>
          </a:bodyPr>
          <a:lstStyle/>
          <a:p>
            <a:pPr algn="l"/>
            <a:r>
              <a:rPr lang="en-US" sz="3400" b="1" kern="1200">
                <a:solidFill>
                  <a:schemeClr val="tx1"/>
                </a:solidFill>
                <a:latin typeface="+mj-lt"/>
                <a:ea typeface="+mj-ea"/>
                <a:cs typeface="+mj-cs"/>
              </a:rPr>
              <a:t>Граѓански систем на заштита од родово базирано насилство и семејно насилство во Р.Северна Македонија</a:t>
            </a:r>
            <a:endParaRPr lang="en-US" sz="3400" b="1" kern="1200" dirty="0">
              <a:solidFill>
                <a:schemeClr val="tx1"/>
              </a:solidFill>
              <a:latin typeface="+mj-lt"/>
              <a:ea typeface="+mj-ea"/>
              <a:cs typeface="+mj-cs"/>
            </a:endParaRPr>
          </a:p>
        </p:txBody>
      </p:sp>
      <p:sp>
        <p:nvSpPr>
          <p:cNvPr id="27"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28F16F19-4E2D-478B-8C5D-63CC0D2CABD5}"/>
              </a:ext>
            </a:extLst>
          </p:cNvPr>
          <p:cNvSpPr>
            <a:spLocks noGrp="1"/>
          </p:cNvSpPr>
          <p:nvPr>
            <p:ph type="subTitle" idx="1"/>
          </p:nvPr>
        </p:nvSpPr>
        <p:spPr>
          <a:xfrm>
            <a:off x="838200" y="1929384"/>
            <a:ext cx="10515600" cy="4251960"/>
          </a:xfrm>
        </p:spPr>
        <p:txBody>
          <a:bodyPr vert="horz" lIns="91440" tIns="45720" rIns="91440" bIns="45720" rtlCol="0">
            <a:normAutofit/>
          </a:bodyPr>
          <a:lstStyle/>
          <a:p>
            <a:pPr indent="-228600" algn="l">
              <a:buFont typeface="Arial" panose="020B0604020202020204" pitchFamily="34" charset="0"/>
              <a:buChar char="•"/>
            </a:pPr>
            <a:r>
              <a:rPr lang="en-US" sz="1400" b="1" dirty="0" err="1"/>
              <a:t>Закон</a:t>
            </a:r>
            <a:r>
              <a:rPr lang="en-US" sz="1400" b="1" dirty="0"/>
              <a:t> за </a:t>
            </a:r>
            <a:r>
              <a:rPr lang="en-US" sz="1400" b="1" dirty="0" err="1"/>
              <a:t>спречување</a:t>
            </a:r>
            <a:r>
              <a:rPr lang="en-US" sz="1400" b="1" dirty="0"/>
              <a:t> и </a:t>
            </a:r>
            <a:r>
              <a:rPr lang="en-US" sz="1400" b="1" dirty="0" err="1"/>
              <a:t>заштита</a:t>
            </a:r>
            <a:r>
              <a:rPr lang="en-US" sz="1400" b="1" dirty="0"/>
              <a:t> </a:t>
            </a:r>
            <a:r>
              <a:rPr lang="en-US" sz="1400" b="1" dirty="0" err="1"/>
              <a:t>од</a:t>
            </a:r>
            <a:r>
              <a:rPr lang="en-US" sz="1400" b="1" dirty="0"/>
              <a:t> насилство </a:t>
            </a:r>
            <a:r>
              <a:rPr lang="en-US" sz="1400" b="1" dirty="0" err="1"/>
              <a:t>врз</a:t>
            </a:r>
            <a:r>
              <a:rPr lang="en-US" sz="1400" b="1" dirty="0"/>
              <a:t> </a:t>
            </a:r>
            <a:r>
              <a:rPr lang="en-US" sz="1400" b="1" dirty="0" err="1"/>
              <a:t>жени</a:t>
            </a:r>
            <a:r>
              <a:rPr lang="en-US" sz="1400" b="1" dirty="0"/>
              <a:t> и </a:t>
            </a:r>
            <a:r>
              <a:rPr lang="en-US" sz="1400" b="1" dirty="0" err="1"/>
              <a:t>семејно</a:t>
            </a:r>
            <a:r>
              <a:rPr lang="en-US" sz="1400" b="1" dirty="0"/>
              <a:t> насилство-2021 </a:t>
            </a:r>
            <a:r>
              <a:rPr lang="en-US" sz="1400" b="1" dirty="0" err="1"/>
              <a:t>година</a:t>
            </a:r>
            <a:endParaRPr lang="en-US" sz="1400" b="1" dirty="0"/>
          </a:p>
          <a:p>
            <a:pPr indent="-228600" algn="l">
              <a:buFont typeface="Arial" panose="020B0604020202020204" pitchFamily="34" charset="0"/>
              <a:buChar char="•"/>
            </a:pPr>
            <a:r>
              <a:rPr lang="en-US" sz="1400" b="1" dirty="0"/>
              <a:t>https://www.mtsp.gov.mk/content/pdf/2021/1a28a922f364401e94935d4d694b9d75.pdf</a:t>
            </a:r>
          </a:p>
          <a:p>
            <a:pPr indent="-228600" algn="l">
              <a:buFont typeface="Arial" panose="020B0604020202020204" pitchFamily="34" charset="0"/>
              <a:buChar char="•"/>
            </a:pPr>
            <a:r>
              <a:rPr lang="en-US" sz="1400" dirty="0" err="1"/>
              <a:t>Започна</a:t>
            </a:r>
            <a:r>
              <a:rPr lang="en-US" sz="1400" dirty="0"/>
              <a:t> </a:t>
            </a:r>
            <a:r>
              <a:rPr lang="en-US" sz="1400" dirty="0" err="1"/>
              <a:t>да</a:t>
            </a:r>
            <a:r>
              <a:rPr lang="en-US" sz="1400" dirty="0"/>
              <a:t> </a:t>
            </a:r>
            <a:r>
              <a:rPr lang="en-US" sz="1400" dirty="0" err="1"/>
              <a:t>се</a:t>
            </a:r>
            <a:r>
              <a:rPr lang="en-US" sz="1400" dirty="0"/>
              <a:t> </a:t>
            </a:r>
            <a:r>
              <a:rPr lang="en-US" sz="1400" dirty="0" err="1"/>
              <a:t>применува</a:t>
            </a:r>
            <a:r>
              <a:rPr lang="en-US" sz="1400" dirty="0"/>
              <a:t> </a:t>
            </a:r>
            <a:r>
              <a:rPr lang="en-US" sz="1400" dirty="0" err="1"/>
              <a:t>од</a:t>
            </a:r>
            <a:r>
              <a:rPr lang="en-US" sz="1400" dirty="0"/>
              <a:t> </a:t>
            </a:r>
            <a:r>
              <a:rPr lang="en-US" sz="1400" dirty="0" err="1"/>
              <a:t>мај</a:t>
            </a:r>
            <a:r>
              <a:rPr lang="en-US" sz="1400" dirty="0"/>
              <a:t>/2021</a:t>
            </a:r>
          </a:p>
          <a:p>
            <a:pPr indent="-228600" algn="l">
              <a:buFont typeface="Arial" panose="020B0604020202020204" pitchFamily="34" charset="0"/>
              <a:buChar char="•"/>
            </a:pPr>
            <a:r>
              <a:rPr lang="en-US" sz="1400" dirty="0"/>
              <a:t>-</a:t>
            </a:r>
            <a:r>
              <a:rPr lang="en-US" sz="1400" dirty="0" err="1"/>
              <a:t>Во</a:t>
            </a:r>
            <a:r>
              <a:rPr lang="en-US" sz="1400" dirty="0"/>
              <a:t> </a:t>
            </a:r>
            <a:r>
              <a:rPr lang="en-US" sz="1400" dirty="0" err="1"/>
              <a:t>согласност</a:t>
            </a:r>
            <a:r>
              <a:rPr lang="en-US" sz="1400" dirty="0"/>
              <a:t> </a:t>
            </a:r>
            <a:r>
              <a:rPr lang="en-US" sz="1400" dirty="0" err="1"/>
              <a:t>со</a:t>
            </a:r>
            <a:r>
              <a:rPr lang="en-US" sz="1400" dirty="0"/>
              <a:t> </a:t>
            </a:r>
            <a:r>
              <a:rPr lang="en-US" sz="1400" dirty="0" err="1"/>
              <a:t>Истанбулската</a:t>
            </a:r>
            <a:r>
              <a:rPr lang="en-US" sz="1400" dirty="0"/>
              <a:t> </a:t>
            </a:r>
            <a:r>
              <a:rPr lang="en-US" sz="1400" dirty="0" err="1"/>
              <a:t>Конвенција</a:t>
            </a:r>
            <a:endParaRPr lang="en-US" sz="1400" dirty="0"/>
          </a:p>
          <a:p>
            <a:pPr indent="-228600" algn="l">
              <a:buFont typeface="Arial" panose="020B0604020202020204" pitchFamily="34" charset="0"/>
              <a:buChar char="•"/>
            </a:pPr>
            <a:r>
              <a:rPr lang="en-US" sz="1400" dirty="0"/>
              <a:t>-</a:t>
            </a:r>
            <a:r>
              <a:rPr lang="en-US" sz="1400" dirty="0" err="1"/>
              <a:t>спречување</a:t>
            </a:r>
            <a:r>
              <a:rPr lang="en-US" sz="1400" dirty="0"/>
              <a:t> и </a:t>
            </a:r>
            <a:r>
              <a:rPr lang="en-US" sz="1400" dirty="0" err="1"/>
              <a:t>заштита</a:t>
            </a:r>
            <a:r>
              <a:rPr lang="en-US" sz="1400" dirty="0"/>
              <a:t> </a:t>
            </a:r>
            <a:r>
              <a:rPr lang="en-US" sz="1400" dirty="0" err="1"/>
              <a:t>од</a:t>
            </a:r>
            <a:r>
              <a:rPr lang="en-US" sz="1400" dirty="0"/>
              <a:t> РБН и СН</a:t>
            </a:r>
          </a:p>
          <a:p>
            <a:pPr indent="-228600" algn="l">
              <a:buFont typeface="Arial" panose="020B0604020202020204" pitchFamily="34" charset="0"/>
              <a:buChar char="•"/>
            </a:pPr>
            <a:r>
              <a:rPr lang="en-US" sz="1400" dirty="0"/>
              <a:t>-</a:t>
            </a:r>
            <a:r>
              <a:rPr lang="en-US" sz="1400" dirty="0" err="1"/>
              <a:t>унапреден</a:t>
            </a:r>
            <a:r>
              <a:rPr lang="en-US" sz="1400" dirty="0"/>
              <a:t> и </a:t>
            </a:r>
            <a:r>
              <a:rPr lang="en-US" sz="1400" dirty="0" err="1"/>
              <a:t>подобрен</a:t>
            </a:r>
            <a:r>
              <a:rPr lang="en-US" sz="1400" dirty="0"/>
              <a:t> </a:t>
            </a:r>
            <a:r>
              <a:rPr lang="en-US" sz="1400" dirty="0" err="1"/>
              <a:t>системот</a:t>
            </a:r>
            <a:r>
              <a:rPr lang="en-US" sz="1400" dirty="0"/>
              <a:t> на </a:t>
            </a:r>
            <a:r>
              <a:rPr lang="en-US" sz="1400" dirty="0" err="1"/>
              <a:t>заштита</a:t>
            </a:r>
            <a:endParaRPr lang="en-US" sz="1400" dirty="0"/>
          </a:p>
          <a:p>
            <a:pPr indent="-228600" algn="l">
              <a:buFont typeface="Arial" panose="020B0604020202020204" pitchFamily="34" charset="0"/>
              <a:buChar char="•"/>
            </a:pPr>
            <a:r>
              <a:rPr lang="en-US" sz="1400" dirty="0"/>
              <a:t>-</a:t>
            </a:r>
            <a:r>
              <a:rPr lang="en-US" sz="1400" dirty="0" err="1"/>
              <a:t>ги</a:t>
            </a:r>
            <a:r>
              <a:rPr lang="en-US" sz="1400" dirty="0"/>
              <a:t> </a:t>
            </a:r>
            <a:r>
              <a:rPr lang="en-US" sz="1400" dirty="0" err="1"/>
              <a:t>опфаќа</a:t>
            </a:r>
            <a:r>
              <a:rPr lang="en-US" sz="1400" dirty="0"/>
              <a:t> </a:t>
            </a:r>
            <a:r>
              <a:rPr lang="en-US" sz="1400" dirty="0" err="1"/>
              <a:t>сите</a:t>
            </a:r>
            <a:r>
              <a:rPr lang="en-US" sz="1400" dirty="0"/>
              <a:t> </a:t>
            </a:r>
            <a:r>
              <a:rPr lang="en-US" sz="1400" dirty="0" err="1"/>
              <a:t>форми</a:t>
            </a:r>
            <a:r>
              <a:rPr lang="en-US" sz="1400" dirty="0"/>
              <a:t> на </a:t>
            </a:r>
            <a:r>
              <a:rPr lang="en-US" sz="1400" dirty="0" err="1"/>
              <a:t>родово</a:t>
            </a:r>
            <a:r>
              <a:rPr lang="en-US" sz="1400" dirty="0"/>
              <a:t> </a:t>
            </a:r>
            <a:r>
              <a:rPr lang="en-US" sz="1400" dirty="0" err="1"/>
              <a:t>засновано</a:t>
            </a:r>
            <a:r>
              <a:rPr lang="en-US" sz="1400" dirty="0"/>
              <a:t> насилство </a:t>
            </a:r>
            <a:r>
              <a:rPr lang="en-US" sz="1400" dirty="0" err="1"/>
              <a:t>како</a:t>
            </a:r>
            <a:r>
              <a:rPr lang="en-US" sz="1400" dirty="0"/>
              <a:t> и </a:t>
            </a:r>
            <a:r>
              <a:rPr lang="en-US" sz="1400" dirty="0" err="1"/>
              <a:t>семејното</a:t>
            </a:r>
            <a:r>
              <a:rPr lang="en-US" sz="1400" dirty="0"/>
              <a:t> насилство</a:t>
            </a:r>
          </a:p>
          <a:p>
            <a:pPr indent="-228600" algn="l">
              <a:buFont typeface="Arial" panose="020B0604020202020204" pitchFamily="34" charset="0"/>
              <a:buChar char="•"/>
            </a:pPr>
            <a:r>
              <a:rPr lang="en-US" sz="1400" dirty="0"/>
              <a:t>-</a:t>
            </a:r>
            <a:r>
              <a:rPr lang="en-US" sz="1400" dirty="0" err="1"/>
              <a:t>Принципот</a:t>
            </a:r>
            <a:r>
              <a:rPr lang="en-US" sz="1400" dirty="0"/>
              <a:t> на </a:t>
            </a:r>
            <a:r>
              <a:rPr lang="en-US" sz="1400" dirty="0" err="1"/>
              <a:t>должно</a:t>
            </a:r>
            <a:r>
              <a:rPr lang="en-US" sz="1400" dirty="0"/>
              <a:t> </a:t>
            </a:r>
            <a:r>
              <a:rPr lang="en-US" sz="1400" dirty="0" err="1"/>
              <a:t>внимание</a:t>
            </a:r>
            <a:endParaRPr lang="en-US" sz="1400" dirty="0"/>
          </a:p>
          <a:p>
            <a:pPr indent="-228600" algn="l">
              <a:buFont typeface="Arial" panose="020B0604020202020204" pitchFamily="34" charset="0"/>
              <a:buChar char="•"/>
            </a:pPr>
            <a:r>
              <a:rPr lang="en-US" sz="1400" dirty="0"/>
              <a:t>-</a:t>
            </a:r>
            <a:r>
              <a:rPr lang="en-US" sz="1400" dirty="0" err="1"/>
              <a:t>забрана</a:t>
            </a:r>
            <a:r>
              <a:rPr lang="en-US" sz="1400" dirty="0"/>
              <a:t> за </a:t>
            </a:r>
            <a:r>
              <a:rPr lang="en-US" sz="1400" dirty="0" err="1"/>
              <a:t>ревиктимизација</a:t>
            </a:r>
            <a:endParaRPr lang="en-US" sz="1400" dirty="0"/>
          </a:p>
          <a:p>
            <a:pPr indent="-228600" algn="l">
              <a:buFont typeface="Arial" panose="020B0604020202020204" pitchFamily="34" charset="0"/>
              <a:buChar char="•"/>
            </a:pPr>
            <a:r>
              <a:rPr lang="en-US" sz="1400" dirty="0"/>
              <a:t>-</a:t>
            </a:r>
            <a:r>
              <a:rPr lang="en-US" sz="1400" dirty="0" err="1"/>
              <a:t>реинтеграција</a:t>
            </a:r>
            <a:r>
              <a:rPr lang="en-US" sz="1400" dirty="0"/>
              <a:t> и </a:t>
            </a:r>
            <a:r>
              <a:rPr lang="en-US" sz="1400" dirty="0" err="1"/>
              <a:t>рехабилитација</a:t>
            </a:r>
            <a:endParaRPr lang="en-US" sz="1400" dirty="0"/>
          </a:p>
          <a:p>
            <a:pPr indent="-228600" algn="l">
              <a:buFont typeface="Arial" panose="020B0604020202020204" pitchFamily="34" charset="0"/>
              <a:buChar char="•"/>
            </a:pPr>
            <a:r>
              <a:rPr lang="en-US" sz="1400" dirty="0"/>
              <a:t>-</a:t>
            </a:r>
            <a:r>
              <a:rPr lang="en-US" sz="1400" dirty="0" err="1"/>
              <a:t>поднесување</a:t>
            </a:r>
            <a:r>
              <a:rPr lang="en-US" sz="1400" dirty="0"/>
              <a:t> на </a:t>
            </a:r>
            <a:r>
              <a:rPr lang="en-US" sz="1400" dirty="0" err="1"/>
              <a:t>граѓанска</a:t>
            </a:r>
            <a:r>
              <a:rPr lang="en-US" sz="1400" dirty="0"/>
              <a:t> </a:t>
            </a:r>
            <a:r>
              <a:rPr lang="en-US" sz="1400" dirty="0" err="1"/>
              <a:t>тужба</a:t>
            </a:r>
            <a:endParaRPr lang="en-US" sz="1400" dirty="0"/>
          </a:p>
          <a:p>
            <a:pPr indent="-228600" algn="l">
              <a:buFont typeface="Arial" panose="020B0604020202020204" pitchFamily="34" charset="0"/>
              <a:buChar char="•"/>
            </a:pPr>
            <a:r>
              <a:rPr lang="en-US" sz="1400" dirty="0"/>
              <a:t>-</a:t>
            </a:r>
            <a:r>
              <a:rPr lang="en-US" sz="1400" dirty="0" err="1"/>
              <a:t>судски</a:t>
            </a:r>
            <a:r>
              <a:rPr lang="en-US" sz="1400" dirty="0"/>
              <a:t> </a:t>
            </a:r>
            <a:r>
              <a:rPr lang="en-US" sz="1400" dirty="0" err="1"/>
              <a:t>трошоци</a:t>
            </a:r>
            <a:endParaRPr lang="en-US" sz="1400" dirty="0"/>
          </a:p>
          <a:p>
            <a:pPr indent="-228600" algn="l">
              <a:buFont typeface="Arial" panose="020B0604020202020204" pitchFamily="34" charset="0"/>
              <a:buChar char="•"/>
            </a:pPr>
            <a:endParaRPr lang="en-US" sz="1000" dirty="0"/>
          </a:p>
          <a:p>
            <a:pPr indent="-228600" algn="l">
              <a:buFont typeface="Arial" panose="020B0604020202020204" pitchFamily="34" charset="0"/>
              <a:buChar char="•"/>
            </a:pPr>
            <a:endParaRPr lang="en-US" sz="1000" dirty="0"/>
          </a:p>
        </p:txBody>
      </p:sp>
    </p:spTree>
    <p:extLst>
      <p:ext uri="{BB962C8B-B14F-4D97-AF65-F5344CB8AC3E}">
        <p14:creationId xmlns:p14="http://schemas.microsoft.com/office/powerpoint/2010/main" val="35424778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D997B1-7F22-4723-B14C-1C43ECDD5446}"/>
              </a:ext>
            </a:extLst>
          </p:cNvPr>
          <p:cNvSpPr>
            <a:spLocks noGrp="1"/>
          </p:cNvSpPr>
          <p:nvPr>
            <p:ph type="ctrTitle"/>
          </p:nvPr>
        </p:nvSpPr>
        <p:spPr>
          <a:xfrm>
            <a:off x="838200" y="365125"/>
            <a:ext cx="10515600" cy="1325563"/>
          </a:xfrm>
        </p:spPr>
        <p:txBody>
          <a:bodyPr vert="horz" lIns="91440" tIns="45720" rIns="91440" bIns="45720" rtlCol="0" anchor="ctr">
            <a:normAutofit/>
          </a:bodyPr>
          <a:lstStyle/>
          <a:p>
            <a:pPr marL="0" marR="0" algn="l">
              <a:spcAft>
                <a:spcPts val="800"/>
              </a:spcAft>
            </a:pPr>
            <a:r>
              <a:rPr lang="en-US" sz="3000" b="1" kern="1200">
                <a:solidFill>
                  <a:schemeClr val="tx1"/>
                </a:solidFill>
                <a:effectLst/>
                <a:latin typeface="+mj-lt"/>
                <a:ea typeface="+mj-ea"/>
                <a:cs typeface="+mj-cs"/>
              </a:rPr>
              <a:t>Клучни начела и принципи за заштита од РБН и СН согласно меѓународните документи и националните закони </a:t>
            </a:r>
            <a:endParaRPr lang="en-US" sz="3000" kern="1200">
              <a:solidFill>
                <a:schemeClr val="tx1"/>
              </a:solidFill>
              <a:effectLst/>
              <a:latin typeface="+mj-lt"/>
              <a:ea typeface="+mj-ea"/>
              <a:cs typeface="+mj-cs"/>
            </a:endParaRP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28F16F19-4E2D-478B-8C5D-63CC0D2CABD5}"/>
              </a:ext>
            </a:extLst>
          </p:cNvPr>
          <p:cNvSpPr>
            <a:spLocks noGrp="1"/>
          </p:cNvSpPr>
          <p:nvPr>
            <p:ph type="subTitle" idx="1"/>
          </p:nvPr>
        </p:nvSpPr>
        <p:spPr>
          <a:xfrm>
            <a:off x="838200" y="1929384"/>
            <a:ext cx="10515600" cy="4251960"/>
          </a:xfrm>
        </p:spPr>
        <p:txBody>
          <a:bodyPr vert="horz" lIns="91440" tIns="45720" rIns="91440" bIns="45720" rtlCol="0">
            <a:normAutofit/>
          </a:bodyPr>
          <a:lstStyle/>
          <a:p>
            <a:pPr indent="-228600" algn="l">
              <a:buFont typeface="Arial" panose="020B0604020202020204" pitchFamily="34" charset="0"/>
              <a:buChar char="•"/>
            </a:pPr>
            <a:r>
              <a:rPr lang="en-US" sz="1500" b="1" dirty="0" err="1"/>
              <a:t>Клучно</a:t>
            </a:r>
            <a:r>
              <a:rPr lang="en-US" sz="1500" b="1" dirty="0"/>
              <a:t>: </a:t>
            </a:r>
            <a:r>
              <a:rPr lang="en-US" sz="1500" dirty="0" err="1">
                <a:effectLst/>
              </a:rPr>
              <a:t>должно</a:t>
            </a:r>
            <a:r>
              <a:rPr lang="en-US" sz="1500" dirty="0">
                <a:effectLst/>
              </a:rPr>
              <a:t> </a:t>
            </a:r>
            <a:r>
              <a:rPr lang="en-US" sz="1500" dirty="0" err="1">
                <a:effectLst/>
              </a:rPr>
              <a:t>внимание</a:t>
            </a:r>
            <a:r>
              <a:rPr lang="en-US" sz="1500" dirty="0">
                <a:effectLst/>
              </a:rPr>
              <a:t>, </a:t>
            </a:r>
            <a:r>
              <a:rPr lang="en-US" sz="1500" dirty="0" err="1">
                <a:effectLst/>
              </a:rPr>
              <a:t>недискриминација</a:t>
            </a:r>
            <a:r>
              <a:rPr lang="en-US" sz="1500" dirty="0">
                <a:effectLst/>
              </a:rPr>
              <a:t>, </a:t>
            </a:r>
            <a:r>
              <a:rPr lang="en-US" sz="1500" dirty="0" err="1">
                <a:effectLst/>
              </a:rPr>
              <a:t>забрана</a:t>
            </a:r>
            <a:r>
              <a:rPr lang="en-US" sz="1500" dirty="0">
                <a:effectLst/>
              </a:rPr>
              <a:t> </a:t>
            </a:r>
            <a:r>
              <a:rPr lang="en-US" sz="1500" dirty="0" err="1">
                <a:effectLst/>
              </a:rPr>
              <a:t>за</a:t>
            </a:r>
            <a:r>
              <a:rPr lang="en-US" sz="1500" dirty="0">
                <a:effectLst/>
              </a:rPr>
              <a:t> </a:t>
            </a:r>
            <a:r>
              <a:rPr lang="en-US" sz="1500" dirty="0" err="1">
                <a:effectLst/>
              </a:rPr>
              <a:t>повторна</a:t>
            </a:r>
            <a:r>
              <a:rPr lang="en-US" sz="1500" dirty="0">
                <a:effectLst/>
              </a:rPr>
              <a:t> </a:t>
            </a:r>
            <a:r>
              <a:rPr lang="en-US" sz="1500" dirty="0" err="1">
                <a:effectLst/>
              </a:rPr>
              <a:t>виктимизација</a:t>
            </a:r>
            <a:r>
              <a:rPr lang="en-US" sz="1500" dirty="0">
                <a:effectLst/>
              </a:rPr>
              <a:t>, </a:t>
            </a:r>
            <a:r>
              <a:rPr lang="en-US" sz="1500" dirty="0" err="1">
                <a:effectLst/>
              </a:rPr>
              <a:t>родово</a:t>
            </a:r>
            <a:r>
              <a:rPr lang="en-US" sz="1500" dirty="0">
                <a:effectLst/>
              </a:rPr>
              <a:t> </a:t>
            </a:r>
            <a:r>
              <a:rPr lang="en-US" sz="1500" dirty="0" err="1">
                <a:effectLst/>
              </a:rPr>
              <a:t>одговорни</a:t>
            </a:r>
            <a:r>
              <a:rPr lang="en-US" sz="1500" dirty="0">
                <a:effectLst/>
              </a:rPr>
              <a:t> </a:t>
            </a:r>
            <a:r>
              <a:rPr lang="en-US" sz="1500" dirty="0" err="1">
                <a:effectLst/>
              </a:rPr>
              <a:t>политики</a:t>
            </a:r>
            <a:r>
              <a:rPr lang="en-US" sz="1500" dirty="0">
                <a:effectLst/>
              </a:rPr>
              <a:t>, </a:t>
            </a:r>
            <a:r>
              <a:rPr lang="en-US" sz="1500" dirty="0" err="1">
                <a:effectLst/>
              </a:rPr>
              <a:t>принцип</a:t>
            </a:r>
            <a:r>
              <a:rPr lang="en-US" sz="1500" dirty="0">
                <a:effectLst/>
              </a:rPr>
              <a:t> на </a:t>
            </a:r>
            <a:r>
              <a:rPr lang="en-US" sz="1500" dirty="0" err="1">
                <a:effectLst/>
              </a:rPr>
              <a:t>итност</a:t>
            </a:r>
            <a:r>
              <a:rPr lang="en-US" sz="1500" dirty="0">
                <a:effectLst/>
              </a:rPr>
              <a:t>, </a:t>
            </a:r>
            <a:r>
              <a:rPr lang="en-US" sz="1500" dirty="0" err="1">
                <a:effectLst/>
              </a:rPr>
              <a:t>обврска</a:t>
            </a:r>
            <a:r>
              <a:rPr lang="en-US" sz="1500" dirty="0">
                <a:effectLst/>
              </a:rPr>
              <a:t> на </a:t>
            </a:r>
            <a:r>
              <a:rPr lang="en-US" sz="1500" dirty="0" err="1">
                <a:effectLst/>
              </a:rPr>
              <a:t>државата</a:t>
            </a:r>
            <a:r>
              <a:rPr lang="en-US" sz="1500" dirty="0">
                <a:effectLst/>
              </a:rPr>
              <a:t>, </a:t>
            </a:r>
            <a:r>
              <a:rPr lang="en-US" sz="1500" dirty="0" err="1">
                <a:effectLst/>
              </a:rPr>
              <a:t>суштинска</a:t>
            </a:r>
            <a:r>
              <a:rPr lang="en-US" sz="1500" dirty="0">
                <a:effectLst/>
              </a:rPr>
              <a:t> </a:t>
            </a:r>
            <a:r>
              <a:rPr lang="en-US" sz="1500" dirty="0" err="1">
                <a:effectLst/>
              </a:rPr>
              <a:t>еднаквост</a:t>
            </a:r>
            <a:r>
              <a:rPr lang="en-US" sz="1500" dirty="0">
                <a:effectLst/>
              </a:rPr>
              <a:t>, </a:t>
            </a:r>
            <a:r>
              <a:rPr lang="en-US" sz="1500" dirty="0" err="1">
                <a:effectLst/>
              </a:rPr>
              <a:t>гонење</a:t>
            </a:r>
            <a:r>
              <a:rPr lang="en-US" sz="1500" dirty="0">
                <a:effectLst/>
              </a:rPr>
              <a:t> на </a:t>
            </a:r>
            <a:r>
              <a:rPr lang="en-US" sz="1500" dirty="0" err="1">
                <a:effectLst/>
              </a:rPr>
              <a:t>сторителите</a:t>
            </a:r>
            <a:r>
              <a:rPr lang="en-US" sz="1500" dirty="0">
                <a:effectLst/>
              </a:rPr>
              <a:t>, </a:t>
            </a:r>
            <a:r>
              <a:rPr lang="en-US" sz="1500" dirty="0" err="1">
                <a:effectLst/>
              </a:rPr>
              <a:t>елиминација</a:t>
            </a:r>
            <a:r>
              <a:rPr lang="en-US" sz="1500" dirty="0">
                <a:effectLst/>
              </a:rPr>
              <a:t> на </a:t>
            </a:r>
            <a:r>
              <a:rPr lang="en-US" sz="1500" dirty="0" err="1">
                <a:effectLst/>
              </a:rPr>
              <a:t>насилството</a:t>
            </a:r>
            <a:r>
              <a:rPr lang="en-US" sz="1500" dirty="0">
                <a:effectLst/>
              </a:rPr>
              <a:t> </a:t>
            </a:r>
            <a:r>
              <a:rPr lang="en-US" sz="1500" dirty="0" err="1">
                <a:effectLst/>
              </a:rPr>
              <a:t>врз</a:t>
            </a:r>
            <a:r>
              <a:rPr lang="en-US" sz="1500" dirty="0">
                <a:effectLst/>
              </a:rPr>
              <a:t> </a:t>
            </a:r>
            <a:r>
              <a:rPr lang="en-US" sz="1500" dirty="0" err="1">
                <a:effectLst/>
              </a:rPr>
              <a:t>жени</a:t>
            </a:r>
            <a:r>
              <a:rPr lang="en-US" sz="1500" dirty="0">
                <a:effectLst/>
              </a:rPr>
              <a:t> и </a:t>
            </a:r>
            <a:r>
              <a:rPr lang="en-US" sz="1500" dirty="0" err="1">
                <a:effectLst/>
              </a:rPr>
              <a:t>девојки</a:t>
            </a:r>
            <a:r>
              <a:rPr lang="en-US" sz="1500" dirty="0">
                <a:effectLst/>
              </a:rPr>
              <a:t>, </a:t>
            </a:r>
            <a:r>
              <a:rPr lang="en-US" sz="1500" dirty="0" err="1">
                <a:effectLst/>
              </a:rPr>
              <a:t>заштита</a:t>
            </a:r>
            <a:r>
              <a:rPr lang="en-US" sz="1500" dirty="0">
                <a:effectLst/>
              </a:rPr>
              <a:t> </a:t>
            </a:r>
            <a:r>
              <a:rPr lang="en-US" sz="1500" dirty="0" err="1">
                <a:effectLst/>
              </a:rPr>
              <a:t>од</a:t>
            </a:r>
            <a:r>
              <a:rPr lang="en-US" sz="1500" dirty="0">
                <a:effectLst/>
              </a:rPr>
              <a:t> РБН и СН, </a:t>
            </a:r>
            <a:r>
              <a:rPr lang="en-US" sz="1500" dirty="0" err="1">
                <a:effectLst/>
              </a:rPr>
              <a:t>превенција</a:t>
            </a:r>
            <a:r>
              <a:rPr lang="en-US" sz="1500" dirty="0">
                <a:effectLst/>
              </a:rPr>
              <a:t> на РБН и СН </a:t>
            </a:r>
            <a:endParaRPr lang="en-US" sz="1500" b="1" dirty="0"/>
          </a:p>
          <a:p>
            <a:pPr indent="-228600" algn="l">
              <a:buFont typeface="Arial" panose="020B0604020202020204" pitchFamily="34" charset="0"/>
              <a:buChar char="•"/>
            </a:pPr>
            <a:endParaRPr lang="en-US" sz="1500" b="1" dirty="0"/>
          </a:p>
          <a:p>
            <a:pPr marL="0" marR="0" indent="-228600" algn="l">
              <a:spcBef>
                <a:spcPts val="0"/>
              </a:spcBef>
              <a:spcAft>
                <a:spcPts val="0"/>
              </a:spcAft>
              <a:buFont typeface="Arial" panose="020B0604020202020204" pitchFamily="34" charset="0"/>
              <a:buChar char="•"/>
            </a:pPr>
            <a:r>
              <a:rPr lang="en-US" sz="1500" b="1" i="1" dirty="0" err="1">
                <a:effectLst/>
              </a:rPr>
              <a:t>Конвенција</a:t>
            </a:r>
            <a:r>
              <a:rPr lang="en-US" sz="1500" b="1" i="1" dirty="0">
                <a:effectLst/>
              </a:rPr>
              <a:t> </a:t>
            </a:r>
            <a:r>
              <a:rPr lang="en-US" sz="1500" b="1" i="1" dirty="0" err="1">
                <a:effectLst/>
              </a:rPr>
              <a:t>за</a:t>
            </a:r>
            <a:r>
              <a:rPr lang="en-US" sz="1500" b="1" i="1" dirty="0">
                <a:effectLst/>
              </a:rPr>
              <a:t> </a:t>
            </a:r>
            <a:r>
              <a:rPr lang="en-US" sz="1500" b="1" i="1" dirty="0" err="1">
                <a:effectLst/>
              </a:rPr>
              <a:t>елиминација</a:t>
            </a:r>
            <a:r>
              <a:rPr lang="en-US" sz="1500" b="1" i="1" dirty="0">
                <a:effectLst/>
              </a:rPr>
              <a:t> на </a:t>
            </a:r>
            <a:r>
              <a:rPr lang="en-US" sz="1500" b="1" i="1" dirty="0" err="1">
                <a:effectLst/>
              </a:rPr>
              <a:t>сите</a:t>
            </a:r>
            <a:r>
              <a:rPr lang="en-US" sz="1500" b="1" i="1" dirty="0">
                <a:effectLst/>
              </a:rPr>
              <a:t> </a:t>
            </a:r>
            <a:r>
              <a:rPr lang="en-US" sz="1500" b="1" i="1" dirty="0" err="1">
                <a:effectLst/>
              </a:rPr>
              <a:t>форми</a:t>
            </a:r>
            <a:r>
              <a:rPr lang="en-US" sz="1500" b="1" i="1" dirty="0">
                <a:effectLst/>
              </a:rPr>
              <a:t> на </a:t>
            </a:r>
            <a:r>
              <a:rPr lang="en-US" sz="1500" b="1" i="1" dirty="0" err="1">
                <a:effectLst/>
              </a:rPr>
              <a:t>дискриминација</a:t>
            </a:r>
            <a:r>
              <a:rPr lang="en-US" sz="1500" b="1" i="1" dirty="0">
                <a:effectLst/>
              </a:rPr>
              <a:t> </a:t>
            </a:r>
            <a:r>
              <a:rPr lang="en-US" sz="1500" b="1" i="1" dirty="0" err="1">
                <a:effectLst/>
              </a:rPr>
              <a:t>против</a:t>
            </a:r>
            <a:r>
              <a:rPr lang="en-US" sz="1500" b="1" i="1" dirty="0">
                <a:effectLst/>
              </a:rPr>
              <a:t> </a:t>
            </a:r>
            <a:r>
              <a:rPr lang="en-US" sz="1500" b="1" i="1" dirty="0" err="1">
                <a:effectLst/>
              </a:rPr>
              <a:t>жената</a:t>
            </a:r>
            <a:r>
              <a:rPr lang="en-US" sz="1500" b="1" i="1" dirty="0">
                <a:effectLst/>
              </a:rPr>
              <a:t> на ООН и </a:t>
            </a:r>
            <a:r>
              <a:rPr lang="en-US" sz="1500" b="1" i="1" dirty="0" err="1">
                <a:effectLst/>
              </a:rPr>
              <a:t>Факултативниот</a:t>
            </a:r>
            <a:r>
              <a:rPr lang="en-US" sz="1500" b="1" i="1" dirty="0">
                <a:effectLst/>
              </a:rPr>
              <a:t> </a:t>
            </a:r>
            <a:r>
              <a:rPr lang="en-US" sz="1500" b="1" i="1" dirty="0" err="1">
                <a:effectLst/>
              </a:rPr>
              <a:t>протокол</a:t>
            </a:r>
            <a:endParaRPr lang="en-US" sz="1500" dirty="0">
              <a:effectLst/>
            </a:endParaRPr>
          </a:p>
          <a:p>
            <a:pPr indent="-228600" algn="l">
              <a:buFont typeface="Arial" panose="020B0604020202020204" pitchFamily="34" charset="0"/>
              <a:buChar char="•"/>
            </a:pPr>
            <a:r>
              <a:rPr lang="en-US" sz="1500" dirty="0" err="1">
                <a:effectLst/>
              </a:rPr>
              <a:t>Суштествен</a:t>
            </a:r>
            <a:r>
              <a:rPr lang="en-US" sz="1500" dirty="0">
                <a:effectLst/>
              </a:rPr>
              <a:t> </a:t>
            </a:r>
            <a:r>
              <a:rPr lang="en-US" sz="1500" dirty="0" err="1">
                <a:effectLst/>
              </a:rPr>
              <a:t>документ</a:t>
            </a:r>
            <a:r>
              <a:rPr lang="en-US" sz="1500" dirty="0">
                <a:effectLst/>
              </a:rPr>
              <a:t> </a:t>
            </a:r>
            <a:r>
              <a:rPr lang="en-US" sz="1500" dirty="0" err="1">
                <a:effectLst/>
              </a:rPr>
              <a:t>кој</a:t>
            </a:r>
            <a:r>
              <a:rPr lang="en-US" sz="1500" dirty="0">
                <a:effectLst/>
              </a:rPr>
              <a:t> на </a:t>
            </a:r>
            <a:r>
              <a:rPr lang="en-US" sz="1500" dirty="0" err="1">
                <a:effectLst/>
              </a:rPr>
              <a:t>најсеопфатен</a:t>
            </a:r>
            <a:r>
              <a:rPr lang="en-US" sz="1500" dirty="0">
                <a:effectLst/>
              </a:rPr>
              <a:t> </a:t>
            </a:r>
            <a:r>
              <a:rPr lang="en-US" sz="1500" dirty="0" err="1">
                <a:effectLst/>
              </a:rPr>
              <a:t>начин</a:t>
            </a:r>
            <a:r>
              <a:rPr lang="en-US" sz="1500" dirty="0">
                <a:effectLst/>
              </a:rPr>
              <a:t> </a:t>
            </a:r>
            <a:r>
              <a:rPr lang="en-US" sz="1500" dirty="0" err="1">
                <a:effectLst/>
              </a:rPr>
              <a:t>ги</a:t>
            </a:r>
            <a:r>
              <a:rPr lang="en-US" sz="1500" dirty="0">
                <a:effectLst/>
              </a:rPr>
              <a:t> </a:t>
            </a:r>
            <a:r>
              <a:rPr lang="en-US" sz="1500" dirty="0" err="1">
                <a:effectLst/>
              </a:rPr>
              <a:t>регулира</a:t>
            </a:r>
            <a:r>
              <a:rPr lang="en-US" sz="1500" dirty="0">
                <a:effectLst/>
              </a:rPr>
              <a:t> </a:t>
            </a:r>
            <a:r>
              <a:rPr lang="en-US" sz="1500" dirty="0" err="1">
                <a:effectLst/>
              </a:rPr>
              <a:t>правата</a:t>
            </a:r>
            <a:r>
              <a:rPr lang="en-US" sz="1500" dirty="0">
                <a:effectLst/>
              </a:rPr>
              <a:t> на </a:t>
            </a:r>
            <a:r>
              <a:rPr lang="en-US" sz="1500" dirty="0" err="1">
                <a:effectLst/>
              </a:rPr>
              <a:t>жената</a:t>
            </a:r>
            <a:r>
              <a:rPr lang="en-US" sz="1500" dirty="0">
                <a:effectLst/>
              </a:rPr>
              <a:t> и </a:t>
            </a:r>
            <a:r>
              <a:rPr lang="en-US" sz="1500" dirty="0" err="1">
                <a:effectLst/>
              </a:rPr>
              <a:t>родовата</a:t>
            </a:r>
            <a:r>
              <a:rPr lang="en-US" sz="1500" dirty="0">
                <a:effectLst/>
              </a:rPr>
              <a:t> </a:t>
            </a:r>
            <a:r>
              <a:rPr lang="en-US" sz="1500" dirty="0" err="1">
                <a:effectLst/>
              </a:rPr>
              <a:t>еднаквост</a:t>
            </a:r>
            <a:r>
              <a:rPr lang="en-US" sz="1500" dirty="0">
                <a:effectLst/>
              </a:rPr>
              <a:t> </a:t>
            </a:r>
            <a:r>
              <a:rPr lang="en-US" sz="1500" dirty="0" err="1">
                <a:effectLst/>
              </a:rPr>
              <a:t>претставува</a:t>
            </a:r>
            <a:r>
              <a:rPr lang="en-US" sz="1500" dirty="0">
                <a:effectLst/>
              </a:rPr>
              <a:t> </a:t>
            </a:r>
            <a:r>
              <a:rPr lang="en-US" sz="1500" dirty="0" err="1">
                <a:effectLst/>
              </a:rPr>
              <a:t>Конвенцијата</a:t>
            </a:r>
            <a:r>
              <a:rPr lang="en-US" sz="1500" dirty="0">
                <a:effectLst/>
              </a:rPr>
              <a:t> </a:t>
            </a:r>
            <a:r>
              <a:rPr lang="en-US" sz="1500" dirty="0" err="1">
                <a:effectLst/>
              </a:rPr>
              <a:t>за</a:t>
            </a:r>
            <a:r>
              <a:rPr lang="en-US" sz="1500" dirty="0">
                <a:effectLst/>
              </a:rPr>
              <a:t> </a:t>
            </a:r>
            <a:r>
              <a:rPr lang="en-US" sz="1500" dirty="0" err="1">
                <a:effectLst/>
              </a:rPr>
              <a:t>елиминирање</a:t>
            </a:r>
            <a:r>
              <a:rPr lang="en-US" sz="1500" dirty="0">
                <a:effectLst/>
              </a:rPr>
              <a:t> на </a:t>
            </a:r>
            <a:r>
              <a:rPr lang="en-US" sz="1500" dirty="0" err="1">
                <a:effectLst/>
              </a:rPr>
              <a:t>сите</a:t>
            </a:r>
            <a:r>
              <a:rPr lang="en-US" sz="1500" dirty="0">
                <a:effectLst/>
              </a:rPr>
              <a:t> </a:t>
            </a:r>
            <a:r>
              <a:rPr lang="en-US" sz="1500" dirty="0" err="1">
                <a:effectLst/>
              </a:rPr>
              <a:t>форми</a:t>
            </a:r>
            <a:r>
              <a:rPr lang="en-US" sz="1500" dirty="0">
                <a:effectLst/>
              </a:rPr>
              <a:t> на </a:t>
            </a:r>
            <a:r>
              <a:rPr lang="en-US" sz="1500" dirty="0" err="1">
                <a:effectLst/>
              </a:rPr>
              <a:t>дискриминација</a:t>
            </a:r>
            <a:r>
              <a:rPr lang="en-US" sz="1500" dirty="0">
                <a:effectLst/>
              </a:rPr>
              <a:t> </a:t>
            </a:r>
            <a:r>
              <a:rPr lang="en-US" sz="1500" dirty="0" err="1">
                <a:effectLst/>
              </a:rPr>
              <a:t>врз</a:t>
            </a:r>
            <a:r>
              <a:rPr lang="en-US" sz="1500" dirty="0">
                <a:effectLst/>
              </a:rPr>
              <a:t> </a:t>
            </a:r>
            <a:r>
              <a:rPr lang="en-US" sz="1500" dirty="0" err="1">
                <a:effectLst/>
              </a:rPr>
              <a:t>жената</a:t>
            </a:r>
            <a:r>
              <a:rPr lang="en-US" sz="1500" dirty="0">
                <a:effectLst/>
              </a:rPr>
              <a:t> (ЦЕДАВ), </a:t>
            </a:r>
            <a:r>
              <a:rPr lang="en-US" sz="1500" dirty="0" err="1">
                <a:effectLst/>
              </a:rPr>
              <a:t>која</a:t>
            </a:r>
            <a:r>
              <a:rPr lang="en-US" sz="1500" dirty="0">
                <a:effectLst/>
              </a:rPr>
              <a:t> е </a:t>
            </a:r>
            <a:r>
              <a:rPr lang="en-US" sz="1500" dirty="0" err="1">
                <a:effectLst/>
              </a:rPr>
              <a:t>усвоенa</a:t>
            </a:r>
            <a:r>
              <a:rPr lang="en-US" sz="1500" dirty="0">
                <a:effectLst/>
              </a:rPr>
              <a:t> </a:t>
            </a:r>
            <a:r>
              <a:rPr lang="en-US" sz="1500" dirty="0" err="1">
                <a:effectLst/>
              </a:rPr>
              <a:t>во</a:t>
            </a:r>
            <a:r>
              <a:rPr lang="en-US" sz="1500" dirty="0">
                <a:effectLst/>
              </a:rPr>
              <a:t> 1979 г., а </a:t>
            </a:r>
            <a:r>
              <a:rPr lang="en-US" sz="1500" dirty="0" err="1">
                <a:effectLst/>
              </a:rPr>
              <a:t>стапи</a:t>
            </a:r>
            <a:r>
              <a:rPr lang="en-US" sz="1500" dirty="0">
                <a:effectLst/>
              </a:rPr>
              <a:t> на </a:t>
            </a:r>
            <a:r>
              <a:rPr lang="en-US" sz="1500" dirty="0" err="1">
                <a:effectLst/>
              </a:rPr>
              <a:t>сила</a:t>
            </a:r>
            <a:r>
              <a:rPr lang="en-US" sz="1500" dirty="0">
                <a:effectLst/>
              </a:rPr>
              <a:t> </a:t>
            </a:r>
            <a:r>
              <a:rPr lang="en-US" sz="1500" dirty="0" err="1">
                <a:effectLst/>
              </a:rPr>
              <a:t>во</a:t>
            </a:r>
            <a:r>
              <a:rPr lang="en-US" sz="1500" dirty="0">
                <a:effectLst/>
              </a:rPr>
              <a:t> 1981 </a:t>
            </a:r>
            <a:r>
              <a:rPr lang="en-US" sz="1500" dirty="0" err="1">
                <a:effectLst/>
              </a:rPr>
              <a:t>година</a:t>
            </a:r>
            <a:r>
              <a:rPr lang="en-US" sz="1500" b="1" dirty="0">
                <a:effectLst/>
              </a:rPr>
              <a:t>. </a:t>
            </a:r>
            <a:r>
              <a:rPr lang="en-US" sz="1500" b="1" dirty="0" err="1">
                <a:effectLst/>
              </a:rPr>
              <a:t>Конвенцијата</a:t>
            </a:r>
            <a:r>
              <a:rPr lang="en-US" sz="1500" b="1" dirty="0">
                <a:effectLst/>
              </a:rPr>
              <a:t> </a:t>
            </a:r>
            <a:r>
              <a:rPr lang="en-US" sz="1500" b="1" dirty="0" err="1">
                <a:effectLst/>
              </a:rPr>
              <a:t>ги</a:t>
            </a:r>
            <a:r>
              <a:rPr lang="en-US" sz="1500" b="1" dirty="0">
                <a:effectLst/>
              </a:rPr>
              <a:t> </a:t>
            </a:r>
            <a:r>
              <a:rPr lang="en-US" sz="1500" b="1" dirty="0" err="1">
                <a:effectLst/>
              </a:rPr>
              <a:t>елаборира</a:t>
            </a:r>
            <a:r>
              <a:rPr lang="en-US" sz="1500" b="1" dirty="0">
                <a:effectLst/>
              </a:rPr>
              <a:t> </a:t>
            </a:r>
            <a:r>
              <a:rPr lang="en-US" sz="1500" b="1" dirty="0" err="1">
                <a:effectLst/>
              </a:rPr>
              <a:t>еднаквоста</a:t>
            </a:r>
            <a:r>
              <a:rPr lang="en-US" sz="1500" b="1" dirty="0">
                <a:effectLst/>
              </a:rPr>
              <a:t>, </a:t>
            </a:r>
            <a:r>
              <a:rPr lang="en-US" sz="1500" b="1" dirty="0" err="1">
                <a:effectLst/>
              </a:rPr>
              <a:t>односно</a:t>
            </a:r>
            <a:r>
              <a:rPr lang="en-US" sz="1500" b="1" dirty="0">
                <a:effectLst/>
              </a:rPr>
              <a:t> </a:t>
            </a:r>
            <a:r>
              <a:rPr lang="en-US" sz="1500" b="1" dirty="0" err="1">
                <a:effectLst/>
              </a:rPr>
              <a:t>постојната</a:t>
            </a:r>
            <a:r>
              <a:rPr lang="en-US" sz="1500" b="1" dirty="0">
                <a:effectLst/>
              </a:rPr>
              <a:t> </a:t>
            </a:r>
            <a:r>
              <a:rPr lang="en-US" sz="1500" b="1" dirty="0" err="1">
                <a:effectLst/>
              </a:rPr>
              <a:t>нееднаквост</a:t>
            </a:r>
            <a:r>
              <a:rPr lang="en-US" sz="1500" b="1" dirty="0">
                <a:effectLst/>
              </a:rPr>
              <a:t> на </a:t>
            </a:r>
            <a:r>
              <a:rPr lang="en-US" sz="1500" b="1" dirty="0" err="1">
                <a:effectLst/>
              </a:rPr>
              <a:t>жената</a:t>
            </a:r>
            <a:r>
              <a:rPr lang="en-US" sz="1500" b="1" dirty="0">
                <a:effectLst/>
              </a:rPr>
              <a:t> </a:t>
            </a:r>
            <a:r>
              <a:rPr lang="en-US" sz="1500" b="1" dirty="0" err="1">
                <a:effectLst/>
              </a:rPr>
              <a:t>во</a:t>
            </a:r>
            <a:r>
              <a:rPr lang="en-US" sz="1500" b="1" dirty="0">
                <a:effectLst/>
              </a:rPr>
              <a:t> </a:t>
            </a:r>
            <a:r>
              <a:rPr lang="en-US" sz="1500" b="1" dirty="0" err="1">
                <a:effectLst/>
              </a:rPr>
              <a:t>политичкиот</a:t>
            </a:r>
            <a:r>
              <a:rPr lang="en-US" sz="1500" b="1" dirty="0">
                <a:effectLst/>
              </a:rPr>
              <a:t> и </a:t>
            </a:r>
            <a:r>
              <a:rPr lang="en-US" sz="1500" b="1" dirty="0" err="1">
                <a:effectLst/>
              </a:rPr>
              <a:t>јавниот</a:t>
            </a:r>
            <a:r>
              <a:rPr lang="en-US" sz="1500" b="1" dirty="0">
                <a:effectLst/>
              </a:rPr>
              <a:t> </a:t>
            </a:r>
            <a:r>
              <a:rPr lang="en-US" sz="1500" b="1" dirty="0" err="1">
                <a:effectLst/>
              </a:rPr>
              <a:t>живот</a:t>
            </a:r>
            <a:r>
              <a:rPr lang="en-US" sz="1500" b="1" dirty="0">
                <a:effectLst/>
              </a:rPr>
              <a:t>, </a:t>
            </a:r>
            <a:r>
              <a:rPr lang="en-US" sz="1500" b="1" dirty="0" err="1">
                <a:effectLst/>
              </a:rPr>
              <a:t>образованието</a:t>
            </a:r>
            <a:r>
              <a:rPr lang="en-US" sz="1500" b="1" dirty="0">
                <a:effectLst/>
              </a:rPr>
              <a:t>, </a:t>
            </a:r>
            <a:r>
              <a:rPr lang="en-US" sz="1500" b="1" dirty="0" err="1">
                <a:effectLst/>
              </a:rPr>
              <a:t>вработувањето</a:t>
            </a:r>
            <a:r>
              <a:rPr lang="en-US" sz="1500" b="1" dirty="0">
                <a:effectLst/>
              </a:rPr>
              <a:t> и </a:t>
            </a:r>
            <a:r>
              <a:rPr lang="en-US" sz="1500" b="1" dirty="0" err="1">
                <a:effectLst/>
              </a:rPr>
              <a:t>правата</a:t>
            </a:r>
            <a:r>
              <a:rPr lang="en-US" sz="1500" b="1" dirty="0">
                <a:effectLst/>
              </a:rPr>
              <a:t> </a:t>
            </a:r>
            <a:r>
              <a:rPr lang="en-US" sz="1500" b="1" dirty="0" err="1">
                <a:effectLst/>
              </a:rPr>
              <a:t>од</a:t>
            </a:r>
            <a:r>
              <a:rPr lang="en-US" sz="1500" b="1" dirty="0">
                <a:effectLst/>
              </a:rPr>
              <a:t> </a:t>
            </a:r>
            <a:r>
              <a:rPr lang="en-US" sz="1500" b="1" dirty="0" err="1">
                <a:effectLst/>
              </a:rPr>
              <a:t>работен</a:t>
            </a:r>
            <a:r>
              <a:rPr lang="en-US" sz="1500" b="1" dirty="0">
                <a:effectLst/>
              </a:rPr>
              <a:t> </a:t>
            </a:r>
            <a:r>
              <a:rPr lang="en-US" sz="1500" b="1" dirty="0" err="1">
                <a:effectLst/>
              </a:rPr>
              <a:t>однос</a:t>
            </a:r>
            <a:r>
              <a:rPr lang="en-US" sz="1500" b="1" dirty="0">
                <a:effectLst/>
              </a:rPr>
              <a:t>, </a:t>
            </a:r>
            <a:r>
              <a:rPr lang="en-US" sz="1500" b="1" dirty="0" err="1">
                <a:effectLst/>
              </a:rPr>
              <a:t>пристапот</a:t>
            </a:r>
            <a:r>
              <a:rPr lang="en-US" sz="1500" b="1" dirty="0">
                <a:effectLst/>
              </a:rPr>
              <a:t> </a:t>
            </a:r>
            <a:r>
              <a:rPr lang="en-US" sz="1500" b="1" dirty="0" err="1">
                <a:effectLst/>
              </a:rPr>
              <a:t>до</a:t>
            </a:r>
            <a:r>
              <a:rPr lang="en-US" sz="1500" b="1" dirty="0">
                <a:effectLst/>
              </a:rPr>
              <a:t> </a:t>
            </a:r>
            <a:r>
              <a:rPr lang="en-US" sz="1500" b="1" dirty="0" err="1">
                <a:effectLst/>
              </a:rPr>
              <a:t>здравствена</a:t>
            </a:r>
            <a:r>
              <a:rPr lang="en-US" sz="1500" b="1" dirty="0">
                <a:effectLst/>
              </a:rPr>
              <a:t> </a:t>
            </a:r>
            <a:r>
              <a:rPr lang="en-US" sz="1500" b="1" dirty="0" err="1">
                <a:effectLst/>
              </a:rPr>
              <a:t>заштита</a:t>
            </a:r>
            <a:r>
              <a:rPr lang="en-US" sz="1500" b="1" dirty="0">
                <a:effectLst/>
              </a:rPr>
              <a:t>, </a:t>
            </a:r>
            <a:r>
              <a:rPr lang="en-US" sz="1500" b="1" dirty="0" err="1">
                <a:effectLst/>
              </a:rPr>
              <a:t>финансиската</a:t>
            </a:r>
            <a:r>
              <a:rPr lang="en-US" sz="1500" b="1" dirty="0">
                <a:effectLst/>
              </a:rPr>
              <a:t> и </a:t>
            </a:r>
            <a:r>
              <a:rPr lang="en-US" sz="1500" b="1" dirty="0" err="1">
                <a:effectLst/>
              </a:rPr>
              <a:t>социјална</a:t>
            </a:r>
            <a:r>
              <a:rPr lang="en-US" sz="1500" b="1" dirty="0">
                <a:effectLst/>
              </a:rPr>
              <a:t> </a:t>
            </a:r>
            <a:r>
              <a:rPr lang="en-US" sz="1500" b="1" dirty="0" err="1">
                <a:effectLst/>
              </a:rPr>
              <a:t>сигурност</a:t>
            </a:r>
            <a:r>
              <a:rPr lang="en-US" sz="1500" b="1" dirty="0">
                <a:effectLst/>
              </a:rPr>
              <a:t>, </a:t>
            </a:r>
            <a:r>
              <a:rPr lang="en-US" sz="1500" b="1" dirty="0" err="1">
                <a:effectLst/>
              </a:rPr>
              <a:t>правните</a:t>
            </a:r>
            <a:r>
              <a:rPr lang="en-US" sz="1500" b="1" dirty="0">
                <a:effectLst/>
              </a:rPr>
              <a:t> и </a:t>
            </a:r>
            <a:r>
              <a:rPr lang="en-US" sz="1500" b="1" dirty="0" err="1">
                <a:effectLst/>
              </a:rPr>
              <a:t>граѓански</a:t>
            </a:r>
            <a:r>
              <a:rPr lang="en-US" sz="1500" b="1" dirty="0">
                <a:effectLst/>
              </a:rPr>
              <a:t> </a:t>
            </a:r>
            <a:r>
              <a:rPr lang="en-US" sz="1500" b="1" dirty="0" err="1">
                <a:effectLst/>
              </a:rPr>
              <a:t>права</a:t>
            </a:r>
            <a:r>
              <a:rPr lang="en-US" sz="1500" b="1" dirty="0">
                <a:effectLst/>
              </a:rPr>
              <a:t> и </a:t>
            </a:r>
            <a:r>
              <a:rPr lang="en-US" sz="1500" b="1" dirty="0" err="1">
                <a:effectLst/>
              </a:rPr>
              <a:t>обврски</a:t>
            </a:r>
            <a:r>
              <a:rPr lang="en-US" sz="1500" b="1" dirty="0">
                <a:effectLst/>
              </a:rPr>
              <a:t>, </a:t>
            </a:r>
            <a:r>
              <a:rPr lang="en-US" sz="1500" b="1" dirty="0" err="1">
                <a:effectLst/>
              </a:rPr>
              <a:t>стекнувањето</a:t>
            </a:r>
            <a:r>
              <a:rPr lang="en-US" sz="1500" b="1" dirty="0">
                <a:effectLst/>
              </a:rPr>
              <a:t> на </a:t>
            </a:r>
            <a:r>
              <a:rPr lang="en-US" sz="1500" b="1" dirty="0" err="1">
                <a:effectLst/>
              </a:rPr>
              <a:t>државјанство</a:t>
            </a:r>
            <a:r>
              <a:rPr lang="en-US" sz="1500" b="1" dirty="0">
                <a:effectLst/>
              </a:rPr>
              <a:t>, </a:t>
            </a:r>
            <a:r>
              <a:rPr lang="en-US" sz="1500" b="1" dirty="0" err="1">
                <a:effectLst/>
              </a:rPr>
              <a:t>семејните</a:t>
            </a:r>
            <a:r>
              <a:rPr lang="en-US" sz="1500" b="1" dirty="0">
                <a:effectLst/>
              </a:rPr>
              <a:t> </a:t>
            </a:r>
            <a:r>
              <a:rPr lang="en-US" sz="1500" b="1" dirty="0" err="1">
                <a:effectLst/>
              </a:rPr>
              <a:t>односи</a:t>
            </a:r>
            <a:r>
              <a:rPr lang="en-US" sz="1500" b="1" dirty="0">
                <a:effectLst/>
              </a:rPr>
              <a:t>, а </a:t>
            </a:r>
            <a:r>
              <a:rPr lang="en-US" sz="1500" b="1" dirty="0" err="1">
                <a:effectLst/>
              </a:rPr>
              <a:t>посветува</a:t>
            </a:r>
            <a:r>
              <a:rPr lang="en-US" sz="1500" b="1" dirty="0">
                <a:effectLst/>
              </a:rPr>
              <a:t> </a:t>
            </a:r>
            <a:r>
              <a:rPr lang="en-US" sz="1500" b="1" dirty="0" err="1">
                <a:effectLst/>
              </a:rPr>
              <a:t>одделно</a:t>
            </a:r>
            <a:r>
              <a:rPr lang="en-US" sz="1500" b="1" dirty="0">
                <a:effectLst/>
              </a:rPr>
              <a:t> </a:t>
            </a:r>
            <a:r>
              <a:rPr lang="en-US" sz="1500" b="1" dirty="0" err="1">
                <a:effectLst/>
              </a:rPr>
              <a:t>внимание</a:t>
            </a:r>
            <a:r>
              <a:rPr lang="en-US" sz="1500" b="1" dirty="0">
                <a:effectLst/>
              </a:rPr>
              <a:t> и на </a:t>
            </a:r>
            <a:r>
              <a:rPr lang="en-US" sz="1500" b="1" dirty="0" err="1">
                <a:effectLst/>
              </a:rPr>
              <a:t>борбата</a:t>
            </a:r>
            <a:r>
              <a:rPr lang="en-US" sz="1500" b="1" dirty="0">
                <a:effectLst/>
              </a:rPr>
              <a:t> </a:t>
            </a:r>
            <a:r>
              <a:rPr lang="en-US" sz="1500" b="1" dirty="0" err="1">
                <a:effectLst/>
              </a:rPr>
              <a:t>против</a:t>
            </a:r>
            <a:r>
              <a:rPr lang="en-US" sz="1500" b="1" dirty="0">
                <a:effectLst/>
              </a:rPr>
              <a:t> </a:t>
            </a:r>
            <a:r>
              <a:rPr lang="en-US" sz="1500" b="1" dirty="0" err="1">
                <a:effectLst/>
              </a:rPr>
              <a:t>насилството</a:t>
            </a:r>
            <a:r>
              <a:rPr lang="en-US" sz="1500" b="1" dirty="0">
                <a:effectLst/>
              </a:rPr>
              <a:t> </a:t>
            </a:r>
            <a:r>
              <a:rPr lang="en-US" sz="1500" b="1" dirty="0" err="1">
                <a:effectLst/>
              </a:rPr>
              <a:t>врз</a:t>
            </a:r>
            <a:r>
              <a:rPr lang="en-US" sz="1500" b="1" dirty="0">
                <a:effectLst/>
              </a:rPr>
              <a:t> </a:t>
            </a:r>
            <a:r>
              <a:rPr lang="en-US" sz="1500" b="1" dirty="0" err="1">
                <a:effectLst/>
              </a:rPr>
              <a:t>жените</a:t>
            </a:r>
            <a:r>
              <a:rPr lang="en-US" sz="1500" b="1" dirty="0">
                <a:effectLst/>
              </a:rPr>
              <a:t>, </a:t>
            </a:r>
            <a:r>
              <a:rPr lang="en-US" sz="1500" b="1" dirty="0" err="1">
                <a:effectLst/>
              </a:rPr>
              <a:t>како</a:t>
            </a:r>
            <a:r>
              <a:rPr lang="en-US" sz="1500" b="1" dirty="0">
                <a:effectLst/>
              </a:rPr>
              <a:t> и </a:t>
            </a:r>
            <a:r>
              <a:rPr lang="en-US" sz="1500" b="1" dirty="0" err="1">
                <a:effectLst/>
              </a:rPr>
              <a:t>проблемите</a:t>
            </a:r>
            <a:r>
              <a:rPr lang="en-US" sz="1500" b="1" dirty="0">
                <a:effectLst/>
              </a:rPr>
              <a:t> на </a:t>
            </a:r>
            <a:r>
              <a:rPr lang="en-US" sz="1500" b="1" dirty="0" err="1">
                <a:effectLst/>
              </a:rPr>
              <a:t>руралната</a:t>
            </a:r>
            <a:r>
              <a:rPr lang="en-US" sz="1500" b="1" dirty="0">
                <a:effectLst/>
              </a:rPr>
              <a:t> </a:t>
            </a:r>
            <a:r>
              <a:rPr lang="en-US" sz="1500" b="1" dirty="0" err="1">
                <a:effectLst/>
              </a:rPr>
              <a:t>жена</a:t>
            </a:r>
            <a:r>
              <a:rPr lang="en-US" sz="1500" b="1" dirty="0">
                <a:effectLst/>
              </a:rPr>
              <a:t>. </a:t>
            </a:r>
            <a:endParaRPr lang="en-US" sz="1500" i="1" dirty="0">
              <a:effectLst/>
            </a:endParaRPr>
          </a:p>
          <a:p>
            <a:pPr indent="-228600" algn="l">
              <a:buFont typeface="Arial" panose="020B0604020202020204" pitchFamily="34" charset="0"/>
              <a:buChar char="•"/>
            </a:pPr>
            <a:r>
              <a:rPr lang="en-US" sz="1500" b="1" dirty="0" err="1">
                <a:effectLst/>
              </a:rPr>
              <a:t>Факултативниот</a:t>
            </a:r>
            <a:r>
              <a:rPr lang="en-US" sz="1500" b="1" dirty="0">
                <a:effectLst/>
              </a:rPr>
              <a:t> </a:t>
            </a:r>
            <a:r>
              <a:rPr lang="en-US" sz="1500" b="1" dirty="0" err="1">
                <a:effectLst/>
              </a:rPr>
              <a:t>протокол</a:t>
            </a:r>
            <a:r>
              <a:rPr lang="en-US" sz="1500" b="1" dirty="0">
                <a:effectLst/>
              </a:rPr>
              <a:t> </a:t>
            </a:r>
            <a:r>
              <a:rPr lang="en-US" sz="1500" b="1" dirty="0" err="1">
                <a:effectLst/>
              </a:rPr>
              <a:t>кон</a:t>
            </a:r>
            <a:r>
              <a:rPr lang="en-US" sz="1500" b="1" dirty="0">
                <a:effectLst/>
              </a:rPr>
              <a:t> </a:t>
            </a:r>
            <a:r>
              <a:rPr lang="en-US" sz="1500" b="1" dirty="0" err="1">
                <a:effectLst/>
              </a:rPr>
              <a:t>Конвенцијата</a:t>
            </a:r>
            <a:r>
              <a:rPr lang="en-US" sz="1500" dirty="0">
                <a:effectLst/>
              </a:rPr>
              <a:t>, </a:t>
            </a:r>
            <a:r>
              <a:rPr lang="en-US" sz="1500" dirty="0" err="1">
                <a:effectLst/>
              </a:rPr>
              <a:t>кој</a:t>
            </a:r>
            <a:r>
              <a:rPr lang="en-US" sz="1500" dirty="0">
                <a:effectLst/>
              </a:rPr>
              <a:t> </a:t>
            </a:r>
            <a:r>
              <a:rPr lang="en-US" sz="1500" dirty="0" err="1">
                <a:effectLst/>
              </a:rPr>
              <a:t>овозможува</a:t>
            </a:r>
            <a:r>
              <a:rPr lang="en-US" sz="1500" dirty="0">
                <a:effectLst/>
              </a:rPr>
              <a:t> </a:t>
            </a:r>
            <a:r>
              <a:rPr lang="en-US" sz="1500" dirty="0" err="1">
                <a:effectLst/>
              </a:rPr>
              <a:t>два</a:t>
            </a:r>
            <a:r>
              <a:rPr lang="en-US" sz="1500" dirty="0">
                <a:effectLst/>
              </a:rPr>
              <a:t> </a:t>
            </a:r>
            <a:r>
              <a:rPr lang="en-US" sz="1500" dirty="0" err="1">
                <a:effectLst/>
              </a:rPr>
              <a:t>механизми</a:t>
            </a:r>
            <a:r>
              <a:rPr lang="en-US" sz="1500" dirty="0">
                <a:effectLst/>
              </a:rPr>
              <a:t> </a:t>
            </a:r>
            <a:r>
              <a:rPr lang="en-US" sz="1500" dirty="0" err="1">
                <a:effectLst/>
              </a:rPr>
              <a:t>за</a:t>
            </a:r>
            <a:r>
              <a:rPr lang="en-US" sz="1500" dirty="0">
                <a:effectLst/>
              </a:rPr>
              <a:t> </a:t>
            </a:r>
            <a:r>
              <a:rPr lang="en-US" sz="1500" dirty="0" err="1">
                <a:effectLst/>
              </a:rPr>
              <a:t>заштита</a:t>
            </a:r>
            <a:r>
              <a:rPr lang="en-US" sz="1500" dirty="0">
                <a:effectLst/>
              </a:rPr>
              <a:t> на </a:t>
            </a:r>
            <a:r>
              <a:rPr lang="en-US" sz="1500" dirty="0" err="1">
                <a:effectLst/>
              </a:rPr>
              <a:t>правата</a:t>
            </a:r>
            <a:r>
              <a:rPr lang="en-US" sz="1500" dirty="0">
                <a:effectLst/>
              </a:rPr>
              <a:t> на </a:t>
            </a:r>
            <a:r>
              <a:rPr lang="en-US" sz="1500" dirty="0" err="1">
                <a:effectLst/>
              </a:rPr>
              <a:t>жените</a:t>
            </a:r>
            <a:r>
              <a:rPr lang="en-US" sz="1500" dirty="0">
                <a:effectLst/>
              </a:rPr>
              <a:t> и </a:t>
            </a:r>
            <a:r>
              <a:rPr lang="en-US" sz="1500" dirty="0" err="1">
                <a:effectLst/>
              </a:rPr>
              <a:t>девојчињата</a:t>
            </a:r>
            <a:r>
              <a:rPr lang="en-US" sz="1500" dirty="0">
                <a:effectLst/>
              </a:rPr>
              <a:t> </a:t>
            </a:r>
            <a:r>
              <a:rPr lang="en-US" sz="1500" dirty="0" err="1">
                <a:effectLst/>
              </a:rPr>
              <a:t>загарантирани</a:t>
            </a:r>
            <a:r>
              <a:rPr lang="en-US" sz="1500" dirty="0">
                <a:effectLst/>
              </a:rPr>
              <a:t> </a:t>
            </a:r>
            <a:r>
              <a:rPr lang="en-US" sz="1500" dirty="0" err="1">
                <a:effectLst/>
              </a:rPr>
              <a:t>со</a:t>
            </a:r>
            <a:r>
              <a:rPr lang="en-US" sz="1500" dirty="0">
                <a:effectLst/>
              </a:rPr>
              <a:t> </a:t>
            </a:r>
            <a:r>
              <a:rPr lang="en-US" sz="1500" dirty="0" err="1">
                <a:effectLst/>
              </a:rPr>
              <a:t>Конвенцијата</a:t>
            </a:r>
            <a:r>
              <a:rPr lang="en-US" sz="1500" dirty="0">
                <a:effectLst/>
              </a:rPr>
              <a:t>. </a:t>
            </a:r>
            <a:r>
              <a:rPr lang="en-US" sz="1500" dirty="0" err="1">
                <a:effectLst/>
              </a:rPr>
              <a:t>Овие</a:t>
            </a:r>
            <a:r>
              <a:rPr lang="en-US" sz="1500" dirty="0">
                <a:effectLst/>
              </a:rPr>
              <a:t> </a:t>
            </a:r>
            <a:r>
              <a:rPr lang="en-US" sz="1500" dirty="0" err="1">
                <a:effectLst/>
              </a:rPr>
              <a:t>механизми</a:t>
            </a:r>
            <a:r>
              <a:rPr lang="en-US" sz="1500" dirty="0">
                <a:effectLst/>
              </a:rPr>
              <a:t> на </a:t>
            </a:r>
            <a:r>
              <a:rPr lang="en-US" sz="1500" dirty="0" err="1">
                <a:effectLst/>
              </a:rPr>
              <a:t>заштита</a:t>
            </a:r>
            <a:r>
              <a:rPr lang="en-US" sz="1500" dirty="0">
                <a:effectLst/>
              </a:rPr>
              <a:t> </a:t>
            </a:r>
            <a:r>
              <a:rPr lang="en-US" sz="1500" dirty="0" err="1">
                <a:effectLst/>
              </a:rPr>
              <a:t>или</a:t>
            </a:r>
            <a:r>
              <a:rPr lang="en-US" sz="1500" dirty="0">
                <a:effectLst/>
              </a:rPr>
              <a:t>  </a:t>
            </a:r>
            <a:r>
              <a:rPr lang="en-US" sz="1500" dirty="0" err="1">
                <a:effectLst/>
              </a:rPr>
              <a:t>процедурални</a:t>
            </a:r>
            <a:r>
              <a:rPr lang="en-US" sz="1500" dirty="0">
                <a:effectLst/>
              </a:rPr>
              <a:t> </a:t>
            </a:r>
            <a:r>
              <a:rPr lang="en-US" sz="1500" dirty="0" err="1">
                <a:effectLst/>
              </a:rPr>
              <a:t>постапки</a:t>
            </a:r>
            <a:r>
              <a:rPr lang="en-US" sz="1500" dirty="0">
                <a:effectLst/>
              </a:rPr>
              <a:t>, </a:t>
            </a:r>
            <a:r>
              <a:rPr lang="en-US" sz="1500" dirty="0" err="1">
                <a:effectLst/>
              </a:rPr>
              <a:t>се</a:t>
            </a:r>
            <a:r>
              <a:rPr lang="en-US" sz="1500" dirty="0">
                <a:effectLst/>
              </a:rPr>
              <a:t>: </a:t>
            </a:r>
            <a:r>
              <a:rPr lang="en-US" sz="1500" dirty="0" err="1">
                <a:effectLst/>
              </a:rPr>
              <a:t>постапка</a:t>
            </a:r>
            <a:r>
              <a:rPr lang="en-US" sz="1500" dirty="0">
                <a:effectLst/>
              </a:rPr>
              <a:t> </a:t>
            </a:r>
            <a:r>
              <a:rPr lang="en-US" sz="1500" dirty="0" err="1">
                <a:effectLst/>
              </a:rPr>
              <a:t>за</a:t>
            </a:r>
            <a:r>
              <a:rPr lang="en-US" sz="1500" dirty="0">
                <a:effectLst/>
              </a:rPr>
              <a:t> </a:t>
            </a:r>
            <a:r>
              <a:rPr lang="en-US" sz="1500" dirty="0" err="1">
                <a:effectLst/>
              </a:rPr>
              <a:t>поднесување</a:t>
            </a:r>
            <a:r>
              <a:rPr lang="en-US" sz="1500" dirty="0">
                <a:effectLst/>
              </a:rPr>
              <a:t> на </a:t>
            </a:r>
            <a:r>
              <a:rPr lang="en-US" sz="1500" dirty="0" err="1">
                <a:effectLst/>
              </a:rPr>
              <a:t>индивидуална</a:t>
            </a:r>
            <a:r>
              <a:rPr lang="en-US" sz="1500" dirty="0">
                <a:effectLst/>
              </a:rPr>
              <a:t> </a:t>
            </a:r>
            <a:r>
              <a:rPr lang="en-US" sz="1500" dirty="0" err="1">
                <a:effectLst/>
              </a:rPr>
              <a:t>претставка</a:t>
            </a:r>
            <a:r>
              <a:rPr lang="en-US" sz="1500" dirty="0">
                <a:effectLst/>
              </a:rPr>
              <a:t> (Communication Procedure) и </a:t>
            </a:r>
            <a:r>
              <a:rPr lang="en-US" sz="1500" dirty="0" err="1">
                <a:effectLst/>
              </a:rPr>
              <a:t>истражна</a:t>
            </a:r>
            <a:r>
              <a:rPr lang="en-US" sz="1500" dirty="0">
                <a:effectLst/>
              </a:rPr>
              <a:t> </a:t>
            </a:r>
            <a:r>
              <a:rPr lang="en-US" sz="1500" dirty="0" err="1">
                <a:effectLst/>
              </a:rPr>
              <a:t>постапка</a:t>
            </a:r>
            <a:r>
              <a:rPr lang="en-US" sz="1500" dirty="0">
                <a:effectLst/>
              </a:rPr>
              <a:t> (inquiry procedure). </a:t>
            </a:r>
            <a:r>
              <a:rPr lang="en-US" sz="1500" dirty="0" err="1">
                <a:effectLst/>
              </a:rPr>
              <a:t>Суштината</a:t>
            </a:r>
            <a:r>
              <a:rPr lang="en-US" sz="1500" dirty="0">
                <a:effectLst/>
              </a:rPr>
              <a:t> на </a:t>
            </a:r>
            <a:r>
              <a:rPr lang="en-US" sz="1500" dirty="0" err="1">
                <a:effectLst/>
              </a:rPr>
              <a:t>Конвенцијата</a:t>
            </a:r>
            <a:r>
              <a:rPr lang="en-US" sz="1500" dirty="0">
                <a:effectLst/>
              </a:rPr>
              <a:t> </a:t>
            </a:r>
            <a:r>
              <a:rPr lang="en-US" sz="1500" dirty="0" err="1">
                <a:effectLst/>
              </a:rPr>
              <a:t>се</a:t>
            </a:r>
            <a:r>
              <a:rPr lang="en-US" sz="1500" dirty="0">
                <a:effectLst/>
              </a:rPr>
              <a:t> </a:t>
            </a:r>
            <a:r>
              <a:rPr lang="en-US" sz="1500" dirty="0" err="1">
                <a:effectLst/>
              </a:rPr>
              <a:t>заснова</a:t>
            </a:r>
            <a:r>
              <a:rPr lang="en-US" sz="1500" dirty="0">
                <a:effectLst/>
              </a:rPr>
              <a:t> на </a:t>
            </a:r>
            <a:r>
              <a:rPr lang="en-US" sz="1500" dirty="0" err="1">
                <a:effectLst/>
              </a:rPr>
              <a:t>три</a:t>
            </a:r>
            <a:r>
              <a:rPr lang="en-US" sz="1500" dirty="0">
                <a:effectLst/>
              </a:rPr>
              <a:t> </a:t>
            </a:r>
            <a:r>
              <a:rPr lang="en-US" sz="1500" dirty="0" err="1">
                <a:effectLst/>
              </a:rPr>
              <a:t>меѓусебно</a:t>
            </a:r>
            <a:r>
              <a:rPr lang="en-US" sz="1500" dirty="0">
                <a:effectLst/>
              </a:rPr>
              <a:t> </a:t>
            </a:r>
            <a:r>
              <a:rPr lang="en-US" sz="1500" dirty="0" err="1">
                <a:effectLst/>
              </a:rPr>
              <a:t>поврзани</a:t>
            </a:r>
            <a:r>
              <a:rPr lang="en-US" sz="1500" dirty="0">
                <a:effectLst/>
              </a:rPr>
              <a:t> </a:t>
            </a:r>
            <a:r>
              <a:rPr lang="en-US" sz="1500" dirty="0" err="1">
                <a:effectLst/>
              </a:rPr>
              <a:t>основни</a:t>
            </a:r>
            <a:r>
              <a:rPr lang="en-US" sz="1500" dirty="0">
                <a:effectLst/>
              </a:rPr>
              <a:t> </a:t>
            </a:r>
            <a:r>
              <a:rPr lang="en-US" sz="1500" dirty="0" err="1">
                <a:effectLst/>
              </a:rPr>
              <a:t>принципи</a:t>
            </a:r>
            <a:r>
              <a:rPr lang="en-US" sz="1500" dirty="0">
                <a:effectLst/>
              </a:rPr>
              <a:t>: </a:t>
            </a:r>
            <a:r>
              <a:rPr lang="en-US" sz="1500" dirty="0" err="1">
                <a:effectLst/>
              </a:rPr>
              <a:t>суштинска</a:t>
            </a:r>
            <a:r>
              <a:rPr lang="en-US" sz="1500" dirty="0">
                <a:effectLst/>
              </a:rPr>
              <a:t> </a:t>
            </a:r>
            <a:r>
              <a:rPr lang="en-US" sz="1500" dirty="0" err="1">
                <a:effectLst/>
              </a:rPr>
              <a:t>еднаквост</a:t>
            </a:r>
            <a:r>
              <a:rPr lang="en-US" sz="1500" dirty="0">
                <a:effectLst/>
              </a:rPr>
              <a:t>, </a:t>
            </a:r>
            <a:r>
              <a:rPr lang="en-US" sz="1500" dirty="0" err="1">
                <a:effectLst/>
              </a:rPr>
              <a:t>недискриминација</a:t>
            </a:r>
            <a:r>
              <a:rPr lang="en-US" sz="1500" dirty="0">
                <a:effectLst/>
              </a:rPr>
              <a:t> и </a:t>
            </a:r>
            <a:r>
              <a:rPr lang="en-US" sz="1500" dirty="0" err="1">
                <a:effectLst/>
              </a:rPr>
              <a:t>обврска</a:t>
            </a:r>
            <a:r>
              <a:rPr lang="en-US" sz="1500" dirty="0">
                <a:effectLst/>
              </a:rPr>
              <a:t> на </a:t>
            </a:r>
            <a:r>
              <a:rPr lang="en-US" sz="1500" dirty="0" err="1">
                <a:effectLst/>
              </a:rPr>
              <a:t>државата</a:t>
            </a:r>
            <a:r>
              <a:rPr lang="en-US" sz="1500" dirty="0">
                <a:effectLst/>
              </a:rPr>
              <a:t>.</a:t>
            </a:r>
          </a:p>
          <a:p>
            <a:pPr indent="-228600" algn="l">
              <a:buFont typeface="Arial" panose="020B0604020202020204" pitchFamily="34" charset="0"/>
              <a:buChar char="•"/>
            </a:pPr>
            <a:endParaRPr lang="en-US" sz="1500" b="1" dirty="0"/>
          </a:p>
          <a:p>
            <a:pPr indent="-228600" algn="l">
              <a:buFont typeface="Arial" panose="020B0604020202020204" pitchFamily="34" charset="0"/>
              <a:buChar char="•"/>
            </a:pPr>
            <a:endParaRPr lang="en-US" sz="1500" b="1" dirty="0"/>
          </a:p>
        </p:txBody>
      </p:sp>
    </p:spTree>
    <p:extLst>
      <p:ext uri="{BB962C8B-B14F-4D97-AF65-F5344CB8AC3E}">
        <p14:creationId xmlns:p14="http://schemas.microsoft.com/office/powerpoint/2010/main" val="669789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D997B1-7F22-4723-B14C-1C43ECDD5446}"/>
              </a:ext>
            </a:extLst>
          </p:cNvPr>
          <p:cNvSpPr>
            <a:spLocks noGrp="1"/>
          </p:cNvSpPr>
          <p:nvPr>
            <p:ph type="ctrTitle"/>
          </p:nvPr>
        </p:nvSpPr>
        <p:spPr>
          <a:xfrm>
            <a:off x="838200" y="365125"/>
            <a:ext cx="10515600" cy="1325563"/>
          </a:xfrm>
        </p:spPr>
        <p:txBody>
          <a:bodyPr vert="horz" lIns="91440" tIns="45720" rIns="91440" bIns="45720" rtlCol="0" anchor="ctr">
            <a:normAutofit/>
          </a:bodyPr>
          <a:lstStyle/>
          <a:p>
            <a:pPr marL="0" marR="0" algn="l">
              <a:spcAft>
                <a:spcPts val="800"/>
              </a:spcAft>
            </a:pPr>
            <a:r>
              <a:rPr lang="en-US" sz="3000" b="1" kern="1200">
                <a:solidFill>
                  <a:schemeClr val="tx1"/>
                </a:solidFill>
                <a:effectLst/>
                <a:latin typeface="+mj-lt"/>
                <a:ea typeface="+mj-ea"/>
                <a:cs typeface="+mj-cs"/>
              </a:rPr>
              <a:t>Клучни начела и принципи за заштита од РБН и СН согласно меѓународните документи и националните закони </a:t>
            </a:r>
            <a:endParaRPr lang="en-US" sz="3000" kern="1200">
              <a:solidFill>
                <a:schemeClr val="tx1"/>
              </a:solidFill>
              <a:effectLst/>
              <a:latin typeface="+mj-lt"/>
              <a:ea typeface="+mj-ea"/>
              <a:cs typeface="+mj-cs"/>
            </a:endParaRP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28F16F19-4E2D-478B-8C5D-63CC0D2CABD5}"/>
              </a:ext>
            </a:extLst>
          </p:cNvPr>
          <p:cNvSpPr>
            <a:spLocks noGrp="1"/>
          </p:cNvSpPr>
          <p:nvPr>
            <p:ph type="subTitle" idx="1"/>
          </p:nvPr>
        </p:nvSpPr>
        <p:spPr>
          <a:xfrm>
            <a:off x="838200" y="1929384"/>
            <a:ext cx="10515600" cy="4251960"/>
          </a:xfrm>
        </p:spPr>
        <p:txBody>
          <a:bodyPr vert="horz" lIns="91440" tIns="45720" rIns="91440" bIns="45720" rtlCol="0">
            <a:normAutofit/>
          </a:bodyPr>
          <a:lstStyle/>
          <a:p>
            <a:pPr marL="0" marR="0" indent="-228600" algn="l">
              <a:spcBef>
                <a:spcPts val="0"/>
              </a:spcBef>
              <a:spcAft>
                <a:spcPts val="0"/>
              </a:spcAft>
              <a:buFont typeface="Arial" panose="020B0604020202020204" pitchFamily="34" charset="0"/>
              <a:buChar char="•"/>
            </a:pPr>
            <a:r>
              <a:rPr lang="en-US" sz="1500" b="1" i="1" dirty="0" err="1">
                <a:effectLst/>
              </a:rPr>
              <a:t>Конвенција</a:t>
            </a:r>
            <a:r>
              <a:rPr lang="en-US" sz="1500" b="1" i="1" dirty="0">
                <a:effectLst/>
              </a:rPr>
              <a:t> на </a:t>
            </a:r>
            <a:r>
              <a:rPr lang="en-US" sz="1500" b="1" i="1" dirty="0" err="1">
                <a:effectLst/>
              </a:rPr>
              <a:t>Советот</a:t>
            </a:r>
            <a:r>
              <a:rPr lang="en-US" sz="1500" b="1" i="1" dirty="0">
                <a:effectLst/>
              </a:rPr>
              <a:t> на </a:t>
            </a:r>
            <a:r>
              <a:rPr lang="en-US" sz="1500" b="1" i="1" dirty="0" err="1">
                <a:effectLst/>
              </a:rPr>
              <a:t>Европа</a:t>
            </a:r>
            <a:r>
              <a:rPr lang="en-US" sz="1500" b="1" i="1" dirty="0">
                <a:effectLst/>
              </a:rPr>
              <a:t> за </a:t>
            </a:r>
            <a:r>
              <a:rPr lang="en-US" sz="1500" b="1" i="1" dirty="0" err="1">
                <a:effectLst/>
              </a:rPr>
              <a:t>спречување</a:t>
            </a:r>
            <a:r>
              <a:rPr lang="en-US" sz="1500" b="1" i="1" dirty="0">
                <a:effectLst/>
              </a:rPr>
              <a:t> и </a:t>
            </a:r>
            <a:r>
              <a:rPr lang="en-US" sz="1500" b="1" i="1" dirty="0" err="1">
                <a:effectLst/>
              </a:rPr>
              <a:t>борба</a:t>
            </a:r>
            <a:r>
              <a:rPr lang="en-US" sz="1500" b="1" i="1" dirty="0">
                <a:effectLst/>
              </a:rPr>
              <a:t> против </a:t>
            </a:r>
            <a:r>
              <a:rPr lang="en-US" sz="1500" b="1" i="1" dirty="0" err="1">
                <a:effectLst/>
              </a:rPr>
              <a:t>насилството</a:t>
            </a:r>
            <a:r>
              <a:rPr lang="en-US" sz="1500" b="1" i="1" dirty="0">
                <a:effectLst/>
              </a:rPr>
              <a:t> </a:t>
            </a:r>
            <a:r>
              <a:rPr lang="en-US" sz="1500" b="1" i="1" dirty="0" err="1">
                <a:effectLst/>
              </a:rPr>
              <a:t>врз</a:t>
            </a:r>
            <a:r>
              <a:rPr lang="en-US" sz="1500" b="1" i="1" dirty="0">
                <a:effectLst/>
              </a:rPr>
              <a:t> </a:t>
            </a:r>
            <a:r>
              <a:rPr lang="en-US" sz="1500" b="1" i="1" dirty="0" err="1">
                <a:effectLst/>
              </a:rPr>
              <a:t>жените</a:t>
            </a:r>
            <a:r>
              <a:rPr lang="en-US" sz="1500" b="1" i="1" dirty="0">
                <a:effectLst/>
              </a:rPr>
              <a:t> и </a:t>
            </a:r>
            <a:r>
              <a:rPr lang="en-US" sz="1500" b="1" i="1" dirty="0" err="1">
                <a:effectLst/>
              </a:rPr>
              <a:t>домашното</a:t>
            </a:r>
            <a:r>
              <a:rPr lang="en-US" sz="1500" b="1" i="1" dirty="0">
                <a:effectLst/>
              </a:rPr>
              <a:t> насилство (</a:t>
            </a:r>
            <a:r>
              <a:rPr lang="en-US" sz="1500" b="1" i="1" dirty="0" err="1">
                <a:effectLst/>
              </a:rPr>
              <a:t>Истанбулска</a:t>
            </a:r>
            <a:r>
              <a:rPr lang="en-US" sz="1500" b="1" i="1" dirty="0">
                <a:effectLst/>
              </a:rPr>
              <a:t> </a:t>
            </a:r>
            <a:r>
              <a:rPr lang="en-US" sz="1500" b="1" i="1" dirty="0" err="1">
                <a:effectLst/>
              </a:rPr>
              <a:t>конвенција</a:t>
            </a:r>
            <a:r>
              <a:rPr lang="en-US" sz="1500" b="1" i="1" dirty="0">
                <a:effectLst/>
              </a:rPr>
              <a:t>)</a:t>
            </a:r>
            <a:endParaRPr lang="en-US" sz="1500" dirty="0">
              <a:effectLst/>
            </a:endParaRPr>
          </a:p>
          <a:p>
            <a:pPr marL="0" marR="0" indent="-228600" algn="l">
              <a:spcBef>
                <a:spcPts val="0"/>
              </a:spcBef>
              <a:spcAft>
                <a:spcPts val="0"/>
              </a:spcAft>
              <a:buFont typeface="Arial" panose="020B0604020202020204" pitchFamily="34" charset="0"/>
              <a:buChar char="•"/>
            </a:pPr>
            <a:r>
              <a:rPr lang="en-US" sz="1500" dirty="0">
                <a:effectLst/>
              </a:rPr>
              <a:t> </a:t>
            </a:r>
          </a:p>
          <a:p>
            <a:pPr marL="0" marR="0" indent="-228600" algn="l">
              <a:spcBef>
                <a:spcPts val="0"/>
              </a:spcBef>
              <a:spcAft>
                <a:spcPts val="0"/>
              </a:spcAft>
              <a:buFont typeface="Arial" panose="020B0604020202020204" pitchFamily="34" charset="0"/>
              <a:buChar char="•"/>
            </a:pPr>
            <a:r>
              <a:rPr lang="en-US" sz="1500" dirty="0" err="1">
                <a:effectLst/>
              </a:rPr>
              <a:t>Конвенцијата</a:t>
            </a:r>
            <a:r>
              <a:rPr lang="en-US" sz="1500" dirty="0">
                <a:effectLst/>
              </a:rPr>
              <a:t> за </a:t>
            </a:r>
            <a:r>
              <a:rPr lang="en-US" sz="1500" dirty="0" err="1">
                <a:effectLst/>
              </a:rPr>
              <a:t>превенција</a:t>
            </a:r>
            <a:r>
              <a:rPr lang="en-US" sz="1500" dirty="0">
                <a:effectLst/>
              </a:rPr>
              <a:t> и </a:t>
            </a:r>
            <a:r>
              <a:rPr lang="en-US" sz="1500" dirty="0" err="1">
                <a:effectLst/>
              </a:rPr>
              <a:t>борба</a:t>
            </a:r>
            <a:r>
              <a:rPr lang="en-US" sz="1500" dirty="0">
                <a:effectLst/>
              </a:rPr>
              <a:t> против </a:t>
            </a:r>
            <a:r>
              <a:rPr lang="en-US" sz="1500" dirty="0" err="1">
                <a:effectLst/>
              </a:rPr>
              <a:t>насилството</a:t>
            </a:r>
            <a:r>
              <a:rPr lang="en-US" sz="1500" dirty="0">
                <a:effectLst/>
              </a:rPr>
              <a:t> </a:t>
            </a:r>
            <a:r>
              <a:rPr lang="en-US" sz="1500" dirty="0" err="1">
                <a:effectLst/>
              </a:rPr>
              <a:t>врз</a:t>
            </a:r>
            <a:r>
              <a:rPr lang="en-US" sz="1500" dirty="0">
                <a:effectLst/>
              </a:rPr>
              <a:t> </a:t>
            </a:r>
            <a:r>
              <a:rPr lang="en-US" sz="1500" dirty="0" err="1">
                <a:effectLst/>
              </a:rPr>
              <a:t>жените</a:t>
            </a:r>
            <a:r>
              <a:rPr lang="en-US" sz="1500" dirty="0">
                <a:effectLst/>
              </a:rPr>
              <a:t> и </a:t>
            </a:r>
            <a:r>
              <a:rPr lang="en-US" sz="1500" dirty="0" err="1">
                <a:effectLst/>
              </a:rPr>
              <a:t>семејното</a:t>
            </a:r>
            <a:r>
              <a:rPr lang="en-US" sz="1500" dirty="0">
                <a:effectLst/>
              </a:rPr>
              <a:t> насилство е </a:t>
            </a:r>
            <a:r>
              <a:rPr lang="en-US" sz="1500" dirty="0" err="1">
                <a:effectLst/>
              </a:rPr>
              <a:t>усвоена</a:t>
            </a:r>
            <a:r>
              <a:rPr lang="en-US" sz="1500" dirty="0">
                <a:effectLst/>
              </a:rPr>
              <a:t> </a:t>
            </a:r>
            <a:r>
              <a:rPr lang="en-US" sz="1500" dirty="0" err="1">
                <a:effectLst/>
              </a:rPr>
              <a:t>од</a:t>
            </a:r>
            <a:r>
              <a:rPr lang="en-US" sz="1500" dirty="0">
                <a:effectLst/>
              </a:rPr>
              <a:t> </a:t>
            </a:r>
            <a:r>
              <a:rPr lang="en-US" sz="1500" dirty="0" err="1">
                <a:effectLst/>
              </a:rPr>
              <a:t>страна</a:t>
            </a:r>
            <a:r>
              <a:rPr lang="en-US" sz="1500" dirty="0">
                <a:effectLst/>
              </a:rPr>
              <a:t> на </a:t>
            </a:r>
            <a:r>
              <a:rPr lang="en-US" sz="1500" dirty="0" err="1">
                <a:effectLst/>
              </a:rPr>
              <a:t>Советот</a:t>
            </a:r>
            <a:r>
              <a:rPr lang="en-US" sz="1500" dirty="0">
                <a:effectLst/>
              </a:rPr>
              <a:t> на </a:t>
            </a:r>
            <a:r>
              <a:rPr lang="en-US" sz="1500" dirty="0" err="1">
                <a:effectLst/>
              </a:rPr>
              <a:t>Европа</a:t>
            </a:r>
            <a:r>
              <a:rPr lang="en-US" sz="1500" dirty="0">
                <a:effectLst/>
              </a:rPr>
              <a:t> </a:t>
            </a:r>
            <a:r>
              <a:rPr lang="en-US" sz="1500" dirty="0" err="1">
                <a:effectLst/>
              </a:rPr>
              <a:t>во</a:t>
            </a:r>
            <a:r>
              <a:rPr lang="en-US" sz="1500" dirty="0">
                <a:effectLst/>
              </a:rPr>
              <a:t> 2011 </a:t>
            </a:r>
            <a:r>
              <a:rPr lang="en-US" sz="1500" dirty="0" err="1">
                <a:effectLst/>
              </a:rPr>
              <a:t>година</a:t>
            </a:r>
            <a:r>
              <a:rPr lang="en-US" sz="1500" dirty="0">
                <a:effectLst/>
              </a:rPr>
              <a:t> и </a:t>
            </a:r>
            <a:r>
              <a:rPr lang="en-US" sz="1500" dirty="0" err="1">
                <a:effectLst/>
              </a:rPr>
              <a:t>позната</a:t>
            </a:r>
            <a:r>
              <a:rPr lang="en-US" sz="1500" dirty="0">
                <a:effectLst/>
              </a:rPr>
              <a:t> е </a:t>
            </a:r>
            <a:r>
              <a:rPr lang="en-US" sz="1500" dirty="0" err="1">
                <a:effectLst/>
              </a:rPr>
              <a:t>под</a:t>
            </a:r>
            <a:r>
              <a:rPr lang="en-US" sz="1500" dirty="0">
                <a:effectLst/>
              </a:rPr>
              <a:t> </a:t>
            </a:r>
            <a:r>
              <a:rPr lang="en-US" sz="1500" dirty="0" err="1">
                <a:effectLst/>
              </a:rPr>
              <a:t>називот</a:t>
            </a:r>
            <a:r>
              <a:rPr lang="en-US" sz="1500" dirty="0">
                <a:effectLst/>
              </a:rPr>
              <a:t> </a:t>
            </a:r>
            <a:r>
              <a:rPr lang="en-US" sz="1500" dirty="0" err="1">
                <a:effectLst/>
              </a:rPr>
              <a:t>Истанбулска</a:t>
            </a:r>
            <a:r>
              <a:rPr lang="en-US" sz="1500" dirty="0">
                <a:effectLst/>
              </a:rPr>
              <a:t> </a:t>
            </a:r>
            <a:r>
              <a:rPr lang="en-US" sz="1500" dirty="0" err="1">
                <a:effectLst/>
              </a:rPr>
              <a:t>конвенција</a:t>
            </a:r>
            <a:r>
              <a:rPr lang="en-US" sz="1500" dirty="0">
                <a:effectLst/>
              </a:rPr>
              <a:t> (ИК). </a:t>
            </a:r>
            <a:r>
              <a:rPr lang="en-US" sz="1500" dirty="0" err="1">
                <a:effectLst/>
              </a:rPr>
              <a:t>Република</a:t>
            </a:r>
            <a:r>
              <a:rPr lang="en-US" sz="1500" dirty="0">
                <a:effectLst/>
              </a:rPr>
              <a:t> </a:t>
            </a:r>
            <a:r>
              <a:rPr lang="en-US" sz="1500" dirty="0" err="1">
                <a:effectLst/>
              </a:rPr>
              <a:t>Македонија</a:t>
            </a:r>
            <a:r>
              <a:rPr lang="en-US" sz="1500" dirty="0">
                <a:effectLst/>
              </a:rPr>
              <a:t> </a:t>
            </a:r>
            <a:r>
              <a:rPr lang="en-US" sz="1500" dirty="0" err="1">
                <a:effectLst/>
              </a:rPr>
              <a:t>ја</a:t>
            </a:r>
            <a:r>
              <a:rPr lang="en-US" sz="1500" dirty="0">
                <a:effectLst/>
              </a:rPr>
              <a:t> </a:t>
            </a:r>
            <a:r>
              <a:rPr lang="en-US" sz="1500" dirty="0" err="1">
                <a:effectLst/>
              </a:rPr>
              <a:t>потпиша</a:t>
            </a:r>
            <a:r>
              <a:rPr lang="en-US" sz="1500" dirty="0">
                <a:effectLst/>
              </a:rPr>
              <a:t> </a:t>
            </a:r>
            <a:r>
              <a:rPr lang="en-US" sz="1500" dirty="0" err="1">
                <a:effectLst/>
              </a:rPr>
              <a:t>конвенцијата</a:t>
            </a:r>
            <a:r>
              <a:rPr lang="en-US" sz="1500" dirty="0">
                <a:effectLst/>
              </a:rPr>
              <a:t> </a:t>
            </a:r>
            <a:r>
              <a:rPr lang="en-US" sz="1500" dirty="0" err="1">
                <a:effectLst/>
              </a:rPr>
              <a:t>во</a:t>
            </a:r>
            <a:r>
              <a:rPr lang="en-US" sz="1500" dirty="0">
                <a:effectLst/>
              </a:rPr>
              <a:t> 2011 </a:t>
            </a:r>
            <a:r>
              <a:rPr lang="en-US" sz="1500" dirty="0" err="1">
                <a:effectLst/>
              </a:rPr>
              <a:t>година</a:t>
            </a:r>
            <a:r>
              <a:rPr lang="en-US" sz="1500" dirty="0">
                <a:effectLst/>
              </a:rPr>
              <a:t>, </a:t>
            </a:r>
            <a:r>
              <a:rPr lang="en-US" sz="1500" dirty="0" err="1">
                <a:effectLst/>
              </a:rPr>
              <a:t>но</a:t>
            </a:r>
            <a:r>
              <a:rPr lang="en-US" sz="1500" dirty="0">
                <a:effectLst/>
              </a:rPr>
              <a:t> </a:t>
            </a:r>
            <a:r>
              <a:rPr lang="en-US" sz="1500" dirty="0" err="1">
                <a:effectLst/>
              </a:rPr>
              <a:t>ја</a:t>
            </a:r>
            <a:r>
              <a:rPr lang="en-US" sz="1500" dirty="0">
                <a:effectLst/>
              </a:rPr>
              <a:t> </a:t>
            </a:r>
            <a:r>
              <a:rPr lang="en-US" sz="1500" dirty="0" err="1">
                <a:effectLst/>
              </a:rPr>
              <a:t>ратификуваше</a:t>
            </a:r>
            <a:r>
              <a:rPr lang="en-US" sz="1500" dirty="0">
                <a:effectLst/>
              </a:rPr>
              <a:t> </a:t>
            </a:r>
            <a:r>
              <a:rPr lang="en-US" sz="1500" dirty="0" err="1">
                <a:effectLst/>
              </a:rPr>
              <a:t>во</a:t>
            </a:r>
            <a:r>
              <a:rPr lang="en-US" sz="1500" dirty="0">
                <a:effectLst/>
              </a:rPr>
              <a:t> </a:t>
            </a:r>
            <a:r>
              <a:rPr lang="en-US" sz="1500" dirty="0" err="1">
                <a:effectLst/>
              </a:rPr>
              <a:t>декември</a:t>
            </a:r>
            <a:r>
              <a:rPr lang="en-US" sz="1500" dirty="0">
                <a:effectLst/>
              </a:rPr>
              <a:t> 2017 </a:t>
            </a:r>
            <a:r>
              <a:rPr lang="en-US" sz="1500" dirty="0" err="1">
                <a:effectLst/>
              </a:rPr>
              <a:t>година</a:t>
            </a:r>
            <a:r>
              <a:rPr lang="en-US" sz="1500" dirty="0">
                <a:effectLst/>
              </a:rPr>
              <a:t>, </a:t>
            </a:r>
            <a:r>
              <a:rPr lang="en-US" sz="1500" dirty="0" err="1">
                <a:effectLst/>
              </a:rPr>
              <a:t>по</a:t>
            </a:r>
            <a:r>
              <a:rPr lang="en-US" sz="1500" dirty="0">
                <a:effectLst/>
              </a:rPr>
              <a:t> </a:t>
            </a:r>
            <a:r>
              <a:rPr lang="en-US" sz="1500" dirty="0" err="1">
                <a:effectLst/>
              </a:rPr>
              <a:t>што</a:t>
            </a:r>
            <a:r>
              <a:rPr lang="en-US" sz="1500" dirty="0">
                <a:effectLst/>
              </a:rPr>
              <a:t> </a:t>
            </a:r>
            <a:r>
              <a:rPr lang="en-US" sz="1500" dirty="0" err="1">
                <a:effectLst/>
              </a:rPr>
              <a:t>стапи</a:t>
            </a:r>
            <a:r>
              <a:rPr lang="en-US" sz="1500" dirty="0">
                <a:effectLst/>
              </a:rPr>
              <a:t> на </a:t>
            </a:r>
            <a:r>
              <a:rPr lang="en-US" sz="1500" dirty="0" err="1">
                <a:effectLst/>
              </a:rPr>
              <a:t>сила</a:t>
            </a:r>
            <a:r>
              <a:rPr lang="en-US" sz="1500" dirty="0">
                <a:effectLst/>
              </a:rPr>
              <a:t> </a:t>
            </a:r>
            <a:r>
              <a:rPr lang="en-US" sz="1500" dirty="0" err="1">
                <a:effectLst/>
              </a:rPr>
              <a:t>во</a:t>
            </a:r>
            <a:r>
              <a:rPr lang="en-US" sz="1500" dirty="0">
                <a:effectLst/>
              </a:rPr>
              <a:t> 2018 </a:t>
            </a:r>
            <a:r>
              <a:rPr lang="en-US" sz="1500" dirty="0" err="1">
                <a:effectLst/>
              </a:rPr>
              <a:t>година</a:t>
            </a:r>
            <a:r>
              <a:rPr lang="en-US" sz="1500" dirty="0">
                <a:effectLst/>
              </a:rPr>
              <a:t>.  </a:t>
            </a:r>
          </a:p>
          <a:p>
            <a:pPr marL="0" marR="0" indent="-228600" algn="l">
              <a:spcBef>
                <a:spcPts val="0"/>
              </a:spcBef>
              <a:spcAft>
                <a:spcPts val="0"/>
              </a:spcAft>
              <a:buFont typeface="Arial" panose="020B0604020202020204" pitchFamily="34" charset="0"/>
              <a:buChar char="•"/>
            </a:pPr>
            <a:r>
              <a:rPr lang="en-US" sz="1500" dirty="0">
                <a:effectLst/>
              </a:rPr>
              <a:t>ИК </a:t>
            </a:r>
            <a:r>
              <a:rPr lang="en-US" sz="1500" dirty="0" err="1">
                <a:effectLst/>
              </a:rPr>
              <a:t>има</a:t>
            </a:r>
            <a:r>
              <a:rPr lang="en-US" sz="1500" dirty="0">
                <a:effectLst/>
              </a:rPr>
              <a:t> за </a:t>
            </a:r>
            <a:r>
              <a:rPr lang="en-US" sz="1500" dirty="0" err="1">
                <a:effectLst/>
              </a:rPr>
              <a:t>цел</a:t>
            </a:r>
            <a:r>
              <a:rPr lang="en-US" sz="1500" dirty="0">
                <a:effectLst/>
              </a:rPr>
              <a:t> </a:t>
            </a:r>
            <a:r>
              <a:rPr lang="en-US" sz="1500" dirty="0" err="1">
                <a:effectLst/>
              </a:rPr>
              <a:t>да</a:t>
            </a:r>
            <a:r>
              <a:rPr lang="en-US" sz="1500" dirty="0">
                <a:effectLst/>
              </a:rPr>
              <a:t> </a:t>
            </a:r>
            <a:r>
              <a:rPr lang="en-US" sz="1500" dirty="0" err="1">
                <a:effectLst/>
              </a:rPr>
              <a:t>воспостави</a:t>
            </a:r>
            <a:r>
              <a:rPr lang="en-US" sz="1500" dirty="0">
                <a:effectLst/>
              </a:rPr>
              <a:t> </a:t>
            </a:r>
            <a:r>
              <a:rPr lang="en-US" sz="1500" dirty="0" err="1">
                <a:effectLst/>
              </a:rPr>
              <a:t>механизми</a:t>
            </a:r>
            <a:r>
              <a:rPr lang="en-US" sz="1500" dirty="0">
                <a:effectLst/>
              </a:rPr>
              <a:t> за </a:t>
            </a:r>
            <a:r>
              <a:rPr lang="en-US" sz="1500" dirty="0" err="1">
                <a:effectLst/>
              </a:rPr>
              <a:t>нулта</a:t>
            </a:r>
            <a:r>
              <a:rPr lang="en-US" sz="1500" dirty="0">
                <a:effectLst/>
              </a:rPr>
              <a:t> </a:t>
            </a:r>
            <a:r>
              <a:rPr lang="en-US" sz="1500" dirty="0" err="1">
                <a:effectLst/>
              </a:rPr>
              <a:t>толеранција</a:t>
            </a:r>
            <a:r>
              <a:rPr lang="en-US" sz="1500" dirty="0">
                <a:effectLst/>
              </a:rPr>
              <a:t> </a:t>
            </a:r>
            <a:r>
              <a:rPr lang="en-US" sz="1500" dirty="0" err="1">
                <a:effectLst/>
              </a:rPr>
              <a:t>кон</a:t>
            </a:r>
            <a:r>
              <a:rPr lang="en-US" sz="1500" dirty="0">
                <a:effectLst/>
              </a:rPr>
              <a:t> </a:t>
            </a:r>
            <a:r>
              <a:rPr lang="en-US" sz="1500" dirty="0" err="1">
                <a:effectLst/>
              </a:rPr>
              <a:t>сите</a:t>
            </a:r>
            <a:r>
              <a:rPr lang="en-US" sz="1500" dirty="0">
                <a:effectLst/>
              </a:rPr>
              <a:t> </a:t>
            </a:r>
            <a:r>
              <a:rPr lang="en-US" sz="1500" dirty="0" err="1">
                <a:effectLst/>
              </a:rPr>
              <a:t>форми</a:t>
            </a:r>
            <a:r>
              <a:rPr lang="en-US" sz="1500" dirty="0">
                <a:effectLst/>
              </a:rPr>
              <a:t> на насилство </a:t>
            </a:r>
            <a:r>
              <a:rPr lang="en-US" sz="1500" dirty="0" err="1">
                <a:effectLst/>
              </a:rPr>
              <a:t>врз</a:t>
            </a:r>
            <a:r>
              <a:rPr lang="en-US" sz="1500" dirty="0">
                <a:effectLst/>
              </a:rPr>
              <a:t> </a:t>
            </a:r>
            <a:r>
              <a:rPr lang="en-US" sz="1500" dirty="0" err="1">
                <a:effectLst/>
              </a:rPr>
              <a:t>жените</a:t>
            </a:r>
            <a:r>
              <a:rPr lang="en-US" sz="1500" dirty="0">
                <a:effectLst/>
              </a:rPr>
              <a:t> и </a:t>
            </a:r>
            <a:r>
              <a:rPr lang="en-US" sz="1500" dirty="0" err="1">
                <a:effectLst/>
              </a:rPr>
              <a:t>домашното</a:t>
            </a:r>
            <a:r>
              <a:rPr lang="en-US" sz="1500" dirty="0">
                <a:effectLst/>
              </a:rPr>
              <a:t> насилство. </a:t>
            </a:r>
            <a:r>
              <a:rPr lang="en-US" sz="1500" dirty="0" err="1">
                <a:effectLst/>
              </a:rPr>
              <a:t>Земјите</a:t>
            </a:r>
            <a:r>
              <a:rPr lang="en-US" sz="1500" dirty="0">
                <a:effectLst/>
              </a:rPr>
              <a:t> </a:t>
            </a:r>
            <a:r>
              <a:rPr lang="en-US" sz="1500" dirty="0" err="1">
                <a:effectLst/>
              </a:rPr>
              <a:t>потписнички</a:t>
            </a:r>
            <a:r>
              <a:rPr lang="en-US" sz="1500" dirty="0">
                <a:effectLst/>
              </a:rPr>
              <a:t> и </a:t>
            </a:r>
            <a:r>
              <a:rPr lang="en-US" sz="1500" dirty="0" err="1">
                <a:effectLst/>
              </a:rPr>
              <a:t>земјите</a:t>
            </a:r>
            <a:r>
              <a:rPr lang="en-US" sz="1500" dirty="0">
                <a:effectLst/>
              </a:rPr>
              <a:t> </a:t>
            </a:r>
            <a:r>
              <a:rPr lang="en-US" sz="1500" dirty="0" err="1">
                <a:effectLst/>
              </a:rPr>
              <a:t>кои</a:t>
            </a:r>
            <a:r>
              <a:rPr lang="en-US" sz="1500" dirty="0">
                <a:effectLst/>
              </a:rPr>
              <a:t> </a:t>
            </a:r>
            <a:r>
              <a:rPr lang="en-US" sz="1500" dirty="0" err="1">
                <a:effectLst/>
              </a:rPr>
              <a:t>ја</a:t>
            </a:r>
            <a:r>
              <a:rPr lang="en-US" sz="1500" dirty="0">
                <a:effectLst/>
              </a:rPr>
              <a:t> </a:t>
            </a:r>
            <a:r>
              <a:rPr lang="en-US" sz="1500" dirty="0" err="1">
                <a:effectLst/>
              </a:rPr>
              <a:t>имаат</a:t>
            </a:r>
            <a:r>
              <a:rPr lang="en-US" sz="1500" dirty="0">
                <a:effectLst/>
              </a:rPr>
              <a:t> </a:t>
            </a:r>
            <a:r>
              <a:rPr lang="en-US" sz="1500" dirty="0" err="1">
                <a:effectLst/>
              </a:rPr>
              <a:t>ратификувано</a:t>
            </a:r>
            <a:r>
              <a:rPr lang="en-US" sz="1500" dirty="0">
                <a:effectLst/>
              </a:rPr>
              <a:t> ИК </a:t>
            </a:r>
            <a:r>
              <a:rPr lang="en-US" sz="1500" dirty="0" err="1">
                <a:effectLst/>
              </a:rPr>
              <a:t>се</a:t>
            </a:r>
            <a:r>
              <a:rPr lang="en-US" sz="1500" dirty="0">
                <a:effectLst/>
              </a:rPr>
              <a:t> </a:t>
            </a:r>
            <a:r>
              <a:rPr lang="en-US" sz="1500" dirty="0" err="1">
                <a:effectLst/>
              </a:rPr>
              <a:t>обврзани</a:t>
            </a:r>
            <a:r>
              <a:rPr lang="en-US" sz="1500" dirty="0">
                <a:effectLst/>
              </a:rPr>
              <a:t> </a:t>
            </a:r>
            <a:r>
              <a:rPr lang="en-US" sz="1500" dirty="0" err="1">
                <a:effectLst/>
              </a:rPr>
              <a:t>да</a:t>
            </a:r>
            <a:r>
              <a:rPr lang="en-US" sz="1500" dirty="0">
                <a:effectLst/>
              </a:rPr>
              <a:t> </a:t>
            </a:r>
            <a:r>
              <a:rPr lang="en-US" sz="1500" dirty="0" err="1">
                <a:effectLst/>
              </a:rPr>
              <a:t>ја</a:t>
            </a:r>
            <a:r>
              <a:rPr lang="en-US" sz="1500" dirty="0">
                <a:effectLst/>
              </a:rPr>
              <a:t> </a:t>
            </a:r>
            <a:r>
              <a:rPr lang="en-US" sz="1500" dirty="0" err="1">
                <a:effectLst/>
              </a:rPr>
              <a:t>градат</a:t>
            </a:r>
            <a:r>
              <a:rPr lang="en-US" sz="1500" dirty="0">
                <a:effectLst/>
              </a:rPr>
              <a:t> </a:t>
            </a:r>
            <a:r>
              <a:rPr lang="en-US" sz="1500" dirty="0" err="1">
                <a:effectLst/>
              </a:rPr>
              <a:t>Европа</a:t>
            </a:r>
            <a:r>
              <a:rPr lang="en-US" sz="1500" dirty="0">
                <a:effectLst/>
              </a:rPr>
              <a:t> </a:t>
            </a:r>
            <a:r>
              <a:rPr lang="en-US" sz="1500" dirty="0" err="1">
                <a:effectLst/>
              </a:rPr>
              <a:t>како</a:t>
            </a:r>
            <a:r>
              <a:rPr lang="en-US" sz="1500" dirty="0">
                <a:effectLst/>
              </a:rPr>
              <a:t> </a:t>
            </a:r>
            <a:r>
              <a:rPr lang="en-US" sz="1500" dirty="0" err="1">
                <a:effectLst/>
              </a:rPr>
              <a:t>сигурно</a:t>
            </a:r>
            <a:r>
              <a:rPr lang="en-US" sz="1500" dirty="0">
                <a:effectLst/>
              </a:rPr>
              <a:t> и </a:t>
            </a:r>
            <a:r>
              <a:rPr lang="en-US" sz="1500" dirty="0" err="1">
                <a:effectLst/>
              </a:rPr>
              <a:t>безбедно</a:t>
            </a:r>
            <a:r>
              <a:rPr lang="en-US" sz="1500" dirty="0">
                <a:effectLst/>
              </a:rPr>
              <a:t> </a:t>
            </a:r>
            <a:r>
              <a:rPr lang="en-US" sz="1500" dirty="0" err="1">
                <a:effectLst/>
              </a:rPr>
              <a:t>место</a:t>
            </a:r>
            <a:r>
              <a:rPr lang="en-US" sz="1500" dirty="0">
                <a:effectLst/>
              </a:rPr>
              <a:t> за </a:t>
            </a:r>
            <a:r>
              <a:rPr lang="en-US" sz="1500" dirty="0" err="1">
                <a:effectLst/>
              </a:rPr>
              <a:t>девојчињата</a:t>
            </a:r>
            <a:r>
              <a:rPr lang="en-US" sz="1500" dirty="0">
                <a:effectLst/>
              </a:rPr>
              <a:t> и </a:t>
            </a:r>
            <a:r>
              <a:rPr lang="en-US" sz="1500" dirty="0" err="1">
                <a:effectLst/>
              </a:rPr>
              <a:t>жените</a:t>
            </a:r>
            <a:r>
              <a:rPr lang="en-US" sz="1500" dirty="0">
                <a:effectLst/>
              </a:rPr>
              <a:t> </a:t>
            </a:r>
            <a:r>
              <a:rPr lang="en-US" sz="1500" dirty="0" err="1">
                <a:effectLst/>
              </a:rPr>
              <a:t>во</a:t>
            </a:r>
            <a:r>
              <a:rPr lang="en-US" sz="1500" dirty="0">
                <a:effectLst/>
              </a:rPr>
              <a:t> </a:t>
            </a:r>
            <a:r>
              <a:rPr lang="en-US" sz="1500" dirty="0" err="1">
                <a:effectLst/>
              </a:rPr>
              <a:t>сите</a:t>
            </a:r>
            <a:r>
              <a:rPr lang="en-US" sz="1500" dirty="0">
                <a:effectLst/>
              </a:rPr>
              <a:t> </a:t>
            </a:r>
            <a:r>
              <a:rPr lang="en-US" sz="1500" dirty="0" err="1">
                <a:effectLst/>
              </a:rPr>
              <a:t>сфери</a:t>
            </a:r>
            <a:r>
              <a:rPr lang="en-US" sz="1500" dirty="0">
                <a:effectLst/>
              </a:rPr>
              <a:t> на </a:t>
            </a:r>
            <a:r>
              <a:rPr lang="en-US" sz="1500" dirty="0" err="1">
                <a:effectLst/>
              </a:rPr>
              <a:t>општественото</a:t>
            </a:r>
            <a:r>
              <a:rPr lang="en-US" sz="1500" dirty="0">
                <a:effectLst/>
              </a:rPr>
              <a:t> </a:t>
            </a:r>
            <a:r>
              <a:rPr lang="en-US" sz="1500" dirty="0" err="1">
                <a:effectLst/>
              </a:rPr>
              <a:t>опкружување</a:t>
            </a:r>
            <a:r>
              <a:rPr lang="en-US" sz="1500" dirty="0">
                <a:effectLst/>
              </a:rPr>
              <a:t>. </a:t>
            </a:r>
            <a:r>
              <a:rPr lang="en-US" sz="1500" dirty="0" err="1">
                <a:effectLst/>
              </a:rPr>
              <a:t>Специфичните</a:t>
            </a:r>
            <a:r>
              <a:rPr lang="en-US" sz="1500" dirty="0">
                <a:effectLst/>
              </a:rPr>
              <a:t> </a:t>
            </a:r>
            <a:r>
              <a:rPr lang="en-US" sz="1500" dirty="0" err="1">
                <a:effectLst/>
              </a:rPr>
              <a:t>цели</a:t>
            </a:r>
            <a:r>
              <a:rPr lang="en-US" sz="1500" dirty="0">
                <a:effectLst/>
              </a:rPr>
              <a:t> на ИК </a:t>
            </a:r>
            <a:r>
              <a:rPr lang="en-US" sz="1500" dirty="0" err="1">
                <a:effectLst/>
              </a:rPr>
              <a:t>се</a:t>
            </a:r>
            <a:r>
              <a:rPr lang="en-US" sz="1500" dirty="0">
                <a:effectLst/>
              </a:rPr>
              <a:t>: </a:t>
            </a:r>
          </a:p>
          <a:p>
            <a:pPr marL="342900" marR="0" lvl="0" indent="-228600" algn="l">
              <a:spcBef>
                <a:spcPts val="0"/>
              </a:spcBef>
              <a:spcAft>
                <a:spcPts val="0"/>
              </a:spcAft>
              <a:buFont typeface="Arial" panose="020B0604020202020204" pitchFamily="34" charset="0"/>
              <a:buChar char="•"/>
            </a:pPr>
            <a:r>
              <a:rPr lang="en-US" sz="1500" dirty="0" err="1">
                <a:effectLst/>
              </a:rPr>
              <a:t>Заштита</a:t>
            </a:r>
            <a:r>
              <a:rPr lang="en-US" sz="1500" dirty="0">
                <a:effectLst/>
              </a:rPr>
              <a:t> и </a:t>
            </a:r>
            <a:r>
              <a:rPr lang="en-US" sz="1500" dirty="0" err="1">
                <a:effectLst/>
              </a:rPr>
              <a:t>спречување</a:t>
            </a:r>
            <a:r>
              <a:rPr lang="en-US" sz="1500" dirty="0">
                <a:effectLst/>
              </a:rPr>
              <a:t> на </a:t>
            </a:r>
            <a:r>
              <a:rPr lang="en-US" sz="1500" dirty="0" err="1">
                <a:effectLst/>
              </a:rPr>
              <a:t>сите</a:t>
            </a:r>
            <a:r>
              <a:rPr lang="en-US" sz="1500" dirty="0">
                <a:effectLst/>
              </a:rPr>
              <a:t> </a:t>
            </a:r>
            <a:r>
              <a:rPr lang="en-US" sz="1500" dirty="0" err="1">
                <a:effectLst/>
              </a:rPr>
              <a:t>форми</a:t>
            </a:r>
            <a:r>
              <a:rPr lang="en-US" sz="1500" dirty="0">
                <a:effectLst/>
              </a:rPr>
              <a:t> на насилство </a:t>
            </a:r>
            <a:r>
              <a:rPr lang="en-US" sz="1500" dirty="0" err="1">
                <a:effectLst/>
              </a:rPr>
              <a:t>врз</a:t>
            </a:r>
            <a:r>
              <a:rPr lang="en-US" sz="1500" dirty="0">
                <a:effectLst/>
              </a:rPr>
              <a:t> </a:t>
            </a:r>
            <a:r>
              <a:rPr lang="en-US" sz="1500" dirty="0" err="1">
                <a:effectLst/>
              </a:rPr>
              <a:t>жените</a:t>
            </a:r>
            <a:r>
              <a:rPr lang="en-US" sz="1500" dirty="0">
                <a:effectLst/>
              </a:rPr>
              <a:t>;</a:t>
            </a:r>
          </a:p>
          <a:p>
            <a:pPr marL="342900" marR="0" lvl="0" indent="-228600" algn="l">
              <a:spcBef>
                <a:spcPts val="0"/>
              </a:spcBef>
              <a:spcAft>
                <a:spcPts val="0"/>
              </a:spcAft>
              <a:buFont typeface="Arial" panose="020B0604020202020204" pitchFamily="34" charset="0"/>
              <a:buChar char="•"/>
            </a:pPr>
            <a:r>
              <a:rPr lang="en-US" sz="1500" dirty="0" err="1">
                <a:effectLst/>
              </a:rPr>
              <a:t>Гонење</a:t>
            </a:r>
            <a:r>
              <a:rPr lang="en-US" sz="1500" dirty="0">
                <a:effectLst/>
              </a:rPr>
              <a:t> и </a:t>
            </a:r>
            <a:r>
              <a:rPr lang="en-US" sz="1500" dirty="0" err="1">
                <a:effectLst/>
              </a:rPr>
              <a:t>казнување</a:t>
            </a:r>
            <a:r>
              <a:rPr lang="en-US" sz="1500" dirty="0">
                <a:effectLst/>
              </a:rPr>
              <a:t> на </a:t>
            </a:r>
            <a:r>
              <a:rPr lang="en-US" sz="1500" dirty="0" err="1">
                <a:effectLst/>
              </a:rPr>
              <a:t>сторителите</a:t>
            </a:r>
            <a:r>
              <a:rPr lang="en-US" sz="1500" dirty="0">
                <a:effectLst/>
              </a:rPr>
              <a:t> на насилство;</a:t>
            </a:r>
          </a:p>
          <a:p>
            <a:pPr marL="342900" marR="0" lvl="0" indent="-228600" algn="l">
              <a:spcBef>
                <a:spcPts val="0"/>
              </a:spcBef>
              <a:spcAft>
                <a:spcPts val="0"/>
              </a:spcAft>
              <a:buFont typeface="Arial" panose="020B0604020202020204" pitchFamily="34" charset="0"/>
              <a:buChar char="•"/>
            </a:pPr>
            <a:r>
              <a:rPr lang="en-US" sz="1500" dirty="0" err="1">
                <a:effectLst/>
              </a:rPr>
              <a:t>Воспоставување</a:t>
            </a:r>
            <a:r>
              <a:rPr lang="en-US" sz="1500" dirty="0">
                <a:effectLst/>
              </a:rPr>
              <a:t> </a:t>
            </a:r>
            <a:r>
              <a:rPr lang="en-US" sz="1500" dirty="0" err="1">
                <a:effectLst/>
              </a:rPr>
              <a:t>механизми</a:t>
            </a:r>
            <a:r>
              <a:rPr lang="en-US" sz="1500" dirty="0">
                <a:effectLst/>
              </a:rPr>
              <a:t> за </a:t>
            </a:r>
            <a:r>
              <a:rPr lang="en-US" sz="1500" dirty="0" err="1">
                <a:effectLst/>
              </a:rPr>
              <a:t>следење</a:t>
            </a:r>
            <a:r>
              <a:rPr lang="en-US" sz="1500" dirty="0">
                <a:effectLst/>
              </a:rPr>
              <a:t> на </a:t>
            </a:r>
            <a:r>
              <a:rPr lang="en-US" sz="1500" dirty="0" err="1">
                <a:effectLst/>
              </a:rPr>
              <a:t>имплементација</a:t>
            </a:r>
            <a:r>
              <a:rPr lang="en-US" sz="1500" dirty="0">
                <a:effectLst/>
              </a:rPr>
              <a:t> на </a:t>
            </a:r>
            <a:r>
              <a:rPr lang="en-US" sz="1500" dirty="0" err="1">
                <a:effectLst/>
              </a:rPr>
              <a:t>Конвенцијата</a:t>
            </a:r>
            <a:r>
              <a:rPr lang="en-US" sz="1500" dirty="0">
                <a:effectLst/>
              </a:rPr>
              <a:t>;</a:t>
            </a:r>
          </a:p>
          <a:p>
            <a:pPr marL="342900" marR="0" lvl="0" indent="-228600" algn="l">
              <a:spcBef>
                <a:spcPts val="0"/>
              </a:spcBef>
              <a:spcAft>
                <a:spcPts val="0"/>
              </a:spcAft>
              <a:buFont typeface="Arial" panose="020B0604020202020204" pitchFamily="34" charset="0"/>
              <a:buChar char="•"/>
            </a:pPr>
            <a:r>
              <a:rPr lang="en-US" sz="1500" dirty="0" err="1">
                <a:effectLst/>
              </a:rPr>
              <a:t>Создавање</a:t>
            </a:r>
            <a:r>
              <a:rPr lang="en-US" sz="1500" dirty="0">
                <a:effectLst/>
              </a:rPr>
              <a:t> </a:t>
            </a:r>
            <a:r>
              <a:rPr lang="en-US" sz="1500" dirty="0" err="1">
                <a:effectLst/>
              </a:rPr>
              <a:t>сеопфатни</a:t>
            </a:r>
            <a:r>
              <a:rPr lang="en-US" sz="1500" dirty="0">
                <a:effectLst/>
              </a:rPr>
              <a:t> </a:t>
            </a:r>
            <a:r>
              <a:rPr lang="en-US" sz="1500" dirty="0" err="1">
                <a:effectLst/>
              </a:rPr>
              <a:t>политики</a:t>
            </a:r>
            <a:r>
              <a:rPr lang="en-US" sz="1500" dirty="0">
                <a:effectLst/>
              </a:rPr>
              <a:t> и </a:t>
            </a:r>
            <a:r>
              <a:rPr lang="en-US" sz="1500" dirty="0" err="1">
                <a:effectLst/>
              </a:rPr>
              <a:t>мерки</a:t>
            </a:r>
            <a:r>
              <a:rPr lang="en-US" sz="1500" dirty="0">
                <a:effectLst/>
              </a:rPr>
              <a:t> за </a:t>
            </a:r>
            <a:r>
              <a:rPr lang="en-US" sz="1500" dirty="0" err="1">
                <a:effectLst/>
              </a:rPr>
              <a:t>заштита</a:t>
            </a:r>
            <a:r>
              <a:rPr lang="en-US" sz="1500" dirty="0">
                <a:effectLst/>
              </a:rPr>
              <a:t> и </a:t>
            </a:r>
            <a:r>
              <a:rPr lang="en-US" sz="1500" dirty="0" err="1">
                <a:effectLst/>
              </a:rPr>
              <a:t>помош</a:t>
            </a:r>
            <a:r>
              <a:rPr lang="en-US" sz="1500" dirty="0">
                <a:effectLst/>
              </a:rPr>
              <a:t> на </a:t>
            </a:r>
            <a:r>
              <a:rPr lang="en-US" sz="1500" dirty="0" err="1">
                <a:effectLst/>
              </a:rPr>
              <a:t>сите</a:t>
            </a:r>
            <a:r>
              <a:rPr lang="en-US" sz="1500" dirty="0">
                <a:effectLst/>
              </a:rPr>
              <a:t> </a:t>
            </a:r>
            <a:r>
              <a:rPr lang="en-US" sz="1500" dirty="0" err="1">
                <a:effectLst/>
              </a:rPr>
              <a:t>жртви</a:t>
            </a:r>
            <a:r>
              <a:rPr lang="en-US" sz="1500" dirty="0">
                <a:effectLst/>
              </a:rPr>
              <a:t> на </a:t>
            </a:r>
            <a:r>
              <a:rPr lang="en-US" sz="1500" dirty="0" err="1">
                <a:effectLst/>
              </a:rPr>
              <a:t>различни</a:t>
            </a:r>
            <a:r>
              <a:rPr lang="en-US" sz="1500" dirty="0">
                <a:effectLst/>
              </a:rPr>
              <a:t> </a:t>
            </a:r>
            <a:r>
              <a:rPr lang="en-US" sz="1500" dirty="0" err="1">
                <a:effectLst/>
              </a:rPr>
              <a:t>форми</a:t>
            </a:r>
            <a:r>
              <a:rPr lang="en-US" sz="1500" dirty="0">
                <a:effectLst/>
              </a:rPr>
              <a:t> на насилство </a:t>
            </a:r>
            <a:r>
              <a:rPr lang="en-US" sz="1500" dirty="0" err="1">
                <a:effectLst/>
              </a:rPr>
              <a:t>врз</a:t>
            </a:r>
            <a:r>
              <a:rPr lang="en-US" sz="1500" dirty="0">
                <a:effectLst/>
              </a:rPr>
              <a:t> </a:t>
            </a:r>
            <a:r>
              <a:rPr lang="en-US" sz="1500" dirty="0" err="1">
                <a:effectLst/>
              </a:rPr>
              <a:t>жените</a:t>
            </a:r>
            <a:r>
              <a:rPr lang="en-US" sz="1500" dirty="0">
                <a:effectLst/>
              </a:rPr>
              <a:t>, </a:t>
            </a:r>
            <a:r>
              <a:rPr lang="en-US" sz="1500" dirty="0" err="1">
                <a:effectLst/>
              </a:rPr>
              <a:t>вклучително</a:t>
            </a:r>
            <a:r>
              <a:rPr lang="en-US" sz="1500" dirty="0">
                <a:effectLst/>
              </a:rPr>
              <a:t> и </a:t>
            </a:r>
            <a:r>
              <a:rPr lang="en-US" sz="1500" dirty="0" err="1">
                <a:effectLst/>
              </a:rPr>
              <a:t>домашно</a:t>
            </a:r>
            <a:r>
              <a:rPr lang="en-US" sz="1500" dirty="0">
                <a:effectLst/>
              </a:rPr>
              <a:t> насилство;</a:t>
            </a:r>
          </a:p>
          <a:p>
            <a:pPr marL="342900" marR="0" lvl="0" indent="-228600" algn="l">
              <a:spcBef>
                <a:spcPts val="0"/>
              </a:spcBef>
              <a:spcAft>
                <a:spcPts val="0"/>
              </a:spcAft>
              <a:buFont typeface="Arial" panose="020B0604020202020204" pitchFamily="34" charset="0"/>
              <a:buChar char="•"/>
            </a:pPr>
            <a:r>
              <a:rPr lang="en-US" sz="1500" dirty="0" err="1">
                <a:effectLst/>
              </a:rPr>
              <a:t>Обезбедување</a:t>
            </a:r>
            <a:r>
              <a:rPr lang="en-US" sz="1500" dirty="0">
                <a:effectLst/>
              </a:rPr>
              <a:t> </a:t>
            </a:r>
            <a:r>
              <a:rPr lang="en-US" sz="1500" dirty="0" err="1">
                <a:effectLst/>
              </a:rPr>
              <a:t>помош</a:t>
            </a:r>
            <a:r>
              <a:rPr lang="en-US" sz="1500" dirty="0">
                <a:effectLst/>
              </a:rPr>
              <a:t> и </a:t>
            </a:r>
            <a:r>
              <a:rPr lang="en-US" sz="1500" dirty="0" err="1">
                <a:effectLst/>
              </a:rPr>
              <a:t>поддршка</a:t>
            </a:r>
            <a:r>
              <a:rPr lang="en-US" sz="1500" dirty="0">
                <a:effectLst/>
              </a:rPr>
              <a:t> на </a:t>
            </a:r>
            <a:r>
              <a:rPr lang="en-US" sz="1500" dirty="0" err="1">
                <a:effectLst/>
              </a:rPr>
              <a:t>организациите</a:t>
            </a:r>
            <a:r>
              <a:rPr lang="en-US" sz="1500" dirty="0">
                <a:effectLst/>
              </a:rPr>
              <a:t> и на </a:t>
            </a:r>
            <a:r>
              <a:rPr lang="en-US" sz="1500" dirty="0" err="1">
                <a:effectLst/>
              </a:rPr>
              <a:t>органите</a:t>
            </a:r>
            <a:r>
              <a:rPr lang="en-US" sz="1500" dirty="0">
                <a:effectLst/>
              </a:rPr>
              <a:t> за </a:t>
            </a:r>
            <a:r>
              <a:rPr lang="en-US" sz="1500" dirty="0" err="1">
                <a:effectLst/>
              </a:rPr>
              <a:t>спроведување</a:t>
            </a:r>
            <a:r>
              <a:rPr lang="en-US" sz="1500" dirty="0">
                <a:effectLst/>
              </a:rPr>
              <a:t> на </a:t>
            </a:r>
            <a:r>
              <a:rPr lang="en-US" sz="1500" dirty="0" err="1">
                <a:effectLst/>
              </a:rPr>
              <a:t>законот</a:t>
            </a:r>
            <a:r>
              <a:rPr lang="en-US" sz="1500" dirty="0">
                <a:effectLst/>
              </a:rPr>
              <a:t> </a:t>
            </a:r>
            <a:r>
              <a:rPr lang="en-US" sz="1500" dirty="0" err="1">
                <a:effectLst/>
              </a:rPr>
              <a:t>преку</a:t>
            </a:r>
            <a:r>
              <a:rPr lang="en-US" sz="1500" dirty="0">
                <a:effectLst/>
              </a:rPr>
              <a:t> </a:t>
            </a:r>
            <a:r>
              <a:rPr lang="en-US" sz="1500" dirty="0" err="1">
                <a:effectLst/>
              </a:rPr>
              <a:t>усвојување</a:t>
            </a:r>
            <a:r>
              <a:rPr lang="en-US" sz="1500" dirty="0">
                <a:effectLst/>
              </a:rPr>
              <a:t> на </a:t>
            </a:r>
            <a:r>
              <a:rPr lang="en-US" sz="1500" dirty="0" err="1">
                <a:effectLst/>
              </a:rPr>
              <a:t>интегриран</a:t>
            </a:r>
            <a:r>
              <a:rPr lang="en-US" sz="1500" dirty="0">
                <a:effectLst/>
              </a:rPr>
              <a:t> </a:t>
            </a:r>
            <a:r>
              <a:rPr lang="en-US" sz="1500" dirty="0" err="1">
                <a:effectLst/>
              </a:rPr>
              <a:t>пристап</a:t>
            </a:r>
            <a:r>
              <a:rPr lang="en-US" sz="1500" dirty="0">
                <a:effectLst/>
              </a:rPr>
              <a:t> за </a:t>
            </a:r>
            <a:r>
              <a:rPr lang="en-US" sz="1500" dirty="0" err="1">
                <a:effectLst/>
              </a:rPr>
              <a:t>елиминација</a:t>
            </a:r>
            <a:r>
              <a:rPr lang="en-US" sz="1500" dirty="0">
                <a:effectLst/>
              </a:rPr>
              <a:t> на </a:t>
            </a:r>
            <a:r>
              <a:rPr lang="en-US" sz="1500" dirty="0" err="1">
                <a:effectLst/>
              </a:rPr>
              <a:t>насилството</a:t>
            </a:r>
            <a:r>
              <a:rPr lang="en-US" sz="1500" dirty="0">
                <a:effectLst/>
              </a:rPr>
              <a:t>;</a:t>
            </a:r>
          </a:p>
          <a:p>
            <a:pPr marL="342900" marR="0" lvl="0" indent="-228600" algn="l">
              <a:spcBef>
                <a:spcPts val="0"/>
              </a:spcBef>
              <a:spcAft>
                <a:spcPts val="0"/>
              </a:spcAft>
              <a:buFont typeface="Arial" panose="020B0604020202020204" pitchFamily="34" charset="0"/>
              <a:buChar char="•"/>
            </a:pPr>
            <a:r>
              <a:rPr lang="en-US" sz="1500" dirty="0" err="1">
                <a:effectLst/>
              </a:rPr>
              <a:t>Промовирање</a:t>
            </a:r>
            <a:r>
              <a:rPr lang="en-US" sz="1500" dirty="0">
                <a:effectLst/>
              </a:rPr>
              <a:t> родова еднаквост (еднаквост </a:t>
            </a:r>
            <a:r>
              <a:rPr lang="en-US" sz="1500" dirty="0" err="1">
                <a:effectLst/>
              </a:rPr>
              <a:t>меѓу</a:t>
            </a:r>
            <a:r>
              <a:rPr lang="en-US" sz="1500" dirty="0">
                <a:effectLst/>
              </a:rPr>
              <a:t> </a:t>
            </a:r>
            <a:r>
              <a:rPr lang="en-US" sz="1500" dirty="0" err="1">
                <a:effectLst/>
              </a:rPr>
              <a:t>мажите</a:t>
            </a:r>
            <a:r>
              <a:rPr lang="en-US" sz="1500" dirty="0">
                <a:effectLst/>
              </a:rPr>
              <a:t> и </a:t>
            </a:r>
            <a:r>
              <a:rPr lang="en-US" sz="1500" dirty="0" err="1">
                <a:effectLst/>
              </a:rPr>
              <a:t>жените</a:t>
            </a:r>
            <a:r>
              <a:rPr lang="en-US" sz="1500" dirty="0">
                <a:effectLst/>
              </a:rPr>
              <a:t>).</a:t>
            </a:r>
          </a:p>
          <a:p>
            <a:pPr marL="457200" marR="0" indent="-228600" algn="l">
              <a:spcBef>
                <a:spcPts val="0"/>
              </a:spcBef>
              <a:spcAft>
                <a:spcPts val="0"/>
              </a:spcAft>
              <a:buFont typeface="Arial" panose="020B0604020202020204" pitchFamily="34" charset="0"/>
              <a:buChar char="•"/>
            </a:pPr>
            <a:r>
              <a:rPr lang="en-US" sz="1500" dirty="0">
                <a:effectLst/>
              </a:rPr>
              <a:t> </a:t>
            </a:r>
          </a:p>
          <a:p>
            <a:pPr indent="-228600" algn="l">
              <a:buFont typeface="Arial" panose="020B0604020202020204" pitchFamily="34" charset="0"/>
              <a:buChar char="•"/>
            </a:pPr>
            <a:endParaRPr lang="en-US" sz="1500" b="1" dirty="0"/>
          </a:p>
          <a:p>
            <a:pPr indent="-228600" algn="l">
              <a:buFont typeface="Arial" panose="020B0604020202020204" pitchFamily="34" charset="0"/>
              <a:buChar char="•"/>
            </a:pPr>
            <a:endParaRPr lang="en-US" sz="1500" b="1" dirty="0"/>
          </a:p>
        </p:txBody>
      </p:sp>
    </p:spTree>
    <p:extLst>
      <p:ext uri="{BB962C8B-B14F-4D97-AF65-F5344CB8AC3E}">
        <p14:creationId xmlns:p14="http://schemas.microsoft.com/office/powerpoint/2010/main" val="13243876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35DE03-FF51-4D43-B0A3-9EDB73E85621}"/>
              </a:ext>
            </a:extLst>
          </p:cNvPr>
          <p:cNvSpPr>
            <a:spLocks noGrp="1"/>
          </p:cNvSpPr>
          <p:nvPr>
            <p:ph type="title"/>
          </p:nvPr>
        </p:nvSpPr>
        <p:spPr>
          <a:xfrm>
            <a:off x="841248" y="548640"/>
            <a:ext cx="3600860" cy="5431536"/>
          </a:xfrm>
        </p:spPr>
        <p:txBody>
          <a:bodyPr>
            <a:normAutofit/>
          </a:bodyPr>
          <a:lstStyle/>
          <a:p>
            <a:r>
              <a:rPr lang="mk-MK" sz="5400" b="1"/>
              <a:t>Студија на случај 1</a:t>
            </a:r>
            <a:endParaRPr lang="en-US" sz="5400"/>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DBE0D53-A7FB-407E-A636-4E732CDD56AE}"/>
              </a:ext>
            </a:extLst>
          </p:cNvPr>
          <p:cNvSpPr>
            <a:spLocks noGrp="1"/>
          </p:cNvSpPr>
          <p:nvPr>
            <p:ph idx="1"/>
          </p:nvPr>
        </p:nvSpPr>
        <p:spPr>
          <a:xfrm>
            <a:off x="5126418" y="552091"/>
            <a:ext cx="6224335" cy="5431536"/>
          </a:xfrm>
        </p:spPr>
        <p:txBody>
          <a:bodyPr anchor="ctr">
            <a:normAutofit/>
          </a:bodyPr>
          <a:lstStyle/>
          <a:p>
            <a:pPr marL="0" indent="0">
              <a:buNone/>
            </a:pPr>
            <a:r>
              <a:rPr lang="mk-MK" sz="2000">
                <a:effectLst/>
                <a:ea typeface="Calibri" panose="020F0502020204030204" pitchFamily="34" charset="0"/>
                <a:cs typeface="Arial" panose="020B0604020202020204" pitchFamily="34" charset="0"/>
              </a:rPr>
              <a:t>При вршење на патронажна посета на 6 месечно доенче утврдено е дека тоа добро напредува и дека неговата мајка, Лела добро се грижи за него. Мајката е самохран родител, на метадонска терапија, претходен зависник од опојни дроги под редовен надзор на социјален работник и како ризична категорија е пријавена во нашата служба. Од породување до денес е посетена 8 пати и е констатирано дека добро се грижи за своето дете и е одговорен родител. Таа има поддршка од својата сестра и мајка си, која е нејзин старател. Во меѓувреме, таткото на детето постојано ја вознемирува и реагира во социјалната служба поради нејзиното минато, но и изнесува низа клевети на сметка на нејзината улога како мајка, за да и го превземе старателството врз детето. И се заканува дека тој е сопственик на нејзиниот живот и на детето и дека таа нема никакви права, дека таа е жива благодарение на него.  </a:t>
            </a:r>
            <a:endParaRPr lang="en-US" sz="2000">
              <a:effectLst/>
              <a:ea typeface="Calibri" panose="020F0502020204030204" pitchFamily="34" charset="0"/>
              <a:cs typeface="Arial" panose="020B0604020202020204" pitchFamily="34" charset="0"/>
            </a:endParaRPr>
          </a:p>
          <a:p>
            <a:pPr marL="0" indent="0">
              <a:buNone/>
            </a:pPr>
            <a:endParaRPr lang="ru-RU" sz="200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1813060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35DE03-FF51-4D43-B0A3-9EDB73E85621}"/>
              </a:ext>
            </a:extLst>
          </p:cNvPr>
          <p:cNvSpPr>
            <a:spLocks noGrp="1"/>
          </p:cNvSpPr>
          <p:nvPr>
            <p:ph type="title"/>
          </p:nvPr>
        </p:nvSpPr>
        <p:spPr>
          <a:xfrm>
            <a:off x="841248" y="548640"/>
            <a:ext cx="3600860" cy="5431536"/>
          </a:xfrm>
        </p:spPr>
        <p:txBody>
          <a:bodyPr>
            <a:normAutofit/>
          </a:bodyPr>
          <a:lstStyle/>
          <a:p>
            <a:r>
              <a:rPr lang="mk-MK" sz="5400" b="1"/>
              <a:t>Студија на случај 2</a:t>
            </a:r>
            <a:endParaRPr lang="en-US" sz="5400"/>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DBE0D53-A7FB-407E-A636-4E732CDD56AE}"/>
              </a:ext>
            </a:extLst>
          </p:cNvPr>
          <p:cNvSpPr>
            <a:spLocks noGrp="1"/>
          </p:cNvSpPr>
          <p:nvPr>
            <p:ph idx="1"/>
          </p:nvPr>
        </p:nvSpPr>
        <p:spPr>
          <a:xfrm>
            <a:off x="5126418" y="552091"/>
            <a:ext cx="6224335" cy="5431536"/>
          </a:xfrm>
        </p:spPr>
        <p:txBody>
          <a:bodyPr anchor="ctr">
            <a:normAutofit/>
          </a:bodyPr>
          <a:lstStyle/>
          <a:p>
            <a:pPr marL="0" indent="0">
              <a:buNone/>
            </a:pPr>
            <a:r>
              <a:rPr lang="ru-RU" sz="2000" dirty="0">
                <a:effectLst/>
                <a:ea typeface="Calibri" panose="020F0502020204030204" pitchFamily="34" charset="0"/>
              </a:rPr>
              <a:t>Маја е 34 годишна девојка која живее со својот брат, снаа и нивното 5 месечно дете и е економски независна. И покрај малиот раст, што го чувствува како физички и ментален хендикеп, таа одлично се вклопи во една приватна фирма каде работи на пакување на готови производи. Веќе 2 месеци е во интимна врска со свој колега од работа и чувствува дека има силни чувства кон него. </a:t>
            </a:r>
          </a:p>
          <a:p>
            <a:pPr marL="0" indent="0">
              <a:buNone/>
            </a:pPr>
            <a:r>
              <a:rPr lang="ru-RU" sz="2000" dirty="0">
                <a:effectLst/>
                <a:ea typeface="Calibri" panose="020F0502020204030204" pitchFamily="34" charset="0"/>
              </a:rPr>
              <a:t>Во почеток и тој беше љубезен и постојано и подаруваше внимание, но во последно време ја принудува на некои непријатни, интимни работи кои и пречат и се чувствува потиштено. Кога изреагира дека сака да ја прекине врската, тој и се закани дека ќе открие детали од нивниот интимен живот кај сите на работа. Таа е исплашена да не ја изгуби својата работа, но и од неговите закани. Не знаејќи како да излезе од тој кошмар, таа сака да го пријави насилството, но не знае дали каде и дали е доверливо.</a:t>
            </a:r>
          </a:p>
          <a:p>
            <a:pPr marL="0" indent="0">
              <a:buNone/>
            </a:pPr>
            <a:endParaRPr lang="ru-RU" sz="2000" dirty="0">
              <a:effectLst/>
              <a:latin typeface="Calibri" panose="020F0502020204030204" pitchFamily="34" charset="0"/>
              <a:ea typeface="Calibri" panose="020F0502020204030204" pitchFamily="34" charset="0"/>
            </a:endParaRPr>
          </a:p>
          <a:p>
            <a:pPr marL="0" indent="0">
              <a:buNone/>
            </a:pPr>
            <a:endParaRPr lang="ru-RU" sz="20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66722126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35DE03-FF51-4D43-B0A3-9EDB73E85621}"/>
              </a:ext>
            </a:extLst>
          </p:cNvPr>
          <p:cNvSpPr>
            <a:spLocks noGrp="1"/>
          </p:cNvSpPr>
          <p:nvPr>
            <p:ph type="title"/>
          </p:nvPr>
        </p:nvSpPr>
        <p:spPr>
          <a:xfrm>
            <a:off x="841248" y="548640"/>
            <a:ext cx="3600860" cy="5431536"/>
          </a:xfrm>
        </p:spPr>
        <p:txBody>
          <a:bodyPr>
            <a:normAutofit/>
          </a:bodyPr>
          <a:lstStyle/>
          <a:p>
            <a:r>
              <a:rPr lang="mk-MK" sz="5400" b="1"/>
              <a:t>Студија на случај 3</a:t>
            </a:r>
            <a:endParaRPr lang="en-US" sz="5400"/>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DBE0D53-A7FB-407E-A636-4E732CDD56AE}"/>
              </a:ext>
            </a:extLst>
          </p:cNvPr>
          <p:cNvSpPr>
            <a:spLocks noGrp="1"/>
          </p:cNvSpPr>
          <p:nvPr>
            <p:ph idx="1"/>
          </p:nvPr>
        </p:nvSpPr>
        <p:spPr>
          <a:xfrm>
            <a:off x="5126418" y="552091"/>
            <a:ext cx="6224335" cy="5431536"/>
          </a:xfrm>
        </p:spPr>
        <p:txBody>
          <a:bodyPr anchor="ctr">
            <a:normAutofit/>
          </a:bodyPr>
          <a:lstStyle/>
          <a:p>
            <a:pPr marL="0" indent="0">
              <a:buNone/>
            </a:pPr>
            <a:r>
              <a:rPr lang="ru-RU" sz="2000" dirty="0">
                <a:effectLst/>
                <a:ea typeface="Calibri" panose="020F0502020204030204" pitchFamily="34" charset="0"/>
              </a:rPr>
              <a:t>Благица е жена на 62 годишна возраст која живее со својот 70 годишен сопруг. Нејзините деца живеат во странство повеќе од 10 години. Откако остана во пензија нејзиниот сопруг постојано и прави притисок да седи со него, да не излегува со пријателките и да не се слуша редовно со роднините. И се заканува дека се што има е стекнато од него и дека може да ја исфрли кога сака. Во обид состојбата да ја сподели со своите деца, тој и ја прекинува врската и постојано ја контролира кога сака да зборува со нив. Некогаш, во налет на бес се случува и силно да и ја свитка раката или рамото и да и направи модринки. Поради неговата тортура таа започнува да се повлекува во себе и се плаши за својата иднина. </a:t>
            </a:r>
          </a:p>
          <a:p>
            <a:pPr marL="0" indent="0">
              <a:buNone/>
            </a:pPr>
            <a:r>
              <a:rPr lang="ru-RU" sz="2000" dirty="0">
                <a:effectLst/>
                <a:ea typeface="Calibri" panose="020F0502020204030204" pitchFamily="34" charset="0"/>
              </a:rPr>
              <a:t>Благица сака да побара помош </a:t>
            </a:r>
            <a:r>
              <a:rPr lang="ru-RU" sz="2000" dirty="0">
                <a:ea typeface="Calibri" panose="020F0502020204030204" pitchFamily="34" charset="0"/>
              </a:rPr>
              <a:t>но не знае како и каде да пријави</a:t>
            </a:r>
            <a:r>
              <a:rPr lang="ru-RU" sz="2000" dirty="0">
                <a:effectLst/>
                <a:ea typeface="Calibri" panose="020F0502020204030204" pitchFamily="34" charset="0"/>
              </a:rPr>
              <a:t>.</a:t>
            </a:r>
          </a:p>
          <a:p>
            <a:pPr marL="0" indent="0">
              <a:buNone/>
            </a:pPr>
            <a:endParaRPr lang="ru-RU" sz="2000" dirty="0">
              <a:effectLst/>
              <a:latin typeface="Calibri" panose="020F0502020204030204" pitchFamily="34" charset="0"/>
              <a:ea typeface="Calibri" panose="020F0502020204030204" pitchFamily="34" charset="0"/>
            </a:endParaRPr>
          </a:p>
          <a:p>
            <a:pPr marL="0" indent="0">
              <a:buNone/>
            </a:pPr>
            <a:endParaRPr lang="ru-RU" sz="20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28443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524027-128C-4016-8635-C2D4F01ED1DE}"/>
              </a:ext>
            </a:extLst>
          </p:cNvPr>
          <p:cNvSpPr>
            <a:spLocks noGrp="1"/>
          </p:cNvSpPr>
          <p:nvPr>
            <p:ph type="title"/>
          </p:nvPr>
        </p:nvSpPr>
        <p:spPr>
          <a:xfrm>
            <a:off x="838200" y="365125"/>
            <a:ext cx="10515600" cy="1325563"/>
          </a:xfrm>
        </p:spPr>
        <p:txBody>
          <a:bodyPr>
            <a:normAutofit/>
          </a:bodyPr>
          <a:lstStyle/>
          <a:p>
            <a:r>
              <a:rPr lang="en-US" sz="3400" b="1" kern="1200">
                <a:latin typeface="+mj-lt"/>
                <a:ea typeface="+mj-ea"/>
                <a:cs typeface="+mj-cs"/>
              </a:rPr>
              <a:t>Граѓански систем на заштита од родово базирано насилство и семејно насилство во Р.Северна Македонија</a:t>
            </a:r>
            <a:endParaRPr lang="en-US" sz="3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0C86E30-EC6D-4B7A-A341-97E80D15CE4D}"/>
              </a:ext>
            </a:extLst>
          </p:cNvPr>
          <p:cNvSpPr>
            <a:spLocks noGrp="1"/>
          </p:cNvSpPr>
          <p:nvPr>
            <p:ph idx="1"/>
          </p:nvPr>
        </p:nvSpPr>
        <p:spPr>
          <a:xfrm>
            <a:off x="838200" y="1929384"/>
            <a:ext cx="10515600" cy="4251960"/>
          </a:xfrm>
        </p:spPr>
        <p:txBody>
          <a:bodyPr>
            <a:normAutofit/>
          </a:bodyPr>
          <a:lstStyle/>
          <a:p>
            <a:r>
              <a:rPr lang="ru-RU" sz="2200"/>
              <a:t>V. ПРЕВЕНЦИЈА ОД РОДОВО-БАЗИРАНО НАСИЛСТВО ВРЗ ЖЕНИ И СЕМЕЈНО НАСИЛСТВО </a:t>
            </a:r>
          </a:p>
          <a:p>
            <a:r>
              <a:rPr lang="ru-RU" sz="2200"/>
              <a:t>Oрганите на државната управа, единиците на локалната самоуправа, јавниот и приватниот сектор, политички партии, медиумите, здруженијата и фондациите, неформални групи, социјални партнери, синдикати, верски организации и други организации се должни да преземаат превентивни мерки за подигање на свеста за сите форми на родово-базирано насилство, промовирање на родовата еднаквост и елиминирање на стереотипите за родовите улоги базирани на културата, обичаите, верата, традициите и другите практики кои се засноваат на идејата за подреденост на жените и мажите. </a:t>
            </a:r>
            <a:endParaRPr lang="en-US" sz="2200"/>
          </a:p>
        </p:txBody>
      </p:sp>
    </p:spTree>
    <p:extLst>
      <p:ext uri="{BB962C8B-B14F-4D97-AF65-F5344CB8AC3E}">
        <p14:creationId xmlns:p14="http://schemas.microsoft.com/office/powerpoint/2010/main" val="1337812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524027-128C-4016-8635-C2D4F01ED1DE}"/>
              </a:ext>
            </a:extLst>
          </p:cNvPr>
          <p:cNvSpPr>
            <a:spLocks noGrp="1"/>
          </p:cNvSpPr>
          <p:nvPr>
            <p:ph type="title"/>
          </p:nvPr>
        </p:nvSpPr>
        <p:spPr>
          <a:xfrm>
            <a:off x="838200" y="365125"/>
            <a:ext cx="10515600" cy="1325563"/>
          </a:xfrm>
        </p:spPr>
        <p:txBody>
          <a:bodyPr>
            <a:normAutofit/>
          </a:bodyPr>
          <a:lstStyle/>
          <a:p>
            <a:r>
              <a:rPr lang="en-US" sz="3400" b="1" kern="1200">
                <a:latin typeface="+mj-lt"/>
                <a:ea typeface="+mj-ea"/>
                <a:cs typeface="+mj-cs"/>
              </a:rPr>
              <a:t>Граѓански систем на заштита од родово базирано насилство и семејно насилство во Р.Северна Македонија</a:t>
            </a:r>
            <a:endParaRPr lang="en-US" sz="3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0C86E30-EC6D-4B7A-A341-97E80D15CE4D}"/>
              </a:ext>
            </a:extLst>
          </p:cNvPr>
          <p:cNvSpPr>
            <a:spLocks noGrp="1"/>
          </p:cNvSpPr>
          <p:nvPr>
            <p:ph idx="1"/>
          </p:nvPr>
        </p:nvSpPr>
        <p:spPr>
          <a:xfrm>
            <a:off x="838200" y="1929384"/>
            <a:ext cx="10515600" cy="4251960"/>
          </a:xfrm>
        </p:spPr>
        <p:txBody>
          <a:bodyPr>
            <a:normAutofit/>
          </a:bodyPr>
          <a:lstStyle/>
          <a:p>
            <a:pPr marL="0" indent="0">
              <a:buNone/>
            </a:pPr>
            <a:r>
              <a:rPr lang="ru-RU" sz="2200"/>
              <a:t>ОПШТИ ПРЕВЕНТИВНИ МЕРКИ</a:t>
            </a:r>
          </a:p>
          <a:p>
            <a:pPr marL="514350" indent="-514350">
              <a:buAutoNum type="arabicParenR"/>
            </a:pPr>
            <a:r>
              <a:rPr lang="ru-RU" sz="2200"/>
              <a:t>донесуваат програма за планирање и имплементирање на превентивни мерки и активности согласно со овој закон</a:t>
            </a:r>
          </a:p>
          <a:p>
            <a:pPr marL="514350" indent="-514350">
              <a:buAutoNum type="arabicParenR"/>
            </a:pPr>
            <a:r>
              <a:rPr lang="ru-RU" sz="2200"/>
              <a:t>спроведуваат кампањи за препознавање на последиците од родово-базирано насилство врз жените и семејното насилство;</a:t>
            </a:r>
          </a:p>
          <a:p>
            <a:pPr marL="514350" indent="-514350">
              <a:buAutoNum type="arabicParenR"/>
            </a:pPr>
            <a:r>
              <a:rPr lang="ru-RU" sz="2200"/>
              <a:t>воспоставуваат систем за редовно објавување на информации за мерки за безбедност, совети и други корисни информации за превенција од насилство и</a:t>
            </a:r>
          </a:p>
          <a:p>
            <a:pPr marL="514350" indent="-514350">
              <a:buAutoNum type="arabicParenR"/>
            </a:pPr>
            <a:r>
              <a:rPr lang="ru-RU" sz="2200"/>
              <a:t> меѓусебно соработуваат во промоција и превенција од родово-базирано насилство врз жените и семејното насилство. </a:t>
            </a:r>
            <a:endParaRPr lang="en-US" sz="2200"/>
          </a:p>
        </p:txBody>
      </p:sp>
    </p:spTree>
    <p:extLst>
      <p:ext uri="{BB962C8B-B14F-4D97-AF65-F5344CB8AC3E}">
        <p14:creationId xmlns:p14="http://schemas.microsoft.com/office/powerpoint/2010/main" val="2831257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870098D-BF50-0BE2-A2EE-9854562FD0B6}"/>
              </a:ext>
            </a:extLst>
          </p:cNvPr>
          <p:cNvSpPr>
            <a:spLocks noGrp="1"/>
          </p:cNvSpPr>
          <p:nvPr>
            <p:ph type="title"/>
          </p:nvPr>
        </p:nvSpPr>
        <p:spPr>
          <a:xfrm>
            <a:off x="838200" y="365125"/>
            <a:ext cx="10515600" cy="1325563"/>
          </a:xfrm>
        </p:spPr>
        <p:txBody>
          <a:bodyPr>
            <a:normAutofit/>
          </a:bodyPr>
          <a:lstStyle/>
          <a:p>
            <a:r>
              <a:rPr lang="ru-RU" sz="5400"/>
              <a:t>Медиуми</a:t>
            </a:r>
            <a:endParaRPr lang="en-US" sz="5400"/>
          </a:p>
        </p:txBody>
      </p:sp>
      <p:sp>
        <p:nvSpPr>
          <p:cNvPr id="13"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96F301E-1721-9D7D-58CD-503D022F0000}"/>
              </a:ext>
            </a:extLst>
          </p:cNvPr>
          <p:cNvSpPr>
            <a:spLocks noGrp="1"/>
          </p:cNvSpPr>
          <p:nvPr>
            <p:ph idx="1"/>
          </p:nvPr>
        </p:nvSpPr>
        <p:spPr>
          <a:xfrm>
            <a:off x="838200" y="1929384"/>
            <a:ext cx="10515600" cy="4251960"/>
          </a:xfrm>
        </p:spPr>
        <p:txBody>
          <a:bodyPr>
            <a:normAutofit/>
          </a:bodyPr>
          <a:lstStyle/>
          <a:p>
            <a:r>
              <a:rPr lang="ru-RU" sz="2200" dirty="0"/>
              <a:t>Медиумите основани согласно со Законот за медиуми ги применуваат општите превентивни, во согласност со своите можности и независна и самостојна уредувачка политика, а ги преземаат и следниве посебни превентивни мерки:</a:t>
            </a:r>
          </a:p>
          <a:p>
            <a:r>
              <a:rPr lang="ru-RU" sz="2200" dirty="0"/>
              <a:t> 1) при креирањето и емитувањето информативни и едукативни програми водат сметка за подигање на свеста кај општата јавност за сите форми на родово-базирано насилство врз жени и семејно насилство, промовирање на родовата еднаквост и елиминирање на стереотипите за родовите улоги и </a:t>
            </a:r>
          </a:p>
          <a:p>
            <a:r>
              <a:rPr lang="ru-RU" sz="2200" dirty="0"/>
              <a:t>2) самостојно или преку професионалните здруженија на новинари и медиумските работници воспоставуваат соработка со здруженијата за јакнење на своите капацитети за професионално известување за прашањата поврзани со насилство врз жени и семејно насилство.</a:t>
            </a:r>
            <a:endParaRPr lang="en-US" sz="2200" dirty="0"/>
          </a:p>
        </p:txBody>
      </p:sp>
    </p:spTree>
    <p:extLst>
      <p:ext uri="{BB962C8B-B14F-4D97-AF65-F5344CB8AC3E}">
        <p14:creationId xmlns:p14="http://schemas.microsoft.com/office/powerpoint/2010/main" val="1598292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524027-128C-4016-8635-C2D4F01ED1DE}"/>
              </a:ext>
            </a:extLst>
          </p:cNvPr>
          <p:cNvSpPr>
            <a:spLocks noGrp="1"/>
          </p:cNvSpPr>
          <p:nvPr>
            <p:ph type="title"/>
          </p:nvPr>
        </p:nvSpPr>
        <p:spPr>
          <a:xfrm>
            <a:off x="838200" y="365125"/>
            <a:ext cx="10515600" cy="1325563"/>
          </a:xfrm>
        </p:spPr>
        <p:txBody>
          <a:bodyPr>
            <a:normAutofit/>
          </a:bodyPr>
          <a:lstStyle/>
          <a:p>
            <a:r>
              <a:rPr lang="en-US" sz="3400" b="1" kern="1200">
                <a:latin typeface="+mj-lt"/>
                <a:ea typeface="+mj-ea"/>
                <a:cs typeface="+mj-cs"/>
              </a:rPr>
              <a:t>Граѓански систем на заштита од родово базирано насилство и семејно насилство во Р.Северна Македонија</a:t>
            </a:r>
            <a:endParaRPr lang="en-US" sz="3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0C86E30-EC6D-4B7A-A341-97E80D15CE4D}"/>
              </a:ext>
            </a:extLst>
          </p:cNvPr>
          <p:cNvSpPr>
            <a:spLocks noGrp="1"/>
          </p:cNvSpPr>
          <p:nvPr>
            <p:ph idx="1"/>
          </p:nvPr>
        </p:nvSpPr>
        <p:spPr>
          <a:xfrm>
            <a:off x="838200" y="1929384"/>
            <a:ext cx="10515600" cy="4251960"/>
          </a:xfrm>
        </p:spPr>
        <p:txBody>
          <a:bodyPr>
            <a:normAutofit/>
          </a:bodyPr>
          <a:lstStyle/>
          <a:p>
            <a:pPr marL="0" indent="0">
              <a:buNone/>
            </a:pPr>
            <a:r>
              <a:rPr lang="ru-RU" sz="2200"/>
              <a:t>VI. ЗАШТИТА НА ЖЕНИТЕ ЖРТВИ НА РОДОВО-БАЗИРАНО НАСИЛСТВО И ЖРТВИТЕ НА СЕМЕЈНО НАСИЛСТВО </a:t>
            </a:r>
          </a:p>
          <a:p>
            <a:pPr marL="0" indent="0">
              <a:buNone/>
            </a:pPr>
            <a:r>
              <a:rPr lang="ru-RU" sz="2200"/>
              <a:t>Пријавување од граѓанин -Секое физичко лице кое има сознание за постоење на родово-базирано насилство врз жени и семејно насилство е должен да пријави до полициска станица, центар за социјална работа, јавно обвинителство, здружение или С.О.С. линија. </a:t>
            </a:r>
          </a:p>
          <a:p>
            <a:pPr marL="0" indent="0">
              <a:buNone/>
            </a:pPr>
            <a:r>
              <a:rPr lang="ru-RU" sz="2200"/>
              <a:t>Надлежните институции се должни да постапат и по анонимна пријава</a:t>
            </a:r>
            <a:endParaRPr lang="en-US" sz="2200" b="1"/>
          </a:p>
        </p:txBody>
      </p:sp>
    </p:spTree>
    <p:extLst>
      <p:ext uri="{BB962C8B-B14F-4D97-AF65-F5344CB8AC3E}">
        <p14:creationId xmlns:p14="http://schemas.microsoft.com/office/powerpoint/2010/main" val="1688269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D997B1-7F22-4723-B14C-1C43ECDD5446}"/>
              </a:ext>
            </a:extLst>
          </p:cNvPr>
          <p:cNvSpPr>
            <a:spLocks noGrp="1"/>
          </p:cNvSpPr>
          <p:nvPr>
            <p:ph type="ctrTitle"/>
          </p:nvPr>
        </p:nvSpPr>
        <p:spPr>
          <a:xfrm>
            <a:off x="838200" y="365125"/>
            <a:ext cx="10515600" cy="1325563"/>
          </a:xfrm>
        </p:spPr>
        <p:txBody>
          <a:bodyPr vert="horz" lIns="91440" tIns="45720" rIns="91440" bIns="45720" rtlCol="0" anchor="ctr">
            <a:normAutofit/>
          </a:bodyPr>
          <a:lstStyle/>
          <a:p>
            <a:pPr algn="l"/>
            <a:r>
              <a:rPr lang="en-US" sz="3000" b="1" kern="1200">
                <a:solidFill>
                  <a:schemeClr val="tx1"/>
                </a:solidFill>
                <a:latin typeface="+mj-lt"/>
                <a:ea typeface="+mj-ea"/>
                <a:cs typeface="+mj-cs"/>
              </a:rPr>
              <a:t>Граѓански систем на заштита од родово базирано насилство и семејно насилство во Р.Северна Македонија-ПОСТАПУВАЊЕ</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28F16F19-4E2D-478B-8C5D-63CC0D2CABD5}"/>
              </a:ext>
            </a:extLst>
          </p:cNvPr>
          <p:cNvSpPr>
            <a:spLocks noGrp="1"/>
          </p:cNvSpPr>
          <p:nvPr>
            <p:ph type="subTitle" idx="1"/>
          </p:nvPr>
        </p:nvSpPr>
        <p:spPr>
          <a:xfrm>
            <a:off x="838200" y="1929384"/>
            <a:ext cx="10515600" cy="4251960"/>
          </a:xfrm>
        </p:spPr>
        <p:txBody>
          <a:bodyPr vert="horz" lIns="91440" tIns="45720" rIns="91440" bIns="45720" rtlCol="0">
            <a:normAutofit fontScale="92500" lnSpcReduction="20000"/>
          </a:bodyPr>
          <a:lstStyle/>
          <a:p>
            <a:pPr indent="-228600" algn="l">
              <a:buFont typeface="Arial" panose="020B0604020202020204" pitchFamily="34" charset="0"/>
              <a:buChar char="•"/>
            </a:pPr>
            <a:r>
              <a:rPr lang="en-US" sz="2000" b="1" dirty="0" err="1"/>
              <a:t>Клучно</a:t>
            </a:r>
            <a:r>
              <a:rPr lang="en-US" sz="2000" b="1" dirty="0"/>
              <a:t>:</a:t>
            </a:r>
          </a:p>
          <a:p>
            <a:pPr indent="-228600" algn="l">
              <a:buFont typeface="Arial" panose="020B0604020202020204" pitchFamily="34" charset="0"/>
              <a:buChar char="•"/>
            </a:pPr>
            <a:r>
              <a:rPr lang="en-US" sz="2000" b="1" dirty="0" err="1"/>
              <a:t>Постапување</a:t>
            </a:r>
            <a:r>
              <a:rPr lang="en-US" sz="2000" b="1" dirty="0"/>
              <a:t> на </a:t>
            </a:r>
            <a:r>
              <a:rPr lang="en-US" sz="2000" b="1" dirty="0" err="1"/>
              <a:t>надлежните</a:t>
            </a:r>
            <a:r>
              <a:rPr lang="en-US" sz="2000" b="1" dirty="0"/>
              <a:t> </a:t>
            </a:r>
            <a:r>
              <a:rPr lang="en-US" sz="2000" b="1" dirty="0" err="1"/>
              <a:t>институции</a:t>
            </a:r>
            <a:r>
              <a:rPr lang="en-US" sz="2000" b="1" dirty="0"/>
              <a:t> </a:t>
            </a:r>
            <a:r>
              <a:rPr lang="en-US" sz="2000" b="1" dirty="0" err="1"/>
              <a:t>во</a:t>
            </a:r>
            <a:r>
              <a:rPr lang="en-US" sz="2000" b="1" dirty="0"/>
              <a:t> </a:t>
            </a:r>
            <a:r>
              <a:rPr lang="en-US" sz="2000" b="1" dirty="0" err="1"/>
              <a:t>случај</a:t>
            </a:r>
            <a:r>
              <a:rPr lang="en-US" sz="2000" b="1" dirty="0"/>
              <a:t> на насилство </a:t>
            </a:r>
            <a:r>
              <a:rPr lang="en-US" sz="2000" b="1" dirty="0" err="1"/>
              <a:t>врз</a:t>
            </a:r>
            <a:r>
              <a:rPr lang="en-US" sz="2000" b="1" dirty="0"/>
              <a:t> </a:t>
            </a:r>
            <a:r>
              <a:rPr lang="en-US" sz="2000" b="1" dirty="0" err="1"/>
              <a:t>жени</a:t>
            </a:r>
            <a:r>
              <a:rPr lang="en-US" sz="2000" b="1" dirty="0"/>
              <a:t> и </a:t>
            </a:r>
            <a:r>
              <a:rPr lang="en-US" sz="2000" b="1" dirty="0" err="1"/>
              <a:t>семејно</a:t>
            </a:r>
            <a:r>
              <a:rPr lang="en-US" sz="2000" b="1" dirty="0"/>
              <a:t> насилство</a:t>
            </a:r>
          </a:p>
          <a:p>
            <a:pPr indent="-228600" algn="l">
              <a:buFont typeface="Arial" panose="020B0604020202020204" pitchFamily="34" charset="0"/>
              <a:buChar char="•"/>
            </a:pPr>
            <a:r>
              <a:rPr lang="en-US" sz="2000" b="1" dirty="0"/>
              <a:t>-</a:t>
            </a:r>
            <a:r>
              <a:rPr lang="en-US" sz="2000" b="1" dirty="0" err="1"/>
              <a:t>Центрите</a:t>
            </a:r>
            <a:r>
              <a:rPr lang="en-US" sz="2000" b="1" dirty="0"/>
              <a:t> за </a:t>
            </a:r>
            <a:r>
              <a:rPr lang="en-US" sz="2000" b="1" dirty="0" err="1"/>
              <a:t>социјална</a:t>
            </a:r>
            <a:r>
              <a:rPr lang="en-US" sz="2000" b="1" dirty="0"/>
              <a:t> </a:t>
            </a:r>
            <a:r>
              <a:rPr lang="en-US" sz="2000" b="1" dirty="0" err="1"/>
              <a:t>работа</a:t>
            </a:r>
            <a:endParaRPr lang="en-US" sz="2000" b="1" dirty="0"/>
          </a:p>
          <a:p>
            <a:pPr marL="0" marR="0" indent="-228600" algn="l">
              <a:spcBef>
                <a:spcPts val="0"/>
              </a:spcBef>
              <a:spcAft>
                <a:spcPts val="0"/>
              </a:spcAft>
              <a:buFont typeface="Arial" panose="020B0604020202020204" pitchFamily="34" charset="0"/>
              <a:buChar char="•"/>
            </a:pPr>
            <a:r>
              <a:rPr lang="en-US" sz="2000" dirty="0">
                <a:effectLst/>
              </a:rPr>
              <a:t>ЦСР </a:t>
            </a:r>
            <a:r>
              <a:rPr lang="en-US" sz="2000" dirty="0" err="1">
                <a:effectLst/>
              </a:rPr>
              <a:t>постапува</a:t>
            </a:r>
            <a:r>
              <a:rPr lang="en-US" sz="2000" dirty="0">
                <a:effectLst/>
              </a:rPr>
              <a:t> </a:t>
            </a:r>
            <a:r>
              <a:rPr lang="en-US" sz="2000" dirty="0" err="1">
                <a:effectLst/>
              </a:rPr>
              <a:t>по</a:t>
            </a:r>
            <a:r>
              <a:rPr lang="en-US" sz="2000" dirty="0">
                <a:effectLst/>
              </a:rPr>
              <a:t> </a:t>
            </a:r>
            <a:r>
              <a:rPr lang="en-US" sz="2000" dirty="0" err="1">
                <a:effectLst/>
              </a:rPr>
              <a:t>пријавен</a:t>
            </a:r>
            <a:r>
              <a:rPr lang="en-US" sz="2000" dirty="0">
                <a:effectLst/>
              </a:rPr>
              <a:t> </a:t>
            </a:r>
            <a:r>
              <a:rPr lang="en-US" sz="2000" dirty="0" err="1">
                <a:effectLst/>
              </a:rPr>
              <a:t>случај</a:t>
            </a:r>
            <a:r>
              <a:rPr lang="en-US" sz="2000" dirty="0">
                <a:effectLst/>
              </a:rPr>
              <a:t> на насилство </a:t>
            </a:r>
            <a:r>
              <a:rPr lang="en-US" sz="2000" dirty="0" err="1">
                <a:effectLst/>
              </a:rPr>
              <a:t>врз</a:t>
            </a:r>
            <a:r>
              <a:rPr lang="en-US" sz="2000" dirty="0">
                <a:effectLst/>
              </a:rPr>
              <a:t> </a:t>
            </a:r>
            <a:r>
              <a:rPr lang="en-US" sz="2000" dirty="0" err="1">
                <a:effectLst/>
              </a:rPr>
              <a:t>жена</a:t>
            </a:r>
            <a:r>
              <a:rPr lang="en-US" sz="2000" dirty="0">
                <a:effectLst/>
              </a:rPr>
              <a:t>. </a:t>
            </a:r>
            <a:r>
              <a:rPr lang="en-US" sz="2000" dirty="0" err="1">
                <a:effectLst/>
              </a:rPr>
              <a:t>Откако</a:t>
            </a:r>
            <a:r>
              <a:rPr lang="en-US" sz="2000" dirty="0">
                <a:effectLst/>
              </a:rPr>
              <a:t> </a:t>
            </a:r>
            <a:r>
              <a:rPr lang="en-US" sz="2000" dirty="0" err="1">
                <a:effectLst/>
              </a:rPr>
              <a:t>му</a:t>
            </a:r>
            <a:r>
              <a:rPr lang="en-US" sz="2000" dirty="0">
                <a:effectLst/>
              </a:rPr>
              <a:t> е </a:t>
            </a:r>
            <a:r>
              <a:rPr lang="en-US" sz="2000" dirty="0" err="1">
                <a:effectLst/>
              </a:rPr>
              <a:t>пријавен</a:t>
            </a:r>
            <a:r>
              <a:rPr lang="en-US" sz="2000" dirty="0">
                <a:effectLst/>
              </a:rPr>
              <a:t> </a:t>
            </a:r>
            <a:r>
              <a:rPr lang="en-US" sz="2000" dirty="0" err="1">
                <a:effectLst/>
              </a:rPr>
              <a:t>случајот</a:t>
            </a:r>
            <a:r>
              <a:rPr lang="en-US" sz="2000" dirty="0">
                <a:effectLst/>
              </a:rPr>
              <a:t>, </a:t>
            </a:r>
            <a:r>
              <a:rPr lang="en-US" sz="2000" dirty="0" err="1">
                <a:effectLst/>
              </a:rPr>
              <a:t>центарот</a:t>
            </a:r>
            <a:r>
              <a:rPr lang="en-US" sz="2000" dirty="0">
                <a:effectLst/>
              </a:rPr>
              <a:t> е </a:t>
            </a:r>
            <a:r>
              <a:rPr lang="en-US" sz="2000" dirty="0" err="1">
                <a:effectLst/>
              </a:rPr>
              <a:t>должен</a:t>
            </a:r>
            <a:r>
              <a:rPr lang="en-US" sz="2000" dirty="0">
                <a:effectLst/>
              </a:rPr>
              <a:t> </a:t>
            </a:r>
            <a:r>
              <a:rPr lang="en-US" sz="2000" dirty="0" err="1">
                <a:effectLst/>
              </a:rPr>
              <a:t>веднаш</a:t>
            </a:r>
            <a:r>
              <a:rPr lang="en-US" sz="2000" dirty="0">
                <a:effectLst/>
              </a:rPr>
              <a:t>, </a:t>
            </a:r>
            <a:r>
              <a:rPr lang="en-US" sz="2000" b="1" dirty="0" err="1">
                <a:effectLst/>
              </a:rPr>
              <a:t>во</a:t>
            </a:r>
            <a:r>
              <a:rPr lang="en-US" sz="2000" b="1" dirty="0">
                <a:effectLst/>
              </a:rPr>
              <a:t> </a:t>
            </a:r>
            <a:r>
              <a:rPr lang="en-US" sz="2000" b="1" dirty="0" err="1">
                <a:effectLst/>
              </a:rPr>
              <a:t>рок</a:t>
            </a:r>
            <a:r>
              <a:rPr lang="en-US" sz="2000" b="1" dirty="0">
                <a:effectLst/>
              </a:rPr>
              <a:t> </a:t>
            </a:r>
            <a:r>
              <a:rPr lang="en-US" sz="2000" b="1" dirty="0" err="1">
                <a:effectLst/>
              </a:rPr>
              <a:t>од</a:t>
            </a:r>
            <a:r>
              <a:rPr lang="en-US" sz="2000" b="1" dirty="0">
                <a:effectLst/>
              </a:rPr>
              <a:t> 12часа</a:t>
            </a:r>
            <a:r>
              <a:rPr lang="en-US" sz="2000" dirty="0">
                <a:effectLst/>
              </a:rPr>
              <a:t>, </a:t>
            </a:r>
            <a:r>
              <a:rPr lang="en-US" sz="2000" dirty="0" err="1">
                <a:effectLst/>
              </a:rPr>
              <a:t>да</a:t>
            </a:r>
            <a:r>
              <a:rPr lang="en-US" sz="2000" dirty="0">
                <a:effectLst/>
              </a:rPr>
              <a:t> </a:t>
            </a:r>
            <a:r>
              <a:rPr lang="en-US" sz="2000" dirty="0" err="1">
                <a:effectLst/>
              </a:rPr>
              <a:t>направи</a:t>
            </a:r>
            <a:r>
              <a:rPr lang="en-US" sz="2000" dirty="0">
                <a:effectLst/>
              </a:rPr>
              <a:t> </a:t>
            </a:r>
            <a:r>
              <a:rPr lang="en-US" sz="2000" dirty="0" err="1">
                <a:effectLst/>
              </a:rPr>
              <a:t>првична</a:t>
            </a:r>
            <a:r>
              <a:rPr lang="en-US" sz="2000" dirty="0">
                <a:effectLst/>
              </a:rPr>
              <a:t> </a:t>
            </a:r>
            <a:r>
              <a:rPr lang="en-US" sz="2000" dirty="0" err="1">
                <a:effectLst/>
              </a:rPr>
              <a:t>процена</a:t>
            </a:r>
            <a:r>
              <a:rPr lang="en-US" sz="2000" dirty="0">
                <a:effectLst/>
              </a:rPr>
              <a:t> на </a:t>
            </a:r>
            <a:r>
              <a:rPr lang="en-US" sz="2000" dirty="0" err="1">
                <a:effectLst/>
              </a:rPr>
              <a:t>потребите</a:t>
            </a:r>
            <a:r>
              <a:rPr lang="en-US" sz="2000" dirty="0">
                <a:effectLst/>
              </a:rPr>
              <a:t> на </a:t>
            </a:r>
            <a:r>
              <a:rPr lang="en-US" sz="2000" dirty="0" err="1">
                <a:effectLst/>
              </a:rPr>
              <a:t>жената</a:t>
            </a:r>
            <a:r>
              <a:rPr lang="en-US" sz="2000" dirty="0">
                <a:effectLst/>
              </a:rPr>
              <a:t> </a:t>
            </a:r>
            <a:r>
              <a:rPr lang="en-US" sz="2000" dirty="0" err="1">
                <a:effectLst/>
              </a:rPr>
              <a:t>жртва</a:t>
            </a:r>
            <a:r>
              <a:rPr lang="en-US" sz="2000" dirty="0">
                <a:effectLst/>
              </a:rPr>
              <a:t> и </a:t>
            </a:r>
            <a:r>
              <a:rPr lang="en-US" sz="2000" dirty="0" err="1">
                <a:effectLst/>
              </a:rPr>
              <a:t>да</a:t>
            </a:r>
            <a:r>
              <a:rPr lang="en-US" sz="2000" dirty="0">
                <a:effectLst/>
              </a:rPr>
              <a:t> </a:t>
            </a:r>
            <a:r>
              <a:rPr lang="en-US" sz="2000" dirty="0" err="1">
                <a:effectLst/>
              </a:rPr>
              <a:t>изготви</a:t>
            </a:r>
            <a:r>
              <a:rPr lang="en-US" sz="2000" dirty="0">
                <a:effectLst/>
              </a:rPr>
              <a:t> </a:t>
            </a:r>
            <a:r>
              <a:rPr lang="en-US" sz="2000" b="1" dirty="0" err="1">
                <a:effectLst/>
              </a:rPr>
              <a:t>индивидуален</a:t>
            </a:r>
            <a:r>
              <a:rPr lang="en-US" sz="2000" b="1" dirty="0">
                <a:effectLst/>
              </a:rPr>
              <a:t> </a:t>
            </a:r>
            <a:r>
              <a:rPr lang="en-US" sz="2000" b="1" dirty="0" err="1">
                <a:effectLst/>
              </a:rPr>
              <a:t>план</a:t>
            </a:r>
            <a:r>
              <a:rPr lang="en-US" sz="2000" b="1" dirty="0">
                <a:effectLst/>
              </a:rPr>
              <a:t> за </a:t>
            </a:r>
            <a:r>
              <a:rPr lang="en-US" sz="2000" b="1" dirty="0" err="1">
                <a:effectLst/>
              </a:rPr>
              <a:t>работа</a:t>
            </a:r>
            <a:r>
              <a:rPr lang="en-US" sz="2000" dirty="0">
                <a:effectLst/>
              </a:rPr>
              <a:t>, </a:t>
            </a:r>
            <a:r>
              <a:rPr lang="en-US" sz="2000" dirty="0" err="1">
                <a:effectLst/>
              </a:rPr>
              <a:t>земајќи</a:t>
            </a:r>
            <a:r>
              <a:rPr lang="en-US" sz="2000" dirty="0">
                <a:effectLst/>
              </a:rPr>
              <a:t> </a:t>
            </a:r>
            <a:r>
              <a:rPr lang="en-US" sz="2000" dirty="0" err="1">
                <a:effectLst/>
              </a:rPr>
              <a:t>ги</a:t>
            </a:r>
            <a:r>
              <a:rPr lang="en-US" sz="2000" dirty="0">
                <a:effectLst/>
              </a:rPr>
              <a:t> </a:t>
            </a:r>
            <a:r>
              <a:rPr lang="en-US" sz="2000" dirty="0" err="1">
                <a:effectLst/>
              </a:rPr>
              <a:t>предвид</a:t>
            </a:r>
            <a:r>
              <a:rPr lang="en-US" sz="2000" dirty="0">
                <a:effectLst/>
              </a:rPr>
              <a:t> </a:t>
            </a:r>
            <a:r>
              <a:rPr lang="en-US" sz="2000" dirty="0" err="1">
                <a:effectLst/>
              </a:rPr>
              <a:t>природата</a:t>
            </a:r>
            <a:r>
              <a:rPr lang="en-US" sz="2000" dirty="0">
                <a:effectLst/>
              </a:rPr>
              <a:t>, </a:t>
            </a:r>
            <a:r>
              <a:rPr lang="en-US" sz="2000" dirty="0" err="1">
                <a:effectLst/>
              </a:rPr>
              <a:t>интензитетот</a:t>
            </a:r>
            <a:r>
              <a:rPr lang="en-US" sz="2000" dirty="0">
                <a:effectLst/>
              </a:rPr>
              <a:t> и </a:t>
            </a:r>
            <a:r>
              <a:rPr lang="en-US" sz="2000" dirty="0" err="1">
                <a:effectLst/>
              </a:rPr>
              <a:t>времетраењето</a:t>
            </a:r>
            <a:r>
              <a:rPr lang="en-US" sz="2000" dirty="0">
                <a:effectLst/>
              </a:rPr>
              <a:t> на </a:t>
            </a:r>
            <a:r>
              <a:rPr lang="en-US" sz="2000" dirty="0" err="1">
                <a:effectLst/>
              </a:rPr>
              <a:t>насилството</a:t>
            </a:r>
            <a:r>
              <a:rPr lang="en-US" sz="2000" dirty="0">
                <a:effectLst/>
              </a:rPr>
              <a:t>, </a:t>
            </a:r>
            <a:r>
              <a:rPr lang="en-US" sz="2000" dirty="0" err="1">
                <a:effectLst/>
              </a:rPr>
              <a:t>како</a:t>
            </a:r>
            <a:r>
              <a:rPr lang="en-US" sz="2000" dirty="0">
                <a:effectLst/>
              </a:rPr>
              <a:t> и </a:t>
            </a:r>
            <a:r>
              <a:rPr lang="en-US" sz="2000" dirty="0" err="1">
                <a:effectLst/>
              </a:rPr>
              <a:t>здравствениот</a:t>
            </a:r>
            <a:r>
              <a:rPr lang="en-US" sz="2000" dirty="0">
                <a:effectLst/>
              </a:rPr>
              <a:t> и </a:t>
            </a:r>
            <a:r>
              <a:rPr lang="en-US" sz="2000" dirty="0" err="1">
                <a:effectLst/>
              </a:rPr>
              <a:t>семејниот</a:t>
            </a:r>
            <a:r>
              <a:rPr lang="en-US" sz="2000" dirty="0">
                <a:effectLst/>
              </a:rPr>
              <a:t> </a:t>
            </a:r>
            <a:r>
              <a:rPr lang="en-US" sz="2000" dirty="0" err="1">
                <a:effectLst/>
              </a:rPr>
              <a:t>статус</a:t>
            </a:r>
            <a:r>
              <a:rPr lang="en-US" sz="2000" dirty="0">
                <a:effectLst/>
              </a:rPr>
              <a:t> и </a:t>
            </a:r>
            <a:r>
              <a:rPr lang="en-US" sz="2000" dirty="0" err="1">
                <a:effectLst/>
              </a:rPr>
              <a:t>други</a:t>
            </a:r>
            <a:r>
              <a:rPr lang="en-US" sz="2000" dirty="0">
                <a:effectLst/>
              </a:rPr>
              <a:t> </a:t>
            </a:r>
            <a:r>
              <a:rPr lang="en-US" sz="2000" dirty="0" err="1">
                <a:effectLst/>
              </a:rPr>
              <a:t>релевантни</a:t>
            </a:r>
            <a:r>
              <a:rPr lang="en-US" sz="2000" dirty="0">
                <a:effectLst/>
              </a:rPr>
              <a:t> </a:t>
            </a:r>
            <a:r>
              <a:rPr lang="en-US" sz="2000" dirty="0" err="1">
                <a:effectLst/>
              </a:rPr>
              <a:t>околности</a:t>
            </a:r>
            <a:r>
              <a:rPr lang="en-US" sz="2000" dirty="0">
                <a:effectLst/>
              </a:rPr>
              <a:t>. ЦСР </a:t>
            </a:r>
            <a:r>
              <a:rPr lang="en-US" sz="2000" dirty="0" err="1">
                <a:effectLst/>
              </a:rPr>
              <a:t>презема</a:t>
            </a:r>
            <a:r>
              <a:rPr lang="en-US" sz="2000" dirty="0">
                <a:effectLst/>
              </a:rPr>
              <a:t> </a:t>
            </a:r>
            <a:r>
              <a:rPr lang="en-US" sz="2000" b="1" dirty="0" err="1">
                <a:effectLst/>
              </a:rPr>
              <a:t>мерки</a:t>
            </a:r>
            <a:r>
              <a:rPr lang="en-US" sz="2000" b="1" dirty="0">
                <a:effectLst/>
              </a:rPr>
              <a:t> за </a:t>
            </a:r>
            <a:r>
              <a:rPr lang="en-US" sz="2000" b="1" dirty="0" err="1">
                <a:effectLst/>
              </a:rPr>
              <a:t>заштита</a:t>
            </a:r>
            <a:r>
              <a:rPr lang="en-US" sz="2000" b="1" dirty="0">
                <a:effectLst/>
              </a:rPr>
              <a:t> </a:t>
            </a:r>
            <a:r>
              <a:rPr lang="en-US" sz="2000" dirty="0">
                <a:effectLst/>
              </a:rPr>
              <a:t>на </a:t>
            </a:r>
            <a:r>
              <a:rPr lang="en-US" sz="2000" dirty="0" err="1">
                <a:effectLst/>
              </a:rPr>
              <a:t>жените</a:t>
            </a:r>
            <a:r>
              <a:rPr lang="en-US" sz="2000" dirty="0">
                <a:effectLst/>
              </a:rPr>
              <a:t> </a:t>
            </a:r>
            <a:r>
              <a:rPr lang="en-US" sz="2000" dirty="0" err="1">
                <a:effectLst/>
              </a:rPr>
              <a:t>жртви</a:t>
            </a:r>
            <a:r>
              <a:rPr lang="en-US" sz="2000" dirty="0">
                <a:effectLst/>
              </a:rPr>
              <a:t> на насилство за </a:t>
            </a:r>
            <a:r>
              <a:rPr lang="en-US" sz="2000" dirty="0" err="1">
                <a:effectLst/>
              </a:rPr>
              <a:t>да</a:t>
            </a:r>
            <a:r>
              <a:rPr lang="en-US" sz="2000" dirty="0">
                <a:effectLst/>
              </a:rPr>
              <a:t> </a:t>
            </a:r>
            <a:r>
              <a:rPr lang="en-US" sz="2000" dirty="0" err="1">
                <a:effectLst/>
              </a:rPr>
              <a:t>помогне</a:t>
            </a:r>
            <a:r>
              <a:rPr lang="en-US" sz="2000" dirty="0">
                <a:effectLst/>
              </a:rPr>
              <a:t> </a:t>
            </a:r>
            <a:r>
              <a:rPr lang="en-US" sz="2000" dirty="0" err="1">
                <a:effectLst/>
              </a:rPr>
              <a:t>во</a:t>
            </a:r>
            <a:r>
              <a:rPr lang="en-US" sz="2000" dirty="0">
                <a:effectLst/>
              </a:rPr>
              <a:t> </a:t>
            </a:r>
            <a:r>
              <a:rPr lang="en-US" sz="2000" dirty="0" err="1">
                <a:effectLst/>
              </a:rPr>
              <a:t>справување</a:t>
            </a:r>
            <a:r>
              <a:rPr lang="en-US" sz="2000" dirty="0">
                <a:effectLst/>
              </a:rPr>
              <a:t> </a:t>
            </a:r>
            <a:r>
              <a:rPr lang="en-US" sz="2000" dirty="0" err="1">
                <a:effectLst/>
              </a:rPr>
              <a:t>со</a:t>
            </a:r>
            <a:r>
              <a:rPr lang="en-US" sz="2000" dirty="0">
                <a:effectLst/>
              </a:rPr>
              <a:t> </a:t>
            </a:r>
            <a:r>
              <a:rPr lang="en-US" sz="2000" dirty="0" err="1">
                <a:effectLst/>
              </a:rPr>
              <a:t>последиците</a:t>
            </a:r>
            <a:r>
              <a:rPr lang="en-US" sz="2000" dirty="0">
                <a:effectLst/>
              </a:rPr>
              <a:t> </a:t>
            </a:r>
            <a:r>
              <a:rPr lang="en-US" sz="2000" dirty="0" err="1">
                <a:effectLst/>
              </a:rPr>
              <a:t>од</a:t>
            </a:r>
            <a:r>
              <a:rPr lang="en-US" sz="2000" dirty="0">
                <a:effectLst/>
              </a:rPr>
              <a:t> </a:t>
            </a:r>
            <a:r>
              <a:rPr lang="en-US" sz="2000" dirty="0" err="1">
                <a:effectLst/>
              </a:rPr>
              <a:t>претрпеното</a:t>
            </a:r>
            <a:r>
              <a:rPr lang="en-US" sz="2000" dirty="0">
                <a:effectLst/>
              </a:rPr>
              <a:t> насилство. </a:t>
            </a:r>
            <a:r>
              <a:rPr lang="en-US" sz="2000" dirty="0" err="1">
                <a:effectLst/>
              </a:rPr>
              <a:t>Мерките</a:t>
            </a:r>
            <a:r>
              <a:rPr lang="en-US" sz="2000" dirty="0">
                <a:effectLst/>
              </a:rPr>
              <a:t> за </a:t>
            </a:r>
            <a:r>
              <a:rPr lang="en-US" sz="2000" dirty="0" err="1">
                <a:effectLst/>
              </a:rPr>
              <a:t>заштита</a:t>
            </a:r>
            <a:r>
              <a:rPr lang="en-US" sz="2000" dirty="0">
                <a:effectLst/>
              </a:rPr>
              <a:t> </a:t>
            </a:r>
            <a:r>
              <a:rPr lang="en-US" sz="2000" dirty="0" err="1">
                <a:effectLst/>
              </a:rPr>
              <a:t>се</a:t>
            </a:r>
            <a:r>
              <a:rPr lang="en-US" sz="2000" dirty="0">
                <a:effectLst/>
              </a:rPr>
              <a:t> </a:t>
            </a:r>
            <a:r>
              <a:rPr lang="en-US" sz="2000" dirty="0" err="1">
                <a:effectLst/>
              </a:rPr>
              <a:t>дадени</a:t>
            </a:r>
            <a:r>
              <a:rPr lang="en-US" sz="2000" dirty="0">
                <a:effectLst/>
              </a:rPr>
              <a:t> </a:t>
            </a:r>
            <a:r>
              <a:rPr lang="en-US" sz="2000" dirty="0" err="1">
                <a:effectLst/>
              </a:rPr>
              <a:t>во</a:t>
            </a:r>
            <a:r>
              <a:rPr lang="en-US" sz="2000" dirty="0">
                <a:effectLst/>
              </a:rPr>
              <a:t> </a:t>
            </a:r>
            <a:r>
              <a:rPr lang="en-US" sz="2000" dirty="0" err="1">
                <a:effectLst/>
              </a:rPr>
              <a:t>согласност</a:t>
            </a:r>
            <a:r>
              <a:rPr lang="en-US" sz="2000" dirty="0">
                <a:effectLst/>
              </a:rPr>
              <a:t> </a:t>
            </a:r>
            <a:r>
              <a:rPr lang="en-US" sz="2000" dirty="0" err="1">
                <a:effectLst/>
              </a:rPr>
              <a:t>со</a:t>
            </a:r>
            <a:r>
              <a:rPr lang="en-US" sz="2000" dirty="0">
                <a:effectLst/>
              </a:rPr>
              <a:t> </a:t>
            </a:r>
            <a:r>
              <a:rPr lang="en-US" sz="2000" dirty="0" err="1">
                <a:effectLst/>
              </a:rPr>
              <a:t>специфичните</a:t>
            </a:r>
            <a:r>
              <a:rPr lang="en-US" sz="2000" dirty="0">
                <a:effectLst/>
              </a:rPr>
              <a:t> </a:t>
            </a:r>
            <a:r>
              <a:rPr lang="en-US" sz="2000" dirty="0" err="1">
                <a:effectLst/>
              </a:rPr>
              <a:t>потреби</a:t>
            </a:r>
            <a:r>
              <a:rPr lang="en-US" sz="2000" dirty="0">
                <a:effectLst/>
              </a:rPr>
              <a:t> на </a:t>
            </a:r>
            <a:r>
              <a:rPr lang="en-US" sz="2000" dirty="0" err="1">
                <a:effectLst/>
              </a:rPr>
              <a:t>секој</a:t>
            </a:r>
            <a:r>
              <a:rPr lang="en-US" sz="2000" dirty="0">
                <a:effectLst/>
              </a:rPr>
              <a:t> </a:t>
            </a:r>
            <a:r>
              <a:rPr lang="en-US" sz="2000" dirty="0" err="1">
                <a:effectLst/>
              </a:rPr>
              <a:t>случај</a:t>
            </a:r>
            <a:r>
              <a:rPr lang="en-US" sz="2000" dirty="0">
                <a:effectLst/>
              </a:rPr>
              <a:t> на насилство, </a:t>
            </a:r>
            <a:r>
              <a:rPr lang="en-US" sz="2000" dirty="0" err="1">
                <a:effectLst/>
              </a:rPr>
              <a:t>но</a:t>
            </a:r>
            <a:r>
              <a:rPr lang="en-US" sz="2000" dirty="0">
                <a:effectLst/>
              </a:rPr>
              <a:t> </a:t>
            </a:r>
            <a:r>
              <a:rPr lang="en-US" sz="2000" dirty="0" err="1">
                <a:effectLst/>
              </a:rPr>
              <a:t>при</a:t>
            </a:r>
            <a:r>
              <a:rPr lang="en-US" sz="2000" dirty="0">
                <a:effectLst/>
              </a:rPr>
              <a:t> </a:t>
            </a:r>
            <a:r>
              <a:rPr lang="en-US" sz="2000" dirty="0" err="1">
                <a:effectLst/>
              </a:rPr>
              <a:t>секој</a:t>
            </a:r>
            <a:r>
              <a:rPr lang="en-US" sz="2000" dirty="0">
                <a:effectLst/>
              </a:rPr>
              <a:t> </a:t>
            </a:r>
            <a:r>
              <a:rPr lang="en-US" sz="2000" dirty="0" err="1">
                <a:effectLst/>
              </a:rPr>
              <a:t>случај</a:t>
            </a:r>
            <a:r>
              <a:rPr lang="en-US" sz="2000" dirty="0">
                <a:effectLst/>
              </a:rPr>
              <a:t> на РБН и СН </a:t>
            </a:r>
            <a:r>
              <a:rPr lang="en-US" sz="2000" dirty="0" err="1">
                <a:effectLst/>
              </a:rPr>
              <a:t>првенствено</a:t>
            </a:r>
            <a:r>
              <a:rPr lang="en-US" sz="2000" dirty="0">
                <a:effectLst/>
              </a:rPr>
              <a:t> </a:t>
            </a:r>
            <a:r>
              <a:rPr lang="en-US" sz="2000" b="1" dirty="0" err="1">
                <a:effectLst/>
              </a:rPr>
              <a:t>треба</a:t>
            </a:r>
            <a:r>
              <a:rPr lang="en-US" sz="2000" b="1" dirty="0">
                <a:effectLst/>
              </a:rPr>
              <a:t> </a:t>
            </a:r>
            <a:r>
              <a:rPr lang="en-US" sz="2000" b="1" dirty="0" err="1">
                <a:effectLst/>
              </a:rPr>
              <a:t>да</a:t>
            </a:r>
            <a:r>
              <a:rPr lang="en-US" sz="2000" b="1" dirty="0">
                <a:effectLst/>
              </a:rPr>
              <a:t> </a:t>
            </a:r>
            <a:r>
              <a:rPr lang="en-US" sz="2000" b="1" dirty="0" err="1">
                <a:effectLst/>
              </a:rPr>
              <a:t>се</a:t>
            </a:r>
            <a:r>
              <a:rPr lang="en-US" sz="2000" b="1" dirty="0">
                <a:effectLst/>
              </a:rPr>
              <a:t> </a:t>
            </a:r>
            <a:r>
              <a:rPr lang="en-US" sz="2000" b="1" dirty="0" err="1">
                <a:effectLst/>
              </a:rPr>
              <a:t>направи</a:t>
            </a:r>
            <a:r>
              <a:rPr lang="en-US" sz="2000" b="1" dirty="0">
                <a:effectLst/>
              </a:rPr>
              <a:t> </a:t>
            </a:r>
            <a:r>
              <a:rPr lang="en-US" sz="2000" b="1" dirty="0" err="1">
                <a:effectLst/>
              </a:rPr>
              <a:t>процена</a:t>
            </a:r>
            <a:r>
              <a:rPr lang="en-US" sz="2000" b="1" dirty="0">
                <a:effectLst/>
              </a:rPr>
              <a:t> на </a:t>
            </a:r>
            <a:r>
              <a:rPr lang="en-US" sz="2000" b="1" dirty="0" err="1">
                <a:effectLst/>
              </a:rPr>
              <a:t>ризикот</a:t>
            </a:r>
            <a:r>
              <a:rPr lang="en-US" sz="2000" b="1" dirty="0">
                <a:effectLst/>
              </a:rPr>
              <a:t> </a:t>
            </a:r>
            <a:r>
              <a:rPr lang="en-US" sz="2000" b="1" dirty="0" err="1">
                <a:effectLst/>
              </a:rPr>
              <a:t>од</a:t>
            </a:r>
            <a:r>
              <a:rPr lang="en-US" sz="2000" b="1" dirty="0">
                <a:effectLst/>
              </a:rPr>
              <a:t> насилство</a:t>
            </a:r>
            <a:r>
              <a:rPr lang="en-US" sz="2000" dirty="0">
                <a:effectLst/>
              </a:rPr>
              <a:t>, а </a:t>
            </a:r>
            <a:r>
              <a:rPr lang="en-US" sz="2000" dirty="0" err="1">
                <a:effectLst/>
              </a:rPr>
              <a:t>потоа</a:t>
            </a:r>
            <a:r>
              <a:rPr lang="en-US" sz="2000" dirty="0">
                <a:effectLst/>
              </a:rPr>
              <a:t> </a:t>
            </a:r>
            <a:r>
              <a:rPr lang="en-US" sz="2000" dirty="0" err="1">
                <a:effectLst/>
              </a:rPr>
              <a:t>да</a:t>
            </a:r>
            <a:r>
              <a:rPr lang="en-US" sz="2000" dirty="0">
                <a:effectLst/>
              </a:rPr>
              <a:t> </a:t>
            </a:r>
            <a:r>
              <a:rPr lang="en-US" sz="2000" dirty="0" err="1">
                <a:effectLst/>
              </a:rPr>
              <a:t>се</a:t>
            </a:r>
            <a:r>
              <a:rPr lang="en-US" sz="2000" dirty="0">
                <a:effectLst/>
              </a:rPr>
              <a:t> </a:t>
            </a:r>
            <a:r>
              <a:rPr lang="en-US" sz="2000" dirty="0" err="1">
                <a:effectLst/>
              </a:rPr>
              <a:t>обезбеди</a:t>
            </a:r>
            <a:r>
              <a:rPr lang="en-US" sz="2000" dirty="0">
                <a:effectLst/>
              </a:rPr>
              <a:t> </a:t>
            </a:r>
            <a:r>
              <a:rPr lang="en-US" sz="2000" dirty="0" err="1">
                <a:effectLst/>
              </a:rPr>
              <a:t>психо-социјална</a:t>
            </a:r>
            <a:r>
              <a:rPr lang="en-US" sz="2000" dirty="0">
                <a:effectLst/>
              </a:rPr>
              <a:t> </a:t>
            </a:r>
            <a:r>
              <a:rPr lang="en-US" sz="2000" dirty="0" err="1">
                <a:effectLst/>
              </a:rPr>
              <a:t>поддршка</a:t>
            </a:r>
            <a:r>
              <a:rPr lang="en-US" sz="2000" dirty="0">
                <a:effectLst/>
              </a:rPr>
              <a:t> </a:t>
            </a:r>
            <a:r>
              <a:rPr lang="en-US" sz="2000" dirty="0" err="1">
                <a:effectLst/>
              </a:rPr>
              <a:t>веднаш</a:t>
            </a:r>
            <a:r>
              <a:rPr lang="en-US" sz="2000" dirty="0">
                <a:effectLst/>
              </a:rPr>
              <a:t> </a:t>
            </a:r>
            <a:r>
              <a:rPr lang="en-US" sz="2000" dirty="0" err="1">
                <a:effectLst/>
              </a:rPr>
              <a:t>по</a:t>
            </a:r>
            <a:r>
              <a:rPr lang="en-US" sz="2000" dirty="0">
                <a:effectLst/>
              </a:rPr>
              <a:t> </a:t>
            </a:r>
            <a:r>
              <a:rPr lang="en-US" sz="2000" dirty="0" err="1">
                <a:effectLst/>
              </a:rPr>
              <a:t>пријавувањето</a:t>
            </a:r>
            <a:r>
              <a:rPr lang="en-US" sz="2000" dirty="0">
                <a:effectLst/>
              </a:rPr>
              <a:t> </a:t>
            </a:r>
            <a:r>
              <a:rPr lang="en-US" sz="2000" dirty="0" err="1">
                <a:effectLst/>
              </a:rPr>
              <a:t>или</a:t>
            </a:r>
            <a:r>
              <a:rPr lang="en-US" sz="2000" dirty="0">
                <a:effectLst/>
              </a:rPr>
              <a:t> </a:t>
            </a:r>
            <a:r>
              <a:rPr lang="en-US" sz="2000" dirty="0" err="1">
                <a:effectLst/>
              </a:rPr>
              <a:t>приемот</a:t>
            </a:r>
            <a:r>
              <a:rPr lang="en-US" sz="2000" dirty="0">
                <a:effectLst/>
              </a:rPr>
              <a:t> на </a:t>
            </a:r>
            <a:r>
              <a:rPr lang="en-US" sz="2000" dirty="0" err="1">
                <a:effectLst/>
              </a:rPr>
              <a:t>жртвата</a:t>
            </a:r>
            <a:r>
              <a:rPr lang="en-US" sz="2000" dirty="0">
                <a:effectLst/>
              </a:rPr>
              <a:t>. </a:t>
            </a:r>
            <a:r>
              <a:rPr lang="en-US" sz="2000" dirty="0" err="1">
                <a:effectLst/>
              </a:rPr>
              <a:t>Со</a:t>
            </a:r>
            <a:r>
              <a:rPr lang="en-US" sz="2000" dirty="0">
                <a:effectLst/>
              </a:rPr>
              <a:t> </a:t>
            </a:r>
            <a:r>
              <a:rPr lang="en-US" sz="2000" dirty="0" err="1">
                <a:effectLst/>
              </a:rPr>
              <a:t>цел</a:t>
            </a:r>
            <a:r>
              <a:rPr lang="en-US" sz="2000" dirty="0">
                <a:effectLst/>
              </a:rPr>
              <a:t> </a:t>
            </a:r>
            <a:r>
              <a:rPr lang="en-US" sz="2000" dirty="0" err="1">
                <a:effectLst/>
              </a:rPr>
              <a:t>да</a:t>
            </a:r>
            <a:r>
              <a:rPr lang="en-US" sz="2000" dirty="0">
                <a:effectLst/>
              </a:rPr>
              <a:t> </a:t>
            </a:r>
            <a:r>
              <a:rPr lang="en-US" sz="2000" dirty="0" err="1">
                <a:effectLst/>
              </a:rPr>
              <a:t>се</a:t>
            </a:r>
            <a:r>
              <a:rPr lang="en-US" sz="2000" dirty="0">
                <a:effectLst/>
              </a:rPr>
              <a:t> </a:t>
            </a:r>
            <a:r>
              <a:rPr lang="en-US" sz="2000" dirty="0" err="1">
                <a:effectLst/>
              </a:rPr>
              <a:t>надмине</a:t>
            </a:r>
            <a:r>
              <a:rPr lang="en-US" sz="2000" dirty="0">
                <a:effectLst/>
              </a:rPr>
              <a:t> </a:t>
            </a:r>
            <a:r>
              <a:rPr lang="en-US" sz="2000" dirty="0" err="1">
                <a:effectLst/>
              </a:rPr>
              <a:t>финансиската</a:t>
            </a:r>
            <a:r>
              <a:rPr lang="en-US" sz="2000" dirty="0">
                <a:effectLst/>
              </a:rPr>
              <a:t> </a:t>
            </a:r>
            <a:r>
              <a:rPr lang="en-US" sz="2000" dirty="0" err="1">
                <a:effectLst/>
              </a:rPr>
              <a:t>зависност</a:t>
            </a:r>
            <a:r>
              <a:rPr lang="en-US" sz="2000" dirty="0">
                <a:effectLst/>
              </a:rPr>
              <a:t> и </a:t>
            </a:r>
            <a:r>
              <a:rPr lang="en-US" sz="2000" dirty="0" err="1">
                <a:effectLst/>
              </a:rPr>
              <a:t>да</a:t>
            </a:r>
            <a:r>
              <a:rPr lang="en-US" sz="2000" dirty="0">
                <a:effectLst/>
              </a:rPr>
              <a:t> </a:t>
            </a:r>
            <a:r>
              <a:rPr lang="en-US" sz="2000" dirty="0" err="1">
                <a:effectLst/>
              </a:rPr>
              <a:t>се</a:t>
            </a:r>
            <a:r>
              <a:rPr lang="en-US" sz="2000" dirty="0">
                <a:effectLst/>
              </a:rPr>
              <a:t> </a:t>
            </a:r>
            <a:r>
              <a:rPr lang="en-US" sz="2000" dirty="0" err="1">
                <a:effectLst/>
              </a:rPr>
              <a:t>овозможи</a:t>
            </a:r>
            <a:r>
              <a:rPr lang="en-US" sz="2000" dirty="0">
                <a:effectLst/>
              </a:rPr>
              <a:t> </a:t>
            </a:r>
            <a:r>
              <a:rPr lang="en-US" sz="2000" dirty="0" err="1">
                <a:effectLst/>
              </a:rPr>
              <a:t>вработување</a:t>
            </a:r>
            <a:r>
              <a:rPr lang="en-US" sz="2000" dirty="0">
                <a:effectLst/>
              </a:rPr>
              <a:t> на </a:t>
            </a:r>
            <a:r>
              <a:rPr lang="en-US" sz="2000" dirty="0" err="1">
                <a:effectLst/>
              </a:rPr>
              <a:t>жените</a:t>
            </a:r>
            <a:r>
              <a:rPr lang="en-US" sz="2000" dirty="0">
                <a:effectLst/>
              </a:rPr>
              <a:t> </a:t>
            </a:r>
            <a:r>
              <a:rPr lang="en-US" sz="2000" dirty="0" err="1">
                <a:effectLst/>
              </a:rPr>
              <a:t>кои</a:t>
            </a:r>
            <a:r>
              <a:rPr lang="en-US" sz="2000" dirty="0">
                <a:effectLst/>
              </a:rPr>
              <a:t> </a:t>
            </a:r>
            <a:r>
              <a:rPr lang="en-US" sz="2000" dirty="0" err="1">
                <a:effectLst/>
              </a:rPr>
              <a:t>претрпеле</a:t>
            </a:r>
            <a:r>
              <a:rPr lang="en-US" sz="2000" dirty="0">
                <a:effectLst/>
              </a:rPr>
              <a:t> </a:t>
            </a:r>
            <a:r>
              <a:rPr lang="en-US" sz="2000" dirty="0" err="1">
                <a:effectLst/>
              </a:rPr>
              <a:t>семејно</a:t>
            </a:r>
            <a:r>
              <a:rPr lang="en-US" sz="2000" dirty="0">
                <a:effectLst/>
              </a:rPr>
              <a:t> насилство, ЦСР е </a:t>
            </a:r>
            <a:r>
              <a:rPr lang="en-US" sz="2000" dirty="0" err="1">
                <a:effectLst/>
              </a:rPr>
              <a:t>должен</a:t>
            </a:r>
            <a:r>
              <a:rPr lang="en-US" sz="2000" dirty="0">
                <a:effectLst/>
              </a:rPr>
              <a:t> </a:t>
            </a:r>
            <a:r>
              <a:rPr lang="en-US" sz="2000" dirty="0" err="1">
                <a:effectLst/>
              </a:rPr>
              <a:t>да</a:t>
            </a:r>
            <a:r>
              <a:rPr lang="en-US" sz="2000" dirty="0">
                <a:effectLst/>
              </a:rPr>
              <a:t> </a:t>
            </a:r>
            <a:r>
              <a:rPr lang="en-US" sz="2000" dirty="0" err="1">
                <a:effectLst/>
              </a:rPr>
              <a:t>овозможи</a:t>
            </a:r>
            <a:r>
              <a:rPr lang="en-US" sz="2000" dirty="0">
                <a:effectLst/>
              </a:rPr>
              <a:t> </a:t>
            </a:r>
            <a:r>
              <a:rPr lang="en-US" sz="2000" dirty="0" err="1">
                <a:effectLst/>
              </a:rPr>
              <a:t>нивно</a:t>
            </a:r>
            <a:r>
              <a:rPr lang="en-US" sz="2000" dirty="0">
                <a:effectLst/>
              </a:rPr>
              <a:t> </a:t>
            </a:r>
            <a:r>
              <a:rPr lang="en-US" sz="2000" dirty="0" err="1">
                <a:effectLst/>
              </a:rPr>
              <a:t>економско</a:t>
            </a:r>
            <a:r>
              <a:rPr lang="en-US" sz="2000" dirty="0">
                <a:effectLst/>
              </a:rPr>
              <a:t> </a:t>
            </a:r>
            <a:r>
              <a:rPr lang="en-US" sz="2000" dirty="0" err="1">
                <a:effectLst/>
              </a:rPr>
              <a:t>зајакнување</a:t>
            </a:r>
            <a:r>
              <a:rPr lang="en-US" sz="2000" dirty="0">
                <a:effectLst/>
              </a:rPr>
              <a:t> </a:t>
            </a:r>
            <a:r>
              <a:rPr lang="en-US" sz="2000" dirty="0" err="1">
                <a:effectLst/>
              </a:rPr>
              <a:t>преку</a:t>
            </a:r>
            <a:r>
              <a:rPr lang="en-US" sz="2000" dirty="0">
                <a:effectLst/>
              </a:rPr>
              <a:t> </a:t>
            </a:r>
            <a:r>
              <a:rPr lang="en-US" sz="2000" dirty="0" err="1">
                <a:effectLst/>
              </a:rPr>
              <a:t>Агенцијата</a:t>
            </a:r>
            <a:r>
              <a:rPr lang="en-US" sz="2000" dirty="0">
                <a:effectLst/>
              </a:rPr>
              <a:t> за </a:t>
            </a:r>
            <a:r>
              <a:rPr lang="en-US" sz="2000" dirty="0" err="1">
                <a:effectLst/>
              </a:rPr>
              <a:t>вработување</a:t>
            </a:r>
            <a:r>
              <a:rPr lang="en-US" sz="2000" dirty="0">
                <a:effectLst/>
              </a:rPr>
              <a:t>, </a:t>
            </a:r>
            <a:r>
              <a:rPr lang="en-US" sz="2000" dirty="0" err="1">
                <a:effectLst/>
              </a:rPr>
              <a:t>односно</a:t>
            </a:r>
            <a:r>
              <a:rPr lang="en-US" sz="2000" dirty="0">
                <a:effectLst/>
              </a:rPr>
              <a:t> </a:t>
            </a:r>
            <a:r>
              <a:rPr lang="en-US" sz="2000" dirty="0" err="1">
                <a:effectLst/>
              </a:rPr>
              <a:t>вклучување</a:t>
            </a:r>
            <a:r>
              <a:rPr lang="en-US" sz="2000" dirty="0">
                <a:effectLst/>
              </a:rPr>
              <a:t> </a:t>
            </a:r>
            <a:r>
              <a:rPr lang="en-US" sz="2000" dirty="0" err="1">
                <a:effectLst/>
              </a:rPr>
              <a:t>во</a:t>
            </a:r>
            <a:r>
              <a:rPr lang="en-US" sz="2000" dirty="0">
                <a:effectLst/>
              </a:rPr>
              <a:t> </a:t>
            </a:r>
            <a:r>
              <a:rPr lang="en-US" sz="2000" dirty="0" err="1">
                <a:effectLst/>
              </a:rPr>
              <a:t>програмите</a:t>
            </a:r>
            <a:r>
              <a:rPr lang="en-US" sz="2000" dirty="0">
                <a:effectLst/>
              </a:rPr>
              <a:t> и </a:t>
            </a:r>
            <a:r>
              <a:rPr lang="en-US" sz="2000" dirty="0" err="1">
                <a:effectLst/>
              </a:rPr>
              <a:t>активните</a:t>
            </a:r>
            <a:r>
              <a:rPr lang="en-US" sz="2000" dirty="0">
                <a:effectLst/>
              </a:rPr>
              <a:t> </a:t>
            </a:r>
            <a:r>
              <a:rPr lang="en-US" sz="2000" dirty="0" err="1">
                <a:effectLst/>
              </a:rPr>
              <a:t>мерки</a:t>
            </a:r>
            <a:r>
              <a:rPr lang="en-US" sz="2000" dirty="0">
                <a:effectLst/>
              </a:rPr>
              <a:t> за </a:t>
            </a:r>
            <a:r>
              <a:rPr lang="en-US" sz="2000" dirty="0" err="1">
                <a:effectLst/>
              </a:rPr>
              <a:t>вработување</a:t>
            </a:r>
            <a:r>
              <a:rPr lang="en-US" sz="2000" dirty="0">
                <a:effectLst/>
              </a:rPr>
              <a:t>.</a:t>
            </a:r>
          </a:p>
          <a:p>
            <a:pPr marL="0" marR="0" indent="-228600" algn="l">
              <a:spcBef>
                <a:spcPts val="0"/>
              </a:spcBef>
              <a:spcAft>
                <a:spcPts val="0"/>
              </a:spcAft>
              <a:buFont typeface="Arial" panose="020B0604020202020204" pitchFamily="34" charset="0"/>
              <a:buChar char="•"/>
            </a:pPr>
            <a:endParaRPr lang="en-US" sz="2000" dirty="0">
              <a:effectLst/>
            </a:endParaRPr>
          </a:p>
          <a:p>
            <a:pPr marL="0" marR="0" indent="-228600" algn="l">
              <a:spcBef>
                <a:spcPts val="0"/>
              </a:spcBef>
              <a:spcAft>
                <a:spcPts val="0"/>
              </a:spcAft>
              <a:buFont typeface="Arial" panose="020B0604020202020204" pitchFamily="34" charset="0"/>
              <a:buChar char="•"/>
            </a:pPr>
            <a:r>
              <a:rPr lang="en-US" sz="2000" b="1" dirty="0">
                <a:effectLst/>
              </a:rPr>
              <a:t>-</a:t>
            </a:r>
            <a:r>
              <a:rPr lang="en-US" sz="2000" b="1" dirty="0" err="1">
                <a:effectLst/>
              </a:rPr>
              <a:t>Привремени</a:t>
            </a:r>
            <a:r>
              <a:rPr lang="en-US" sz="2000" b="1" dirty="0">
                <a:effectLst/>
              </a:rPr>
              <a:t> </a:t>
            </a:r>
            <a:r>
              <a:rPr lang="en-US" sz="2000" b="1" dirty="0" err="1">
                <a:effectLst/>
              </a:rPr>
              <a:t>мерки</a:t>
            </a:r>
            <a:r>
              <a:rPr lang="en-US" sz="2000" b="1" dirty="0">
                <a:effectLst/>
              </a:rPr>
              <a:t> за заштита-3месеци </a:t>
            </a:r>
            <a:r>
              <a:rPr lang="en-US" sz="2000" b="1" dirty="0" err="1">
                <a:effectLst/>
              </a:rPr>
              <a:t>до</a:t>
            </a:r>
            <a:r>
              <a:rPr lang="en-US" sz="2000" b="1" dirty="0">
                <a:effectLst/>
              </a:rPr>
              <a:t> 1 </a:t>
            </a:r>
            <a:r>
              <a:rPr lang="en-US" sz="2000" b="1" dirty="0" err="1">
                <a:effectLst/>
              </a:rPr>
              <a:t>година</a:t>
            </a:r>
            <a:endParaRPr lang="en-US" sz="2000" b="1" dirty="0">
              <a:effectLst/>
            </a:endParaRPr>
          </a:p>
          <a:p>
            <a:pPr marL="0" marR="0" indent="-228600" algn="l">
              <a:spcBef>
                <a:spcPts val="0"/>
              </a:spcBef>
              <a:spcAft>
                <a:spcPts val="0"/>
              </a:spcAft>
              <a:buFont typeface="Arial" panose="020B0604020202020204" pitchFamily="34" charset="0"/>
              <a:buChar char="•"/>
            </a:pPr>
            <a:r>
              <a:rPr lang="en-US" sz="1500" dirty="0">
                <a:effectLst/>
                <a:highlight>
                  <a:srgbClr val="FFFF00"/>
                </a:highlight>
              </a:rPr>
              <a:t> </a:t>
            </a:r>
            <a:endParaRPr lang="en-US" sz="1500" dirty="0">
              <a:effectLst/>
            </a:endParaRPr>
          </a:p>
          <a:p>
            <a:pPr indent="-228600" algn="l">
              <a:buFont typeface="Arial" panose="020B0604020202020204" pitchFamily="34" charset="0"/>
              <a:buChar char="•"/>
            </a:pPr>
            <a:endParaRPr lang="en-US" sz="1500" b="1" dirty="0"/>
          </a:p>
        </p:txBody>
      </p:sp>
    </p:spTree>
    <p:extLst>
      <p:ext uri="{BB962C8B-B14F-4D97-AF65-F5344CB8AC3E}">
        <p14:creationId xmlns:p14="http://schemas.microsoft.com/office/powerpoint/2010/main" val="22553253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otalTime>13191</TotalTime>
  <Words>6633</Words>
  <Application>Microsoft Office PowerPoint</Application>
  <PresentationFormat>Widescreen</PresentationFormat>
  <Paragraphs>285</Paragraphs>
  <Slides>44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44</vt:i4>
      </vt:variant>
    </vt:vector>
  </HeadingPairs>
  <TitlesOfParts>
    <vt:vector size="51" baseType="lpstr">
      <vt:lpstr>Arial</vt:lpstr>
      <vt:lpstr>Calibri</vt:lpstr>
      <vt:lpstr>Calibri Light</vt:lpstr>
      <vt:lpstr>Rockwell</vt:lpstr>
      <vt:lpstr>Wingdings</vt:lpstr>
      <vt:lpstr>Office Theme</vt:lpstr>
      <vt:lpstr>Atlas</vt:lpstr>
      <vt:lpstr>Национална легислатива и систем на заштита на жени и девој  Национална легислатива и систем на заштита на жени и девојки жртви на родово базирано насилство и семејно насилствоки жртви на родово базирано насилство и семејно насилство</vt:lpstr>
      <vt:lpstr>Граѓански систем на заштита од родово базирано насилство и семејно насилство во Р.Северна Македонија</vt:lpstr>
      <vt:lpstr>Граѓански систем на заштита од родово базирано насилство и семејно насилство во Р.Северна Македонија-ПОСТАПУВАЊЕ</vt:lpstr>
      <vt:lpstr>Граѓански систем на заштита од родово базирано насилство и семејно насилство во Р.Северна Македонија</vt:lpstr>
      <vt:lpstr>Граѓански систем на заштита од родово базирано насилство и семејно насилство во Р.Северна Македонија</vt:lpstr>
      <vt:lpstr>Граѓански систем на заштита од родово базирано насилство и семејно насилство во Р.Северна Македонија</vt:lpstr>
      <vt:lpstr>Медиуми</vt:lpstr>
      <vt:lpstr>Граѓански систем на заштита од родово базирано насилство и семејно насилство во Р.Северна Македонија</vt:lpstr>
      <vt:lpstr>Граѓански систем на заштита од родово базирано насилство и семејно насилство во Р.Северна Македонија-ПОСТАПУВАЊЕ</vt:lpstr>
      <vt:lpstr>Граѓански систем на заштита од родово базирано насилство и семејно насилство во Р.Северна Македонија-ПОСТАПУВАЊЕ</vt:lpstr>
      <vt:lpstr>Граѓански систем на заштита од родово базирано насилство и семејно насилство во Р.Северна Македонија-ПОСТАПУВАЊЕ</vt:lpstr>
      <vt:lpstr>Граѓански систем на заштита од родово базирано насилство и семејно насилство во Р.Северна Македонија-ПОСТАПУВАЊЕ</vt:lpstr>
      <vt:lpstr>Граѓански систем на заштита од родово базирано насилство и семејно насилство во Р.Северна Македонија</vt:lpstr>
      <vt:lpstr>Граѓански систем на заштита од родово базирано насилство и семејно насилство во Р.Северна Македонија</vt:lpstr>
      <vt:lpstr>Граѓански систем на заштита од родово базирано насилство и семејно насилство во Р.Северна Македонија</vt:lpstr>
      <vt:lpstr>Граѓански систем на заштита од родово базирано насилство и семејно насилство во Р.Северна Македонија</vt:lpstr>
      <vt:lpstr>Граѓански систем на заштита од родово базирано насилство и семејно насилство во Р.Северна Македонија</vt:lpstr>
      <vt:lpstr>Граѓански систем на заштита од родово базирано насилство и семејно насилство во Р.Северна Македонија</vt:lpstr>
      <vt:lpstr>Граѓански систем на заштита од родово базирано насилство и семејно насилство во Р.Северна Македонија</vt:lpstr>
      <vt:lpstr>Граѓански систем на заштита од родово базирано насилство и семејно насилство во Р.Северна Македонија</vt:lpstr>
      <vt:lpstr>Граѓански систем на заштита од родово базирано насилство и семејно насилство во Р.Северна Македонија</vt:lpstr>
      <vt:lpstr>Граѓански систем на заштита од родово базирано насилство и семејно насилство во Р.Северна Македонија</vt:lpstr>
      <vt:lpstr>Граѓански систем на заштита од родово базирано насилство и семејно насилство во Р.Северна Македонија</vt:lpstr>
      <vt:lpstr>Граѓански систем на заштита од родово базирано насилство и семејно насилство во Р.Северна Македонија</vt:lpstr>
      <vt:lpstr>Граѓански систем на заштита од родово базирано насилство и семејно насилство во Р.Северна Македонија</vt:lpstr>
      <vt:lpstr>Граѓански систем на заштита од родово базирано насилство и семејно насилство во Р.Северна Македонија</vt:lpstr>
      <vt:lpstr>Граѓански систем на заштита од родово базирано насилство и семејно насилство во Р.Северна Македонија</vt:lpstr>
      <vt:lpstr>Граѓански систем на заштита од родово базирано насилство и семејно насилство во Р.Северна Македонија</vt:lpstr>
      <vt:lpstr>СПЕЦИЈАЛИЗИРАНИ УСЛУГИ</vt:lpstr>
      <vt:lpstr>СПЕЦИЈАЛИЗИРАНИ УСЛУГИ</vt:lpstr>
      <vt:lpstr>СПЕЦИЈАЛИЗИРАНИ УСЛУГИ</vt:lpstr>
      <vt:lpstr>СПЕЦИЈАЛИЗИРАНИ УСЛУГИ</vt:lpstr>
      <vt:lpstr>СПЕЦИЈАЛИЗИРАНИ УСЛУГИ</vt:lpstr>
      <vt:lpstr>СПЕЦИЈАЛИЗИРАНИ УСЛУГИ</vt:lpstr>
      <vt:lpstr>Реинтеграција на жртви на насилство-чл.99</vt:lpstr>
      <vt:lpstr>Граѓански систем на заштита од родово базирано насилство и семејно насилство во Р.Северна Македонија</vt:lpstr>
      <vt:lpstr>Граѓански систем на заштита од родово базирано насилство и семејно насилство во Р.Северна Македонија</vt:lpstr>
      <vt:lpstr>Граѓански систем на заштита од родово базирано насилство и семејно насилство во Р.Северна Македонија</vt:lpstr>
      <vt:lpstr>Кривичен систем на заштита од родово базирано насилство и семејно насилство во Р.Северна Македонија-национално законодавство</vt:lpstr>
      <vt:lpstr>Клучни начела и принципи за заштита од РБН и СН согласно меѓународните документи и националните закони </vt:lpstr>
      <vt:lpstr>Клучни начела и принципи за заштита од РБН и СН согласно меѓународните документи и националните закони </vt:lpstr>
      <vt:lpstr>Студија на случај 1</vt:lpstr>
      <vt:lpstr>Студија на случај 2</vt:lpstr>
      <vt:lpstr>Студија на случај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Национална легислатива и систем на заштита на жени и девојки жртви на родово базирано насилство и семејно насилство</dc:title>
  <dc:creator>Ana Nushkova</dc:creator>
  <cp:lastModifiedBy>Emilija Ep. Petreska</cp:lastModifiedBy>
  <cp:revision>13</cp:revision>
  <dcterms:created xsi:type="dcterms:W3CDTF">2021-03-09T13:40:19Z</dcterms:created>
  <dcterms:modified xsi:type="dcterms:W3CDTF">2022-06-08T12:08:26Z</dcterms:modified>
</cp:coreProperties>
</file>