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56067" y="2343380"/>
            <a:ext cx="4556226" cy="1074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7738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Анализа</a:t>
            </a:r>
            <a:r>
              <a:rPr dirty="0" sz="2400" spc="-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400" spc="-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пазарот</a:t>
            </a:r>
            <a:r>
              <a:rPr dirty="0" sz="2400" spc="-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dirty="0" sz="2400" spc="-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аудио</a:t>
            </a:r>
            <a:r>
              <a:rPr dirty="0" sz="2400" spc="-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и</a:t>
            </a:r>
          </a:p>
          <a:p>
            <a:pPr marL="0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аудиовизуелни</a:t>
            </a:r>
            <a:r>
              <a:rPr dirty="0" sz="2400" spc="-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медиумски</a:t>
            </a:r>
            <a:r>
              <a:rPr dirty="0" sz="2400" spc="-24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услуги</a:t>
            </a:r>
          </a:p>
          <a:p>
            <a:pPr marL="1239266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dirty="0" sz="2400" spc="-56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2021</a:t>
            </a:r>
            <a:r>
              <a:rPr dirty="0" sz="2400" spc="-5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година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82865" y="5623814"/>
            <a:ext cx="3237896" cy="502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Агенција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аудио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аудиовизуелни</a:t>
            </a:r>
          </a:p>
          <a:p>
            <a:pPr marL="740816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медиумски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услуги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100616" y="458640"/>
            <a:ext cx="399728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800" spc="-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рекламирање</a:t>
            </a:r>
            <a:r>
              <a:rPr dirty="0" sz="1800" spc="-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со</a:t>
            </a:r>
            <a:r>
              <a:rPr dirty="0" sz="18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без</a:t>
            </a:r>
            <a:r>
              <a:rPr dirty="0" sz="18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ППР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80556" y="1074148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1,062.44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352528" y="1146362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981.09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97211" y="1175799"/>
            <a:ext cx="1347344" cy="4691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1,003.28</a:t>
            </a:r>
          </a:p>
          <a:p>
            <a:pPr marL="629471" marR="0">
              <a:lnSpc>
                <a:spcPts val="1600"/>
              </a:lnSpc>
              <a:spcBef>
                <a:spcPts val="194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894.77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27953" y="1227927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933.62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52956" y="1314671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954.59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52957" y="1295654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961.22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710488" y="1428051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892.2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66671" y="1487525"/>
            <a:ext cx="1247755" cy="4253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821.86</a:t>
            </a:r>
          </a:p>
          <a:p>
            <a:pPr marL="529883" marR="0">
              <a:lnSpc>
                <a:spcPts val="144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762.08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431151" y="3322952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739479" y="3322952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47806" y="3322952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56134" y="3322952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664461" y="3322952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308416" y="3648016"/>
            <a:ext cx="422007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од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  <a:r>
              <a:rPr dirty="0" sz="1400" spc="1717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од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без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ППР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06388" y="4393539"/>
            <a:ext cx="176483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8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39485" y="5205965"/>
            <a:ext cx="132163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327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1,026.65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82535" y="5205965"/>
            <a:ext cx="132163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327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1,024.88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779559" y="5205964"/>
            <a:ext cx="132163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327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1,061.47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403572" y="5199239"/>
            <a:ext cx="132163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327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1,027.60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041076" y="5194476"/>
            <a:ext cx="1321630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327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1,135.83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934649" y="600810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70169" y="600810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61244" y="600810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85258" y="600810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422761" y="600482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2021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03943" y="754611"/>
            <a:ext cx="199262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резултат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74693" y="754611"/>
            <a:ext cx="344825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Просечен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број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вработени-612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лица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3973" y="1786880"/>
            <a:ext cx="2561862" cy="247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Алфа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106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11873" y="1964796"/>
            <a:ext cx="1138581" cy="247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Алфа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22435" y="1969559"/>
            <a:ext cx="1757176" cy="1216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3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11,17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17,09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  <a:p>
            <a:pPr marL="84937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0,16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  <a:p>
            <a:pPr marL="12394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16,35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  <a:p>
            <a:pPr marL="187147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7,4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89675" y="2181528"/>
            <a:ext cx="2829637" cy="247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Алсат-М</a:t>
            </a:r>
            <a:r>
              <a:rPr dirty="0" sz="1600" spc="-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112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11873" y="2208636"/>
            <a:ext cx="1412083" cy="979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Алсат-М</a:t>
            </a:r>
          </a:p>
          <a:p>
            <a:pPr marL="0" marR="0">
              <a:lnSpc>
                <a:spcPts val="165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Канал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650"/>
              </a:lnSpc>
              <a:spcBef>
                <a:spcPts val="269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Сител</a:t>
            </a:r>
          </a:p>
          <a:p>
            <a:pPr marL="0" marR="0">
              <a:lnSpc>
                <a:spcPts val="1650"/>
              </a:lnSpc>
              <a:spcBef>
                <a:spcPts val="27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Телма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741500" y="2626516"/>
            <a:ext cx="3364134" cy="10548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Канал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6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138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  <a:p>
            <a:pPr marL="300722" marR="0">
              <a:lnSpc>
                <a:spcPts val="1650"/>
              </a:lnSpc>
              <a:spcBef>
                <a:spcPts val="1598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Сител</a:t>
            </a:r>
            <a:r>
              <a:rPr dirty="0" sz="1600" spc="-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153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  <a:p>
            <a:pPr marL="730949" marR="0">
              <a:lnSpc>
                <a:spcPts val="1650"/>
              </a:lnSpc>
              <a:spcBef>
                <a:spcPts val="1457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Телма</a:t>
            </a:r>
            <a:r>
              <a:rPr dirty="0" sz="1600" spc="-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103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35398" y="4608479"/>
            <a:ext cx="337691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Најгледана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телевизија</a:t>
            </a:r>
            <a:r>
              <a:rPr dirty="0" sz="1600" spc="-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Сител–</a:t>
            </a:r>
            <a:r>
              <a:rPr dirty="0" sz="1600" spc="-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62,14%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13927" y="398873"/>
            <a:ext cx="565993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Телевизии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преку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неограничен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ресурс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5564" y="884703"/>
            <a:ext cx="430674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реклами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без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ППР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74386" y="917129"/>
            <a:ext cx="1848060" cy="668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38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  <a:p>
            <a:pPr marL="0" marR="0">
              <a:lnSpc>
                <a:spcPts val="1600"/>
              </a:lnSpc>
              <a:spcBef>
                <a:spcPts val="1763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55.62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7127" y="1265377"/>
            <a:ext cx="2403138" cy="4009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8808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72c4"/>
                </a:solidFill>
                <a:latin typeface="Calibri"/>
                <a:cs typeface="Calibri"/>
              </a:rPr>
              <a:t>63.16</a:t>
            </a:r>
          </a:p>
          <a:p>
            <a:pPr marL="0" marR="0">
              <a:lnSpc>
                <a:spcPts val="125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72c4"/>
                </a:solidFill>
                <a:latin typeface="Calibri"/>
                <a:cs typeface="Calibri"/>
              </a:rPr>
              <a:t>54.01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093236" y="1260558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58.95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69757" y="2006685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32.13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255536" y="2047880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27.64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8909" y="2158717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35.26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88660" y="2186529"/>
            <a:ext cx="615652" cy="606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72c4"/>
                </a:solidFill>
                <a:latin typeface="Calibri"/>
                <a:cs typeface="Calibri"/>
              </a:rPr>
              <a:t>20.25</a:t>
            </a:r>
          </a:p>
          <a:p>
            <a:pPr marL="81549" marR="0">
              <a:lnSpc>
                <a:spcPts val="1600"/>
              </a:lnSpc>
              <a:spcBef>
                <a:spcPts val="1275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3.81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67296" y="2213562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72c4"/>
                </a:solidFill>
                <a:latin typeface="Calibri"/>
                <a:cs typeface="Calibri"/>
              </a:rPr>
              <a:t>14.44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70040" y="2305251"/>
            <a:ext cx="847774" cy="62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72c4"/>
                </a:solidFill>
                <a:latin typeface="Calibri"/>
                <a:cs typeface="Calibri"/>
              </a:rPr>
              <a:t>5.05</a:t>
            </a:r>
          </a:p>
          <a:p>
            <a:pPr marL="335540" marR="0">
              <a:lnSpc>
                <a:spcPts val="1600"/>
              </a:lnSpc>
              <a:spcBef>
                <a:spcPts val="1402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1.49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464961" y="2447198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11.76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046111" y="2434374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12.27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936199" y="2563372"/>
            <a:ext cx="5126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7.14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082533" y="2604400"/>
            <a:ext cx="979690" cy="5864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0549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472c4"/>
                </a:solidFill>
                <a:latin typeface="Calibri"/>
                <a:cs typeface="Calibri"/>
              </a:rPr>
              <a:t>0.22</a:t>
            </a:r>
          </a:p>
          <a:p>
            <a:pPr marL="467456" marR="0">
              <a:lnSpc>
                <a:spcPts val="1061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0.20</a:t>
            </a:r>
          </a:p>
          <a:p>
            <a:pPr marL="0" marR="0">
              <a:lnSpc>
                <a:spcPts val="1400"/>
              </a:lnSpc>
              <a:spcBef>
                <a:spcPts val="206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Сонце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02223" y="2718337"/>
            <a:ext cx="3687192" cy="6859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0000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3.24</a:t>
            </a:r>
          </a:p>
          <a:p>
            <a:pPr marL="0" marR="0">
              <a:lnSpc>
                <a:spcPts val="1400"/>
              </a:lnSpc>
              <a:spcBef>
                <a:spcPts val="42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24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Вести</a:t>
            </a:r>
            <a:r>
              <a:rPr dirty="0" sz="1400" spc="68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Наша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Компани</a:t>
            </a:r>
            <a:r>
              <a:rPr dirty="0" sz="1400" spc="607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Шења</a:t>
            </a:r>
          </a:p>
          <a:p>
            <a:pPr marL="2080685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21-М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213414" y="2974983"/>
            <a:ext cx="74299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Клан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112286" y="3166181"/>
            <a:ext cx="577713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318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24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Вести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99674" y="3166181"/>
            <a:ext cx="786257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Наша</a:t>
            </a:r>
          </a:p>
          <a:p>
            <a:pPr marL="226218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567366" y="3166181"/>
            <a:ext cx="831825" cy="642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18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Компани</a:t>
            </a:r>
          </a:p>
          <a:p>
            <a:pPr marL="145584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21-М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353836" y="3166181"/>
            <a:ext cx="2421822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Шења</a:t>
            </a:r>
            <a:r>
              <a:rPr dirty="0" sz="1400" spc="821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Клан</a:t>
            </a:r>
            <a:r>
              <a:rPr dirty="0" sz="1400" spc="838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Сонце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365835" y="3516003"/>
            <a:ext cx="1371668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вкупни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80597" y="3516003"/>
            <a:ext cx="234616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од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без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ппр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205326" y="4512657"/>
            <a:ext cx="2607569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25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резултат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загуба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16,70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660139" y="4558310"/>
            <a:ext cx="2612242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Просечен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број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  <a:p>
            <a:pPr marL="842119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228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лица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523707" y="5896642"/>
            <a:ext cx="2094789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Најгледана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телевизија</a:t>
            </a:r>
          </a:p>
          <a:p>
            <a:pPr marL="191244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24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Вести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20,86%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6886" y="307314"/>
            <a:ext cx="323772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Телевизии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800" spc="-1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регионално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02324" y="869276"/>
            <a:ext cx="458023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реклами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региони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73093" y="1006147"/>
            <a:ext cx="893167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0232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Вкупни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приходи</a:t>
            </a:r>
          </a:p>
          <a:p>
            <a:pPr marL="370582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2.99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5844" y="1267055"/>
            <a:ext cx="727322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Едо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Ера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09255" y="1341970"/>
            <a:ext cx="1176713" cy="4529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16.93</a:t>
            </a:r>
          </a:p>
          <a:p>
            <a:pPr marL="561660" marR="0">
              <a:lnSpc>
                <a:spcPts val="1600"/>
              </a:lnSpc>
              <a:spcBef>
                <a:spcPts val="66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20.41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24243" y="1495844"/>
            <a:ext cx="357026" cy="7879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Д8</a:t>
            </a:r>
          </a:p>
          <a:p>
            <a:pPr marL="0" marR="0">
              <a:lnSpc>
                <a:spcPts val="1400"/>
              </a:lnSpc>
              <a:spcBef>
                <a:spcPts val="3104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Д7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40487" y="1788873"/>
            <a:ext cx="615652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12.08</a:t>
            </a:r>
          </a:p>
          <a:p>
            <a:pPr marL="103187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6.85</a:t>
            </a:r>
          </a:p>
          <a:p>
            <a:pPr marL="103187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3.25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86053" y="1908416"/>
            <a:ext cx="600954" cy="4585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72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0.64</a:t>
            </a:r>
          </a:p>
          <a:p>
            <a:pPr marL="0" marR="0">
              <a:lnSpc>
                <a:spcPts val="1600"/>
              </a:lnSpc>
              <a:spcBef>
                <a:spcPts val="11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0.64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5844" y="2049782"/>
            <a:ext cx="959155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МТМ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Шутел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КТВ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478321" y="2501312"/>
            <a:ext cx="988137" cy="437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5.28</a:t>
            </a:r>
          </a:p>
          <a:p>
            <a:pPr marL="475903" marR="0">
              <a:lnSpc>
                <a:spcPts val="15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8.45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43675" y="2571600"/>
            <a:ext cx="512663" cy="502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4.13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1.81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124243" y="2639940"/>
            <a:ext cx="35702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Д6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5844" y="2832508"/>
            <a:ext cx="840201" cy="502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Ирис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Стар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40487" y="3093417"/>
            <a:ext cx="615652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10.35</a:t>
            </a:r>
          </a:p>
          <a:p>
            <a:pPr marL="103187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2.56</a:t>
            </a:r>
          </a:p>
          <a:p>
            <a:pPr marL="103187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8.71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922174" y="3133209"/>
            <a:ext cx="5126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8.26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24243" y="3211988"/>
            <a:ext cx="35702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Д5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092855" y="3269736"/>
            <a:ext cx="5126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15.2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5844" y="3354326"/>
            <a:ext cx="1276472" cy="1024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dirty="0" sz="16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Нет-ХД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Канал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Вис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Кобра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Тера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018284" y="3616262"/>
            <a:ext cx="889258" cy="4668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8.83</a:t>
            </a:r>
          </a:p>
          <a:p>
            <a:pPr marL="274204" marR="0">
              <a:lnSpc>
                <a:spcPts val="1600"/>
              </a:lnSpc>
              <a:spcBef>
                <a:spcPts val="175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10.46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24243" y="3784036"/>
            <a:ext cx="35702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Д4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943675" y="3876144"/>
            <a:ext cx="5126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1.75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840487" y="4137052"/>
            <a:ext cx="615652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15.20</a:t>
            </a:r>
          </a:p>
          <a:p>
            <a:pPr marL="103187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8.45</a:t>
            </a:r>
          </a:p>
          <a:p>
            <a:pPr marL="103187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0.64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74518" y="4208708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12.67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124243" y="4356083"/>
            <a:ext cx="35702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Д3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75844" y="4397961"/>
            <a:ext cx="1254320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М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Телевизија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Коха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011092" y="4413831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14.72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890393" y="4754306"/>
            <a:ext cx="796575" cy="4538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2.52</a:t>
            </a:r>
          </a:p>
          <a:p>
            <a:pPr marL="284341" marR="0">
              <a:lnSpc>
                <a:spcPts val="1600"/>
              </a:lnSpc>
              <a:spcBef>
                <a:spcPts val="73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4.13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840487" y="4919779"/>
            <a:ext cx="615652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12.84</a:t>
            </a:r>
          </a:p>
          <a:p>
            <a:pPr marL="103187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1.49</a:t>
            </a:r>
          </a:p>
          <a:p>
            <a:pPr marL="103187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1.22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577157" y="4928131"/>
            <a:ext cx="906053" cy="7879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24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Д1-Велес</a:t>
            </a:r>
          </a:p>
          <a:p>
            <a:pPr marL="0" marR="0">
              <a:lnSpc>
                <a:spcPts val="1400"/>
              </a:lnSpc>
              <a:spcBef>
                <a:spcPts val="3104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Д1-Скопје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75844" y="5180688"/>
            <a:ext cx="1399439" cy="1024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Полог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Топестрада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К&amp;М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Вкупно: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039525" y="5354152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15.20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773860" y="5557926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25.18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837312" y="5702506"/>
            <a:ext cx="618628" cy="502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362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4.86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99.19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141847" y="6083382"/>
            <a:ext cx="321122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од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  <a:r>
              <a:rPr dirty="0" sz="1400" spc="1717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вкупни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8634" y="649596"/>
            <a:ext cx="158567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0217" y="1799693"/>
            <a:ext cx="1698859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9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91,89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13242" y="1799691"/>
            <a:ext cx="1981460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55%</a:t>
            </a:r>
            <a:r>
              <a:rPr dirty="0" sz="16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производство</a:t>
            </a:r>
          </a:p>
          <a:p>
            <a:pPr marL="371623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програма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00085" y="1794929"/>
            <a:ext cx="2681330" cy="489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6410" marR="0">
              <a:lnSpc>
                <a:spcPts val="1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резултат</a:t>
            </a:r>
          </a:p>
          <a:p>
            <a:pPr marL="0" marR="0">
              <a:lnSpc>
                <a:spcPts val="1600"/>
              </a:lnSpc>
              <a:spcBef>
                <a:spcPts val="30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добивка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5,82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0092" y="4132348"/>
            <a:ext cx="2094789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Најгледана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телевизија</a:t>
            </a:r>
          </a:p>
          <a:p>
            <a:pPr marL="362198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Коха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30,40%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66201" y="4283278"/>
            <a:ext cx="2612242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Просечен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број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  <a:p>
            <a:pPr marL="842119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118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лица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19723" y="470088"/>
            <a:ext cx="2900536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Телевизии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800" spc="-175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локално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4505" y="854298"/>
            <a:ext cx="158567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1507" y="964939"/>
            <a:ext cx="155885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69089" y="1416073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39.24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60014" y="1693920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30.74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44571" y="1728477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25.44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33111" y="1769387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23.36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26764" y="1813248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27.48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773735" y="1959688"/>
            <a:ext cx="1698859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9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29,29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838387" y="1979604"/>
            <a:ext cx="2227027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61%</a:t>
            </a:r>
            <a:r>
              <a:rPr dirty="0" sz="16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производство</a:t>
            </a:r>
            <a:r>
              <a:rPr dirty="0" sz="1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</a:p>
          <a:p>
            <a:pPr marL="622448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програма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96167" y="3055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523481" y="3055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50795" y="3055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78109" y="3055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005423" y="3055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389515" y="3794698"/>
            <a:ext cx="2681330" cy="4899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6410" marR="0">
              <a:lnSpc>
                <a:spcPts val="16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50" spc="1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резултат</a:t>
            </a:r>
          </a:p>
          <a:p>
            <a:pPr marL="0" marR="0">
              <a:lnSpc>
                <a:spcPts val="1600"/>
              </a:lnSpc>
              <a:spcBef>
                <a:spcPts val="307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добивка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9,40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379818" y="3867077"/>
            <a:ext cx="2328060" cy="653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реклами</a:t>
            </a:r>
          </a:p>
          <a:p>
            <a:pPr marL="1713007" marR="0">
              <a:lnSpc>
                <a:spcPts val="1600"/>
              </a:lnSpc>
              <a:spcBef>
                <a:spcPts val="1643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34.96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5881" y="4710806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20.22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07163" y="5000501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10.86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76495" y="5047236"/>
            <a:ext cx="5126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9.35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599051" y="5385635"/>
            <a:ext cx="2612242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Просечен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број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  <a:p>
            <a:pPr marL="893712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37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лица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242322" y="5759888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459266" y="5759888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04716" y="6087548"/>
            <a:ext cx="414867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од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  <a:r>
              <a:rPr dirty="0" sz="1400" spc="872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од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без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ППР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2333" y="1405238"/>
            <a:ext cx="2101361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8838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169.70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86309" y="1408933"/>
            <a:ext cx="2101361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5778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155.38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2092" y="2424879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60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64.50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99138" y="2449749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60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61.55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75318" y="2558404"/>
            <a:ext cx="189334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6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28845" y="2588460"/>
            <a:ext cx="189334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600" spc="-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2478" y="3387487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60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58.44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49702" y="3443525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60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50.91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65939" y="3529364"/>
            <a:ext cx="2148240" cy="12522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регионално</a:t>
            </a:r>
            <a:r>
              <a:rPr dirty="0" sz="16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  <a:p>
            <a:pPr marL="0" marR="0">
              <a:lnSpc>
                <a:spcPts val="1600"/>
              </a:lnSpc>
              <a:spcBef>
                <a:spcPts val="636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локално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0775" y="3566636"/>
            <a:ext cx="2148238" cy="11688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регионално</a:t>
            </a:r>
            <a:r>
              <a:rPr dirty="0" sz="1600" spc="-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  <a:p>
            <a:pPr marL="0" marR="0">
              <a:lnSpc>
                <a:spcPts val="1600"/>
              </a:lnSpc>
              <a:spcBef>
                <a:spcPts val="5703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локално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43695" y="4371083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582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46.76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401049" y="4396968"/>
            <a:ext cx="1191716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60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42.92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1767" y="307314"/>
            <a:ext cx="3350650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Радиостаници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95991" y="794455"/>
            <a:ext cx="296560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Удели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во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приходите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реклами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4649" y="816875"/>
            <a:ext cx="155885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57680" y="843037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62%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31973" y="1338527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45%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85891" y="1369079"/>
            <a:ext cx="616669" cy="53344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d31"/>
                </a:solidFill>
                <a:latin typeface="Calibri"/>
                <a:cs typeface="Calibri"/>
              </a:rPr>
              <a:t>25.71</a:t>
            </a:r>
          </a:p>
          <a:p>
            <a:pPr marL="59448" marR="0">
              <a:lnSpc>
                <a:spcPts val="1400"/>
              </a:lnSpc>
              <a:spcBef>
                <a:spcPts val="1100"/>
              </a:spcBef>
              <a:spcAft>
                <a:spcPts val="0"/>
              </a:spcAft>
            </a:pPr>
            <a:r>
              <a:rPr dirty="0" sz="1400">
                <a:solidFill>
                  <a:srgbClr val="4472c4"/>
                </a:solidFill>
                <a:latin typeface="Calibri"/>
                <a:cs typeface="Calibri"/>
              </a:rPr>
              <a:t>23.83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36139" y="1366454"/>
            <a:ext cx="601807" cy="406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58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d31"/>
                </a:solidFill>
                <a:latin typeface="Calibri"/>
                <a:cs typeface="Calibri"/>
              </a:rPr>
              <a:t>28.52</a:t>
            </a:r>
          </a:p>
          <a:p>
            <a:pPr marL="0" marR="0">
              <a:lnSpc>
                <a:spcPts val="1400"/>
              </a:lnSpc>
              <a:spcBef>
                <a:spcPts val="98"/>
              </a:spcBef>
              <a:spcAft>
                <a:spcPts val="0"/>
              </a:spcAft>
            </a:pPr>
            <a:r>
              <a:rPr dirty="0" sz="1400">
                <a:solidFill>
                  <a:srgbClr val="4472c4"/>
                </a:solidFill>
                <a:latin typeface="Calibri"/>
                <a:cs typeface="Calibri"/>
              </a:rPr>
              <a:t>25.42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765272" y="1391169"/>
            <a:ext cx="661255" cy="475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472c4"/>
                </a:solidFill>
                <a:latin typeface="Calibri"/>
                <a:cs typeface="Calibri"/>
              </a:rPr>
              <a:t>26.16</a:t>
            </a:r>
          </a:p>
          <a:p>
            <a:pPr marL="104034" marR="0">
              <a:lnSpc>
                <a:spcPts val="1400"/>
              </a:lnSpc>
              <a:spcBef>
                <a:spcPts val="646"/>
              </a:spcBef>
              <a:spcAft>
                <a:spcPts val="0"/>
              </a:spcAft>
            </a:pPr>
            <a:r>
              <a:rPr dirty="0" sz="1400">
                <a:solidFill>
                  <a:srgbClr val="ed7d31"/>
                </a:solidFill>
                <a:latin typeface="Calibri"/>
                <a:cs typeface="Calibri"/>
              </a:rPr>
              <a:t>20.46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6233" y="1411781"/>
            <a:ext cx="572083" cy="4437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d31"/>
                </a:solidFill>
                <a:latin typeface="Calibri"/>
                <a:cs typeface="Calibri"/>
              </a:rPr>
              <a:t>25.04</a:t>
            </a:r>
          </a:p>
          <a:p>
            <a:pPr marL="14861" marR="0">
              <a:lnSpc>
                <a:spcPts val="1400"/>
              </a:lnSpc>
              <a:spcBef>
                <a:spcPts val="393"/>
              </a:spcBef>
              <a:spcAft>
                <a:spcPts val="0"/>
              </a:spcAft>
            </a:pPr>
            <a:r>
              <a:rPr dirty="0" sz="1400">
                <a:solidFill>
                  <a:srgbClr val="4472c4"/>
                </a:solidFill>
                <a:latin typeface="Calibri"/>
                <a:cs typeface="Calibri"/>
              </a:rPr>
              <a:t>24.82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804102" y="1525934"/>
            <a:ext cx="646393" cy="5099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ed7d31"/>
                </a:solidFill>
                <a:latin typeface="Calibri"/>
                <a:cs typeface="Calibri"/>
              </a:rPr>
              <a:t>22.18</a:t>
            </a:r>
          </a:p>
          <a:p>
            <a:pPr marL="89172" marR="0">
              <a:lnSpc>
                <a:spcPts val="1400"/>
              </a:lnSpc>
              <a:spcBef>
                <a:spcPts val="915"/>
              </a:spcBef>
              <a:spcAft>
                <a:spcPts val="0"/>
              </a:spcAft>
            </a:pPr>
            <a:r>
              <a:rPr dirty="0" sz="1400">
                <a:solidFill>
                  <a:srgbClr val="4472c4"/>
                </a:solidFill>
                <a:latin typeface="Calibri"/>
                <a:cs typeface="Calibri"/>
              </a:rPr>
              <a:t>21.71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46423" y="1571699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37%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386580" y="2067190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20%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72130" y="2183776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16%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19758" y="2267379"/>
            <a:ext cx="526703" cy="4705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7.49</a:t>
            </a:r>
          </a:p>
          <a:p>
            <a:pPr marL="59448" marR="0">
              <a:lnSpc>
                <a:spcPts val="1400"/>
              </a:lnSpc>
              <a:spcBef>
                <a:spcPts val="605"/>
              </a:spcBef>
              <a:spcAft>
                <a:spcPts val="0"/>
              </a:spcAft>
            </a:pPr>
            <a:r>
              <a:rPr dirty="0" sz="140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r>
              <a:rPr dirty="0" sz="1400" u="sng">
                <a:solidFill>
                  <a:srgbClr val="ffc000"/>
                </a:solidFill>
                <a:latin typeface="Calibri"/>
                <a:cs typeface="Calibri"/>
              </a:rPr>
              <a:t>.13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49773" y="2305569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14%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905580" y="2365256"/>
            <a:ext cx="467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5.43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55238" y="2377195"/>
            <a:ext cx="467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4.95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843726" y="2357586"/>
            <a:ext cx="630737" cy="3759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3482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7.65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u="sng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r>
              <a:rPr dirty="0" sz="1400">
                <a:solidFill>
                  <a:srgbClr val="ffc000"/>
                </a:solidFill>
                <a:latin typeface="Calibri"/>
                <a:cs typeface="Calibri"/>
              </a:rPr>
              <a:t>.91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1337" y="2456362"/>
            <a:ext cx="46763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3.97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65812" y="2533534"/>
            <a:ext cx="40064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4%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0753418" y="2591827"/>
            <a:ext cx="40064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2%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45851" y="2942044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754957" y="2942044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764063" y="2942044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773168" y="2942044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782274" y="2942044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679975" y="3073385"/>
            <a:ext cx="105239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Антена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985619" y="3073385"/>
            <a:ext cx="105968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Канал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77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166843" y="3073385"/>
            <a:ext cx="1331187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Метрополис</a:t>
            </a:r>
          </a:p>
          <a:p>
            <a:pPr marL="131039" marR="0">
              <a:lnSpc>
                <a:spcPts val="1400"/>
              </a:lnSpc>
              <a:spcBef>
                <a:spcPts val="118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832900" y="3073385"/>
            <a:ext cx="63240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Јон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890879" y="3269705"/>
            <a:ext cx="105239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Антена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097422" y="3269705"/>
            <a:ext cx="1059684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Канал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77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312770" y="3269705"/>
            <a:ext cx="133118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Метрополис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794694" y="3269705"/>
            <a:ext cx="63240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Јон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666439" y="3401045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312735" y="4065750"/>
            <a:ext cx="4675536" cy="11149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резултат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добивка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2,07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  <a:p>
            <a:pPr marL="821712" marR="0">
              <a:lnSpc>
                <a:spcPts val="1600"/>
              </a:lnSpc>
              <a:spcBef>
                <a:spcPts val="5278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Просечен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број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51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лице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39500" y="4737072"/>
            <a:ext cx="1698859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9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61,55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438364" y="4860182"/>
            <a:ext cx="266109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61%</a:t>
            </a:r>
            <a:r>
              <a:rPr dirty="0" sz="1600" spc="-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продукција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програма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348501" y="6114151"/>
            <a:ext cx="360364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Најслушана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радиостаница</a:t>
            </a:r>
            <a:r>
              <a:rPr dirty="0" sz="16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Антена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5431" y="240639"/>
            <a:ext cx="362679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Радиостаници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регионално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3521" y="875976"/>
            <a:ext cx="893167" cy="73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4519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  <a:p>
            <a:pPr marL="370582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1.47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4301" y="1119816"/>
            <a:ext cx="37494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6002" y="1167786"/>
            <a:ext cx="1062825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50.91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</a:p>
          <a:p>
            <a:pPr marL="139055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66398" y="1252604"/>
            <a:ext cx="158567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58263" y="1373181"/>
            <a:ext cx="1347826" cy="30283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Арачина</a:t>
            </a:r>
          </a:p>
          <a:p>
            <a:pPr marL="0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Буба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Мара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Ват</a:t>
            </a:r>
          </a:p>
          <a:p>
            <a:pPr marL="0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Зона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М-1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Урбан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Клуб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ФМ</a:t>
            </a:r>
          </a:p>
          <a:p>
            <a:pPr marL="0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Лајф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ФМ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Роса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АБ</a:t>
            </a:r>
          </a:p>
          <a:p>
            <a:pPr marL="0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РФМ</a:t>
            </a:r>
          </a:p>
          <a:p>
            <a:pPr marL="0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Сити</a:t>
            </a:r>
          </a:p>
          <a:p>
            <a:pPr marL="0" marR="0">
              <a:lnSpc>
                <a:spcPts val="1600"/>
              </a:lnSpc>
              <a:spcBef>
                <a:spcPts val="34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Скај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Лидер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90915" y="1626546"/>
            <a:ext cx="615652" cy="2268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10.41</a:t>
            </a:r>
          </a:p>
          <a:p>
            <a:pPr marL="103187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5.13</a:t>
            </a:r>
          </a:p>
          <a:p>
            <a:pPr marL="103187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1.85</a:t>
            </a:r>
          </a:p>
          <a:p>
            <a:pPr marL="103187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1.97</a:t>
            </a:r>
          </a:p>
          <a:p>
            <a:pPr marL="103187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2.33</a:t>
            </a:r>
          </a:p>
          <a:p>
            <a:pPr marL="103187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2.67</a:t>
            </a:r>
          </a:p>
          <a:p>
            <a:pPr marL="103187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1.60</a:t>
            </a:r>
          </a:p>
          <a:p>
            <a:pPr marL="103187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0.34</a:t>
            </a:r>
          </a:p>
          <a:p>
            <a:pPr marL="103187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5.66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51273" y="2682052"/>
            <a:ext cx="467553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резултат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добивка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4,89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94103" y="3906831"/>
            <a:ext cx="512663" cy="4946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4.17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0.11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334485" y="4111500"/>
            <a:ext cx="343834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Просечен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број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49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лица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58263" y="4413561"/>
            <a:ext cx="2560925" cy="17519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Спортско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радио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90.3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ФМ</a:t>
            </a:r>
          </a:p>
          <a:p>
            <a:pPr marL="0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Универзитетско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радио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СТУДЕНТ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ФМ</a:t>
            </a:r>
            <a:r>
              <a:rPr dirty="0" sz="1600" spc="-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92.9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Капитол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Фортуна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Џез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ФМ</a:t>
            </a:r>
          </a:p>
          <a:p>
            <a:pPr marL="0" marR="0">
              <a:lnSpc>
                <a:spcPts val="1600"/>
              </a:lnSpc>
              <a:spcBef>
                <a:spcPts val="394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Вкупно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94103" y="4413561"/>
            <a:ext cx="51266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8.56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394103" y="4910766"/>
            <a:ext cx="512663" cy="1001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4.07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1.66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5.73</a:t>
            </a:r>
          </a:p>
          <a:p>
            <a:pPr marL="0" marR="0">
              <a:lnSpc>
                <a:spcPts val="1600"/>
              </a:lnSpc>
              <a:spcBef>
                <a:spcPts val="395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0.71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237062" y="5371671"/>
            <a:ext cx="377050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Најслушана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радиостаница</a:t>
            </a:r>
            <a:r>
              <a:rPr dirty="0" sz="16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Буба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Мара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87740" y="5924225"/>
            <a:ext cx="61862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58.44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45157" y="240639"/>
            <a:ext cx="3289613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Радиостаници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локално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75" y="1224396"/>
            <a:ext cx="1236985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460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  <a:p>
            <a:pPr marL="308619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46,76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38288" y="2055393"/>
            <a:ext cx="343834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Просечен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број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84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лица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90425" y="2363219"/>
            <a:ext cx="1191716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0968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  <a:p>
            <a:pPr marL="285601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42,92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65240" y="4708116"/>
            <a:ext cx="2681330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304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резултат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добивка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5,60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711605" y="1516680"/>
            <a:ext cx="503634" cy="11824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11%</a:t>
            </a:r>
          </a:p>
          <a:p>
            <a:pPr marL="0" marR="0">
              <a:lnSpc>
                <a:spcPts val="1600"/>
              </a:lnSpc>
              <a:spcBef>
                <a:spcPts val="581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29%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1256" y="1688795"/>
            <a:ext cx="990262" cy="2298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620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2,644.83</a:t>
            </a:r>
          </a:p>
          <a:p>
            <a:pPr marL="0" marR="0">
              <a:lnSpc>
                <a:spcPts val="1600"/>
              </a:lnSpc>
              <a:spcBef>
                <a:spcPts val="660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1,418.32</a:t>
            </a:r>
          </a:p>
          <a:p>
            <a:pPr marL="114300" marR="0">
              <a:lnSpc>
                <a:spcPts val="1600"/>
              </a:lnSpc>
              <a:spcBef>
                <a:spcPts val="640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2,571.19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31756" y="1726895"/>
            <a:ext cx="888662" cy="1231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2,382.61</a:t>
            </a:r>
          </a:p>
          <a:p>
            <a:pPr marL="0" marR="0">
              <a:lnSpc>
                <a:spcPts val="1600"/>
              </a:lnSpc>
              <a:spcBef>
                <a:spcPts val="620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1,103.14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508970" y="1764995"/>
            <a:ext cx="160500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Вкупни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09317" y="2768295"/>
            <a:ext cx="120904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од</a:t>
            </a:r>
          </a:p>
          <a:p>
            <a:pPr marL="268982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731061" y="3495980"/>
            <a:ext cx="40064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6%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73450" y="3771595"/>
            <a:ext cx="162938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Вкупни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7956" y="3771595"/>
            <a:ext cx="876994" cy="1219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2,415.78</a:t>
            </a:r>
          </a:p>
          <a:p>
            <a:pPr marL="237331" marR="0">
              <a:lnSpc>
                <a:spcPts val="1600"/>
              </a:lnSpc>
              <a:spcBef>
                <a:spcPts val="610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56.51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873500" y="4774895"/>
            <a:ext cx="1239198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Финансиски</a:t>
            </a:r>
          </a:p>
          <a:p>
            <a:pPr marL="327917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b="1">
                <a:solidFill>
                  <a:srgbClr val="595959"/>
                </a:solidFill>
                <a:latin typeface="Calibri"/>
                <a:cs typeface="Calibri"/>
              </a:rPr>
              <a:t>резултат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655733" y="5722670"/>
            <a:ext cx="112624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  <a:r>
              <a:rPr dirty="0" sz="1400" spc="165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02297" y="3083661"/>
            <a:ext cx="4762875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e75b6"/>
                </a:solidFill>
                <a:latin typeface="Calibri"/>
                <a:cs typeface="Calibri"/>
              </a:rPr>
              <a:t>Ви</a:t>
            </a:r>
            <a:r>
              <a:rPr dirty="0" sz="2800" spc="-66">
                <a:solidFill>
                  <a:srgbClr val="2e75b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e75b6"/>
                </a:solidFill>
                <a:latin typeface="Calibri"/>
                <a:cs typeface="Calibri"/>
              </a:rPr>
              <a:t>благодарам</a:t>
            </a:r>
            <a:r>
              <a:rPr dirty="0" sz="2800" spc="-67">
                <a:solidFill>
                  <a:srgbClr val="2e75b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e75b6"/>
                </a:solidFill>
                <a:latin typeface="Calibri"/>
                <a:cs typeface="Calibri"/>
              </a:rPr>
              <a:t>за</a:t>
            </a:r>
            <a:r>
              <a:rPr dirty="0" sz="2800" spc="-64">
                <a:solidFill>
                  <a:srgbClr val="2e75b6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2e75b6"/>
                </a:solidFill>
                <a:latin typeface="Calibri"/>
                <a:cs typeface="Calibri"/>
              </a:rPr>
              <a:t>вниманието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49165" y="769315"/>
            <a:ext cx="2981147" cy="11541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во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индустријата</a:t>
            </a:r>
          </a:p>
          <a:p>
            <a:pPr marL="1436179" marR="0">
              <a:lnSpc>
                <a:spcPts val="1600"/>
              </a:lnSpc>
              <a:spcBef>
                <a:spcPts val="5587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1,421.32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42185" y="1435660"/>
            <a:ext cx="1558854" cy="972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  <a:p>
            <a:pPr marL="12203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во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индустријата</a:t>
            </a:r>
          </a:p>
          <a:p>
            <a:pPr marL="106709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2,644.83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</a:p>
          <a:p>
            <a:pPr marL="378172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781989" y="1574360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1,495.57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34506" y="1785719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1,357.08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3667" y="1780430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1,360.36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78128" y="2010173"/>
            <a:ext cx="1125988" cy="572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70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1,217.88</a:t>
            </a:r>
          </a:p>
          <a:p>
            <a:pPr marL="0" marR="0">
              <a:lnSpc>
                <a:spcPts val="1600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1,012.19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30644" y="2301045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1,037.49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05076" y="2394455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979.56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157593" y="2442232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949.93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06754" y="2476497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928.68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114477" y="3700339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169.70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517833" y="3732039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150.03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666994" y="3740731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144.64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16155" y="3741908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143.91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965316" y="3727992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152.54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58062" y="3895531"/>
            <a:ext cx="1532532" cy="972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51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Комерцијални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радиодифузери</a:t>
            </a:r>
          </a:p>
          <a:p>
            <a:pPr marL="93414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1,665.27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</a:p>
          <a:p>
            <a:pPr marL="364877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87204" y="3896145"/>
            <a:ext cx="1620341" cy="9728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017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Македонска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радиотелевизија</a:t>
            </a:r>
          </a:p>
          <a:p>
            <a:pPr marL="215751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979.56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</a:p>
          <a:p>
            <a:pPr marL="409426" marR="0">
              <a:lnSpc>
                <a:spcPts val="1600"/>
              </a:lnSpc>
              <a:spcBef>
                <a:spcPts val="369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66319" y="4397223"/>
            <a:ext cx="526729" cy="543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  <a:p>
            <a:pPr marL="44101" marR="0">
              <a:lnSpc>
                <a:spcPts val="1400"/>
              </a:lnSpc>
              <a:spcBef>
                <a:spcPts val="1179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МРТ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515481" y="439722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664642" y="439722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813804" y="439722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962964" y="439722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010400" y="4724882"/>
            <a:ext cx="207059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Комерцијални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телевизии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98499" y="4724882"/>
            <a:ext cx="236574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Комерцијални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радиостаници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3240" y="836797"/>
            <a:ext cx="3646424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Структура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приходите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во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индустријата</a:t>
            </a:r>
          </a:p>
          <a:p>
            <a:pPr marL="803622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2,644.83</a:t>
            </a:r>
            <a:r>
              <a:rPr dirty="0" sz="1600" spc="15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8428" y="836796"/>
            <a:ext cx="3397708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реклами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во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индустријата</a:t>
            </a:r>
          </a:p>
          <a:p>
            <a:pPr marL="700831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1,418.32</a:t>
            </a:r>
            <a:r>
              <a:rPr dirty="0" sz="1600" spc="15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50138" y="1545094"/>
            <a:ext cx="82163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1392.58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042957" y="1565143"/>
            <a:ext cx="821630" cy="8551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1383.61</a:t>
            </a:r>
          </a:p>
          <a:p>
            <a:pPr marL="0" marR="0">
              <a:lnSpc>
                <a:spcPts val="1600"/>
              </a:lnSpc>
              <a:spcBef>
                <a:spcPts val="3233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1308.99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573089" y="1590291"/>
            <a:ext cx="901563" cy="1038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1418.32</a:t>
            </a:r>
          </a:p>
          <a:p>
            <a:pPr marL="80871" marR="0">
              <a:lnSpc>
                <a:spcPts val="1600"/>
              </a:lnSpc>
              <a:spcBef>
                <a:spcPts val="4674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1180.17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46548" y="1649072"/>
            <a:ext cx="821630" cy="799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1346.06</a:t>
            </a:r>
          </a:p>
          <a:p>
            <a:pPr marL="0" marR="0">
              <a:lnSpc>
                <a:spcPts val="1600"/>
              </a:lnSpc>
              <a:spcBef>
                <a:spcPts val="2791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1296.54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35274" y="1900942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54%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383713" y="2076028"/>
            <a:ext cx="82163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1103.14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07505" y="2205742"/>
            <a:ext cx="197541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реклами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039778" y="2418537"/>
            <a:ext cx="82163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1207.35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458503" y="2940452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55a11"/>
                </a:solidFill>
                <a:latin typeface="Calibri"/>
                <a:cs typeface="Calibri"/>
              </a:rPr>
              <a:t>968.3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435274" y="3304247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31%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198532" y="332459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02123" y="332459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405713" y="332459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509303" y="332459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612893" y="332459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98501" y="3609047"/>
            <a:ext cx="239253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Средства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Буџет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МРТ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605431" y="3652259"/>
            <a:ext cx="1747537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од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593070" y="3652259"/>
            <a:ext cx="239847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Приходи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од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реклами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без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ППР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53841" y="4386246"/>
            <a:ext cx="61565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40.73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361332" y="4515098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139.23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435274" y="4707554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15%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879132" y="4714740"/>
            <a:ext cx="482910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МРТ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969740" y="5012354"/>
            <a:ext cx="144790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Други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приходи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79132" y="5220682"/>
            <a:ext cx="1246807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Комерцијални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телевизии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879132" y="5726624"/>
            <a:ext cx="1246807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Комерцијални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радиостаници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873344" y="6003766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1,238.36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65368" y="862486"/>
            <a:ext cx="3007970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во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индустријата</a:t>
            </a:r>
          </a:p>
          <a:p>
            <a:pPr marL="49138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2,571.19</a:t>
            </a:r>
            <a:r>
              <a:rPr dirty="0" sz="1600" spc="15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55173" y="921913"/>
            <a:ext cx="4479352" cy="826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3046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Комерцијални</a:t>
            </a:r>
            <a:r>
              <a:rPr dirty="0" sz="16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телевизии</a:t>
            </a:r>
            <a:r>
              <a:rPr dirty="0" sz="16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+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50,69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мил.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денари</a:t>
            </a:r>
          </a:p>
          <a:p>
            <a:pPr marL="0" marR="0">
              <a:lnSpc>
                <a:spcPts val="1600"/>
              </a:lnSpc>
              <a:spcBef>
                <a:spcPts val="3004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Комерцијални</a:t>
            </a:r>
            <a:r>
              <a:rPr dirty="0" sz="1600" spc="-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радиостаници</a:t>
            </a:r>
            <a:r>
              <a:rPr dirty="0" sz="1600" spc="-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+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12,56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мил.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a9d18e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5537" y="2217503"/>
            <a:ext cx="1992905" cy="4845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21617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2,963.34</a:t>
            </a:r>
          </a:p>
          <a:p>
            <a:pPr marL="0" marR="0">
              <a:lnSpc>
                <a:spcPts val="1600"/>
              </a:lnSpc>
              <a:spcBef>
                <a:spcPts val="315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2,537.52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1875" y="2461234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2,703.84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945680" y="2584769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2,415.78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86171" y="2631035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2,571.19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00735" y="3228205"/>
            <a:ext cx="2122459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83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Финансиски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резултат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добивка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15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56.51</a:t>
            </a:r>
            <a:r>
              <a:rPr dirty="0" sz="1600" spc="10" b="1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</a:p>
          <a:p>
            <a:pPr marL="64125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 b="1" i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1190" y="438978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21195" y="438978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31201" y="438978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41207" y="438978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51213" y="4389783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360116" y="5264816"/>
            <a:ext cx="435338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 i="1">
                <a:solidFill>
                  <a:srgbClr val="c00000"/>
                </a:solidFill>
                <a:latin typeface="Calibri"/>
                <a:cs typeface="Calibri"/>
              </a:rPr>
              <a:t>-6,74</a:t>
            </a:r>
            <a:r>
              <a:rPr dirty="0" sz="16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Calibri"/>
                <a:cs typeface="Calibri"/>
              </a:rPr>
              <a:t>мил.</a:t>
            </a:r>
            <a:r>
              <a:rPr dirty="0" sz="1600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b="1" i="1">
                <a:solidFill>
                  <a:srgbClr val="c00000"/>
                </a:solidFill>
                <a:latin typeface="Calibri"/>
                <a:cs typeface="Calibri"/>
              </a:rPr>
              <a:t>денари</a:t>
            </a:r>
            <a:r>
              <a:rPr dirty="0" sz="1600" spc="15" b="1" i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Македонска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радиотелевизија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8174" y="171944"/>
            <a:ext cx="3120622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Македонска</a:t>
            </a:r>
            <a:r>
              <a:rPr dirty="0" sz="1800" spc="-142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радиотелевизија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1469" y="1083446"/>
            <a:ext cx="584510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Исплатени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средства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државниот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буџет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финансирање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МРТ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1075" y="1121643"/>
            <a:ext cx="2624974" cy="6377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66119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  <a:p>
            <a:pPr marL="0" marR="0">
              <a:lnSpc>
                <a:spcPts val="1600"/>
              </a:lnSpc>
              <a:spcBef>
                <a:spcPts val="1521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1,037.49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23072" y="1754300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1,012.19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59153" y="1735690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886.55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42659" y="1735690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894.00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64858" y="2058938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979.56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567426" y="2187404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856.75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72862" y="2335568"/>
            <a:ext cx="1581871" cy="4396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949.93</a:t>
            </a:r>
          </a:p>
          <a:p>
            <a:pPr marL="863998" marR="0">
              <a:lnSpc>
                <a:spcPts val="1562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928.68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69838" y="2609045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70c0"/>
                </a:solidFill>
                <a:latin typeface="Calibri"/>
                <a:cs typeface="Calibri"/>
              </a:rPr>
              <a:t>826.95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62340" y="3334118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045846" y="3334118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429353" y="3334118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812859" y="3334118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7467" y="3673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15634" y="3673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603802" y="3673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91969" y="3673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380136" y="3673877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310969" y="4595261"/>
            <a:ext cx="1111634" cy="672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предвидени</a:t>
            </a:r>
          </a:p>
          <a:p>
            <a:pPr marL="157546" marR="0">
              <a:lnSpc>
                <a:spcPts val="14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1,412.18</a:t>
            </a:r>
          </a:p>
          <a:p>
            <a:pPr marL="8266" marR="0">
              <a:lnSpc>
                <a:spcPts val="14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1400" b="1">
                <a:solidFill>
                  <a:srgbClr val="ffffff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05344" y="4902404"/>
            <a:ext cx="5184445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Предвидени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исплатени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средства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од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државниот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буџет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</a:p>
          <a:p>
            <a:pPr marL="888255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финансирање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МРТ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во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2021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година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332459" y="5136025"/>
            <a:ext cx="1091319" cy="672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80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исплатени</a:t>
            </a:r>
          </a:p>
          <a:p>
            <a:pPr marL="217543" marR="0">
              <a:lnSpc>
                <a:spcPts val="14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826.95</a:t>
            </a:r>
          </a:p>
          <a:p>
            <a:pPr marL="0" marR="0">
              <a:lnSpc>
                <a:spcPts val="14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844045" y="5488388"/>
            <a:ext cx="709848" cy="672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493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585.23</a:t>
            </a:r>
          </a:p>
          <a:p>
            <a:pPr marL="103156" marR="0">
              <a:lnSpc>
                <a:spcPts val="14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</a:p>
          <a:p>
            <a:pPr marL="0" marR="0">
              <a:lnSpc>
                <a:spcPts val="1400"/>
              </a:lnSpc>
              <a:spcBef>
                <a:spcPts val="397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448551" y="713385"/>
            <a:ext cx="1585676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5097" y="713385"/>
            <a:ext cx="207132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Структура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4188" y="1733758"/>
            <a:ext cx="512861" cy="3435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  <a:p>
            <a:pPr marL="0" marR="0">
              <a:lnSpc>
                <a:spcPts val="1400"/>
              </a:lnSpc>
              <a:spcBef>
                <a:spcPts val="4937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  <a:p>
            <a:pPr marL="0" marR="0">
              <a:lnSpc>
                <a:spcPts val="1400"/>
              </a:lnSpc>
              <a:spcBef>
                <a:spcPts val="4987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  <a:p>
            <a:pPr marL="0" marR="0">
              <a:lnSpc>
                <a:spcPts val="1400"/>
              </a:lnSpc>
              <a:spcBef>
                <a:spcPts val="4937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  <a:p>
            <a:pPr marL="0" marR="0">
              <a:lnSpc>
                <a:spcPts val="1400"/>
              </a:lnSpc>
              <a:spcBef>
                <a:spcPts val="4987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91869" y="1723242"/>
            <a:ext cx="821904" cy="10461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032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985.42</a:t>
            </a:r>
          </a:p>
          <a:p>
            <a:pPr marL="0" marR="0">
              <a:lnSpc>
                <a:spcPts val="1600"/>
              </a:lnSpc>
              <a:spcBef>
                <a:spcPts val="4737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937.72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847008" y="2076946"/>
            <a:ext cx="1585676" cy="7289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трошоци</a:t>
            </a:r>
          </a:p>
          <a:p>
            <a:pPr marL="434181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985.42</a:t>
            </a:r>
          </a:p>
          <a:p>
            <a:pPr marL="177155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мил.</a:t>
            </a:r>
            <a:r>
              <a:rPr dirty="0" sz="1600" spc="-38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14763" y="3332967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1,455.83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901024" y="3826840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47%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73582" y="3826840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28%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394061" y="3826840"/>
            <a:ext cx="50363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17%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664579" y="3826840"/>
            <a:ext cx="40064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7%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0934992" y="3826840"/>
            <a:ext cx="40064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1%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164517" y="4137830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971.03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658735" y="4640839"/>
            <a:ext cx="1067494" cy="728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155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  <a:p>
            <a:pPr marL="364281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вработени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540000" y="4640839"/>
            <a:ext cx="1246584" cy="728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05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Патни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и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транспортни</a:t>
            </a:r>
          </a:p>
          <a:p>
            <a:pPr marL="162718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792602" y="4763950"/>
            <a:ext cx="2388857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Програмски</a:t>
            </a:r>
            <a:r>
              <a:rPr dirty="0" sz="1600" spc="17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Заеднички</a:t>
            </a:r>
          </a:p>
          <a:p>
            <a:pPr marL="269081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права</a:t>
            </a:r>
            <a:r>
              <a:rPr dirty="0" sz="1600" spc="4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413528" y="4763949"/>
            <a:ext cx="943371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Останати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88671" y="4942692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1,028.32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69981" y="335921"/>
            <a:ext cx="26847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Комерцијални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телевизии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5296" y="1307154"/>
            <a:ext cx="2275782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38224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1,495.57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65099" y="1324358"/>
            <a:ext cx="2275782" cy="541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3091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Трошоци</a:t>
            </a:r>
          </a:p>
          <a:p>
            <a:pPr marL="0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1,430.39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мил.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денари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0204" y="2100228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701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1,200.01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54746" y="2137163"/>
            <a:ext cx="1891857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  <a:p>
            <a:pPr marL="221108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-терестријални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417371" y="2137163"/>
            <a:ext cx="1891858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600" spc="-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  <a:p>
            <a:pPr marL="221108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-терестријални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95825" y="2179378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7013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1,135.83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0204" y="2900202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0988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157.13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382837" y="2932259"/>
            <a:ext cx="2435829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1908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преку</a:t>
            </a:r>
            <a:r>
              <a:rPr dirty="0" sz="16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неограничен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ресурс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526126" y="2932258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4007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173.38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107457" y="2932259"/>
            <a:ext cx="2435829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1908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преку</a:t>
            </a:r>
            <a:r>
              <a:rPr dirty="0" sz="1600" spc="-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неограничен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ресурс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13216" y="3684670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582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99.19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495825" y="3711725"/>
            <a:ext cx="1191716" cy="4851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60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91.89</a:t>
            </a:r>
          </a:p>
          <a:p>
            <a:pPr marL="0" marR="0">
              <a:lnSpc>
                <a:spcPts val="1600"/>
              </a:lnSpc>
              <a:spcBef>
                <a:spcPts val="31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85386" y="3844574"/>
            <a:ext cx="2146750" cy="95665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регионално</a:t>
            </a:r>
            <a:r>
              <a:rPr dirty="0" sz="16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  <a:p>
            <a:pPr marL="82553" marR="0">
              <a:lnSpc>
                <a:spcPts val="1600"/>
              </a:lnSpc>
              <a:spcBef>
                <a:spcPts val="403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локално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279296" y="3859430"/>
            <a:ext cx="2146751" cy="998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регионално</a:t>
            </a:r>
            <a:r>
              <a:rPr dirty="0" sz="1600" spc="-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  <a:p>
            <a:pPr marL="114182" marR="0">
              <a:lnSpc>
                <a:spcPts val="1600"/>
              </a:lnSpc>
              <a:spcBef>
                <a:spcPts val="4359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ТВ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локално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0205" y="4443755"/>
            <a:ext cx="1191716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2582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39.24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526126" y="4493155"/>
            <a:ext cx="1191716" cy="485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601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29.29</a:t>
            </a:r>
          </a:p>
          <a:p>
            <a:pPr marL="0" marR="0">
              <a:lnSpc>
                <a:spcPts val="1600"/>
              </a:lnSpc>
              <a:spcBef>
                <a:spcPts val="32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мил.денари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2889" y="231114"/>
            <a:ext cx="411645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Терестријални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телевизии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на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државно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0000"/>
                </a:solidFill>
                <a:latin typeface="Calibri"/>
                <a:cs typeface="Calibri"/>
              </a:rPr>
              <a:t>ниво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72544" y="595722"/>
            <a:ext cx="2796033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  <a:r>
              <a:rPr dirty="0" sz="1600" spc="-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по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телевизија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652" y="975372"/>
            <a:ext cx="1558854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Вкупни</a:t>
            </a:r>
            <a:r>
              <a:rPr dirty="0" sz="1600" spc="-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приходи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300778" y="1217097"/>
            <a:ext cx="877340" cy="81666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9999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72c4"/>
                </a:solidFill>
                <a:latin typeface="Calibri"/>
                <a:cs typeface="Calibri"/>
              </a:rPr>
              <a:t>134.06</a:t>
            </a:r>
          </a:p>
          <a:p>
            <a:pPr marL="28515" marR="0">
              <a:lnSpc>
                <a:spcPts val="127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119.79</a:t>
            </a:r>
          </a:p>
          <a:p>
            <a:pPr marL="0" marR="0">
              <a:lnSpc>
                <a:spcPts val="12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121.54</a:t>
            </a:r>
          </a:p>
          <a:p>
            <a:pPr marL="224018" marR="0">
              <a:lnSpc>
                <a:spcPts val="1076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144.79</a:t>
            </a:r>
          </a:p>
          <a:p>
            <a:pPr marL="230151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151.37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01491" y="1534492"/>
            <a:ext cx="846709" cy="12346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Телма</a:t>
            </a:r>
          </a:p>
          <a:p>
            <a:pPr marL="15688" marR="0">
              <a:lnSpc>
                <a:spcPts val="1400"/>
              </a:lnSpc>
              <a:spcBef>
                <a:spcPts val="6621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Сител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920353" y="2269845"/>
            <a:ext cx="65046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72c4"/>
                </a:solidFill>
                <a:latin typeface="Calibri"/>
                <a:cs typeface="Calibri"/>
              </a:rPr>
              <a:t>448.64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89446" y="2321036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1,200.01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78599" y="2388127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1,120.49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225400" y="2411531"/>
            <a:ext cx="647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360.35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51812" y="2480443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1,071.89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89678" y="2493251"/>
            <a:ext cx="87233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1,063.85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598737" y="2563347"/>
            <a:ext cx="718641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404040"/>
                </a:solidFill>
                <a:latin typeface="Calibri"/>
                <a:cs typeface="Calibri"/>
              </a:rPr>
              <a:t>967.86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0794214" y="2553218"/>
            <a:ext cx="987803" cy="49927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0614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480.77</a:t>
            </a:r>
          </a:p>
          <a:p>
            <a:pPr marL="0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432.45</a:t>
            </a:r>
          </a:p>
          <a:p>
            <a:pPr marL="152972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451.84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866716" y="3288571"/>
            <a:ext cx="1344176" cy="7826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94321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72c4"/>
                </a:solidFill>
                <a:latin typeface="Calibri"/>
                <a:cs typeface="Calibri"/>
              </a:rPr>
              <a:t>276.34</a:t>
            </a:r>
          </a:p>
          <a:p>
            <a:pPr marL="298370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225.95</a:t>
            </a:r>
          </a:p>
          <a:p>
            <a:pPr marL="296635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225.73</a:t>
            </a:r>
          </a:p>
          <a:p>
            <a:pPr marL="0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188.13</a:t>
            </a:r>
          </a:p>
          <a:p>
            <a:pPr marL="137982" marR="0">
              <a:lnSpc>
                <a:spcPts val="1115"/>
              </a:lnSpc>
              <a:spcBef>
                <a:spcPts val="5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205.62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29421" y="3571944"/>
            <a:ext cx="1004592" cy="22533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53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Канал</a:t>
            </a:r>
            <a:r>
              <a:rPr dirty="0" sz="1400" spc="-33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5</a:t>
            </a:r>
          </a:p>
          <a:p>
            <a:pPr marL="0" marR="0">
              <a:lnSpc>
                <a:spcPts val="1400"/>
              </a:lnSpc>
              <a:spcBef>
                <a:spcPts val="6621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Алсат-М</a:t>
            </a:r>
          </a:p>
          <a:p>
            <a:pPr marL="235756" marR="0">
              <a:lnSpc>
                <a:spcPts val="1400"/>
              </a:lnSpc>
              <a:spcBef>
                <a:spcPts val="6621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ТВ</a:t>
            </a:r>
            <a:r>
              <a:rPr dirty="0" sz="1400" spc="-34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Алфа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01839" y="4307298"/>
            <a:ext cx="992001" cy="4992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42146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72c4"/>
                </a:solidFill>
                <a:latin typeface="Calibri"/>
                <a:cs typeface="Calibri"/>
              </a:rPr>
              <a:t>185.45</a:t>
            </a:r>
          </a:p>
          <a:p>
            <a:pPr marL="0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141.88</a:t>
            </a:r>
          </a:p>
          <a:p>
            <a:pPr marL="140427" marR="0">
              <a:lnSpc>
                <a:spcPts val="1115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159.68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89626" y="459823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507914" y="459823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26202" y="459823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44490" y="459823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562778" y="4598239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580372" y="4741847"/>
            <a:ext cx="647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156.67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578446" y="4874044"/>
            <a:ext cx="647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158.36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603688" y="5314683"/>
            <a:ext cx="65046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4472c4"/>
                </a:solidFill>
                <a:latin typeface="Calibri"/>
                <a:cs typeface="Calibri"/>
              </a:rPr>
              <a:t>155.52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328354" y="5467710"/>
            <a:ext cx="647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119.89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8158952" y="5599369"/>
            <a:ext cx="934591" cy="5288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2505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132.78</a:t>
            </a:r>
          </a:p>
          <a:p>
            <a:pPr marL="287402" marR="0">
              <a:lnSpc>
                <a:spcPts val="129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141.82</a:t>
            </a:r>
          </a:p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404040"/>
                </a:solidFill>
                <a:latin typeface="Calibri"/>
                <a:cs typeface="Calibri"/>
              </a:rPr>
              <a:t>104.7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681657" y="6329145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313101" y="6329145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2020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944545" y="6329145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2019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575989" y="6329145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2018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0207433" y="6329145"/>
            <a:ext cx="5128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595959"/>
                </a:solidFill>
                <a:latin typeface="Calibri"/>
                <a:cs typeface="Calibri"/>
              </a:rPr>
              <a:t>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2022-10-03T02:36:17-05:00</dcterms:modified>
</cp:coreProperties>
</file>