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94660"/>
  </p:normalViewPr>
  <p:slideViewPr>
    <p:cSldViewPr snapToGrid="0">
      <p:cViewPr varScale="1">
        <p:scale>
          <a:sx n="73" d="100"/>
          <a:sy n="73" d="100"/>
        </p:scale>
        <p:origin x="7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08447-8C36-4DFF-9E2C-7C4A154C9D5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AE902DA-3A90-4F5C-8161-22775B6969A5}">
      <dgm:prSet phldrT="[Text]"/>
      <dgm:spPr/>
      <dgm:t>
        <a:bodyPr/>
        <a:lstStyle/>
        <a:p>
          <a:r>
            <a:rPr lang="mk-MK" dirty="0"/>
            <a:t>Квантитативниот пристап обезбедува податоци во поглед на:</a:t>
          </a:r>
          <a:endParaRPr lang="en-US" dirty="0"/>
        </a:p>
      </dgm:t>
    </dgm:pt>
    <dgm:pt modelId="{EA4B9152-7C40-4BAE-AE25-363EDA8FB1CB}" type="parTrans" cxnId="{665B978A-ACBA-474D-9354-BE915D3C26BB}">
      <dgm:prSet/>
      <dgm:spPr/>
      <dgm:t>
        <a:bodyPr/>
        <a:lstStyle/>
        <a:p>
          <a:endParaRPr lang="en-US"/>
        </a:p>
      </dgm:t>
    </dgm:pt>
    <dgm:pt modelId="{D8730741-CE53-4615-A0BE-6CAD8662994E}" type="sibTrans" cxnId="{665B978A-ACBA-474D-9354-BE915D3C26BB}">
      <dgm:prSet/>
      <dgm:spPr/>
      <dgm:t>
        <a:bodyPr/>
        <a:lstStyle/>
        <a:p>
          <a:endParaRPr lang="en-US"/>
        </a:p>
      </dgm:t>
    </dgm:pt>
    <dgm:pt modelId="{41929126-5A53-4324-BF5B-8B601D410BE3}">
      <dgm:prSet phldrT="[Text]" custT="1"/>
      <dgm:spPr/>
      <dgm:t>
        <a:bodyPr/>
        <a:lstStyle/>
        <a:p>
          <a:pPr algn="l">
            <a:buFont typeface="Arial" panose="020B0604020202020204" pitchFamily="34" charset="0"/>
            <a:buChar char="•"/>
          </a:pPr>
          <a:r>
            <a:rPr lang="mk-MK" sz="1800" dirty="0"/>
            <a:t>Бројот на мажи и жени уредници/чки односно автор(к)и на емисиите, како и бројот на водител(к)и и новинар(к)и;</a:t>
          </a:r>
          <a:endParaRPr lang="en-US" sz="1800" dirty="0"/>
        </a:p>
      </dgm:t>
    </dgm:pt>
    <dgm:pt modelId="{574AB81A-C66C-46A7-B8AA-0BCA9889DDB3}" type="parTrans" cxnId="{318E14FD-77FA-477C-882E-D96367B56E38}">
      <dgm:prSet/>
      <dgm:spPr/>
      <dgm:t>
        <a:bodyPr/>
        <a:lstStyle/>
        <a:p>
          <a:endParaRPr lang="en-US"/>
        </a:p>
      </dgm:t>
    </dgm:pt>
    <dgm:pt modelId="{5034DB07-7F02-4DF8-BD4C-C6E1056F5D54}" type="sibTrans" cxnId="{318E14FD-77FA-477C-882E-D96367B56E38}">
      <dgm:prSet/>
      <dgm:spPr/>
      <dgm:t>
        <a:bodyPr/>
        <a:lstStyle/>
        <a:p>
          <a:endParaRPr lang="en-US"/>
        </a:p>
      </dgm:t>
    </dgm:pt>
    <dgm:pt modelId="{0960577E-0F00-45C3-88FF-9F7C5CD2FC6B}">
      <dgm:prSet phldrT="[Text]"/>
      <dgm:spPr/>
      <dgm:t>
        <a:bodyPr/>
        <a:lstStyle/>
        <a:p>
          <a:r>
            <a:rPr lang="mk-MK" dirty="0"/>
            <a:t>Квалитативниот пристап обезбедува информации во поглед на:</a:t>
          </a:r>
          <a:endParaRPr lang="en-US" dirty="0"/>
        </a:p>
      </dgm:t>
    </dgm:pt>
    <dgm:pt modelId="{DCBAA4D1-DF6D-4030-8AC2-2C81C2CB0014}" type="parTrans" cxnId="{0E2B58D6-48F0-4CF8-A9EB-450CF75D7CDE}">
      <dgm:prSet/>
      <dgm:spPr/>
      <dgm:t>
        <a:bodyPr/>
        <a:lstStyle/>
        <a:p>
          <a:endParaRPr lang="en-US"/>
        </a:p>
      </dgm:t>
    </dgm:pt>
    <dgm:pt modelId="{D9D8D643-016A-4FE1-8640-5A0D38027C4C}" type="sibTrans" cxnId="{0E2B58D6-48F0-4CF8-A9EB-450CF75D7CDE}">
      <dgm:prSet/>
      <dgm:spPr/>
      <dgm:t>
        <a:bodyPr/>
        <a:lstStyle/>
        <a:p>
          <a:endParaRPr lang="en-US"/>
        </a:p>
      </dgm:t>
    </dgm:pt>
    <dgm:pt modelId="{559F6C1F-B718-4737-9411-A5DA799D9118}">
      <dgm:prSet phldrT="[Text]" custT="1"/>
      <dgm:spPr/>
      <dgm:t>
        <a:bodyPr/>
        <a:lstStyle/>
        <a:p>
          <a:pPr algn="l">
            <a:buFont typeface="Arial" panose="020B0604020202020204" pitchFamily="34" charset="0"/>
            <a:buChar char="•"/>
          </a:pPr>
          <a:r>
            <a:rPr lang="mk-MK" sz="1250" dirty="0"/>
            <a:t>Темите и начинот на кој беа обработени истите;</a:t>
          </a:r>
          <a:endParaRPr lang="en-US" sz="1250" dirty="0"/>
        </a:p>
      </dgm:t>
    </dgm:pt>
    <dgm:pt modelId="{D5F3CCE0-5B1B-43E0-9A3E-E776188F9114}" type="parTrans" cxnId="{3CBAC3BA-0FAE-4663-B7BA-96993F06F3A0}">
      <dgm:prSet/>
      <dgm:spPr/>
      <dgm:t>
        <a:bodyPr/>
        <a:lstStyle/>
        <a:p>
          <a:endParaRPr lang="en-US"/>
        </a:p>
      </dgm:t>
    </dgm:pt>
    <dgm:pt modelId="{CD556A33-3B38-4C9C-B15C-868857046839}" type="sibTrans" cxnId="{3CBAC3BA-0FAE-4663-B7BA-96993F06F3A0}">
      <dgm:prSet/>
      <dgm:spPr/>
      <dgm:t>
        <a:bodyPr/>
        <a:lstStyle/>
        <a:p>
          <a:endParaRPr lang="en-US"/>
        </a:p>
      </dgm:t>
    </dgm:pt>
    <dgm:pt modelId="{6825F83D-31E1-44FF-873B-413B6EEB0E0A}">
      <dgm:prSet custT="1"/>
      <dgm:spPr/>
      <dgm:t>
        <a:bodyPr/>
        <a:lstStyle/>
        <a:p>
          <a:pPr algn="l">
            <a:buFont typeface="Arial" panose="020B0604020202020204" pitchFamily="34" charset="0"/>
            <a:buChar char="•"/>
          </a:pPr>
          <a:r>
            <a:rPr lang="mk-MK" sz="1800" dirty="0"/>
            <a:t>Бројот на вклучени гости и времетраење на говорот на </a:t>
          </a:r>
          <a:r>
            <a:rPr lang="mk-MK" sz="1800" dirty="0" smtClean="0"/>
            <a:t>гостите</a:t>
          </a:r>
          <a:r>
            <a:rPr lang="en-US" sz="1800" dirty="0" smtClean="0"/>
            <a:t>/</a:t>
          </a:r>
          <a:r>
            <a:rPr lang="mk-MK" sz="1800" dirty="0" smtClean="0"/>
            <a:t>гостинките во прилозите;</a:t>
          </a:r>
          <a:endParaRPr lang="en-US" sz="1800" dirty="0"/>
        </a:p>
      </dgm:t>
    </dgm:pt>
    <dgm:pt modelId="{3F84E3C3-7D96-4CBB-ACBC-A1E82DDC2698}" type="parTrans" cxnId="{32383C9F-239A-47D0-9E6A-32F3538374B0}">
      <dgm:prSet/>
      <dgm:spPr/>
      <dgm:t>
        <a:bodyPr/>
        <a:lstStyle/>
        <a:p>
          <a:endParaRPr lang="en-US"/>
        </a:p>
      </dgm:t>
    </dgm:pt>
    <dgm:pt modelId="{DF14EC92-6CBD-45EC-90D5-793ED40ED774}" type="sibTrans" cxnId="{32383C9F-239A-47D0-9E6A-32F3538374B0}">
      <dgm:prSet/>
      <dgm:spPr/>
      <dgm:t>
        <a:bodyPr/>
        <a:lstStyle/>
        <a:p>
          <a:endParaRPr lang="en-US"/>
        </a:p>
      </dgm:t>
    </dgm:pt>
    <dgm:pt modelId="{594C39C8-331A-459B-9BE7-CC61A2A730AE}">
      <dgm:prSet custT="1"/>
      <dgm:spPr/>
      <dgm:t>
        <a:bodyPr/>
        <a:lstStyle/>
        <a:p>
          <a:pPr algn="l">
            <a:buFont typeface="Arial" panose="020B0604020202020204" pitchFamily="34" charset="0"/>
            <a:buChar char="•"/>
          </a:pPr>
          <a:r>
            <a:rPr lang="mk-MK" sz="1800" dirty="0"/>
            <a:t>Визуелна претставеност односно бројот на лица прикажани во прилозите според род.</a:t>
          </a:r>
          <a:endParaRPr lang="en-US" sz="1800" dirty="0"/>
        </a:p>
      </dgm:t>
    </dgm:pt>
    <dgm:pt modelId="{75F1F857-31FB-489B-ABBE-F2981D59A16C}" type="parTrans" cxnId="{321B6CD8-98D7-491D-8D77-201DF03421BB}">
      <dgm:prSet/>
      <dgm:spPr/>
      <dgm:t>
        <a:bodyPr/>
        <a:lstStyle/>
        <a:p>
          <a:endParaRPr lang="en-US"/>
        </a:p>
      </dgm:t>
    </dgm:pt>
    <dgm:pt modelId="{98302CCA-BF5F-4010-BFFC-B4D0CFCBF5A4}" type="sibTrans" cxnId="{321B6CD8-98D7-491D-8D77-201DF03421BB}">
      <dgm:prSet/>
      <dgm:spPr/>
      <dgm:t>
        <a:bodyPr/>
        <a:lstStyle/>
        <a:p>
          <a:endParaRPr lang="en-US"/>
        </a:p>
      </dgm:t>
    </dgm:pt>
    <dgm:pt modelId="{F3D5455D-78EF-47FC-95B5-2ED82EB6F0E6}">
      <dgm:prSet custT="1"/>
      <dgm:spPr/>
      <dgm:t>
        <a:bodyPr/>
        <a:lstStyle/>
        <a:p>
          <a:pPr algn="l">
            <a:buFont typeface="Arial" panose="020B0604020202020204" pitchFamily="34" charset="0"/>
            <a:buChar char="•"/>
          </a:pPr>
          <a:r>
            <a:rPr lang="mk-MK" sz="1250" dirty="0"/>
            <a:t>Односот на водител(к)ите кон родот и родовите прашања, како и односот меѓу соговорниците/соговорничките;</a:t>
          </a:r>
          <a:endParaRPr lang="en-US" sz="1250" dirty="0"/>
        </a:p>
      </dgm:t>
    </dgm:pt>
    <dgm:pt modelId="{FBEE8C1A-538F-41D0-872F-3DBBCB5A93B0}" type="parTrans" cxnId="{D3863CFC-756C-4D57-8D96-39C4CAD3ED6C}">
      <dgm:prSet/>
      <dgm:spPr/>
      <dgm:t>
        <a:bodyPr/>
        <a:lstStyle/>
        <a:p>
          <a:endParaRPr lang="en-US"/>
        </a:p>
      </dgm:t>
    </dgm:pt>
    <dgm:pt modelId="{E6B4AB14-7190-4D67-990A-D5FC1CC929CC}" type="sibTrans" cxnId="{D3863CFC-756C-4D57-8D96-39C4CAD3ED6C}">
      <dgm:prSet/>
      <dgm:spPr/>
      <dgm:t>
        <a:bodyPr/>
        <a:lstStyle/>
        <a:p>
          <a:endParaRPr lang="en-US"/>
        </a:p>
      </dgm:t>
    </dgm:pt>
    <dgm:pt modelId="{B58CDC1A-5342-49EA-B025-CF6FA562F3B5}">
      <dgm:prSet custT="1"/>
      <dgm:spPr/>
      <dgm:t>
        <a:bodyPr/>
        <a:lstStyle/>
        <a:p>
          <a:pPr algn="l">
            <a:buFont typeface="Arial" panose="020B0604020202020204" pitchFamily="34" charset="0"/>
            <a:buChar char="•"/>
          </a:pPr>
          <a:r>
            <a:rPr lang="mk-MK" sz="1250" dirty="0"/>
            <a:t>Информации во поглед на користениот дискурс (на пр., јазик афирмативен кон родова еднаквост, јазик со предрасуди, дискриминирачки, сексистички, стереотипен, родово слеп, родово неутрален, родово сензитивен, објективизирачки, потценувачки јазик...)</a:t>
          </a:r>
          <a:endParaRPr lang="en-US" sz="1250" dirty="0"/>
        </a:p>
      </dgm:t>
    </dgm:pt>
    <dgm:pt modelId="{5E668363-CE8C-4CA5-886F-4AB5C7F1E0DC}" type="parTrans" cxnId="{19F4B9DC-368A-49C6-892B-A40E33AF66DE}">
      <dgm:prSet/>
      <dgm:spPr/>
      <dgm:t>
        <a:bodyPr/>
        <a:lstStyle/>
        <a:p>
          <a:endParaRPr lang="en-US"/>
        </a:p>
      </dgm:t>
    </dgm:pt>
    <dgm:pt modelId="{317160FC-5D9A-41BA-8D10-676D629DFBA6}" type="sibTrans" cxnId="{19F4B9DC-368A-49C6-892B-A40E33AF66DE}">
      <dgm:prSet/>
      <dgm:spPr/>
      <dgm:t>
        <a:bodyPr/>
        <a:lstStyle/>
        <a:p>
          <a:endParaRPr lang="en-US"/>
        </a:p>
      </dgm:t>
    </dgm:pt>
    <dgm:pt modelId="{597DF4FB-69F5-497D-84AA-C1D1B2485670}">
      <dgm:prSet custT="1"/>
      <dgm:spPr/>
      <dgm:t>
        <a:bodyPr/>
        <a:lstStyle/>
        <a:p>
          <a:pPr algn="l">
            <a:buFont typeface="Arial" panose="020B0604020202020204" pitchFamily="34" charset="0"/>
            <a:buChar char="•"/>
          </a:pPr>
          <a:r>
            <a:rPr lang="mk-MK" sz="1250" dirty="0"/>
            <a:t>Претставување на родовите улоги во прилозите и во кои општествени улоги беа претставени мажите и жените;</a:t>
          </a:r>
          <a:endParaRPr lang="en-US" sz="1250" dirty="0"/>
        </a:p>
      </dgm:t>
    </dgm:pt>
    <dgm:pt modelId="{F0FFF6E5-1E36-4DC0-BE36-1A5DFE26442B}" type="parTrans" cxnId="{1ACC92CE-1083-4244-8565-C9E13A6BEA13}">
      <dgm:prSet/>
      <dgm:spPr/>
      <dgm:t>
        <a:bodyPr/>
        <a:lstStyle/>
        <a:p>
          <a:endParaRPr lang="en-US"/>
        </a:p>
      </dgm:t>
    </dgm:pt>
    <dgm:pt modelId="{FAB7A306-EC4F-4925-A11C-76025911750C}" type="sibTrans" cxnId="{1ACC92CE-1083-4244-8565-C9E13A6BEA13}">
      <dgm:prSet/>
      <dgm:spPr/>
      <dgm:t>
        <a:bodyPr/>
        <a:lstStyle/>
        <a:p>
          <a:endParaRPr lang="en-US"/>
        </a:p>
      </dgm:t>
    </dgm:pt>
    <dgm:pt modelId="{3F88720C-4AEF-46BE-ABBA-95C684882B0B}">
      <dgm:prSet custT="1"/>
      <dgm:spPr/>
      <dgm:t>
        <a:bodyPr/>
        <a:lstStyle/>
        <a:p>
          <a:pPr algn="l">
            <a:buFont typeface="Arial" panose="020B0604020202020204" pitchFamily="34" charset="0"/>
            <a:buChar char="•"/>
          </a:pPr>
          <a:r>
            <a:rPr lang="mk-MK" sz="1250" dirty="0"/>
            <a:t>Придавање важност на физичкиот изглед, дали е тоа објективизирачки и сл.;</a:t>
          </a:r>
          <a:endParaRPr lang="en-US" sz="1250" dirty="0"/>
        </a:p>
      </dgm:t>
    </dgm:pt>
    <dgm:pt modelId="{E65D7FAD-33B7-4F95-BBE3-4B1A5FCDB0D6}" type="parTrans" cxnId="{05DAE82E-3D8F-4B1E-A8A4-7C05A5655ACD}">
      <dgm:prSet/>
      <dgm:spPr/>
      <dgm:t>
        <a:bodyPr/>
        <a:lstStyle/>
        <a:p>
          <a:endParaRPr lang="en-US"/>
        </a:p>
      </dgm:t>
    </dgm:pt>
    <dgm:pt modelId="{679DC26C-3D64-4EE7-A615-4A04E1E7308D}" type="sibTrans" cxnId="{05DAE82E-3D8F-4B1E-A8A4-7C05A5655ACD}">
      <dgm:prSet/>
      <dgm:spPr/>
      <dgm:t>
        <a:bodyPr/>
        <a:lstStyle/>
        <a:p>
          <a:endParaRPr lang="en-US"/>
        </a:p>
      </dgm:t>
    </dgm:pt>
    <dgm:pt modelId="{F882AF62-4531-44E4-BEE3-9F6897C61153}">
      <dgm:prSet custT="1"/>
      <dgm:spPr/>
      <dgm:t>
        <a:bodyPr/>
        <a:lstStyle/>
        <a:p>
          <a:pPr algn="l">
            <a:buFont typeface="Arial" panose="020B0604020202020204" pitchFamily="34" charset="0"/>
            <a:buChar char="•"/>
          </a:pPr>
          <a:r>
            <a:rPr lang="mk-MK" sz="1250" dirty="0"/>
            <a:t>Дали и на каков начин беа вклучени маргинализираните групи во прилозите;</a:t>
          </a:r>
          <a:endParaRPr lang="en-US" sz="1250" dirty="0"/>
        </a:p>
      </dgm:t>
    </dgm:pt>
    <dgm:pt modelId="{6D668A44-D70A-4FE6-9C81-B9F63017E4A2}" type="parTrans" cxnId="{18E49BB1-DDEB-496B-B179-EAC334DCB03A}">
      <dgm:prSet/>
      <dgm:spPr/>
      <dgm:t>
        <a:bodyPr/>
        <a:lstStyle/>
        <a:p>
          <a:endParaRPr lang="en-US"/>
        </a:p>
      </dgm:t>
    </dgm:pt>
    <dgm:pt modelId="{C7838B9F-0796-4B61-8676-1E2EC85EA5E3}" type="sibTrans" cxnId="{18E49BB1-DDEB-496B-B179-EAC334DCB03A}">
      <dgm:prSet/>
      <dgm:spPr/>
      <dgm:t>
        <a:bodyPr/>
        <a:lstStyle/>
        <a:p>
          <a:endParaRPr lang="en-US"/>
        </a:p>
      </dgm:t>
    </dgm:pt>
    <dgm:pt modelId="{15B6E9D0-B1FF-491D-A674-33D1787963C3}" type="pres">
      <dgm:prSet presAssocID="{14F08447-8C36-4DFF-9E2C-7C4A154C9D55}" presName="Name0" presStyleCnt="0">
        <dgm:presLayoutVars>
          <dgm:dir/>
          <dgm:animLvl val="lvl"/>
          <dgm:resizeHandles/>
        </dgm:presLayoutVars>
      </dgm:prSet>
      <dgm:spPr/>
      <dgm:t>
        <a:bodyPr/>
        <a:lstStyle/>
        <a:p>
          <a:endParaRPr lang="en-US"/>
        </a:p>
      </dgm:t>
    </dgm:pt>
    <dgm:pt modelId="{1298E9E5-9C05-4BA7-8036-1BB0CBEBFAF5}" type="pres">
      <dgm:prSet presAssocID="{5AE902DA-3A90-4F5C-8161-22775B6969A5}" presName="linNode" presStyleCnt="0"/>
      <dgm:spPr/>
    </dgm:pt>
    <dgm:pt modelId="{39488447-4716-4F84-A50A-D44A8071A981}" type="pres">
      <dgm:prSet presAssocID="{5AE902DA-3A90-4F5C-8161-22775B6969A5}" presName="parentShp" presStyleLbl="node1" presStyleIdx="0" presStyleCnt="2">
        <dgm:presLayoutVars>
          <dgm:bulletEnabled val="1"/>
        </dgm:presLayoutVars>
      </dgm:prSet>
      <dgm:spPr/>
      <dgm:t>
        <a:bodyPr/>
        <a:lstStyle/>
        <a:p>
          <a:endParaRPr lang="en-US"/>
        </a:p>
      </dgm:t>
    </dgm:pt>
    <dgm:pt modelId="{22D14DC7-CF61-4323-9E84-56C1BA2203E1}" type="pres">
      <dgm:prSet presAssocID="{5AE902DA-3A90-4F5C-8161-22775B6969A5}" presName="childShp" presStyleLbl="bgAccFollowNode1" presStyleIdx="0" presStyleCnt="2" custScaleY="130748">
        <dgm:presLayoutVars>
          <dgm:bulletEnabled val="1"/>
        </dgm:presLayoutVars>
      </dgm:prSet>
      <dgm:spPr/>
      <dgm:t>
        <a:bodyPr/>
        <a:lstStyle/>
        <a:p>
          <a:endParaRPr lang="en-US"/>
        </a:p>
      </dgm:t>
    </dgm:pt>
    <dgm:pt modelId="{D4422DF5-01D2-4ED0-977D-FF8E0FD8F55C}" type="pres">
      <dgm:prSet presAssocID="{D8730741-CE53-4615-A0BE-6CAD8662994E}" presName="spacing" presStyleCnt="0"/>
      <dgm:spPr/>
    </dgm:pt>
    <dgm:pt modelId="{9F3B098B-0DFC-48B7-84E0-2805492F1910}" type="pres">
      <dgm:prSet presAssocID="{0960577E-0F00-45C3-88FF-9F7C5CD2FC6B}" presName="linNode" presStyleCnt="0"/>
      <dgm:spPr/>
    </dgm:pt>
    <dgm:pt modelId="{FE0897CE-38A6-4420-A17F-7A8D2078E149}" type="pres">
      <dgm:prSet presAssocID="{0960577E-0F00-45C3-88FF-9F7C5CD2FC6B}" presName="parentShp" presStyleLbl="node1" presStyleIdx="1" presStyleCnt="2">
        <dgm:presLayoutVars>
          <dgm:bulletEnabled val="1"/>
        </dgm:presLayoutVars>
      </dgm:prSet>
      <dgm:spPr/>
      <dgm:t>
        <a:bodyPr/>
        <a:lstStyle/>
        <a:p>
          <a:endParaRPr lang="en-US"/>
        </a:p>
      </dgm:t>
    </dgm:pt>
    <dgm:pt modelId="{B72BF612-9037-40F2-B7FB-B67034E4977E}" type="pres">
      <dgm:prSet presAssocID="{0960577E-0F00-45C3-88FF-9F7C5CD2FC6B}" presName="childShp" presStyleLbl="bgAccFollowNode1" presStyleIdx="1" presStyleCnt="2" custScaleY="166824">
        <dgm:presLayoutVars>
          <dgm:bulletEnabled val="1"/>
        </dgm:presLayoutVars>
      </dgm:prSet>
      <dgm:spPr/>
      <dgm:t>
        <a:bodyPr/>
        <a:lstStyle/>
        <a:p>
          <a:endParaRPr lang="en-US"/>
        </a:p>
      </dgm:t>
    </dgm:pt>
  </dgm:ptLst>
  <dgm:cxnLst>
    <dgm:cxn modelId="{318E14FD-77FA-477C-882E-D96367B56E38}" srcId="{5AE902DA-3A90-4F5C-8161-22775B6969A5}" destId="{41929126-5A53-4324-BF5B-8B601D410BE3}" srcOrd="0" destOrd="0" parTransId="{574AB81A-C66C-46A7-B8AA-0BCA9889DDB3}" sibTransId="{5034DB07-7F02-4DF8-BD4C-C6E1056F5D54}"/>
    <dgm:cxn modelId="{8ABE6880-D31F-4F7E-97E7-92564FA034BF}" type="presOf" srcId="{597DF4FB-69F5-497D-84AA-C1D1B2485670}" destId="{B72BF612-9037-40F2-B7FB-B67034E4977E}" srcOrd="0" destOrd="3" presId="urn:microsoft.com/office/officeart/2005/8/layout/vList6"/>
    <dgm:cxn modelId="{1ACC92CE-1083-4244-8565-C9E13A6BEA13}" srcId="{0960577E-0F00-45C3-88FF-9F7C5CD2FC6B}" destId="{597DF4FB-69F5-497D-84AA-C1D1B2485670}" srcOrd="3" destOrd="0" parTransId="{F0FFF6E5-1E36-4DC0-BE36-1A5DFE26442B}" sibTransId="{FAB7A306-EC4F-4925-A11C-76025911750C}"/>
    <dgm:cxn modelId="{A00619EE-3973-4749-B06F-9C7751A016CE}" type="presOf" srcId="{F882AF62-4531-44E4-BEE3-9F6897C61153}" destId="{B72BF612-9037-40F2-B7FB-B67034E4977E}" srcOrd="0" destOrd="5" presId="urn:microsoft.com/office/officeart/2005/8/layout/vList6"/>
    <dgm:cxn modelId="{321B6CD8-98D7-491D-8D77-201DF03421BB}" srcId="{5AE902DA-3A90-4F5C-8161-22775B6969A5}" destId="{594C39C8-331A-459B-9BE7-CC61A2A730AE}" srcOrd="2" destOrd="0" parTransId="{75F1F857-31FB-489B-ABBE-F2981D59A16C}" sibTransId="{98302CCA-BF5F-4010-BFFC-B4D0CFCBF5A4}"/>
    <dgm:cxn modelId="{73F5671A-F97A-4D95-BB7A-F66E4509832A}" type="presOf" srcId="{3F88720C-4AEF-46BE-ABBA-95C684882B0B}" destId="{B72BF612-9037-40F2-B7FB-B67034E4977E}" srcOrd="0" destOrd="4" presId="urn:microsoft.com/office/officeart/2005/8/layout/vList6"/>
    <dgm:cxn modelId="{D3863CFC-756C-4D57-8D96-39C4CAD3ED6C}" srcId="{0960577E-0F00-45C3-88FF-9F7C5CD2FC6B}" destId="{F3D5455D-78EF-47FC-95B5-2ED82EB6F0E6}" srcOrd="1" destOrd="0" parTransId="{FBEE8C1A-538F-41D0-872F-3DBBCB5A93B0}" sibTransId="{E6B4AB14-7190-4D67-990A-D5FC1CC929CC}"/>
    <dgm:cxn modelId="{0E2B58D6-48F0-4CF8-A9EB-450CF75D7CDE}" srcId="{14F08447-8C36-4DFF-9E2C-7C4A154C9D55}" destId="{0960577E-0F00-45C3-88FF-9F7C5CD2FC6B}" srcOrd="1" destOrd="0" parTransId="{DCBAA4D1-DF6D-4030-8AC2-2C81C2CB0014}" sibTransId="{D9D8D643-016A-4FE1-8640-5A0D38027C4C}"/>
    <dgm:cxn modelId="{032A669F-9D09-4BC5-9F98-1897C7964FBF}" type="presOf" srcId="{559F6C1F-B718-4737-9411-A5DA799D9118}" destId="{B72BF612-9037-40F2-B7FB-B67034E4977E}" srcOrd="0" destOrd="0" presId="urn:microsoft.com/office/officeart/2005/8/layout/vList6"/>
    <dgm:cxn modelId="{D3096237-FF50-4B41-8B81-92059E636B51}" type="presOf" srcId="{14F08447-8C36-4DFF-9E2C-7C4A154C9D55}" destId="{15B6E9D0-B1FF-491D-A674-33D1787963C3}" srcOrd="0" destOrd="0" presId="urn:microsoft.com/office/officeart/2005/8/layout/vList6"/>
    <dgm:cxn modelId="{5FBD1C75-A7CE-4605-BF88-D2234E77C337}" type="presOf" srcId="{5AE902DA-3A90-4F5C-8161-22775B6969A5}" destId="{39488447-4716-4F84-A50A-D44A8071A981}" srcOrd="0" destOrd="0" presId="urn:microsoft.com/office/officeart/2005/8/layout/vList6"/>
    <dgm:cxn modelId="{3CBAC3BA-0FAE-4663-B7BA-96993F06F3A0}" srcId="{0960577E-0F00-45C3-88FF-9F7C5CD2FC6B}" destId="{559F6C1F-B718-4737-9411-A5DA799D9118}" srcOrd="0" destOrd="0" parTransId="{D5F3CCE0-5B1B-43E0-9A3E-E776188F9114}" sibTransId="{CD556A33-3B38-4C9C-B15C-868857046839}"/>
    <dgm:cxn modelId="{E65A5F66-152A-425C-B371-5AE036428A81}" type="presOf" srcId="{F3D5455D-78EF-47FC-95B5-2ED82EB6F0E6}" destId="{B72BF612-9037-40F2-B7FB-B67034E4977E}" srcOrd="0" destOrd="1" presId="urn:microsoft.com/office/officeart/2005/8/layout/vList6"/>
    <dgm:cxn modelId="{19F4B9DC-368A-49C6-892B-A40E33AF66DE}" srcId="{0960577E-0F00-45C3-88FF-9F7C5CD2FC6B}" destId="{B58CDC1A-5342-49EA-B025-CF6FA562F3B5}" srcOrd="2" destOrd="0" parTransId="{5E668363-CE8C-4CA5-886F-4AB5C7F1E0DC}" sibTransId="{317160FC-5D9A-41BA-8D10-676D629DFBA6}"/>
    <dgm:cxn modelId="{7920351A-9F96-4036-B632-5D5A7E8C13F9}" type="presOf" srcId="{6825F83D-31E1-44FF-873B-413B6EEB0E0A}" destId="{22D14DC7-CF61-4323-9E84-56C1BA2203E1}" srcOrd="0" destOrd="1" presId="urn:microsoft.com/office/officeart/2005/8/layout/vList6"/>
    <dgm:cxn modelId="{05DAE82E-3D8F-4B1E-A8A4-7C05A5655ACD}" srcId="{0960577E-0F00-45C3-88FF-9F7C5CD2FC6B}" destId="{3F88720C-4AEF-46BE-ABBA-95C684882B0B}" srcOrd="4" destOrd="0" parTransId="{E65D7FAD-33B7-4F95-BBE3-4B1A5FCDB0D6}" sibTransId="{679DC26C-3D64-4EE7-A615-4A04E1E7308D}"/>
    <dgm:cxn modelId="{18E49BB1-DDEB-496B-B179-EAC334DCB03A}" srcId="{0960577E-0F00-45C3-88FF-9F7C5CD2FC6B}" destId="{F882AF62-4531-44E4-BEE3-9F6897C61153}" srcOrd="5" destOrd="0" parTransId="{6D668A44-D70A-4FE6-9C81-B9F63017E4A2}" sibTransId="{C7838B9F-0796-4B61-8676-1E2EC85EA5E3}"/>
    <dgm:cxn modelId="{665B978A-ACBA-474D-9354-BE915D3C26BB}" srcId="{14F08447-8C36-4DFF-9E2C-7C4A154C9D55}" destId="{5AE902DA-3A90-4F5C-8161-22775B6969A5}" srcOrd="0" destOrd="0" parTransId="{EA4B9152-7C40-4BAE-AE25-363EDA8FB1CB}" sibTransId="{D8730741-CE53-4615-A0BE-6CAD8662994E}"/>
    <dgm:cxn modelId="{728A7063-536D-4479-9002-BB7483890342}" type="presOf" srcId="{41929126-5A53-4324-BF5B-8B601D410BE3}" destId="{22D14DC7-CF61-4323-9E84-56C1BA2203E1}" srcOrd="0" destOrd="0" presId="urn:microsoft.com/office/officeart/2005/8/layout/vList6"/>
    <dgm:cxn modelId="{32383C9F-239A-47D0-9E6A-32F3538374B0}" srcId="{5AE902DA-3A90-4F5C-8161-22775B6969A5}" destId="{6825F83D-31E1-44FF-873B-413B6EEB0E0A}" srcOrd="1" destOrd="0" parTransId="{3F84E3C3-7D96-4CBB-ACBC-A1E82DDC2698}" sibTransId="{DF14EC92-6CBD-45EC-90D5-793ED40ED774}"/>
    <dgm:cxn modelId="{B6120EF3-5BBE-4FE0-A758-B57B8839F631}" type="presOf" srcId="{0960577E-0F00-45C3-88FF-9F7C5CD2FC6B}" destId="{FE0897CE-38A6-4420-A17F-7A8D2078E149}" srcOrd="0" destOrd="0" presId="urn:microsoft.com/office/officeart/2005/8/layout/vList6"/>
    <dgm:cxn modelId="{3977C13B-4E2E-4E65-8E0F-4A5556650A22}" type="presOf" srcId="{B58CDC1A-5342-49EA-B025-CF6FA562F3B5}" destId="{B72BF612-9037-40F2-B7FB-B67034E4977E}" srcOrd="0" destOrd="2" presId="urn:microsoft.com/office/officeart/2005/8/layout/vList6"/>
    <dgm:cxn modelId="{8EE3AA05-ED41-4797-9353-4D29C1835BD7}" type="presOf" srcId="{594C39C8-331A-459B-9BE7-CC61A2A730AE}" destId="{22D14DC7-CF61-4323-9E84-56C1BA2203E1}" srcOrd="0" destOrd="2" presId="urn:microsoft.com/office/officeart/2005/8/layout/vList6"/>
    <dgm:cxn modelId="{7885E05E-2993-4C99-BFC6-CEDC4E71715B}" type="presParOf" srcId="{15B6E9D0-B1FF-491D-A674-33D1787963C3}" destId="{1298E9E5-9C05-4BA7-8036-1BB0CBEBFAF5}" srcOrd="0" destOrd="0" presId="urn:microsoft.com/office/officeart/2005/8/layout/vList6"/>
    <dgm:cxn modelId="{C9320118-1B01-4968-A88B-F1CED3AF1C2D}" type="presParOf" srcId="{1298E9E5-9C05-4BA7-8036-1BB0CBEBFAF5}" destId="{39488447-4716-4F84-A50A-D44A8071A981}" srcOrd="0" destOrd="0" presId="urn:microsoft.com/office/officeart/2005/8/layout/vList6"/>
    <dgm:cxn modelId="{A4ACBA0B-1BC4-42D2-8ADF-B912B8E022C6}" type="presParOf" srcId="{1298E9E5-9C05-4BA7-8036-1BB0CBEBFAF5}" destId="{22D14DC7-CF61-4323-9E84-56C1BA2203E1}" srcOrd="1" destOrd="0" presId="urn:microsoft.com/office/officeart/2005/8/layout/vList6"/>
    <dgm:cxn modelId="{EF99E9FD-FB05-41A0-BD33-9A435BBF373A}" type="presParOf" srcId="{15B6E9D0-B1FF-491D-A674-33D1787963C3}" destId="{D4422DF5-01D2-4ED0-977D-FF8E0FD8F55C}" srcOrd="1" destOrd="0" presId="urn:microsoft.com/office/officeart/2005/8/layout/vList6"/>
    <dgm:cxn modelId="{0DE24A69-47DF-4E4B-867D-7251338BA8DB}" type="presParOf" srcId="{15B6E9D0-B1FF-491D-A674-33D1787963C3}" destId="{9F3B098B-0DFC-48B7-84E0-2805492F1910}" srcOrd="2" destOrd="0" presId="urn:microsoft.com/office/officeart/2005/8/layout/vList6"/>
    <dgm:cxn modelId="{1844FCE6-DB9D-4EC5-AAF2-2282547277AA}" type="presParOf" srcId="{9F3B098B-0DFC-48B7-84E0-2805492F1910}" destId="{FE0897CE-38A6-4420-A17F-7A8D2078E149}" srcOrd="0" destOrd="0" presId="urn:microsoft.com/office/officeart/2005/8/layout/vList6"/>
    <dgm:cxn modelId="{BE13676E-2900-43E1-8DB4-9CA467FBE5FD}" type="presParOf" srcId="{9F3B098B-0DFC-48B7-84E0-2805492F1910}" destId="{B72BF612-9037-40F2-B7FB-B67034E4977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017343-F89B-4B65-BB52-017D02951C5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0187FA2-B5AD-47B2-A6EC-934670B65D51}">
      <dgm:prSet phldrT="[Text]"/>
      <dgm:spPr/>
      <dgm:t>
        <a:bodyPr/>
        <a:lstStyle/>
        <a:p>
          <a:r>
            <a:rPr lang="mk-MK" dirty="0"/>
            <a:t>Анализа</a:t>
          </a:r>
          <a:endParaRPr lang="en-US" dirty="0"/>
        </a:p>
      </dgm:t>
    </dgm:pt>
    <dgm:pt modelId="{D5976F1D-6874-4A2C-BFD0-1C93D9D509CC}" type="parTrans" cxnId="{CBDD6FF9-7F26-4D99-ADE0-1822D6AAC184}">
      <dgm:prSet/>
      <dgm:spPr/>
      <dgm:t>
        <a:bodyPr/>
        <a:lstStyle/>
        <a:p>
          <a:endParaRPr lang="en-US"/>
        </a:p>
      </dgm:t>
    </dgm:pt>
    <dgm:pt modelId="{2EEC2F53-DA0B-4CB6-B31C-3F5FBB997203}" type="sibTrans" cxnId="{CBDD6FF9-7F26-4D99-ADE0-1822D6AAC184}">
      <dgm:prSet/>
      <dgm:spPr/>
      <dgm:t>
        <a:bodyPr/>
        <a:lstStyle/>
        <a:p>
          <a:endParaRPr lang="en-US"/>
        </a:p>
      </dgm:t>
    </dgm:pt>
    <dgm:pt modelId="{EADD48F8-3EEF-402A-84B5-5AB808614541}">
      <dgm:prSet phldrT="[Text]"/>
      <dgm:spPr/>
      <dgm:t>
        <a:bodyPr/>
        <a:lstStyle/>
        <a:p>
          <a:r>
            <a:rPr lang="mk-MK" dirty="0"/>
            <a:t>За анализата беше конструиран соодветен прашалник од страна на истражувачкиот тим на Институтот, а акцентот беше ставен на истите стратешки области, кои се определени во </a:t>
          </a:r>
          <a:r>
            <a:rPr lang="mk-MK" i="1" dirty="0"/>
            <a:t>Националната</a:t>
          </a:r>
          <a:r>
            <a:rPr lang="mk-MK" dirty="0"/>
            <a:t> </a:t>
          </a:r>
          <a:r>
            <a:rPr lang="mk-MK" i="1" dirty="0"/>
            <a:t>стратегија за родова еднаквост 2013-2020</a:t>
          </a:r>
          <a:r>
            <a:rPr lang="mk-MK" dirty="0"/>
            <a:t>: човекови права, процеси на одлучување, здравје, социјална заштита, образование, економско јакнење, жената и насилството, жената и медиумите, жени, мир и безбедност, како и останати теми работени од родов аспект или кои се од значење за родовите.</a:t>
          </a:r>
          <a:endParaRPr lang="en-US" dirty="0"/>
        </a:p>
      </dgm:t>
    </dgm:pt>
    <dgm:pt modelId="{65D6F238-2C19-4FFD-98F3-B9B8DDFF955F}" type="parTrans" cxnId="{50F652DD-6E67-495F-8097-0370E9F544FA}">
      <dgm:prSet/>
      <dgm:spPr/>
      <dgm:t>
        <a:bodyPr/>
        <a:lstStyle/>
        <a:p>
          <a:endParaRPr lang="en-US"/>
        </a:p>
      </dgm:t>
    </dgm:pt>
    <dgm:pt modelId="{14AAD4D1-7675-43F6-A67B-F41648FCA435}" type="sibTrans" cxnId="{50F652DD-6E67-495F-8097-0370E9F544FA}">
      <dgm:prSet/>
      <dgm:spPr/>
      <dgm:t>
        <a:bodyPr/>
        <a:lstStyle/>
        <a:p>
          <a:endParaRPr lang="en-US"/>
        </a:p>
      </dgm:t>
    </dgm:pt>
    <dgm:pt modelId="{4C418C1D-D82F-49E2-9A97-F149F5902CD1}">
      <dgm:prSet phldrT="[Text]"/>
      <dgm:spPr/>
      <dgm:t>
        <a:bodyPr/>
        <a:lstStyle/>
        <a:p>
          <a:r>
            <a:rPr lang="mk-MK" dirty="0"/>
            <a:t>Примерок</a:t>
          </a:r>
          <a:endParaRPr lang="en-US" dirty="0"/>
        </a:p>
      </dgm:t>
    </dgm:pt>
    <dgm:pt modelId="{6932C804-A57E-4076-8BF7-AEACF3F39B62}" type="parTrans" cxnId="{1560BDB2-3F72-47F8-AD6C-52A336F3ED1C}">
      <dgm:prSet/>
      <dgm:spPr/>
      <dgm:t>
        <a:bodyPr/>
        <a:lstStyle/>
        <a:p>
          <a:endParaRPr lang="en-US"/>
        </a:p>
      </dgm:t>
    </dgm:pt>
    <dgm:pt modelId="{CC4697E6-FC55-4599-90F7-E3A77E5ADFD2}" type="sibTrans" cxnId="{1560BDB2-3F72-47F8-AD6C-52A336F3ED1C}">
      <dgm:prSet/>
      <dgm:spPr/>
      <dgm:t>
        <a:bodyPr/>
        <a:lstStyle/>
        <a:p>
          <a:endParaRPr lang="en-US"/>
        </a:p>
      </dgm:t>
    </dgm:pt>
    <dgm:pt modelId="{7273DA04-C1C7-49FA-8618-5BF24E90AB5F}">
      <dgm:prSet phldrT="[Text]"/>
      <dgm:spPr/>
      <dgm:t>
        <a:bodyPr/>
        <a:lstStyle/>
        <a:p>
          <a:r>
            <a:rPr lang="mk-MK" dirty="0"/>
            <a:t>Примерокот што се користеше за анализата беше извлечен од програмите со забавна функција емитувани во периодот од 15 мај до 16 јуни 2022 година на телевизиите на државно </a:t>
          </a:r>
          <a:r>
            <a:rPr lang="mk-MK" dirty="0" smtClean="0"/>
            <a:t>ниво, </a:t>
          </a:r>
          <a:r>
            <a:rPr lang="mk-MK" dirty="0"/>
            <a:t>односно МРТ1 и МРТ2 (на албански </a:t>
          </a:r>
          <a:r>
            <a:rPr lang="mk-MK" dirty="0" smtClean="0"/>
            <a:t>јазик), </a:t>
          </a:r>
          <a:r>
            <a:rPr lang="mk-MK" dirty="0"/>
            <a:t>ТВ Алсат-М, ТВ Канал 5, ТВ Алфа, ТВ Сител, ТВ Телма, како и ТВ Компани 21-М и ТВ </a:t>
          </a:r>
          <a:r>
            <a:rPr lang="mk-MK" dirty="0" smtClean="0"/>
            <a:t>24. </a:t>
          </a:r>
          <a:endParaRPr lang="en-US" dirty="0"/>
        </a:p>
      </dgm:t>
    </dgm:pt>
    <dgm:pt modelId="{2B62D383-8C95-4897-91B1-AD9A6D0AED53}" type="parTrans" cxnId="{491B14EF-12AB-4806-AD9E-071452B74ABE}">
      <dgm:prSet/>
      <dgm:spPr/>
      <dgm:t>
        <a:bodyPr/>
        <a:lstStyle/>
        <a:p>
          <a:endParaRPr lang="en-US"/>
        </a:p>
      </dgm:t>
    </dgm:pt>
    <dgm:pt modelId="{6B32C847-4E82-4F96-8956-E20A6FF95B23}" type="sibTrans" cxnId="{491B14EF-12AB-4806-AD9E-071452B74ABE}">
      <dgm:prSet/>
      <dgm:spPr/>
      <dgm:t>
        <a:bodyPr/>
        <a:lstStyle/>
        <a:p>
          <a:endParaRPr lang="en-US"/>
        </a:p>
      </dgm:t>
    </dgm:pt>
    <dgm:pt modelId="{4368975B-3E22-4D2C-9D1B-650F594CEB3E}">
      <dgm:prSet phldrT="[Text]"/>
      <dgm:spPr/>
      <dgm:t>
        <a:bodyPr/>
        <a:lstStyle/>
        <a:p>
          <a:r>
            <a:rPr lang="mk-MK" dirty="0"/>
            <a:t>Теоретската рамка </a:t>
          </a:r>
          <a:endParaRPr lang="en-US" dirty="0"/>
        </a:p>
      </dgm:t>
    </dgm:pt>
    <dgm:pt modelId="{D75E755D-49E8-45B6-8DCE-C2A01352BAD5}" type="parTrans" cxnId="{7C373EB3-2A24-4B89-975C-B7CB4316FC45}">
      <dgm:prSet/>
      <dgm:spPr/>
      <dgm:t>
        <a:bodyPr/>
        <a:lstStyle/>
        <a:p>
          <a:endParaRPr lang="en-US"/>
        </a:p>
      </dgm:t>
    </dgm:pt>
    <dgm:pt modelId="{43E5818B-6E2B-4F44-B378-397F46862D63}" type="sibTrans" cxnId="{7C373EB3-2A24-4B89-975C-B7CB4316FC45}">
      <dgm:prSet/>
      <dgm:spPr/>
      <dgm:t>
        <a:bodyPr/>
        <a:lstStyle/>
        <a:p>
          <a:endParaRPr lang="en-US"/>
        </a:p>
      </dgm:t>
    </dgm:pt>
    <dgm:pt modelId="{3AE49586-3D3A-43CC-8BA4-35395A3D40C2}">
      <dgm:prSet phldrT="[Text]"/>
      <dgm:spPr/>
      <dgm:t>
        <a:bodyPr/>
        <a:lstStyle/>
        <a:p>
          <a:r>
            <a:rPr lang="mk-MK" dirty="0"/>
            <a:t>Теоретската рамка на оваа анализа се темели на теоријата на репрезентациите на Стујарт Хол</a:t>
          </a:r>
          <a:r>
            <a:rPr lang="en-US" dirty="0"/>
            <a:t>. </a:t>
          </a:r>
          <a:r>
            <a:rPr lang="mk-MK" dirty="0"/>
            <a:t>Овој пристап овозможува разбирање на начините преку кои конструкциите на родот и идентитетите циркулираат во медиумите. Теоријата на репрезентациите е од особено значење за културните и феминистички студии кои се фокусираат на проучување на механизмите на моќта и продуцирањето на значењата, во кои репрезентациите не се подразбираат како огледала на светот, туку како негови конструкции.</a:t>
          </a:r>
          <a:endParaRPr lang="en-US" dirty="0"/>
        </a:p>
      </dgm:t>
    </dgm:pt>
    <dgm:pt modelId="{963EB78C-9813-4937-ADC5-0BAA314E3467}" type="parTrans" cxnId="{8CA9C921-D428-433B-8E9A-89DE1D9873C0}">
      <dgm:prSet/>
      <dgm:spPr/>
      <dgm:t>
        <a:bodyPr/>
        <a:lstStyle/>
        <a:p>
          <a:endParaRPr lang="en-US"/>
        </a:p>
      </dgm:t>
    </dgm:pt>
    <dgm:pt modelId="{123ECA53-E1C9-43D4-8E45-12D4A7A55790}" type="sibTrans" cxnId="{8CA9C921-D428-433B-8E9A-89DE1D9873C0}">
      <dgm:prSet/>
      <dgm:spPr/>
      <dgm:t>
        <a:bodyPr/>
        <a:lstStyle/>
        <a:p>
          <a:endParaRPr lang="en-US"/>
        </a:p>
      </dgm:t>
    </dgm:pt>
    <dgm:pt modelId="{22AF8D7E-8BF8-4EA0-98A4-E1AAC800F53F}">
      <dgm:prSet phldrT="[Text]"/>
      <dgm:spPr/>
      <dgm:t>
        <a:bodyPr/>
        <a:lstStyle/>
        <a:p>
          <a:r>
            <a:rPr lang="mk-MK" dirty="0" smtClean="0"/>
            <a:t>Анализирани 37 видови на забавни емисии. Вкупниот број на сите изданија од примерокот изнесуваше 191. Бројот на анализирани и обработените тематски целини или прилози од целокупниот примерок изнесуваше 412</a:t>
          </a:r>
          <a:r>
            <a:rPr lang="en-US" dirty="0" smtClean="0"/>
            <a:t> </a:t>
          </a:r>
          <a:r>
            <a:rPr lang="mk-MK" dirty="0" smtClean="0"/>
            <a:t>или околу 213 часа програм.</a:t>
          </a:r>
          <a:endParaRPr lang="en-US" dirty="0"/>
        </a:p>
      </dgm:t>
    </dgm:pt>
    <dgm:pt modelId="{E0970044-2FB0-4152-A49E-9380EFB6328B}" type="parTrans" cxnId="{9DBABD77-E737-463D-A220-207528C54FE8}">
      <dgm:prSet/>
      <dgm:spPr/>
    </dgm:pt>
    <dgm:pt modelId="{C96FD221-50B0-4595-AED1-A69D60757A18}" type="sibTrans" cxnId="{9DBABD77-E737-463D-A220-207528C54FE8}">
      <dgm:prSet/>
      <dgm:spPr/>
    </dgm:pt>
    <dgm:pt modelId="{AC84D440-88C2-486C-93E6-0323A92411DE}" type="pres">
      <dgm:prSet presAssocID="{CB017343-F89B-4B65-BB52-017D02951C51}" presName="Name0" presStyleCnt="0">
        <dgm:presLayoutVars>
          <dgm:dir/>
          <dgm:animLvl val="lvl"/>
          <dgm:resizeHandles val="exact"/>
        </dgm:presLayoutVars>
      </dgm:prSet>
      <dgm:spPr/>
      <dgm:t>
        <a:bodyPr/>
        <a:lstStyle/>
        <a:p>
          <a:endParaRPr lang="en-US"/>
        </a:p>
      </dgm:t>
    </dgm:pt>
    <dgm:pt modelId="{78D1C245-814F-4CA0-A064-129FC944DE01}" type="pres">
      <dgm:prSet presAssocID="{40187FA2-B5AD-47B2-A6EC-934670B65D51}" presName="linNode" presStyleCnt="0"/>
      <dgm:spPr/>
    </dgm:pt>
    <dgm:pt modelId="{C36234C4-1D1E-4668-93A9-0AEE9C49BCFA}" type="pres">
      <dgm:prSet presAssocID="{40187FA2-B5AD-47B2-A6EC-934670B65D51}" presName="parentText" presStyleLbl="node1" presStyleIdx="0" presStyleCnt="3" custScaleX="50112">
        <dgm:presLayoutVars>
          <dgm:chMax val="1"/>
          <dgm:bulletEnabled val="1"/>
        </dgm:presLayoutVars>
      </dgm:prSet>
      <dgm:spPr/>
      <dgm:t>
        <a:bodyPr/>
        <a:lstStyle/>
        <a:p>
          <a:endParaRPr lang="en-US"/>
        </a:p>
      </dgm:t>
    </dgm:pt>
    <dgm:pt modelId="{5A13FE0F-A779-49E2-AD17-D54BE4FE339C}" type="pres">
      <dgm:prSet presAssocID="{40187FA2-B5AD-47B2-A6EC-934670B65D51}" presName="descendantText" presStyleLbl="alignAccFollowNode1" presStyleIdx="0" presStyleCnt="3" custScaleX="127694" custScaleY="88314">
        <dgm:presLayoutVars>
          <dgm:bulletEnabled val="1"/>
        </dgm:presLayoutVars>
      </dgm:prSet>
      <dgm:spPr/>
      <dgm:t>
        <a:bodyPr/>
        <a:lstStyle/>
        <a:p>
          <a:endParaRPr lang="en-US"/>
        </a:p>
      </dgm:t>
    </dgm:pt>
    <dgm:pt modelId="{698BAA5E-B851-452D-A3C6-C68778CAFBD2}" type="pres">
      <dgm:prSet presAssocID="{2EEC2F53-DA0B-4CB6-B31C-3F5FBB997203}" presName="sp" presStyleCnt="0"/>
      <dgm:spPr/>
    </dgm:pt>
    <dgm:pt modelId="{4F79956D-79DB-48E0-8BEB-880B7AD491AB}" type="pres">
      <dgm:prSet presAssocID="{4C418C1D-D82F-49E2-9A97-F149F5902CD1}" presName="linNode" presStyleCnt="0"/>
      <dgm:spPr/>
    </dgm:pt>
    <dgm:pt modelId="{A3023CBC-42AA-404C-A0C7-BD49AC7AE862}" type="pres">
      <dgm:prSet presAssocID="{4C418C1D-D82F-49E2-9A97-F149F5902CD1}" presName="parentText" presStyleLbl="node1" presStyleIdx="1" presStyleCnt="3" custScaleX="167917">
        <dgm:presLayoutVars>
          <dgm:chMax val="1"/>
          <dgm:bulletEnabled val="1"/>
        </dgm:presLayoutVars>
      </dgm:prSet>
      <dgm:spPr/>
      <dgm:t>
        <a:bodyPr/>
        <a:lstStyle/>
        <a:p>
          <a:endParaRPr lang="en-US"/>
        </a:p>
      </dgm:t>
    </dgm:pt>
    <dgm:pt modelId="{6D0FF640-2066-499D-AE93-E0AFEB25D5DC}" type="pres">
      <dgm:prSet presAssocID="{4C418C1D-D82F-49E2-9A97-F149F5902CD1}" presName="descendantText" presStyleLbl="alignAccFollowNode1" presStyleIdx="1" presStyleCnt="3" custScaleX="421564" custScaleY="111336">
        <dgm:presLayoutVars>
          <dgm:bulletEnabled val="1"/>
        </dgm:presLayoutVars>
      </dgm:prSet>
      <dgm:spPr/>
      <dgm:t>
        <a:bodyPr/>
        <a:lstStyle/>
        <a:p>
          <a:endParaRPr lang="en-US"/>
        </a:p>
      </dgm:t>
    </dgm:pt>
    <dgm:pt modelId="{C45659B8-6F80-436F-B40C-768FECEF40FF}" type="pres">
      <dgm:prSet presAssocID="{CC4697E6-FC55-4599-90F7-E3A77E5ADFD2}" presName="sp" presStyleCnt="0"/>
      <dgm:spPr/>
    </dgm:pt>
    <dgm:pt modelId="{77CB70A1-CD98-4E63-8F6F-6BB514488B2D}" type="pres">
      <dgm:prSet presAssocID="{4368975B-3E22-4D2C-9D1B-650F594CEB3E}" presName="linNode" presStyleCnt="0"/>
      <dgm:spPr/>
    </dgm:pt>
    <dgm:pt modelId="{5D88F938-F0E6-4CE4-AA62-38AA75672A33}" type="pres">
      <dgm:prSet presAssocID="{4368975B-3E22-4D2C-9D1B-650F594CEB3E}" presName="parentText" presStyleLbl="node1" presStyleIdx="2" presStyleCnt="3" custScaleX="50112">
        <dgm:presLayoutVars>
          <dgm:chMax val="1"/>
          <dgm:bulletEnabled val="1"/>
        </dgm:presLayoutVars>
      </dgm:prSet>
      <dgm:spPr/>
      <dgm:t>
        <a:bodyPr/>
        <a:lstStyle/>
        <a:p>
          <a:endParaRPr lang="en-US"/>
        </a:p>
      </dgm:t>
    </dgm:pt>
    <dgm:pt modelId="{07A47E29-F7A2-459C-9D41-F08A1C13DAA4}" type="pres">
      <dgm:prSet presAssocID="{4368975B-3E22-4D2C-9D1B-650F594CEB3E}" presName="descendantText" presStyleLbl="alignAccFollowNode1" presStyleIdx="2" presStyleCnt="3" custScaleX="127246">
        <dgm:presLayoutVars>
          <dgm:bulletEnabled val="1"/>
        </dgm:presLayoutVars>
      </dgm:prSet>
      <dgm:spPr/>
      <dgm:t>
        <a:bodyPr/>
        <a:lstStyle/>
        <a:p>
          <a:endParaRPr lang="en-US"/>
        </a:p>
      </dgm:t>
    </dgm:pt>
  </dgm:ptLst>
  <dgm:cxnLst>
    <dgm:cxn modelId="{F940C870-C5D7-41C8-A989-9351589B1BBD}" type="presOf" srcId="{3AE49586-3D3A-43CC-8BA4-35395A3D40C2}" destId="{07A47E29-F7A2-459C-9D41-F08A1C13DAA4}" srcOrd="0" destOrd="0" presId="urn:microsoft.com/office/officeart/2005/8/layout/vList5"/>
    <dgm:cxn modelId="{8CA9C921-D428-433B-8E9A-89DE1D9873C0}" srcId="{4368975B-3E22-4D2C-9D1B-650F594CEB3E}" destId="{3AE49586-3D3A-43CC-8BA4-35395A3D40C2}" srcOrd="0" destOrd="0" parTransId="{963EB78C-9813-4937-ADC5-0BAA314E3467}" sibTransId="{123ECA53-E1C9-43D4-8E45-12D4A7A55790}"/>
    <dgm:cxn modelId="{1560BDB2-3F72-47F8-AD6C-52A336F3ED1C}" srcId="{CB017343-F89B-4B65-BB52-017D02951C51}" destId="{4C418C1D-D82F-49E2-9A97-F149F5902CD1}" srcOrd="1" destOrd="0" parTransId="{6932C804-A57E-4076-8BF7-AEACF3F39B62}" sibTransId="{CC4697E6-FC55-4599-90F7-E3A77E5ADFD2}"/>
    <dgm:cxn modelId="{43E78188-EAB8-496A-8D03-FBF8B3B48267}" type="presOf" srcId="{4C418C1D-D82F-49E2-9A97-F149F5902CD1}" destId="{A3023CBC-42AA-404C-A0C7-BD49AC7AE862}" srcOrd="0" destOrd="0" presId="urn:microsoft.com/office/officeart/2005/8/layout/vList5"/>
    <dgm:cxn modelId="{BB7665DA-8C8C-4217-B582-FE108DB8DBC0}" type="presOf" srcId="{EADD48F8-3EEF-402A-84B5-5AB808614541}" destId="{5A13FE0F-A779-49E2-AD17-D54BE4FE339C}" srcOrd="0" destOrd="0" presId="urn:microsoft.com/office/officeart/2005/8/layout/vList5"/>
    <dgm:cxn modelId="{9747429A-2B21-4B4E-8D94-5A6CDE94AAC2}" type="presOf" srcId="{7273DA04-C1C7-49FA-8618-5BF24E90AB5F}" destId="{6D0FF640-2066-499D-AE93-E0AFEB25D5DC}" srcOrd="0" destOrd="0" presId="urn:microsoft.com/office/officeart/2005/8/layout/vList5"/>
    <dgm:cxn modelId="{491B14EF-12AB-4806-AD9E-071452B74ABE}" srcId="{4C418C1D-D82F-49E2-9A97-F149F5902CD1}" destId="{7273DA04-C1C7-49FA-8618-5BF24E90AB5F}" srcOrd="0" destOrd="0" parTransId="{2B62D383-8C95-4897-91B1-AD9A6D0AED53}" sibTransId="{6B32C847-4E82-4F96-8956-E20A6FF95B23}"/>
    <dgm:cxn modelId="{27866AD2-866C-45D2-B208-D7C992B6FBD6}" type="presOf" srcId="{4368975B-3E22-4D2C-9D1B-650F594CEB3E}" destId="{5D88F938-F0E6-4CE4-AA62-38AA75672A33}" srcOrd="0" destOrd="0" presId="urn:microsoft.com/office/officeart/2005/8/layout/vList5"/>
    <dgm:cxn modelId="{7C373EB3-2A24-4B89-975C-B7CB4316FC45}" srcId="{CB017343-F89B-4B65-BB52-017D02951C51}" destId="{4368975B-3E22-4D2C-9D1B-650F594CEB3E}" srcOrd="2" destOrd="0" parTransId="{D75E755D-49E8-45B6-8DCE-C2A01352BAD5}" sibTransId="{43E5818B-6E2B-4F44-B378-397F46862D63}"/>
    <dgm:cxn modelId="{CBDD6FF9-7F26-4D99-ADE0-1822D6AAC184}" srcId="{CB017343-F89B-4B65-BB52-017D02951C51}" destId="{40187FA2-B5AD-47B2-A6EC-934670B65D51}" srcOrd="0" destOrd="0" parTransId="{D5976F1D-6874-4A2C-BFD0-1C93D9D509CC}" sibTransId="{2EEC2F53-DA0B-4CB6-B31C-3F5FBB997203}"/>
    <dgm:cxn modelId="{3D67B037-3D87-47E1-B088-2A36DCD0AF74}" type="presOf" srcId="{CB017343-F89B-4B65-BB52-017D02951C51}" destId="{AC84D440-88C2-486C-93E6-0323A92411DE}" srcOrd="0" destOrd="0" presId="urn:microsoft.com/office/officeart/2005/8/layout/vList5"/>
    <dgm:cxn modelId="{45D83032-6017-40A3-B2FB-F64CCE95B01C}" type="presOf" srcId="{22AF8D7E-8BF8-4EA0-98A4-E1AAC800F53F}" destId="{6D0FF640-2066-499D-AE93-E0AFEB25D5DC}" srcOrd="0" destOrd="1" presId="urn:microsoft.com/office/officeart/2005/8/layout/vList5"/>
    <dgm:cxn modelId="{50F652DD-6E67-495F-8097-0370E9F544FA}" srcId="{40187FA2-B5AD-47B2-A6EC-934670B65D51}" destId="{EADD48F8-3EEF-402A-84B5-5AB808614541}" srcOrd="0" destOrd="0" parTransId="{65D6F238-2C19-4FFD-98F3-B9B8DDFF955F}" sibTransId="{14AAD4D1-7675-43F6-A67B-F41648FCA435}"/>
    <dgm:cxn modelId="{9DBABD77-E737-463D-A220-207528C54FE8}" srcId="{4C418C1D-D82F-49E2-9A97-F149F5902CD1}" destId="{22AF8D7E-8BF8-4EA0-98A4-E1AAC800F53F}" srcOrd="1" destOrd="0" parTransId="{E0970044-2FB0-4152-A49E-9380EFB6328B}" sibTransId="{C96FD221-50B0-4595-AED1-A69D60757A18}"/>
    <dgm:cxn modelId="{BF66F7A7-CE4E-404B-8BDB-E8DEA6AC5C11}" type="presOf" srcId="{40187FA2-B5AD-47B2-A6EC-934670B65D51}" destId="{C36234C4-1D1E-4668-93A9-0AEE9C49BCFA}" srcOrd="0" destOrd="0" presId="urn:microsoft.com/office/officeart/2005/8/layout/vList5"/>
    <dgm:cxn modelId="{63FEF952-01FD-43C8-B9C4-BC09E89F0E8C}" type="presParOf" srcId="{AC84D440-88C2-486C-93E6-0323A92411DE}" destId="{78D1C245-814F-4CA0-A064-129FC944DE01}" srcOrd="0" destOrd="0" presId="urn:microsoft.com/office/officeart/2005/8/layout/vList5"/>
    <dgm:cxn modelId="{2A8A240D-4E7F-4011-8A17-6CEC07FC9F29}" type="presParOf" srcId="{78D1C245-814F-4CA0-A064-129FC944DE01}" destId="{C36234C4-1D1E-4668-93A9-0AEE9C49BCFA}" srcOrd="0" destOrd="0" presId="urn:microsoft.com/office/officeart/2005/8/layout/vList5"/>
    <dgm:cxn modelId="{EAF7B237-F726-4BF3-AEE5-114B050DA89D}" type="presParOf" srcId="{78D1C245-814F-4CA0-A064-129FC944DE01}" destId="{5A13FE0F-A779-49E2-AD17-D54BE4FE339C}" srcOrd="1" destOrd="0" presId="urn:microsoft.com/office/officeart/2005/8/layout/vList5"/>
    <dgm:cxn modelId="{C8A5FEF9-BB27-4FD0-8F2A-0C5B72FFD5CC}" type="presParOf" srcId="{AC84D440-88C2-486C-93E6-0323A92411DE}" destId="{698BAA5E-B851-452D-A3C6-C68778CAFBD2}" srcOrd="1" destOrd="0" presId="urn:microsoft.com/office/officeart/2005/8/layout/vList5"/>
    <dgm:cxn modelId="{645A3D0D-981C-474E-9961-D5CA7F0D7C21}" type="presParOf" srcId="{AC84D440-88C2-486C-93E6-0323A92411DE}" destId="{4F79956D-79DB-48E0-8BEB-880B7AD491AB}" srcOrd="2" destOrd="0" presId="urn:microsoft.com/office/officeart/2005/8/layout/vList5"/>
    <dgm:cxn modelId="{FD94C09B-ADC2-4BFB-B69A-1282C01EEF55}" type="presParOf" srcId="{4F79956D-79DB-48E0-8BEB-880B7AD491AB}" destId="{A3023CBC-42AA-404C-A0C7-BD49AC7AE862}" srcOrd="0" destOrd="0" presId="urn:microsoft.com/office/officeart/2005/8/layout/vList5"/>
    <dgm:cxn modelId="{468F10CE-8597-4EF9-894F-CD4303B4A172}" type="presParOf" srcId="{4F79956D-79DB-48E0-8BEB-880B7AD491AB}" destId="{6D0FF640-2066-499D-AE93-E0AFEB25D5DC}" srcOrd="1" destOrd="0" presId="urn:microsoft.com/office/officeart/2005/8/layout/vList5"/>
    <dgm:cxn modelId="{B79D2BAB-09EF-41D2-AF32-8FD1D8FC8CFF}" type="presParOf" srcId="{AC84D440-88C2-486C-93E6-0323A92411DE}" destId="{C45659B8-6F80-436F-B40C-768FECEF40FF}" srcOrd="3" destOrd="0" presId="urn:microsoft.com/office/officeart/2005/8/layout/vList5"/>
    <dgm:cxn modelId="{BE36C7C4-C4CB-4CFF-B842-D094442D6E83}" type="presParOf" srcId="{AC84D440-88C2-486C-93E6-0323A92411DE}" destId="{77CB70A1-CD98-4E63-8F6F-6BB514488B2D}" srcOrd="4" destOrd="0" presId="urn:microsoft.com/office/officeart/2005/8/layout/vList5"/>
    <dgm:cxn modelId="{D1121433-0A73-457A-B272-A81E44DDD041}" type="presParOf" srcId="{77CB70A1-CD98-4E63-8F6F-6BB514488B2D}" destId="{5D88F938-F0E6-4CE4-AA62-38AA75672A33}" srcOrd="0" destOrd="0" presId="urn:microsoft.com/office/officeart/2005/8/layout/vList5"/>
    <dgm:cxn modelId="{F9204678-88D9-493A-AFB5-A460DE5F5947}" type="presParOf" srcId="{77CB70A1-CD98-4E63-8F6F-6BB514488B2D}" destId="{07A47E29-F7A2-459C-9D41-F08A1C13DAA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4DC7-CF61-4323-9E84-56C1BA2203E1}">
      <dsp:nvSpPr>
        <dsp:cNvPr id="0" name=""/>
        <dsp:cNvSpPr/>
      </dsp:nvSpPr>
      <dsp:spPr>
        <a:xfrm>
          <a:off x="4684070" y="3251"/>
          <a:ext cx="7017530" cy="213648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mk-MK" sz="1800" kern="1200" dirty="0"/>
            <a:t>Бројот на мажи и жени уредници/чки односно автор(к)и на емисиите, како и бројот на водител(к)и и новинар(к)и;</a:t>
          </a:r>
          <a:endParaRPr lang="en-US" sz="1800" kern="1200" dirty="0"/>
        </a:p>
        <a:p>
          <a:pPr marL="171450" lvl="1" indent="-171450" algn="l" defTabSz="800100">
            <a:lnSpc>
              <a:spcPct val="90000"/>
            </a:lnSpc>
            <a:spcBef>
              <a:spcPct val="0"/>
            </a:spcBef>
            <a:spcAft>
              <a:spcPct val="15000"/>
            </a:spcAft>
            <a:buFont typeface="Arial" panose="020B0604020202020204" pitchFamily="34" charset="0"/>
            <a:buChar char="••"/>
          </a:pPr>
          <a:r>
            <a:rPr lang="mk-MK" sz="1800" kern="1200" dirty="0"/>
            <a:t>Бројот на вклучени гости и времетраење на говорот на </a:t>
          </a:r>
          <a:r>
            <a:rPr lang="mk-MK" sz="1800" kern="1200" dirty="0" smtClean="0"/>
            <a:t>гостите</a:t>
          </a:r>
          <a:r>
            <a:rPr lang="en-US" sz="1800" kern="1200" dirty="0" smtClean="0"/>
            <a:t>/</a:t>
          </a:r>
          <a:r>
            <a:rPr lang="mk-MK" sz="1800" kern="1200" dirty="0" smtClean="0"/>
            <a:t>гостинките во прилозите;</a:t>
          </a:r>
          <a:endParaRPr lang="en-US" sz="1800" kern="1200" dirty="0"/>
        </a:p>
        <a:p>
          <a:pPr marL="171450" lvl="1" indent="-171450" algn="l" defTabSz="800100">
            <a:lnSpc>
              <a:spcPct val="90000"/>
            </a:lnSpc>
            <a:spcBef>
              <a:spcPct val="0"/>
            </a:spcBef>
            <a:spcAft>
              <a:spcPct val="15000"/>
            </a:spcAft>
            <a:buFont typeface="Arial" panose="020B0604020202020204" pitchFamily="34" charset="0"/>
            <a:buChar char="••"/>
          </a:pPr>
          <a:r>
            <a:rPr lang="mk-MK" sz="1800" kern="1200" dirty="0"/>
            <a:t>Визуелна претставеност односно бројот на лица прикажани во прилозите според род.</a:t>
          </a:r>
          <a:endParaRPr lang="en-US" sz="1800" kern="1200" dirty="0"/>
        </a:p>
      </dsp:txBody>
      <dsp:txXfrm>
        <a:off x="4684070" y="270312"/>
        <a:ext cx="6216349" cy="1602363"/>
      </dsp:txXfrm>
    </dsp:sp>
    <dsp:sp modelId="{39488447-4716-4F84-A50A-D44A8071A981}">
      <dsp:nvSpPr>
        <dsp:cNvPr id="0" name=""/>
        <dsp:cNvSpPr/>
      </dsp:nvSpPr>
      <dsp:spPr>
        <a:xfrm>
          <a:off x="5716" y="254469"/>
          <a:ext cx="4678353" cy="16340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k-MK" sz="3100" kern="1200" dirty="0"/>
            <a:t>Квантитативниот пристап обезбедува податоци во поглед на:</a:t>
          </a:r>
          <a:endParaRPr lang="en-US" sz="3100" kern="1200" dirty="0"/>
        </a:p>
      </dsp:txBody>
      <dsp:txXfrm>
        <a:off x="85484" y="334237"/>
        <a:ext cx="4518817" cy="1474511"/>
      </dsp:txXfrm>
    </dsp:sp>
    <dsp:sp modelId="{B72BF612-9037-40F2-B7FB-B67034E4977E}">
      <dsp:nvSpPr>
        <dsp:cNvPr id="0" name=""/>
        <dsp:cNvSpPr/>
      </dsp:nvSpPr>
      <dsp:spPr>
        <a:xfrm>
          <a:off x="4684070" y="2303140"/>
          <a:ext cx="7017530" cy="272598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Темите и начинот на кој беа обработени истите;</a:t>
          </a:r>
          <a:endParaRPr lang="en-US" sz="1250" kern="1200" dirty="0"/>
        </a:p>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Односот на водител(к)ите кон родот и родовите прашања, како и односот меѓу соговорниците/соговорничките;</a:t>
          </a:r>
          <a:endParaRPr lang="en-US" sz="1250" kern="1200" dirty="0"/>
        </a:p>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Информации во поглед на користениот дискурс (на пр., јазик афирмативен кон родова еднаквост, јазик со предрасуди, дискриминирачки, сексистички, стереотипен, родово слеп, родово неутрален, родово сензитивен, објективизирачки, потценувачки јазик...)</a:t>
          </a:r>
          <a:endParaRPr lang="en-US" sz="1250" kern="1200" dirty="0"/>
        </a:p>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Претставување на родовите улоги во прилозите и во кои општествени улоги беа претставени мажите и жените;</a:t>
          </a:r>
          <a:endParaRPr lang="en-US" sz="1250" kern="1200" dirty="0"/>
        </a:p>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Придавање важност на физичкиот изглед, дали е тоа објективизирачки и сл.;</a:t>
          </a:r>
          <a:endParaRPr lang="en-US" sz="1250" kern="1200" dirty="0"/>
        </a:p>
        <a:p>
          <a:pPr marL="114300" lvl="1" indent="-114300" algn="l" defTabSz="555625">
            <a:lnSpc>
              <a:spcPct val="90000"/>
            </a:lnSpc>
            <a:spcBef>
              <a:spcPct val="0"/>
            </a:spcBef>
            <a:spcAft>
              <a:spcPct val="15000"/>
            </a:spcAft>
            <a:buFont typeface="Arial" panose="020B0604020202020204" pitchFamily="34" charset="0"/>
            <a:buChar char="••"/>
          </a:pPr>
          <a:r>
            <a:rPr lang="mk-MK" sz="1250" kern="1200" dirty="0"/>
            <a:t>Дали и на каков начин беа вклучени маргинализираните групи во прилозите;</a:t>
          </a:r>
          <a:endParaRPr lang="en-US" sz="1250" kern="1200" dirty="0"/>
        </a:p>
      </dsp:txBody>
      <dsp:txXfrm>
        <a:off x="4684070" y="2643888"/>
        <a:ext cx="5995286" cy="2044488"/>
      </dsp:txXfrm>
    </dsp:sp>
    <dsp:sp modelId="{FE0897CE-38A6-4420-A17F-7A8D2078E149}">
      <dsp:nvSpPr>
        <dsp:cNvPr id="0" name=""/>
        <dsp:cNvSpPr/>
      </dsp:nvSpPr>
      <dsp:spPr>
        <a:xfrm>
          <a:off x="5716" y="2849108"/>
          <a:ext cx="4678353" cy="16340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k-MK" sz="3100" kern="1200" dirty="0"/>
            <a:t>Квалитативниот пристап обезбедува информации во поглед на:</a:t>
          </a:r>
          <a:endParaRPr lang="en-US" sz="3100" kern="1200" dirty="0"/>
        </a:p>
      </dsp:txBody>
      <dsp:txXfrm>
        <a:off x="85484" y="2928876"/>
        <a:ext cx="4518817" cy="1474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3FE0F-A779-49E2-AD17-D54BE4FE339C}">
      <dsp:nvSpPr>
        <dsp:cNvPr id="0" name=""/>
        <dsp:cNvSpPr/>
      </dsp:nvSpPr>
      <dsp:spPr>
        <a:xfrm rot="5400000">
          <a:off x="6351871" y="-3939178"/>
          <a:ext cx="1284858" cy="970246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mk-MK" sz="1400" kern="1200" dirty="0"/>
            <a:t>За анализата беше конструиран соодветен прашалник од страна на истражувачкиот тим на Институтот, а акцентот беше ставен на истите стратешки области, кои се определени во </a:t>
          </a:r>
          <a:r>
            <a:rPr lang="mk-MK" sz="1400" i="1" kern="1200" dirty="0"/>
            <a:t>Националната</a:t>
          </a:r>
          <a:r>
            <a:rPr lang="mk-MK" sz="1400" kern="1200" dirty="0"/>
            <a:t> </a:t>
          </a:r>
          <a:r>
            <a:rPr lang="mk-MK" sz="1400" i="1" kern="1200" dirty="0"/>
            <a:t>стратегија за родова еднаквост 2013-2020</a:t>
          </a:r>
          <a:r>
            <a:rPr lang="mk-MK" sz="1400" kern="1200" dirty="0"/>
            <a:t>: човекови права, процеси на одлучување, здравје, социјална заштита, образование, економско јакнење, жената и насилството, жената и медиумите, жени, мир и безбедност, како и останати теми работени од родов аспект или кои се од значење за родовите.</a:t>
          </a:r>
          <a:endParaRPr lang="en-US" sz="1400" kern="1200" dirty="0"/>
        </a:p>
      </dsp:txBody>
      <dsp:txXfrm rot="-5400000">
        <a:off x="2143069" y="332346"/>
        <a:ext cx="9639741" cy="1159414"/>
      </dsp:txXfrm>
    </dsp:sp>
    <dsp:sp modelId="{C36234C4-1D1E-4668-93A9-0AEE9C49BCFA}">
      <dsp:nvSpPr>
        <dsp:cNvPr id="0" name=""/>
        <dsp:cNvSpPr/>
      </dsp:nvSpPr>
      <dsp:spPr>
        <a:xfrm>
          <a:off x="1284" y="2755"/>
          <a:ext cx="2141784" cy="1818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mk-MK" sz="2500" kern="1200" dirty="0"/>
            <a:t>Анализа</a:t>
          </a:r>
          <a:endParaRPr lang="en-US" sz="2500" kern="1200" dirty="0"/>
        </a:p>
      </dsp:txBody>
      <dsp:txXfrm>
        <a:off x="90060" y="91531"/>
        <a:ext cx="1964232" cy="1641042"/>
      </dsp:txXfrm>
    </dsp:sp>
    <dsp:sp modelId="{6D0FF640-2066-499D-AE93-E0AFEB25D5DC}">
      <dsp:nvSpPr>
        <dsp:cNvPr id="0" name=""/>
        <dsp:cNvSpPr/>
      </dsp:nvSpPr>
      <dsp:spPr>
        <a:xfrm rot="5400000">
          <a:off x="6212530" y="-2026915"/>
          <a:ext cx="1619800" cy="969698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mk-MK" sz="1400" kern="1200" dirty="0"/>
            <a:t>Примерокот што се користеше за анализата беше извлечен од програмите со забавна функција емитувани во периодот од 15 мај до 16 јуни 2022 година на телевизиите на државно </a:t>
          </a:r>
          <a:r>
            <a:rPr lang="mk-MK" sz="1400" kern="1200" dirty="0" smtClean="0"/>
            <a:t>ниво, </a:t>
          </a:r>
          <a:r>
            <a:rPr lang="mk-MK" sz="1400" kern="1200" dirty="0"/>
            <a:t>односно МРТ1 и МРТ2 (на албански </a:t>
          </a:r>
          <a:r>
            <a:rPr lang="mk-MK" sz="1400" kern="1200" dirty="0" smtClean="0"/>
            <a:t>јазик), </a:t>
          </a:r>
          <a:r>
            <a:rPr lang="mk-MK" sz="1400" kern="1200" dirty="0"/>
            <a:t>ТВ Алсат-М, ТВ Канал 5, ТВ Алфа, ТВ Сител, ТВ Телма, како и ТВ Компани 21-М и ТВ </a:t>
          </a:r>
          <a:r>
            <a:rPr lang="mk-MK" sz="1400" kern="1200" dirty="0" smtClean="0"/>
            <a:t>24. </a:t>
          </a:r>
          <a:endParaRPr lang="en-US" sz="1400" kern="1200" dirty="0"/>
        </a:p>
        <a:p>
          <a:pPr marL="114300" lvl="1" indent="-114300" algn="l" defTabSz="622300">
            <a:lnSpc>
              <a:spcPct val="90000"/>
            </a:lnSpc>
            <a:spcBef>
              <a:spcPct val="0"/>
            </a:spcBef>
            <a:spcAft>
              <a:spcPct val="15000"/>
            </a:spcAft>
            <a:buChar char="••"/>
          </a:pPr>
          <a:r>
            <a:rPr lang="mk-MK" sz="1400" kern="1200" dirty="0" smtClean="0"/>
            <a:t>Анализирани 37 видови на забавни емисии. Вкупниот број на сите изданија од примерокот изнесуваше 191. Бројот на анализирани и обработените тематски целини или прилози од целокупниот примерок изнесуваше 412</a:t>
          </a:r>
          <a:r>
            <a:rPr lang="en-US" sz="1400" kern="1200" dirty="0" smtClean="0"/>
            <a:t> </a:t>
          </a:r>
          <a:r>
            <a:rPr lang="mk-MK" sz="1400" kern="1200" dirty="0" smtClean="0"/>
            <a:t>или околу 213 часа програм.</a:t>
          </a:r>
          <a:endParaRPr lang="en-US" sz="1400" kern="1200" dirty="0"/>
        </a:p>
      </dsp:txBody>
      <dsp:txXfrm rot="-5400000">
        <a:off x="2173938" y="2090749"/>
        <a:ext cx="9617913" cy="1461656"/>
      </dsp:txXfrm>
    </dsp:sp>
    <dsp:sp modelId="{A3023CBC-42AA-404C-A0C7-BD49AC7AE862}">
      <dsp:nvSpPr>
        <dsp:cNvPr id="0" name=""/>
        <dsp:cNvSpPr/>
      </dsp:nvSpPr>
      <dsp:spPr>
        <a:xfrm>
          <a:off x="1284" y="1912279"/>
          <a:ext cx="2172653" cy="1818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mk-MK" sz="2500" kern="1200" dirty="0"/>
            <a:t>Примерок</a:t>
          </a:r>
          <a:endParaRPr lang="en-US" sz="2500" kern="1200" dirty="0"/>
        </a:p>
      </dsp:txBody>
      <dsp:txXfrm>
        <a:off x="90060" y="2001055"/>
        <a:ext cx="1995101" cy="1641042"/>
      </dsp:txXfrm>
    </dsp:sp>
    <dsp:sp modelId="{07A47E29-F7A2-459C-9D41-F08A1C13DAA4}">
      <dsp:nvSpPr>
        <dsp:cNvPr id="0" name=""/>
        <dsp:cNvSpPr/>
      </dsp:nvSpPr>
      <dsp:spPr>
        <a:xfrm rot="5400000">
          <a:off x="6249843" y="-103110"/>
          <a:ext cx="1454875" cy="966842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mk-MK" sz="1400" kern="1200" dirty="0"/>
            <a:t>Теоретската рамка на оваа анализа се темели на теоријата на репрезентациите на Стујарт Хол</a:t>
          </a:r>
          <a:r>
            <a:rPr lang="en-US" sz="1400" kern="1200" dirty="0"/>
            <a:t>. </a:t>
          </a:r>
          <a:r>
            <a:rPr lang="mk-MK" sz="1400" kern="1200" dirty="0"/>
            <a:t>Овој пристап овозможува разбирање на начините преку кои конструкциите на родот и идентитетите циркулираат во медиумите. Теоријата на репрезентациите е од особено значење за културните и феминистички студии кои се фокусираат на проучување на механизмите на моќта и продуцирањето на значењата, во кои репрезентациите не се подразбираат како огледала на светот, туку како негови конструкции.</a:t>
          </a:r>
          <a:endParaRPr lang="en-US" sz="1400" kern="1200" dirty="0"/>
        </a:p>
      </dsp:txBody>
      <dsp:txXfrm rot="-5400000">
        <a:off x="2143070" y="4074684"/>
        <a:ext cx="9597402" cy="1312833"/>
      </dsp:txXfrm>
    </dsp:sp>
    <dsp:sp modelId="{5D88F938-F0E6-4CE4-AA62-38AA75672A33}">
      <dsp:nvSpPr>
        <dsp:cNvPr id="0" name=""/>
        <dsp:cNvSpPr/>
      </dsp:nvSpPr>
      <dsp:spPr>
        <a:xfrm>
          <a:off x="1284" y="3821804"/>
          <a:ext cx="2141784" cy="1818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mk-MK" sz="2500" kern="1200" dirty="0"/>
            <a:t>Теоретската рамка </a:t>
          </a:r>
          <a:endParaRPr lang="en-US" sz="2500" kern="1200" dirty="0"/>
        </a:p>
      </dsp:txBody>
      <dsp:txXfrm>
        <a:off x="90060" y="3910580"/>
        <a:ext cx="1964232" cy="164104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415E20-EFD5-4276-A6BF-A0BD983C9479}"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691046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15E20-EFD5-4276-A6BF-A0BD983C9479}"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48331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C415E20-EFD5-4276-A6BF-A0BD983C9479}" type="datetimeFigureOut">
              <a:rPr lang="en-US" smtClean="0"/>
              <a:t>3/23/2023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95085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15E20-EFD5-4276-A6BF-A0BD983C9479}"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61838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EC415E20-EFD5-4276-A6BF-A0BD983C9479}" type="datetimeFigureOut">
              <a:rPr lang="en-US" smtClean="0"/>
              <a:t>3/23/2023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2AAE9AF-7A40-4BFA-B855-03AF6374F2C8}" type="slidenum">
              <a:rPr lang="en-US" smtClean="0"/>
              <a:t>‹#›</a:t>
            </a:fld>
            <a:endParaRPr lang="en-US"/>
          </a:p>
        </p:txBody>
      </p:sp>
    </p:spTree>
    <p:extLst>
      <p:ext uri="{BB962C8B-B14F-4D97-AF65-F5344CB8AC3E}">
        <p14:creationId xmlns:p14="http://schemas.microsoft.com/office/powerpoint/2010/main" val="30461331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15E20-EFD5-4276-A6BF-A0BD983C9479}"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403379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15E20-EFD5-4276-A6BF-A0BD983C9479}"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19792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415E20-EFD5-4276-A6BF-A0BD983C9479}"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0897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15E20-EFD5-4276-A6BF-A0BD983C9479}"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173929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415E20-EFD5-4276-A6BF-A0BD983C9479}"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69278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415E20-EFD5-4276-A6BF-A0BD983C9479}"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E9AF-7A40-4BFA-B855-03AF6374F2C8}" type="slidenum">
              <a:rPr lang="en-US" smtClean="0"/>
              <a:t>‹#›</a:t>
            </a:fld>
            <a:endParaRPr lang="en-US"/>
          </a:p>
        </p:txBody>
      </p:sp>
    </p:spTree>
    <p:extLst>
      <p:ext uri="{BB962C8B-B14F-4D97-AF65-F5344CB8AC3E}">
        <p14:creationId xmlns:p14="http://schemas.microsoft.com/office/powerpoint/2010/main" val="385594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EC415E20-EFD5-4276-A6BF-A0BD983C9479}" type="datetimeFigureOut">
              <a:rPr lang="en-US" smtClean="0"/>
              <a:t>3/23/2023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2AAE9AF-7A40-4BFA-B855-03AF6374F2C8}" type="slidenum">
              <a:rPr lang="en-US" smtClean="0"/>
              <a:t>‹#›</a:t>
            </a:fld>
            <a:endParaRPr lang="en-US"/>
          </a:p>
        </p:txBody>
      </p:sp>
    </p:spTree>
    <p:extLst>
      <p:ext uri="{BB962C8B-B14F-4D97-AF65-F5344CB8AC3E}">
        <p14:creationId xmlns:p14="http://schemas.microsoft.com/office/powerpoint/2010/main" val="19065300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AD25F7-28C3-87AF-D7E4-2017749FA4B4}"/>
              </a:ext>
            </a:extLst>
          </p:cNvPr>
          <p:cNvPicPr>
            <a:picLocks noChangeAspect="1"/>
          </p:cNvPicPr>
          <p:nvPr/>
        </p:nvPicPr>
        <p:blipFill rotWithShape="1">
          <a:blip r:embed="rId2"/>
          <a:srcRect t="1747"/>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AD84F4E6-B3B1-40B7-A8C4-2D1683E6F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Title 1">
            <a:extLst>
              <a:ext uri="{FF2B5EF4-FFF2-40B4-BE49-F238E27FC236}">
                <a16:creationId xmlns:a16="http://schemas.microsoft.com/office/drawing/2014/main" id="{3FE0B818-B880-FA10-FFE4-D46DE1D67B8C}"/>
              </a:ext>
            </a:extLst>
          </p:cNvPr>
          <p:cNvSpPr>
            <a:spLocks noGrp="1"/>
          </p:cNvSpPr>
          <p:nvPr>
            <p:ph type="ctrTitle"/>
          </p:nvPr>
        </p:nvSpPr>
        <p:spPr>
          <a:xfrm>
            <a:off x="365759" y="2166364"/>
            <a:ext cx="11471565" cy="1739347"/>
          </a:xfrm>
        </p:spPr>
        <p:txBody>
          <a:bodyPr>
            <a:noAutofit/>
          </a:bodyPr>
          <a:lstStyle/>
          <a:p>
            <a:r>
              <a:rPr lang="mk-MK" sz="2800" b="1" dirty="0">
                <a:solidFill>
                  <a:schemeClr val="accent4">
                    <a:lumMod val="50000"/>
                  </a:schemeClr>
                </a:solidFill>
                <a:effectLst/>
              </a:rPr>
              <a:t>Анализи на родовите прашања и начинот на прикажување и претставување на жените и на мажите во програмите на радиодифузерите</a:t>
            </a:r>
            <a:endParaRPr lang="en-US" sz="2800" dirty="0">
              <a:solidFill>
                <a:schemeClr val="tx1"/>
              </a:solidFill>
            </a:endParaRPr>
          </a:p>
        </p:txBody>
      </p:sp>
      <p:sp>
        <p:nvSpPr>
          <p:cNvPr id="11" name="Rectangle 10">
            <a:extLst>
              <a:ext uri="{FF2B5EF4-FFF2-40B4-BE49-F238E27FC236}">
                <a16:creationId xmlns:a16="http://schemas.microsoft.com/office/drawing/2014/main" id="{67B81D4B-A7B2-4B11-A131-E1B85DFEE4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887812"/>
            <a:ext cx="12188952" cy="4572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Tree>
    <p:extLst>
      <p:ext uri="{BB962C8B-B14F-4D97-AF65-F5344CB8AC3E}">
        <p14:creationId xmlns:p14="http://schemas.microsoft.com/office/powerpoint/2010/main" val="19650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8CE300-0F2D-146D-E2A0-846847076B28}"/>
              </a:ext>
            </a:extLst>
          </p:cNvPr>
          <p:cNvSpPr>
            <a:spLocks noGrp="1"/>
          </p:cNvSpPr>
          <p:nvPr>
            <p:ph idx="1"/>
          </p:nvPr>
        </p:nvSpPr>
        <p:spPr>
          <a:xfrm>
            <a:off x="348479" y="287811"/>
            <a:ext cx="4787652" cy="4206240"/>
          </a:xfrm>
        </p:spPr>
        <p:txBody>
          <a:bodyPr/>
          <a:lstStyle/>
          <a:p>
            <a:r>
              <a:rPr lang="mk-MK" sz="1800" dirty="0">
                <a:solidFill>
                  <a:schemeClr val="accent4">
                    <a:lumMod val="50000"/>
                  </a:schemeClr>
                </a:solidFill>
                <a:effectLst/>
              </a:rPr>
              <a:t>Истражувањето за родовите прашања и за начинот на прикажување и претставување на жените и на мажите</a:t>
            </a:r>
            <a:r>
              <a:rPr lang="mk-MK" sz="1800" b="1" dirty="0">
                <a:solidFill>
                  <a:schemeClr val="accent4">
                    <a:lumMod val="50000"/>
                  </a:schemeClr>
                </a:solidFill>
                <a:effectLst/>
              </a:rPr>
              <a:t> </a:t>
            </a:r>
            <a:r>
              <a:rPr lang="mk-MK" sz="1800" dirty="0">
                <a:solidFill>
                  <a:schemeClr val="accent4">
                    <a:lumMod val="50000"/>
                  </a:schemeClr>
                </a:solidFill>
                <a:effectLst/>
              </a:rPr>
              <a:t>го анализираше и односот помеѓу соговорниците и соговорничките во емисиите.</a:t>
            </a:r>
            <a:endParaRPr lang="en-US" dirty="0">
              <a:solidFill>
                <a:schemeClr val="accent4">
                  <a:lumMod val="50000"/>
                </a:schemeClr>
              </a:solidFill>
              <a:effectLst/>
            </a:endParaRPr>
          </a:p>
          <a:p>
            <a:endParaRPr lang="en-US" dirty="0">
              <a:solidFill>
                <a:schemeClr val="accent4">
                  <a:lumMod val="50000"/>
                </a:schemeClr>
              </a:solidFill>
            </a:endParaRPr>
          </a:p>
        </p:txBody>
      </p:sp>
      <p:graphicFrame>
        <p:nvGraphicFramePr>
          <p:cNvPr id="4" name="Table 4">
            <a:extLst>
              <a:ext uri="{FF2B5EF4-FFF2-40B4-BE49-F238E27FC236}">
                <a16:creationId xmlns:a16="http://schemas.microsoft.com/office/drawing/2014/main" id="{BAD09393-AA5B-1201-B618-571640AA5AFE}"/>
              </a:ext>
            </a:extLst>
          </p:cNvPr>
          <p:cNvGraphicFramePr>
            <a:graphicFrameLocks noGrp="1"/>
          </p:cNvGraphicFramePr>
          <p:nvPr>
            <p:extLst>
              <p:ext uri="{D42A27DB-BD31-4B8C-83A1-F6EECF244321}">
                <p14:modId xmlns:p14="http://schemas.microsoft.com/office/powerpoint/2010/main" val="2496794139"/>
              </p:ext>
            </p:extLst>
          </p:nvPr>
        </p:nvGraphicFramePr>
        <p:xfrm>
          <a:off x="5031200" y="355472"/>
          <a:ext cx="7055869" cy="2896362"/>
        </p:xfrm>
        <a:graphic>
          <a:graphicData uri="http://schemas.openxmlformats.org/drawingml/2006/table">
            <a:tbl>
              <a:tblPr firstRow="1" bandRow="1">
                <a:tableStyleId>{93296810-A885-4BE3-A3E7-6D5BEEA58F35}</a:tableStyleId>
              </a:tblPr>
              <a:tblGrid>
                <a:gridCol w="3902938">
                  <a:extLst>
                    <a:ext uri="{9D8B030D-6E8A-4147-A177-3AD203B41FA5}">
                      <a16:colId xmlns:a16="http://schemas.microsoft.com/office/drawing/2014/main" val="504649143"/>
                    </a:ext>
                  </a:extLst>
                </a:gridCol>
                <a:gridCol w="1249585">
                  <a:extLst>
                    <a:ext uri="{9D8B030D-6E8A-4147-A177-3AD203B41FA5}">
                      <a16:colId xmlns:a16="http://schemas.microsoft.com/office/drawing/2014/main" val="2557547380"/>
                    </a:ext>
                  </a:extLst>
                </a:gridCol>
                <a:gridCol w="1903346">
                  <a:extLst>
                    <a:ext uri="{9D8B030D-6E8A-4147-A177-3AD203B41FA5}">
                      <a16:colId xmlns:a16="http://schemas.microsoft.com/office/drawing/2014/main" val="3550936108"/>
                    </a:ext>
                  </a:extLst>
                </a:gridCol>
              </a:tblGrid>
              <a:tr h="607677">
                <a:tc>
                  <a:txBody>
                    <a:bodyPr/>
                    <a:lstStyle/>
                    <a:p>
                      <a:pPr algn="ctr" rtl="0">
                        <a:lnSpc>
                          <a:spcPct val="115000"/>
                        </a:lnSpc>
                        <a:spcAft>
                          <a:spcPts val="720"/>
                        </a:spcAft>
                      </a:pPr>
                      <a:r>
                        <a:rPr lang="mk-MK" sz="1400" b="1">
                          <a:effectLst/>
                        </a:rPr>
                        <a:t>Каков беше односот меѓу соговорниците/соговорничките?</a:t>
                      </a:r>
                      <a:endParaRPr lang="en-US" sz="1400">
                        <a:effectLst/>
                      </a:endParaRPr>
                    </a:p>
                  </a:txBody>
                  <a:tcPr marL="73152" marR="73152" marT="66675" marB="66675" anchor="b"/>
                </a:tc>
                <a:tc>
                  <a:txBody>
                    <a:bodyPr/>
                    <a:lstStyle/>
                    <a:p>
                      <a:pPr algn="ctr" rtl="0">
                        <a:lnSpc>
                          <a:spcPct val="115000"/>
                        </a:lnSpc>
                        <a:spcAft>
                          <a:spcPts val="720"/>
                        </a:spcAft>
                      </a:pPr>
                      <a:r>
                        <a:rPr lang="mk-MK" sz="1400" b="1">
                          <a:effectLst/>
                        </a:rPr>
                        <a:t>Фреквенција</a:t>
                      </a:r>
                      <a:endParaRPr lang="en-US" sz="1400">
                        <a:effectLst/>
                      </a:endParaRPr>
                    </a:p>
                  </a:txBody>
                  <a:tcPr marL="73152" marR="73152" marT="66675" marB="66675" anchor="b"/>
                </a:tc>
                <a:tc>
                  <a:txBody>
                    <a:bodyPr/>
                    <a:lstStyle/>
                    <a:p>
                      <a:pPr algn="ctr" rtl="0">
                        <a:lnSpc>
                          <a:spcPct val="115000"/>
                        </a:lnSpc>
                        <a:spcAft>
                          <a:spcPts val="720"/>
                        </a:spcAft>
                      </a:pPr>
                      <a:r>
                        <a:rPr lang="mk-MK" sz="1400" b="1">
                          <a:effectLst/>
                        </a:rPr>
                        <a:t>Процент</a:t>
                      </a:r>
                      <a:endParaRPr lang="en-US" sz="1400">
                        <a:effectLst/>
                      </a:endParaRPr>
                    </a:p>
                  </a:txBody>
                  <a:tcPr marL="73152" marR="73152" marT="66675" marB="66675" anchor="b"/>
                </a:tc>
                <a:extLst>
                  <a:ext uri="{0D108BD9-81ED-4DB2-BD59-A6C34878D82A}">
                    <a16:rowId xmlns:a16="http://schemas.microsoft.com/office/drawing/2014/main" val="832695307"/>
                  </a:ext>
                </a:extLst>
              </a:tr>
              <a:tr h="368761">
                <a:tc>
                  <a:txBody>
                    <a:bodyPr/>
                    <a:lstStyle/>
                    <a:p>
                      <a:pPr algn="l" rtl="0">
                        <a:lnSpc>
                          <a:spcPct val="115000"/>
                        </a:lnSpc>
                        <a:spcAft>
                          <a:spcPts val="720"/>
                        </a:spcAft>
                      </a:pPr>
                      <a:r>
                        <a:rPr lang="mk-MK" sz="1400" dirty="0">
                          <a:effectLst/>
                        </a:rPr>
                        <a:t>Професионален</a:t>
                      </a:r>
                      <a:endParaRPr lang="en-US" sz="1400" dirty="0">
                        <a:effectLst/>
                      </a:endParaRPr>
                    </a:p>
                  </a:txBody>
                  <a:tcPr marL="73152" marR="73152" marT="66675" marB="66675"/>
                </a:tc>
                <a:tc>
                  <a:txBody>
                    <a:bodyPr/>
                    <a:lstStyle/>
                    <a:p>
                      <a:pPr algn="r" rtl="0">
                        <a:lnSpc>
                          <a:spcPct val="115000"/>
                        </a:lnSpc>
                        <a:spcAft>
                          <a:spcPts val="720"/>
                        </a:spcAft>
                      </a:pPr>
                      <a:r>
                        <a:rPr lang="mk-MK" sz="1400">
                          <a:effectLst/>
                        </a:rPr>
                        <a:t>260</a:t>
                      </a:r>
                      <a:endParaRPr lang="en-US" sz="1400">
                        <a:effectLst/>
                      </a:endParaRPr>
                    </a:p>
                  </a:txBody>
                  <a:tcPr marL="73152" marR="73152" marT="66675" marB="66675" anchor="ctr"/>
                </a:tc>
                <a:tc>
                  <a:txBody>
                    <a:bodyPr/>
                    <a:lstStyle/>
                    <a:p>
                      <a:pPr algn="r" rtl="0">
                        <a:lnSpc>
                          <a:spcPct val="115000"/>
                        </a:lnSpc>
                        <a:spcAft>
                          <a:spcPts val="720"/>
                        </a:spcAft>
                      </a:pPr>
                      <a:r>
                        <a:rPr lang="mk-MK" sz="1400">
                          <a:effectLst/>
                        </a:rPr>
                        <a:t>63,1%</a:t>
                      </a:r>
                      <a:endParaRPr lang="en-US" sz="1400">
                        <a:effectLst/>
                      </a:endParaRPr>
                    </a:p>
                  </a:txBody>
                  <a:tcPr marL="73152" marR="73152" marT="66675" marB="66675" anchor="b"/>
                </a:tc>
                <a:extLst>
                  <a:ext uri="{0D108BD9-81ED-4DB2-BD59-A6C34878D82A}">
                    <a16:rowId xmlns:a16="http://schemas.microsoft.com/office/drawing/2014/main" val="1218390700"/>
                  </a:ext>
                </a:extLst>
              </a:tr>
              <a:tr h="354726">
                <a:tc>
                  <a:txBody>
                    <a:bodyPr/>
                    <a:lstStyle/>
                    <a:p>
                      <a:pPr algn="l" rtl="0">
                        <a:lnSpc>
                          <a:spcPct val="115000"/>
                        </a:lnSpc>
                        <a:spcAft>
                          <a:spcPts val="720"/>
                        </a:spcAft>
                      </a:pPr>
                      <a:r>
                        <a:rPr lang="mk-MK" sz="1400">
                          <a:effectLst/>
                        </a:rPr>
                        <a:t>Пријателски/близок</a:t>
                      </a:r>
                      <a:endParaRPr lang="en-US" sz="1400">
                        <a:effectLst/>
                      </a:endParaRPr>
                    </a:p>
                  </a:txBody>
                  <a:tcPr marL="73152" marR="73152" marT="66675" marB="66675"/>
                </a:tc>
                <a:tc>
                  <a:txBody>
                    <a:bodyPr/>
                    <a:lstStyle/>
                    <a:p>
                      <a:pPr algn="r" rtl="0">
                        <a:lnSpc>
                          <a:spcPct val="115000"/>
                        </a:lnSpc>
                        <a:spcAft>
                          <a:spcPts val="720"/>
                        </a:spcAft>
                      </a:pPr>
                      <a:r>
                        <a:rPr lang="mk-MK" sz="1400">
                          <a:effectLst/>
                        </a:rPr>
                        <a:t>78</a:t>
                      </a:r>
                      <a:endParaRPr lang="en-US" sz="1400">
                        <a:effectLst/>
                      </a:endParaRPr>
                    </a:p>
                  </a:txBody>
                  <a:tcPr marL="73152" marR="73152" marT="66675" marB="66675" anchor="ctr"/>
                </a:tc>
                <a:tc>
                  <a:txBody>
                    <a:bodyPr/>
                    <a:lstStyle/>
                    <a:p>
                      <a:pPr algn="r" rtl="0">
                        <a:lnSpc>
                          <a:spcPct val="115000"/>
                        </a:lnSpc>
                        <a:spcAft>
                          <a:spcPts val="720"/>
                        </a:spcAft>
                      </a:pPr>
                      <a:r>
                        <a:rPr lang="mk-MK" sz="1400">
                          <a:effectLst/>
                        </a:rPr>
                        <a:t>18,9%</a:t>
                      </a:r>
                      <a:endParaRPr lang="en-US" sz="1400">
                        <a:effectLst/>
                      </a:endParaRPr>
                    </a:p>
                  </a:txBody>
                  <a:tcPr marL="73152" marR="73152" marT="66675" marB="66675" anchor="b"/>
                </a:tc>
                <a:extLst>
                  <a:ext uri="{0D108BD9-81ED-4DB2-BD59-A6C34878D82A}">
                    <a16:rowId xmlns:a16="http://schemas.microsoft.com/office/drawing/2014/main" val="127775909"/>
                  </a:ext>
                </a:extLst>
              </a:tr>
              <a:tr h="368761">
                <a:tc>
                  <a:txBody>
                    <a:bodyPr/>
                    <a:lstStyle/>
                    <a:p>
                      <a:pPr algn="l" rtl="0">
                        <a:lnSpc>
                          <a:spcPct val="115000"/>
                        </a:lnSpc>
                        <a:spcAft>
                          <a:spcPts val="720"/>
                        </a:spcAft>
                      </a:pPr>
                      <a:r>
                        <a:rPr lang="mk-MK" sz="1400">
                          <a:effectLst/>
                        </a:rPr>
                        <a:t>Отуѓен/без меѓусебен контакт и размена</a:t>
                      </a:r>
                      <a:endParaRPr lang="en-US" sz="1400">
                        <a:effectLst/>
                      </a:endParaRPr>
                    </a:p>
                  </a:txBody>
                  <a:tcPr marL="73152" marR="73152" marT="66675" marB="66675"/>
                </a:tc>
                <a:tc>
                  <a:txBody>
                    <a:bodyPr/>
                    <a:lstStyle/>
                    <a:p>
                      <a:pPr algn="r" rtl="0">
                        <a:lnSpc>
                          <a:spcPct val="115000"/>
                        </a:lnSpc>
                        <a:spcAft>
                          <a:spcPts val="720"/>
                        </a:spcAft>
                      </a:pPr>
                      <a:r>
                        <a:rPr lang="mk-MK" sz="1400">
                          <a:effectLst/>
                        </a:rPr>
                        <a:t>9</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2,2</a:t>
                      </a:r>
                      <a:r>
                        <a:rPr lang="mk-MK" sz="1400">
                          <a:effectLst/>
                        </a:rPr>
                        <a:t>%</a:t>
                      </a:r>
                      <a:endParaRPr lang="en-US" sz="1400">
                        <a:effectLst/>
                      </a:endParaRPr>
                    </a:p>
                  </a:txBody>
                  <a:tcPr marL="73152" marR="73152" marT="66675" marB="66675" anchor="b"/>
                </a:tc>
                <a:extLst>
                  <a:ext uri="{0D108BD9-81ED-4DB2-BD59-A6C34878D82A}">
                    <a16:rowId xmlns:a16="http://schemas.microsoft.com/office/drawing/2014/main" val="1288631425"/>
                  </a:ext>
                </a:extLst>
              </a:tr>
              <a:tr h="354726">
                <a:tc>
                  <a:txBody>
                    <a:bodyPr/>
                    <a:lstStyle/>
                    <a:p>
                      <a:pPr algn="l" rtl="0">
                        <a:lnSpc>
                          <a:spcPct val="115000"/>
                        </a:lnSpc>
                        <a:spcAft>
                          <a:spcPts val="720"/>
                        </a:spcAft>
                      </a:pPr>
                      <a:r>
                        <a:rPr lang="mk-MK" sz="1400" dirty="0" smtClean="0">
                          <a:effectLst/>
                        </a:rPr>
                        <a:t>Непријателски</a:t>
                      </a:r>
                      <a:r>
                        <a:rPr lang="en-US" sz="1400" dirty="0" smtClean="0">
                          <a:effectLst/>
                        </a:rPr>
                        <a:t>,</a:t>
                      </a:r>
                      <a:r>
                        <a:rPr lang="mk-MK" sz="1400" dirty="0" smtClean="0">
                          <a:effectLst/>
                        </a:rPr>
                        <a:t> </a:t>
                      </a:r>
                      <a:r>
                        <a:rPr lang="mk-MK" sz="1400" dirty="0">
                          <a:effectLst/>
                        </a:rPr>
                        <a:t>тензичен/со спротивставување</a:t>
                      </a:r>
                      <a:endParaRPr lang="en-US" sz="1400" dirty="0">
                        <a:effectLst/>
                      </a:endParaRPr>
                    </a:p>
                  </a:txBody>
                  <a:tcPr marL="73152" marR="73152" marT="66675" marB="66675"/>
                </a:tc>
                <a:tc>
                  <a:txBody>
                    <a:bodyPr/>
                    <a:lstStyle/>
                    <a:p>
                      <a:pPr algn="r" rtl="0">
                        <a:lnSpc>
                          <a:spcPct val="115000"/>
                        </a:lnSpc>
                        <a:spcAft>
                          <a:spcPts val="720"/>
                        </a:spcAft>
                      </a:pPr>
                      <a:r>
                        <a:rPr lang="mk-MK" sz="1400">
                          <a:effectLst/>
                        </a:rPr>
                        <a:t>13</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3,2</a:t>
                      </a:r>
                      <a:r>
                        <a:rPr lang="mk-MK" sz="1400">
                          <a:effectLst/>
                        </a:rPr>
                        <a:t>%</a:t>
                      </a:r>
                      <a:endParaRPr lang="en-US" sz="1400">
                        <a:effectLst/>
                      </a:endParaRPr>
                    </a:p>
                  </a:txBody>
                  <a:tcPr marL="73152" marR="73152" marT="66675" marB="66675" anchor="b"/>
                </a:tc>
                <a:extLst>
                  <a:ext uri="{0D108BD9-81ED-4DB2-BD59-A6C34878D82A}">
                    <a16:rowId xmlns:a16="http://schemas.microsoft.com/office/drawing/2014/main" val="1960457933"/>
                  </a:ext>
                </a:extLst>
              </a:tr>
              <a:tr h="354726">
                <a:tc>
                  <a:txBody>
                    <a:bodyPr/>
                    <a:lstStyle/>
                    <a:p>
                      <a:pPr algn="l" rtl="0">
                        <a:lnSpc>
                          <a:spcPct val="115000"/>
                        </a:lnSpc>
                        <a:spcAft>
                          <a:spcPts val="720"/>
                        </a:spcAft>
                      </a:pPr>
                      <a:r>
                        <a:rPr lang="mk-MK" sz="1400" dirty="0">
                          <a:effectLst/>
                        </a:rPr>
                        <a:t>Без соговорници</a:t>
                      </a:r>
                      <a:endParaRPr lang="en-US" sz="1400" dirty="0">
                        <a:effectLst/>
                      </a:endParaRPr>
                    </a:p>
                  </a:txBody>
                  <a:tcPr marL="73152" marR="73152" marT="66675" marB="66675"/>
                </a:tc>
                <a:tc>
                  <a:txBody>
                    <a:bodyPr/>
                    <a:lstStyle/>
                    <a:p>
                      <a:pPr algn="r" rtl="0">
                        <a:lnSpc>
                          <a:spcPct val="115000"/>
                        </a:lnSpc>
                        <a:spcAft>
                          <a:spcPts val="720"/>
                        </a:spcAft>
                      </a:pPr>
                      <a:r>
                        <a:rPr lang="mk-MK" sz="1400">
                          <a:effectLst/>
                        </a:rPr>
                        <a:t>52</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12,6</a:t>
                      </a:r>
                      <a:r>
                        <a:rPr lang="mk-MK" sz="1400">
                          <a:effectLst/>
                        </a:rPr>
                        <a:t>%</a:t>
                      </a:r>
                      <a:endParaRPr lang="en-US" sz="1400">
                        <a:effectLst/>
                      </a:endParaRPr>
                    </a:p>
                  </a:txBody>
                  <a:tcPr marL="73152" marR="73152" marT="66675" marB="66675" anchor="b"/>
                </a:tc>
                <a:extLst>
                  <a:ext uri="{0D108BD9-81ED-4DB2-BD59-A6C34878D82A}">
                    <a16:rowId xmlns:a16="http://schemas.microsoft.com/office/drawing/2014/main" val="949461237"/>
                  </a:ext>
                </a:extLst>
              </a:tr>
              <a:tr h="368761">
                <a:tc>
                  <a:txBody>
                    <a:bodyPr/>
                    <a:lstStyle/>
                    <a:p>
                      <a:pPr algn="l" rtl="0">
                        <a:lnSpc>
                          <a:spcPct val="115000"/>
                        </a:lnSpc>
                        <a:spcAft>
                          <a:spcPts val="720"/>
                        </a:spcAft>
                      </a:pPr>
                      <a:r>
                        <a:rPr lang="mk-MK" sz="1400" b="1" dirty="0">
                          <a:effectLst/>
                        </a:rPr>
                        <a:t>Вкупно</a:t>
                      </a:r>
                      <a:endParaRPr lang="en-US" sz="1400" dirty="0">
                        <a:effectLst/>
                      </a:endParaRPr>
                    </a:p>
                  </a:txBody>
                  <a:tcPr marL="73152" marR="73152" marT="66675" marB="66675"/>
                </a:tc>
                <a:tc>
                  <a:txBody>
                    <a:bodyPr/>
                    <a:lstStyle/>
                    <a:p>
                      <a:pPr algn="r" rtl="0">
                        <a:lnSpc>
                          <a:spcPct val="115000"/>
                        </a:lnSpc>
                        <a:spcAft>
                          <a:spcPts val="720"/>
                        </a:spcAft>
                      </a:pPr>
                      <a:r>
                        <a:rPr lang="mk-MK" sz="1400" b="1">
                          <a:effectLst/>
                        </a:rPr>
                        <a:t>412</a:t>
                      </a:r>
                      <a:endParaRPr lang="en-US" sz="1400">
                        <a:effectLst/>
                      </a:endParaRPr>
                    </a:p>
                  </a:txBody>
                  <a:tcPr marL="73152" marR="73152" marT="66675" marB="66675" anchor="ctr"/>
                </a:tc>
                <a:tc>
                  <a:txBody>
                    <a:bodyPr/>
                    <a:lstStyle/>
                    <a:p>
                      <a:pPr algn="r" rtl="0">
                        <a:lnSpc>
                          <a:spcPct val="115000"/>
                        </a:lnSpc>
                        <a:spcAft>
                          <a:spcPts val="720"/>
                        </a:spcAft>
                      </a:pPr>
                      <a:r>
                        <a:rPr lang="en-US" sz="1400" b="1" dirty="0">
                          <a:effectLst/>
                        </a:rPr>
                        <a:t>100</a:t>
                      </a:r>
                      <a:r>
                        <a:rPr lang="mk-MK" sz="1400" dirty="0">
                          <a:effectLst/>
                        </a:rPr>
                        <a:t>%</a:t>
                      </a:r>
                      <a:endParaRPr lang="en-US" sz="1400" dirty="0">
                        <a:effectLst/>
                      </a:endParaRPr>
                    </a:p>
                  </a:txBody>
                  <a:tcPr marL="73152" marR="73152" marT="66675" marB="66675" anchor="b"/>
                </a:tc>
                <a:extLst>
                  <a:ext uri="{0D108BD9-81ED-4DB2-BD59-A6C34878D82A}">
                    <a16:rowId xmlns:a16="http://schemas.microsoft.com/office/drawing/2014/main" val="1237827973"/>
                  </a:ext>
                </a:extLst>
              </a:tr>
            </a:tbl>
          </a:graphicData>
        </a:graphic>
      </p:graphicFrame>
      <p:sp>
        <p:nvSpPr>
          <p:cNvPr id="6" name="TextBox 5">
            <a:extLst>
              <a:ext uri="{FF2B5EF4-FFF2-40B4-BE49-F238E27FC236}">
                <a16:creationId xmlns:a16="http://schemas.microsoft.com/office/drawing/2014/main" id="{A228A70E-0330-81F6-17BD-4C5E0FBC5FEC}"/>
              </a:ext>
            </a:extLst>
          </p:cNvPr>
          <p:cNvSpPr txBox="1"/>
          <p:nvPr/>
        </p:nvSpPr>
        <p:spPr>
          <a:xfrm>
            <a:off x="5234543" y="3219590"/>
            <a:ext cx="7132320" cy="297133"/>
          </a:xfrm>
          <a:prstGeom prst="rect">
            <a:avLst/>
          </a:prstGeom>
          <a:noFill/>
        </p:spPr>
        <p:txBody>
          <a:bodyPr wrap="square">
            <a:spAutoFit/>
          </a:bodyPr>
          <a:lstStyle/>
          <a:p>
            <a:pPr algn="just" rtl="0">
              <a:lnSpc>
                <a:spcPct val="108000"/>
              </a:lnSpc>
              <a:spcAft>
                <a:spcPts val="792"/>
              </a:spcAft>
            </a:pPr>
            <a:r>
              <a:rPr lang="mk-MK" sz="1300" b="1" i="1" dirty="0">
                <a:effectLst/>
                <a:latin typeface="Calibri, serif"/>
              </a:rPr>
              <a:t>Табела 9: Каков беше односот меѓу соговорниците/соговорничките?</a:t>
            </a:r>
            <a:endParaRPr lang="en-US" sz="1300" dirty="0">
              <a:effectLst/>
            </a:endParaRPr>
          </a:p>
        </p:txBody>
      </p:sp>
      <p:sp>
        <p:nvSpPr>
          <p:cNvPr id="8" name="TextBox 7">
            <a:extLst>
              <a:ext uri="{FF2B5EF4-FFF2-40B4-BE49-F238E27FC236}">
                <a16:creationId xmlns:a16="http://schemas.microsoft.com/office/drawing/2014/main" id="{7DB5DD0B-9F05-B5D3-A2C7-FA929A2A07E5}"/>
              </a:ext>
            </a:extLst>
          </p:cNvPr>
          <p:cNvSpPr txBox="1"/>
          <p:nvPr/>
        </p:nvSpPr>
        <p:spPr>
          <a:xfrm>
            <a:off x="104931" y="3429000"/>
            <a:ext cx="5031200" cy="3416320"/>
          </a:xfrm>
          <a:prstGeom prst="rect">
            <a:avLst/>
          </a:prstGeom>
          <a:noFill/>
        </p:spPr>
        <p:txBody>
          <a:bodyPr wrap="square">
            <a:spAutoFit/>
          </a:bodyPr>
          <a:lstStyle/>
          <a:p>
            <a:pPr indent="457200" algn="just" rtl="0">
              <a:spcAft>
                <a:spcPts val="792"/>
              </a:spcAft>
            </a:pPr>
            <a:r>
              <a:rPr lang="mk-MK" sz="1800" dirty="0">
                <a:effectLst/>
              </a:rPr>
              <a:t>Како што може да се претпостави, проблематичниот пристап кон родовите прашања најчесто се јавуваше во прилозите, кадешто во односот помеѓу соговорниците/соговорничките постоеше доминација или кога стануваше збор за непријателски и тензичен однос, но исто така се јавуваше и кај односот помеѓу соговорниците кој беше пријателски и </a:t>
            </a:r>
            <a:r>
              <a:rPr lang="mk-MK" sz="1800" dirty="0" smtClean="0">
                <a:effectLst/>
              </a:rPr>
              <a:t>близок, неформален. Овој тип на комуникација помеѓу соговорниците се покажа како погоден за дискурс во кој се застапени родови стереотипи.</a:t>
            </a:r>
            <a:endParaRPr lang="en-US" dirty="0">
              <a:effectLst/>
            </a:endParaRPr>
          </a:p>
        </p:txBody>
      </p:sp>
      <p:graphicFrame>
        <p:nvGraphicFramePr>
          <p:cNvPr id="9" name="Table 9">
            <a:extLst>
              <a:ext uri="{FF2B5EF4-FFF2-40B4-BE49-F238E27FC236}">
                <a16:creationId xmlns:a16="http://schemas.microsoft.com/office/drawing/2014/main" id="{73B43598-8A7E-6B45-B7AC-C1BCCD6ADABD}"/>
              </a:ext>
            </a:extLst>
          </p:cNvPr>
          <p:cNvGraphicFramePr>
            <a:graphicFrameLocks noGrp="1"/>
          </p:cNvGraphicFramePr>
          <p:nvPr>
            <p:extLst>
              <p:ext uri="{D42A27DB-BD31-4B8C-83A1-F6EECF244321}">
                <p14:modId xmlns:p14="http://schemas.microsoft.com/office/powerpoint/2010/main" val="3987073590"/>
              </p:ext>
            </p:extLst>
          </p:nvPr>
        </p:nvGraphicFramePr>
        <p:xfrm>
          <a:off x="5525590" y="3582410"/>
          <a:ext cx="6006844" cy="2907387"/>
        </p:xfrm>
        <a:graphic>
          <a:graphicData uri="http://schemas.openxmlformats.org/drawingml/2006/table">
            <a:tbl>
              <a:tblPr firstRow="1" bandRow="1">
                <a:tableStyleId>{5C22544A-7EE6-4342-B048-85BDC9FD1C3A}</a:tableStyleId>
              </a:tblPr>
              <a:tblGrid>
                <a:gridCol w="3674712">
                  <a:extLst>
                    <a:ext uri="{9D8B030D-6E8A-4147-A177-3AD203B41FA5}">
                      <a16:colId xmlns:a16="http://schemas.microsoft.com/office/drawing/2014/main" val="1542598014"/>
                    </a:ext>
                  </a:extLst>
                </a:gridCol>
                <a:gridCol w="1260850">
                  <a:extLst>
                    <a:ext uri="{9D8B030D-6E8A-4147-A177-3AD203B41FA5}">
                      <a16:colId xmlns:a16="http://schemas.microsoft.com/office/drawing/2014/main" val="104922583"/>
                    </a:ext>
                  </a:extLst>
                </a:gridCol>
                <a:gridCol w="1071282">
                  <a:extLst>
                    <a:ext uri="{9D8B030D-6E8A-4147-A177-3AD203B41FA5}">
                      <a16:colId xmlns:a16="http://schemas.microsoft.com/office/drawing/2014/main" val="2870342246"/>
                    </a:ext>
                  </a:extLst>
                </a:gridCol>
              </a:tblGrid>
              <a:tr h="584257">
                <a:tc>
                  <a:txBody>
                    <a:bodyPr/>
                    <a:lstStyle/>
                    <a:p>
                      <a:pPr algn="ctr" rtl="0">
                        <a:lnSpc>
                          <a:spcPct val="115000"/>
                        </a:lnSpc>
                        <a:spcAft>
                          <a:spcPts val="720"/>
                        </a:spcAft>
                      </a:pPr>
                      <a:r>
                        <a:rPr lang="mk-MK" sz="1350" b="1" dirty="0">
                          <a:effectLst/>
                        </a:rPr>
                        <a:t>Што се манифестираше во односот меѓу соговорниците/соговорничките:</a:t>
                      </a:r>
                      <a:endParaRPr lang="en-US" sz="1350" dirty="0">
                        <a:effectLst/>
                      </a:endParaRPr>
                    </a:p>
                  </a:txBody>
                  <a:tcPr marL="73152" marR="73152" marT="66675" marB="66675" anchor="b"/>
                </a:tc>
                <a:tc>
                  <a:txBody>
                    <a:bodyPr/>
                    <a:lstStyle/>
                    <a:p>
                      <a:pPr algn="ctr" rtl="0">
                        <a:lnSpc>
                          <a:spcPct val="115000"/>
                        </a:lnSpc>
                        <a:spcAft>
                          <a:spcPts val="720"/>
                        </a:spcAft>
                      </a:pPr>
                      <a:r>
                        <a:rPr lang="mk-MK" sz="1350" b="1">
                          <a:effectLst/>
                        </a:rPr>
                        <a:t>Фреквенција</a:t>
                      </a:r>
                      <a:endParaRPr lang="en-US" sz="1350">
                        <a:effectLst/>
                      </a:endParaRPr>
                    </a:p>
                  </a:txBody>
                  <a:tcPr marL="73152" marR="73152" marT="66675" marB="66675" anchor="ctr"/>
                </a:tc>
                <a:tc>
                  <a:txBody>
                    <a:bodyPr/>
                    <a:lstStyle/>
                    <a:p>
                      <a:pPr algn="ctr" rtl="0">
                        <a:lnSpc>
                          <a:spcPct val="115000"/>
                        </a:lnSpc>
                        <a:spcAft>
                          <a:spcPts val="720"/>
                        </a:spcAft>
                      </a:pPr>
                      <a:r>
                        <a:rPr lang="mk-MK" sz="1350" b="1">
                          <a:effectLst/>
                        </a:rPr>
                        <a:t>Процент</a:t>
                      </a:r>
                      <a:endParaRPr lang="en-US" sz="1350">
                        <a:effectLst/>
                      </a:endParaRPr>
                    </a:p>
                  </a:txBody>
                  <a:tcPr marL="73152" marR="73152" marT="66675" marB="66675" anchor="ctr"/>
                </a:tc>
                <a:extLst>
                  <a:ext uri="{0D108BD9-81ED-4DB2-BD59-A6C34878D82A}">
                    <a16:rowId xmlns:a16="http://schemas.microsoft.com/office/drawing/2014/main" val="4226102865"/>
                  </a:ext>
                </a:extLst>
              </a:tr>
              <a:tr h="349118">
                <a:tc>
                  <a:txBody>
                    <a:bodyPr/>
                    <a:lstStyle/>
                    <a:p>
                      <a:pPr algn="l" rtl="0">
                        <a:lnSpc>
                          <a:spcPct val="115000"/>
                        </a:lnSpc>
                        <a:spcAft>
                          <a:spcPts val="720"/>
                        </a:spcAft>
                      </a:pPr>
                      <a:r>
                        <a:rPr lang="mk-MK" sz="1350" dirty="0">
                          <a:effectLst/>
                        </a:rPr>
                        <a:t>Доминација на мажот/жената</a:t>
                      </a:r>
                      <a:endParaRPr lang="en-US" sz="1350" dirty="0">
                        <a:effectLst/>
                      </a:endParaRPr>
                    </a:p>
                  </a:txBody>
                  <a:tcPr marL="73152" marR="73152" marT="66675" marB="66675" anchor="ctr"/>
                </a:tc>
                <a:tc>
                  <a:txBody>
                    <a:bodyPr/>
                    <a:lstStyle/>
                    <a:p>
                      <a:pPr algn="r" rtl="0">
                        <a:lnSpc>
                          <a:spcPct val="115000"/>
                        </a:lnSpc>
                        <a:spcAft>
                          <a:spcPts val="720"/>
                        </a:spcAft>
                      </a:pPr>
                      <a:r>
                        <a:rPr lang="mk-MK" sz="1350">
                          <a:effectLst/>
                        </a:rPr>
                        <a:t>52</a:t>
                      </a:r>
                      <a:endParaRPr lang="en-US" sz="1350">
                        <a:effectLst/>
                      </a:endParaRPr>
                    </a:p>
                  </a:txBody>
                  <a:tcPr marL="73152" marR="73152" marT="66675" marB="66675" anchor="ctr"/>
                </a:tc>
                <a:tc>
                  <a:txBody>
                    <a:bodyPr/>
                    <a:lstStyle/>
                    <a:p>
                      <a:pPr algn="r" rtl="0">
                        <a:lnSpc>
                          <a:spcPct val="115000"/>
                        </a:lnSpc>
                        <a:spcAft>
                          <a:spcPts val="720"/>
                        </a:spcAft>
                      </a:pPr>
                      <a:r>
                        <a:rPr lang="mk-MK" sz="1350">
                          <a:effectLst/>
                          <a:latin typeface="Calibri, serif"/>
                        </a:rPr>
                        <a:t>12,6%</a:t>
                      </a:r>
                      <a:endParaRPr lang="en-US" sz="1350">
                        <a:effectLst/>
                      </a:endParaRPr>
                    </a:p>
                  </a:txBody>
                  <a:tcPr marL="73152" marR="73152" marT="66675" marB="66675" anchor="ctr"/>
                </a:tc>
                <a:extLst>
                  <a:ext uri="{0D108BD9-81ED-4DB2-BD59-A6C34878D82A}">
                    <a16:rowId xmlns:a16="http://schemas.microsoft.com/office/drawing/2014/main" val="1902573284"/>
                  </a:ext>
                </a:extLst>
              </a:tr>
              <a:tr h="329135">
                <a:tc>
                  <a:txBody>
                    <a:bodyPr/>
                    <a:lstStyle/>
                    <a:p>
                      <a:pPr algn="l" rtl="0">
                        <a:lnSpc>
                          <a:spcPct val="115000"/>
                        </a:lnSpc>
                        <a:spcAft>
                          <a:spcPts val="720"/>
                        </a:spcAft>
                      </a:pPr>
                      <a:r>
                        <a:rPr lang="mk-MK" sz="1350" dirty="0">
                          <a:effectLst/>
                        </a:rPr>
                        <a:t>Еднаквост и почитување</a:t>
                      </a:r>
                      <a:endParaRPr lang="en-US" sz="1350" dirty="0">
                        <a:effectLst/>
                      </a:endParaRPr>
                    </a:p>
                  </a:txBody>
                  <a:tcPr marL="73152" marR="73152" marT="66675" marB="66675" anchor="ctr"/>
                </a:tc>
                <a:tc>
                  <a:txBody>
                    <a:bodyPr/>
                    <a:lstStyle/>
                    <a:p>
                      <a:pPr algn="r" rtl="0">
                        <a:lnSpc>
                          <a:spcPct val="115000"/>
                        </a:lnSpc>
                        <a:spcAft>
                          <a:spcPts val="720"/>
                        </a:spcAft>
                      </a:pPr>
                      <a:r>
                        <a:rPr lang="mk-MK" sz="1350">
                          <a:effectLst/>
                        </a:rPr>
                        <a:t>279</a:t>
                      </a:r>
                      <a:endParaRPr lang="en-US" sz="1350">
                        <a:effectLst/>
                      </a:endParaRPr>
                    </a:p>
                  </a:txBody>
                  <a:tcPr marL="73152" marR="73152" marT="66675" marB="66675" anchor="ctr"/>
                </a:tc>
                <a:tc>
                  <a:txBody>
                    <a:bodyPr/>
                    <a:lstStyle/>
                    <a:p>
                      <a:pPr algn="r" rtl="0">
                        <a:lnSpc>
                          <a:spcPct val="115000"/>
                        </a:lnSpc>
                        <a:spcAft>
                          <a:spcPts val="720"/>
                        </a:spcAft>
                      </a:pPr>
                      <a:r>
                        <a:rPr lang="mk-MK" sz="1350">
                          <a:effectLst/>
                          <a:latin typeface="Calibri, serif"/>
                        </a:rPr>
                        <a:t>67,7%</a:t>
                      </a:r>
                      <a:endParaRPr lang="en-US" sz="1350">
                        <a:effectLst/>
                      </a:endParaRPr>
                    </a:p>
                  </a:txBody>
                  <a:tcPr marL="73152" marR="73152" marT="66675" marB="66675" anchor="ctr"/>
                </a:tc>
                <a:extLst>
                  <a:ext uri="{0D108BD9-81ED-4DB2-BD59-A6C34878D82A}">
                    <a16:rowId xmlns:a16="http://schemas.microsoft.com/office/drawing/2014/main" val="2556971209"/>
                  </a:ext>
                </a:extLst>
              </a:tr>
              <a:tr h="349118">
                <a:tc>
                  <a:txBody>
                    <a:bodyPr/>
                    <a:lstStyle/>
                    <a:p>
                      <a:pPr algn="l" rtl="0">
                        <a:lnSpc>
                          <a:spcPct val="115000"/>
                        </a:lnSpc>
                        <a:spcAft>
                          <a:spcPts val="720"/>
                        </a:spcAft>
                      </a:pPr>
                      <a:r>
                        <a:rPr lang="mk-MK" sz="1350" dirty="0">
                          <a:effectLst/>
                        </a:rPr>
                        <a:t>Не може да се определи</a:t>
                      </a:r>
                      <a:endParaRPr lang="en-US" sz="1350" dirty="0">
                        <a:effectLst/>
                      </a:endParaRPr>
                    </a:p>
                  </a:txBody>
                  <a:tcPr marL="73152" marR="73152" marT="66675" marB="66675" anchor="ctr"/>
                </a:tc>
                <a:tc>
                  <a:txBody>
                    <a:bodyPr/>
                    <a:lstStyle/>
                    <a:p>
                      <a:pPr algn="r" rtl="0">
                        <a:lnSpc>
                          <a:spcPct val="115000"/>
                        </a:lnSpc>
                        <a:spcAft>
                          <a:spcPts val="720"/>
                        </a:spcAft>
                      </a:pPr>
                      <a:r>
                        <a:rPr lang="mk-MK" sz="1350">
                          <a:effectLst/>
                        </a:rPr>
                        <a:t>24</a:t>
                      </a:r>
                      <a:endParaRPr lang="en-US" sz="1350">
                        <a:effectLst/>
                      </a:endParaRPr>
                    </a:p>
                  </a:txBody>
                  <a:tcPr marL="73152" marR="73152" marT="66675" marB="66675" anchor="ctr"/>
                </a:tc>
                <a:tc>
                  <a:txBody>
                    <a:bodyPr/>
                    <a:lstStyle/>
                    <a:p>
                      <a:pPr algn="r" rtl="0">
                        <a:lnSpc>
                          <a:spcPct val="115000"/>
                        </a:lnSpc>
                        <a:spcAft>
                          <a:spcPts val="720"/>
                        </a:spcAft>
                      </a:pPr>
                      <a:r>
                        <a:rPr lang="en-US" sz="1350">
                          <a:effectLst/>
                          <a:latin typeface="Calibri, serif"/>
                        </a:rPr>
                        <a:t>5,8</a:t>
                      </a:r>
                      <a:r>
                        <a:rPr lang="mk-MK" sz="1350">
                          <a:effectLst/>
                          <a:latin typeface="Calibri, serif"/>
                        </a:rPr>
                        <a:t>%</a:t>
                      </a:r>
                      <a:endParaRPr lang="en-US" sz="1350">
                        <a:effectLst/>
                      </a:endParaRPr>
                    </a:p>
                  </a:txBody>
                  <a:tcPr marL="73152" marR="73152" marT="66675" marB="66675" anchor="ctr"/>
                </a:tc>
                <a:extLst>
                  <a:ext uri="{0D108BD9-81ED-4DB2-BD59-A6C34878D82A}">
                    <a16:rowId xmlns:a16="http://schemas.microsoft.com/office/drawing/2014/main" val="3819112983"/>
                  </a:ext>
                </a:extLst>
              </a:tr>
              <a:tr h="349118">
                <a:tc>
                  <a:txBody>
                    <a:bodyPr/>
                    <a:lstStyle/>
                    <a:p>
                      <a:pPr algn="l" rtl="0">
                        <a:lnSpc>
                          <a:spcPct val="115000"/>
                        </a:lnSpc>
                        <a:spcAft>
                          <a:spcPts val="720"/>
                        </a:spcAft>
                      </a:pPr>
                      <a:r>
                        <a:rPr lang="mk-MK" sz="1350" dirty="0">
                          <a:effectLst/>
                        </a:rPr>
                        <a:t>Непријателство и тензија</a:t>
                      </a:r>
                      <a:endParaRPr lang="en-US" sz="1350" dirty="0">
                        <a:effectLst/>
                      </a:endParaRPr>
                    </a:p>
                  </a:txBody>
                  <a:tcPr marL="73152" marR="73152" marT="66675" marB="66675" anchor="ctr"/>
                </a:tc>
                <a:tc>
                  <a:txBody>
                    <a:bodyPr/>
                    <a:lstStyle/>
                    <a:p>
                      <a:pPr algn="r" rtl="0">
                        <a:lnSpc>
                          <a:spcPct val="115000"/>
                        </a:lnSpc>
                        <a:spcAft>
                          <a:spcPts val="720"/>
                        </a:spcAft>
                      </a:pPr>
                      <a:r>
                        <a:rPr lang="mk-MK" sz="1350" dirty="0">
                          <a:effectLst/>
                        </a:rPr>
                        <a:t>5</a:t>
                      </a:r>
                      <a:endParaRPr lang="en-US" sz="1350" dirty="0">
                        <a:effectLst/>
                      </a:endParaRPr>
                    </a:p>
                  </a:txBody>
                  <a:tcPr marL="73152" marR="73152" marT="66675" marB="66675" anchor="ctr"/>
                </a:tc>
                <a:tc>
                  <a:txBody>
                    <a:bodyPr/>
                    <a:lstStyle/>
                    <a:p>
                      <a:pPr algn="r" rtl="0">
                        <a:lnSpc>
                          <a:spcPct val="115000"/>
                        </a:lnSpc>
                        <a:spcAft>
                          <a:spcPts val="720"/>
                        </a:spcAft>
                      </a:pPr>
                      <a:r>
                        <a:rPr lang="en-US" sz="1350">
                          <a:effectLst/>
                          <a:latin typeface="Calibri, serif"/>
                        </a:rPr>
                        <a:t>1,2</a:t>
                      </a:r>
                      <a:r>
                        <a:rPr lang="mk-MK" sz="1350">
                          <a:effectLst/>
                          <a:latin typeface="Calibri, serif"/>
                        </a:rPr>
                        <a:t>%</a:t>
                      </a:r>
                      <a:endParaRPr lang="en-US" sz="1350">
                        <a:effectLst/>
                      </a:endParaRPr>
                    </a:p>
                  </a:txBody>
                  <a:tcPr marL="73152" marR="73152" marT="66675" marB="66675" anchor="ctr"/>
                </a:tc>
                <a:extLst>
                  <a:ext uri="{0D108BD9-81ED-4DB2-BD59-A6C34878D82A}">
                    <a16:rowId xmlns:a16="http://schemas.microsoft.com/office/drawing/2014/main" val="2566322554"/>
                  </a:ext>
                </a:extLst>
              </a:tr>
              <a:tr h="451080">
                <a:tc>
                  <a:txBody>
                    <a:bodyPr/>
                    <a:lstStyle/>
                    <a:p>
                      <a:pPr algn="l" rtl="0">
                        <a:lnSpc>
                          <a:spcPct val="115000"/>
                        </a:lnSpc>
                        <a:spcAft>
                          <a:spcPts val="720"/>
                        </a:spcAft>
                      </a:pPr>
                      <a:r>
                        <a:rPr lang="mk-MK" sz="1350">
                          <a:effectLst/>
                        </a:rPr>
                        <a:t>Нема однос меѓу соговорници/соговорнички</a:t>
                      </a:r>
                      <a:endParaRPr lang="en-US" sz="1350">
                        <a:effectLst/>
                      </a:endParaRPr>
                    </a:p>
                  </a:txBody>
                  <a:tcPr marL="73152" marR="73152" marT="66675" marB="66675" anchor="ctr"/>
                </a:tc>
                <a:tc>
                  <a:txBody>
                    <a:bodyPr/>
                    <a:lstStyle/>
                    <a:p>
                      <a:pPr algn="r" rtl="0">
                        <a:lnSpc>
                          <a:spcPct val="115000"/>
                        </a:lnSpc>
                        <a:spcAft>
                          <a:spcPts val="720"/>
                        </a:spcAft>
                      </a:pPr>
                      <a:r>
                        <a:rPr lang="mk-MK" sz="1350" dirty="0">
                          <a:effectLst/>
                        </a:rPr>
                        <a:t>52</a:t>
                      </a:r>
                      <a:endParaRPr lang="en-US" sz="1350" dirty="0">
                        <a:effectLst/>
                      </a:endParaRPr>
                    </a:p>
                  </a:txBody>
                  <a:tcPr marL="73152" marR="73152" marT="66675" marB="66675" anchor="ctr"/>
                </a:tc>
                <a:tc>
                  <a:txBody>
                    <a:bodyPr/>
                    <a:lstStyle/>
                    <a:p>
                      <a:pPr algn="r" rtl="0">
                        <a:lnSpc>
                          <a:spcPct val="115000"/>
                        </a:lnSpc>
                        <a:spcAft>
                          <a:spcPts val="720"/>
                        </a:spcAft>
                      </a:pPr>
                      <a:r>
                        <a:rPr lang="en-US" sz="1350" dirty="0">
                          <a:effectLst/>
                          <a:latin typeface="Calibri, serif"/>
                        </a:rPr>
                        <a:t>12,6</a:t>
                      </a:r>
                      <a:r>
                        <a:rPr lang="mk-MK" sz="1350" dirty="0">
                          <a:effectLst/>
                          <a:latin typeface="Calibri, serif"/>
                        </a:rPr>
                        <a:t>%</a:t>
                      </a:r>
                      <a:endParaRPr lang="en-US" sz="1350" dirty="0">
                        <a:effectLst/>
                      </a:endParaRPr>
                    </a:p>
                  </a:txBody>
                  <a:tcPr marL="73152" marR="73152" marT="66675" marB="66675" anchor="ctr"/>
                </a:tc>
                <a:extLst>
                  <a:ext uri="{0D108BD9-81ED-4DB2-BD59-A6C34878D82A}">
                    <a16:rowId xmlns:a16="http://schemas.microsoft.com/office/drawing/2014/main" val="3915821652"/>
                  </a:ext>
                </a:extLst>
              </a:tr>
              <a:tr h="349118">
                <a:tc>
                  <a:txBody>
                    <a:bodyPr/>
                    <a:lstStyle/>
                    <a:p>
                      <a:pPr algn="l" rtl="0">
                        <a:lnSpc>
                          <a:spcPct val="115000"/>
                        </a:lnSpc>
                        <a:spcAft>
                          <a:spcPts val="720"/>
                        </a:spcAft>
                      </a:pPr>
                      <a:r>
                        <a:rPr lang="mk-MK" sz="1350" b="1" dirty="0">
                          <a:effectLst/>
                        </a:rPr>
                        <a:t>Вкупно</a:t>
                      </a:r>
                      <a:endParaRPr lang="en-US" sz="1350" dirty="0">
                        <a:effectLst/>
                      </a:endParaRPr>
                    </a:p>
                  </a:txBody>
                  <a:tcPr marL="73152" marR="73152" marT="66675" marB="66675"/>
                </a:tc>
                <a:tc>
                  <a:txBody>
                    <a:bodyPr/>
                    <a:lstStyle/>
                    <a:p>
                      <a:pPr algn="r" rtl="0">
                        <a:lnSpc>
                          <a:spcPct val="115000"/>
                        </a:lnSpc>
                        <a:spcAft>
                          <a:spcPts val="720"/>
                        </a:spcAft>
                      </a:pPr>
                      <a:r>
                        <a:rPr lang="mk-MK" sz="1350" b="1">
                          <a:effectLst/>
                        </a:rPr>
                        <a:t>412</a:t>
                      </a:r>
                      <a:endParaRPr lang="en-US" sz="1350">
                        <a:effectLst/>
                      </a:endParaRPr>
                    </a:p>
                  </a:txBody>
                  <a:tcPr marL="73152" marR="73152" marT="66675" marB="66675" anchor="ctr"/>
                </a:tc>
                <a:tc>
                  <a:txBody>
                    <a:bodyPr/>
                    <a:lstStyle/>
                    <a:p>
                      <a:pPr algn="r" rtl="0">
                        <a:lnSpc>
                          <a:spcPct val="115000"/>
                        </a:lnSpc>
                        <a:spcAft>
                          <a:spcPts val="720"/>
                        </a:spcAft>
                      </a:pPr>
                      <a:r>
                        <a:rPr lang="en-US" sz="1350" b="1" dirty="0">
                          <a:effectLst/>
                          <a:latin typeface="Calibri, serif"/>
                        </a:rPr>
                        <a:t>100</a:t>
                      </a:r>
                      <a:r>
                        <a:rPr lang="mk-MK" sz="1350" b="1" dirty="0">
                          <a:effectLst/>
                          <a:latin typeface="Calibri, serif"/>
                        </a:rPr>
                        <a:t>%</a:t>
                      </a:r>
                      <a:endParaRPr lang="en-US" sz="1350" dirty="0">
                        <a:effectLst/>
                      </a:endParaRPr>
                    </a:p>
                  </a:txBody>
                  <a:tcPr marL="73152" marR="73152" marT="66675" marB="66675" anchor="ctr"/>
                </a:tc>
                <a:extLst>
                  <a:ext uri="{0D108BD9-81ED-4DB2-BD59-A6C34878D82A}">
                    <a16:rowId xmlns:a16="http://schemas.microsoft.com/office/drawing/2014/main" val="1028573532"/>
                  </a:ext>
                </a:extLst>
              </a:tr>
            </a:tbl>
          </a:graphicData>
        </a:graphic>
      </p:graphicFrame>
      <p:sp>
        <p:nvSpPr>
          <p:cNvPr id="11" name="TextBox 10">
            <a:extLst>
              <a:ext uri="{FF2B5EF4-FFF2-40B4-BE49-F238E27FC236}">
                <a16:creationId xmlns:a16="http://schemas.microsoft.com/office/drawing/2014/main" id="{CFB1DDFF-6CB9-D226-AB7E-DE6BECB1E19A}"/>
              </a:ext>
            </a:extLst>
          </p:cNvPr>
          <p:cNvSpPr txBox="1"/>
          <p:nvPr/>
        </p:nvSpPr>
        <p:spPr>
          <a:xfrm>
            <a:off x="4366656" y="6492719"/>
            <a:ext cx="8000207" cy="298415"/>
          </a:xfrm>
          <a:prstGeom prst="rect">
            <a:avLst/>
          </a:prstGeom>
          <a:noFill/>
        </p:spPr>
        <p:txBody>
          <a:bodyPr wrap="square">
            <a:spAutoFit/>
          </a:bodyPr>
          <a:lstStyle/>
          <a:p>
            <a:pPr algn="ctr" rtl="0">
              <a:lnSpc>
                <a:spcPct val="108000"/>
              </a:lnSpc>
              <a:spcAft>
                <a:spcPts val="792"/>
              </a:spcAft>
            </a:pPr>
            <a:r>
              <a:rPr lang="mk-MK" sz="1300" b="1" i="1" dirty="0">
                <a:effectLst/>
              </a:rPr>
              <a:t>Табела 10: Што се манифестираше во односот меѓу соговорниците/соговорничките?</a:t>
            </a:r>
            <a:endParaRPr lang="en-US" sz="1300" b="1" i="1" dirty="0">
              <a:effectLst/>
            </a:endParaRPr>
          </a:p>
        </p:txBody>
      </p:sp>
    </p:spTree>
    <p:extLst>
      <p:ext uri="{BB962C8B-B14F-4D97-AF65-F5344CB8AC3E}">
        <p14:creationId xmlns:p14="http://schemas.microsoft.com/office/powerpoint/2010/main" val="137317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30B7-A0CA-7A12-0BEC-51A6EABA255A}"/>
              </a:ext>
            </a:extLst>
          </p:cNvPr>
          <p:cNvSpPr>
            <a:spLocks noGrp="1"/>
          </p:cNvSpPr>
          <p:nvPr>
            <p:ph type="title"/>
          </p:nvPr>
        </p:nvSpPr>
        <p:spPr>
          <a:xfrm>
            <a:off x="1202918" y="284176"/>
            <a:ext cx="4666983" cy="2126478"/>
          </a:xfrm>
        </p:spPr>
        <p:txBody>
          <a:bodyPr>
            <a:normAutofit/>
          </a:bodyPr>
          <a:lstStyle/>
          <a:p>
            <a:r>
              <a:rPr lang="mk-MK" sz="1800" cap="none" dirty="0">
                <a:effectLst/>
              </a:rPr>
              <a:t>Родовата анализата на прилозите го опфати и индикаторот на претпоставена возраст на соговорниците/соговорничките или визуелно прикажаните личности.</a:t>
            </a:r>
            <a:r>
              <a:rPr lang="en-US" cap="none" dirty="0">
                <a:effectLst/>
              </a:rPr>
              <a:t/>
            </a:r>
            <a:br>
              <a:rPr lang="en-US" cap="none" dirty="0">
                <a:effectLst/>
              </a:rPr>
            </a:br>
            <a:endParaRPr lang="en-US" cap="none" dirty="0"/>
          </a:p>
        </p:txBody>
      </p:sp>
      <p:graphicFrame>
        <p:nvGraphicFramePr>
          <p:cNvPr id="4" name="Table 4">
            <a:extLst>
              <a:ext uri="{FF2B5EF4-FFF2-40B4-BE49-F238E27FC236}">
                <a16:creationId xmlns:a16="http://schemas.microsoft.com/office/drawing/2014/main" id="{8E9E35BE-1914-8296-CC35-FB88539390F1}"/>
              </a:ext>
            </a:extLst>
          </p:cNvPr>
          <p:cNvGraphicFramePr>
            <a:graphicFrameLocks noGrp="1"/>
          </p:cNvGraphicFramePr>
          <p:nvPr>
            <p:ph idx="1"/>
            <p:extLst>
              <p:ext uri="{D42A27DB-BD31-4B8C-83A1-F6EECF244321}">
                <p14:modId xmlns:p14="http://schemas.microsoft.com/office/powerpoint/2010/main" val="3363109872"/>
              </p:ext>
            </p:extLst>
          </p:nvPr>
        </p:nvGraphicFramePr>
        <p:xfrm>
          <a:off x="6322100" y="224242"/>
          <a:ext cx="5562600" cy="2272284"/>
        </p:xfrm>
        <a:graphic>
          <a:graphicData uri="http://schemas.openxmlformats.org/drawingml/2006/table">
            <a:tbl>
              <a:tblPr firstRow="1" bandRow="1">
                <a:tableStyleId>{5C22544A-7EE6-4342-B048-85BDC9FD1C3A}</a:tableStyleId>
              </a:tblPr>
              <a:tblGrid>
                <a:gridCol w="3013023">
                  <a:extLst>
                    <a:ext uri="{9D8B030D-6E8A-4147-A177-3AD203B41FA5}">
                      <a16:colId xmlns:a16="http://schemas.microsoft.com/office/drawing/2014/main" val="4215210709"/>
                    </a:ext>
                  </a:extLst>
                </a:gridCol>
                <a:gridCol w="1304144">
                  <a:extLst>
                    <a:ext uri="{9D8B030D-6E8A-4147-A177-3AD203B41FA5}">
                      <a16:colId xmlns:a16="http://schemas.microsoft.com/office/drawing/2014/main" val="2338825312"/>
                    </a:ext>
                  </a:extLst>
                </a:gridCol>
                <a:gridCol w="1245433">
                  <a:extLst>
                    <a:ext uri="{9D8B030D-6E8A-4147-A177-3AD203B41FA5}">
                      <a16:colId xmlns:a16="http://schemas.microsoft.com/office/drawing/2014/main" val="295700655"/>
                    </a:ext>
                  </a:extLst>
                </a:gridCol>
              </a:tblGrid>
              <a:tr h="364912">
                <a:tc>
                  <a:txBody>
                    <a:bodyPr/>
                    <a:lstStyle/>
                    <a:p>
                      <a:pPr algn="l" rtl="0">
                        <a:lnSpc>
                          <a:spcPct val="115000"/>
                        </a:lnSpc>
                        <a:spcAft>
                          <a:spcPts val="720"/>
                        </a:spcAft>
                      </a:pPr>
                      <a:r>
                        <a:rPr lang="mk-MK" sz="1400" b="1" dirty="0">
                          <a:effectLst/>
                        </a:rPr>
                        <a:t>Претпоставена возраст на мажите</a:t>
                      </a:r>
                      <a:endParaRPr lang="en-US" sz="1400" dirty="0">
                        <a:effectLst/>
                      </a:endParaRPr>
                    </a:p>
                  </a:txBody>
                  <a:tcPr marL="73152" marR="73152" marT="66675" marB="66675" anchor="b"/>
                </a:tc>
                <a:tc>
                  <a:txBody>
                    <a:bodyPr/>
                    <a:lstStyle/>
                    <a:p>
                      <a:pPr algn="ctr" rtl="0">
                        <a:lnSpc>
                          <a:spcPct val="115000"/>
                        </a:lnSpc>
                        <a:spcAft>
                          <a:spcPts val="720"/>
                        </a:spcAft>
                      </a:pPr>
                      <a:r>
                        <a:rPr lang="mk-MK" sz="1400" b="1" dirty="0">
                          <a:effectLst/>
                        </a:rPr>
                        <a:t>Фреквенција</a:t>
                      </a:r>
                      <a:endParaRPr lang="en-US" sz="1400" dirty="0">
                        <a:effectLst/>
                      </a:endParaRPr>
                    </a:p>
                  </a:txBody>
                  <a:tcPr marL="73152" marR="73152" marT="66675" marB="66675" anchor="ctr"/>
                </a:tc>
                <a:tc>
                  <a:txBody>
                    <a:bodyPr/>
                    <a:lstStyle/>
                    <a:p>
                      <a:pPr algn="ctr" rtl="0">
                        <a:lnSpc>
                          <a:spcPct val="115000"/>
                        </a:lnSpc>
                        <a:spcAft>
                          <a:spcPts val="720"/>
                        </a:spcAft>
                      </a:pPr>
                      <a:r>
                        <a:rPr lang="mk-MK" sz="1400" b="1" dirty="0">
                          <a:effectLst/>
                        </a:rPr>
                        <a:t>Процент</a:t>
                      </a:r>
                      <a:endParaRPr lang="en-US" sz="1400" dirty="0">
                        <a:effectLst/>
                      </a:endParaRPr>
                    </a:p>
                  </a:txBody>
                  <a:tcPr marL="73152" marR="73152" marT="66675" marB="66675" anchor="ctr"/>
                </a:tc>
                <a:extLst>
                  <a:ext uri="{0D108BD9-81ED-4DB2-BD59-A6C34878D82A}">
                    <a16:rowId xmlns:a16="http://schemas.microsoft.com/office/drawing/2014/main" val="3240368159"/>
                  </a:ext>
                </a:extLst>
              </a:tr>
              <a:tr h="210545">
                <a:tc>
                  <a:txBody>
                    <a:bodyPr/>
                    <a:lstStyle/>
                    <a:p>
                      <a:pPr algn="l" rtl="0">
                        <a:lnSpc>
                          <a:spcPct val="115000"/>
                        </a:lnSpc>
                        <a:spcAft>
                          <a:spcPts val="720"/>
                        </a:spcAft>
                      </a:pPr>
                      <a:r>
                        <a:rPr lang="mk-MK" sz="1400">
                          <a:effectLst/>
                          <a:latin typeface="Calibri, serif"/>
                        </a:rPr>
                        <a:t>Под 18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latin typeface="Calibri, serif"/>
                        </a:rPr>
                        <a:t>40</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6,8</a:t>
                      </a:r>
                      <a:r>
                        <a:rPr lang="mk-MK" sz="1400">
                          <a:effectLst/>
                          <a:latin typeface="Calibri, serif"/>
                        </a:rPr>
                        <a:t>%</a:t>
                      </a:r>
                      <a:endParaRPr lang="en-US" sz="1400">
                        <a:effectLst/>
                      </a:endParaRPr>
                    </a:p>
                  </a:txBody>
                  <a:tcPr marL="73152" marR="73152" marT="66675" marB="66675" anchor="ctr"/>
                </a:tc>
                <a:extLst>
                  <a:ext uri="{0D108BD9-81ED-4DB2-BD59-A6C34878D82A}">
                    <a16:rowId xmlns:a16="http://schemas.microsoft.com/office/drawing/2014/main" val="3345280622"/>
                  </a:ext>
                </a:extLst>
              </a:tr>
              <a:tr h="210545">
                <a:tc>
                  <a:txBody>
                    <a:bodyPr/>
                    <a:lstStyle/>
                    <a:p>
                      <a:pPr algn="l" rtl="0">
                        <a:lnSpc>
                          <a:spcPct val="115000"/>
                        </a:lnSpc>
                        <a:spcAft>
                          <a:spcPts val="720"/>
                        </a:spcAft>
                      </a:pPr>
                      <a:r>
                        <a:rPr lang="mk-MK" sz="1400">
                          <a:effectLst/>
                          <a:latin typeface="Calibri, serif"/>
                        </a:rPr>
                        <a:t>18-30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latin typeface="Calibri, serif"/>
                        </a:rPr>
                        <a:t>116</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19,8</a:t>
                      </a:r>
                      <a:r>
                        <a:rPr lang="mk-MK" sz="1400">
                          <a:effectLst/>
                          <a:latin typeface="Calibri, serif"/>
                        </a:rPr>
                        <a:t>%</a:t>
                      </a:r>
                      <a:endParaRPr lang="en-US" sz="1400">
                        <a:effectLst/>
                      </a:endParaRPr>
                    </a:p>
                  </a:txBody>
                  <a:tcPr marL="73152" marR="73152" marT="66675" marB="66675" anchor="ctr"/>
                </a:tc>
                <a:extLst>
                  <a:ext uri="{0D108BD9-81ED-4DB2-BD59-A6C34878D82A}">
                    <a16:rowId xmlns:a16="http://schemas.microsoft.com/office/drawing/2014/main" val="3813774385"/>
                  </a:ext>
                </a:extLst>
              </a:tr>
              <a:tr h="210545">
                <a:tc>
                  <a:txBody>
                    <a:bodyPr/>
                    <a:lstStyle/>
                    <a:p>
                      <a:pPr algn="l" rtl="0">
                        <a:lnSpc>
                          <a:spcPct val="115000"/>
                        </a:lnSpc>
                        <a:spcAft>
                          <a:spcPts val="720"/>
                        </a:spcAft>
                      </a:pPr>
                      <a:r>
                        <a:rPr lang="mk-MK" sz="1400">
                          <a:effectLst/>
                          <a:latin typeface="Calibri, serif"/>
                        </a:rPr>
                        <a:t>31-45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latin typeface="Calibri, serif"/>
                        </a:rPr>
                        <a:t>236</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40,2</a:t>
                      </a:r>
                      <a:r>
                        <a:rPr lang="mk-MK" sz="1400">
                          <a:effectLst/>
                          <a:latin typeface="Calibri, serif"/>
                        </a:rPr>
                        <a:t>%</a:t>
                      </a:r>
                      <a:endParaRPr lang="en-US" sz="1400">
                        <a:effectLst/>
                      </a:endParaRPr>
                    </a:p>
                  </a:txBody>
                  <a:tcPr marL="73152" marR="73152" marT="66675" marB="66675" anchor="ctr"/>
                </a:tc>
                <a:extLst>
                  <a:ext uri="{0D108BD9-81ED-4DB2-BD59-A6C34878D82A}">
                    <a16:rowId xmlns:a16="http://schemas.microsoft.com/office/drawing/2014/main" val="2091448119"/>
                  </a:ext>
                </a:extLst>
              </a:tr>
              <a:tr h="210545">
                <a:tc>
                  <a:txBody>
                    <a:bodyPr/>
                    <a:lstStyle/>
                    <a:p>
                      <a:pPr algn="l" rtl="0">
                        <a:lnSpc>
                          <a:spcPct val="115000"/>
                        </a:lnSpc>
                        <a:spcAft>
                          <a:spcPts val="720"/>
                        </a:spcAft>
                      </a:pPr>
                      <a:r>
                        <a:rPr lang="mk-MK" sz="1400">
                          <a:effectLst/>
                          <a:latin typeface="Calibri, serif"/>
                        </a:rPr>
                        <a:t>Над 46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latin typeface="Calibri, serif"/>
                        </a:rPr>
                        <a:t>195</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33,2</a:t>
                      </a:r>
                      <a:r>
                        <a:rPr lang="mk-MK" sz="1400">
                          <a:effectLst/>
                          <a:latin typeface="Calibri, serif"/>
                        </a:rPr>
                        <a:t>%</a:t>
                      </a:r>
                      <a:endParaRPr lang="en-US" sz="1400">
                        <a:effectLst/>
                      </a:endParaRPr>
                    </a:p>
                  </a:txBody>
                  <a:tcPr marL="73152" marR="73152" marT="66675" marB="66675" anchor="ctr"/>
                </a:tc>
                <a:extLst>
                  <a:ext uri="{0D108BD9-81ED-4DB2-BD59-A6C34878D82A}">
                    <a16:rowId xmlns:a16="http://schemas.microsoft.com/office/drawing/2014/main" val="512276355"/>
                  </a:ext>
                </a:extLst>
              </a:tr>
              <a:tr h="210545">
                <a:tc>
                  <a:txBody>
                    <a:bodyPr/>
                    <a:lstStyle/>
                    <a:p>
                      <a:pPr algn="l" rtl="0">
                        <a:lnSpc>
                          <a:spcPct val="115000"/>
                        </a:lnSpc>
                        <a:spcAft>
                          <a:spcPts val="720"/>
                        </a:spcAft>
                      </a:pPr>
                      <a:r>
                        <a:rPr lang="mk-MK" sz="1400" b="1">
                          <a:effectLst/>
                          <a:latin typeface="Calibri, serif"/>
                        </a:rPr>
                        <a:t>Вкупно</a:t>
                      </a:r>
                      <a:endParaRPr lang="en-US" sz="1400">
                        <a:effectLst/>
                      </a:endParaRPr>
                    </a:p>
                  </a:txBody>
                  <a:tcPr marL="73152" marR="73152" marT="66675" marB="66675"/>
                </a:tc>
                <a:tc>
                  <a:txBody>
                    <a:bodyPr/>
                    <a:lstStyle/>
                    <a:p>
                      <a:pPr algn="r" rtl="0">
                        <a:lnSpc>
                          <a:spcPct val="115000"/>
                        </a:lnSpc>
                        <a:spcAft>
                          <a:spcPts val="720"/>
                        </a:spcAft>
                      </a:pPr>
                      <a:r>
                        <a:rPr lang="mk-MK" sz="1400" b="1" dirty="0">
                          <a:effectLst/>
                          <a:latin typeface="Calibri, serif"/>
                        </a:rPr>
                        <a:t>587</a:t>
                      </a:r>
                      <a:endParaRPr lang="en-US" sz="1400" dirty="0">
                        <a:effectLst/>
                      </a:endParaRPr>
                    </a:p>
                  </a:txBody>
                  <a:tcPr marL="73152" marR="73152" marT="66675" marB="66675" anchor="ctr"/>
                </a:tc>
                <a:tc>
                  <a:txBody>
                    <a:bodyPr/>
                    <a:lstStyle/>
                    <a:p>
                      <a:pPr algn="r" rtl="0">
                        <a:lnSpc>
                          <a:spcPct val="115000"/>
                        </a:lnSpc>
                        <a:spcAft>
                          <a:spcPts val="720"/>
                        </a:spcAft>
                      </a:pPr>
                      <a:r>
                        <a:rPr lang="en-US" sz="1400" b="1" dirty="0">
                          <a:effectLst/>
                        </a:rPr>
                        <a:t>100</a:t>
                      </a:r>
                      <a:r>
                        <a:rPr lang="mk-MK" sz="1400" b="1" dirty="0">
                          <a:effectLst/>
                        </a:rPr>
                        <a:t>%</a:t>
                      </a:r>
                      <a:endParaRPr lang="en-US" sz="1400" dirty="0">
                        <a:effectLst/>
                      </a:endParaRPr>
                    </a:p>
                  </a:txBody>
                  <a:tcPr marL="73152" marR="73152" marT="66675" marB="66675" anchor="ctr"/>
                </a:tc>
                <a:extLst>
                  <a:ext uri="{0D108BD9-81ED-4DB2-BD59-A6C34878D82A}">
                    <a16:rowId xmlns:a16="http://schemas.microsoft.com/office/drawing/2014/main" val="1636419624"/>
                  </a:ext>
                </a:extLst>
              </a:tr>
            </a:tbl>
          </a:graphicData>
        </a:graphic>
      </p:graphicFrame>
      <p:sp>
        <p:nvSpPr>
          <p:cNvPr id="6" name="TextBox 5">
            <a:extLst>
              <a:ext uri="{FF2B5EF4-FFF2-40B4-BE49-F238E27FC236}">
                <a16:creationId xmlns:a16="http://schemas.microsoft.com/office/drawing/2014/main" id="{4FA7343B-56B9-7A20-DBE1-A9DE556D0C22}"/>
              </a:ext>
            </a:extLst>
          </p:cNvPr>
          <p:cNvSpPr txBox="1"/>
          <p:nvPr/>
        </p:nvSpPr>
        <p:spPr>
          <a:xfrm>
            <a:off x="5869901" y="2410654"/>
            <a:ext cx="6093500" cy="312843"/>
          </a:xfrm>
          <a:prstGeom prst="rect">
            <a:avLst/>
          </a:prstGeom>
          <a:noFill/>
        </p:spPr>
        <p:txBody>
          <a:bodyPr wrap="square">
            <a:spAutoFit/>
          </a:bodyPr>
          <a:lstStyle/>
          <a:p>
            <a:pPr algn="ctr" rtl="0">
              <a:lnSpc>
                <a:spcPct val="108000"/>
              </a:lnSpc>
              <a:spcAft>
                <a:spcPts val="792"/>
              </a:spcAft>
            </a:pPr>
            <a:r>
              <a:rPr lang="mk-MK" sz="1400" b="1" i="1" dirty="0">
                <a:effectLst/>
                <a:latin typeface="Calibri, serif"/>
              </a:rPr>
              <a:t>Табела 11: Претпоставена возраст на мажите</a:t>
            </a:r>
            <a:endParaRPr lang="en-US" sz="1400" dirty="0">
              <a:effectLst/>
            </a:endParaRPr>
          </a:p>
        </p:txBody>
      </p:sp>
      <p:sp>
        <p:nvSpPr>
          <p:cNvPr id="8" name="TextBox 7">
            <a:extLst>
              <a:ext uri="{FF2B5EF4-FFF2-40B4-BE49-F238E27FC236}">
                <a16:creationId xmlns:a16="http://schemas.microsoft.com/office/drawing/2014/main" id="{6CD27E1B-C898-99FD-3480-672AB34FCA6B}"/>
              </a:ext>
            </a:extLst>
          </p:cNvPr>
          <p:cNvSpPr txBox="1"/>
          <p:nvPr/>
        </p:nvSpPr>
        <p:spPr>
          <a:xfrm>
            <a:off x="2500" y="2788321"/>
            <a:ext cx="6093500" cy="3891450"/>
          </a:xfrm>
          <a:prstGeom prst="rect">
            <a:avLst/>
          </a:prstGeom>
          <a:noFill/>
        </p:spPr>
        <p:txBody>
          <a:bodyPr wrap="square">
            <a:spAutoFit/>
          </a:bodyPr>
          <a:lstStyle/>
          <a:p>
            <a:pPr indent="457200" algn="just">
              <a:lnSpc>
                <a:spcPct val="150000"/>
              </a:lnSpc>
              <a:spcAft>
                <a:spcPts val="792"/>
              </a:spcAft>
            </a:pPr>
            <a:r>
              <a:rPr lang="mk-MK" sz="1800" dirty="0">
                <a:effectLst/>
              </a:rPr>
              <a:t>Кај жените, исто како и кај мажите преовладуваше сличен тренд во поглед на возраста, но постојат одредени разлики. Иако кога гледаме на општите трендови на прикажување на мажите и жените во поглед на возрасните категории, разликите се мали, сепак се забележуваше дека како визуелно присутни на екраните, мажите се појавуваа како повозрасни, додека во категориите на помлади возрасти позастапени беа жените. </a:t>
            </a:r>
            <a:endParaRPr lang="en-US" dirty="0">
              <a:effectLst/>
            </a:endParaRPr>
          </a:p>
          <a:p>
            <a:pPr indent="457200" algn="just" rtl="0">
              <a:lnSpc>
                <a:spcPct val="150000"/>
              </a:lnSpc>
              <a:spcAft>
                <a:spcPts val="792"/>
              </a:spcAft>
            </a:pPr>
            <a:endParaRPr lang="en-US" dirty="0">
              <a:effectLst/>
            </a:endParaRPr>
          </a:p>
        </p:txBody>
      </p:sp>
      <p:graphicFrame>
        <p:nvGraphicFramePr>
          <p:cNvPr id="9" name="Table 9">
            <a:extLst>
              <a:ext uri="{FF2B5EF4-FFF2-40B4-BE49-F238E27FC236}">
                <a16:creationId xmlns:a16="http://schemas.microsoft.com/office/drawing/2014/main" id="{0233BE0A-DA43-C842-89BA-907C3DE77FF4}"/>
              </a:ext>
            </a:extLst>
          </p:cNvPr>
          <p:cNvGraphicFramePr>
            <a:graphicFrameLocks noGrp="1"/>
          </p:cNvGraphicFramePr>
          <p:nvPr>
            <p:extLst>
              <p:ext uri="{D42A27DB-BD31-4B8C-83A1-F6EECF244321}">
                <p14:modId xmlns:p14="http://schemas.microsoft.com/office/powerpoint/2010/main" val="765938765"/>
              </p:ext>
            </p:extLst>
          </p:nvPr>
        </p:nvGraphicFramePr>
        <p:xfrm>
          <a:off x="6466114" y="3243859"/>
          <a:ext cx="5418586" cy="2272284"/>
        </p:xfrm>
        <a:graphic>
          <a:graphicData uri="http://schemas.openxmlformats.org/drawingml/2006/table">
            <a:tbl>
              <a:tblPr firstRow="1" bandRow="1">
                <a:tableStyleId>{21E4AEA4-8DFA-4A89-87EB-49C32662AFE0}</a:tableStyleId>
              </a:tblPr>
              <a:tblGrid>
                <a:gridCol w="2879815">
                  <a:extLst>
                    <a:ext uri="{9D8B030D-6E8A-4147-A177-3AD203B41FA5}">
                      <a16:colId xmlns:a16="http://schemas.microsoft.com/office/drawing/2014/main" val="1274987120"/>
                    </a:ext>
                  </a:extLst>
                </a:gridCol>
                <a:gridCol w="1392844">
                  <a:extLst>
                    <a:ext uri="{9D8B030D-6E8A-4147-A177-3AD203B41FA5}">
                      <a16:colId xmlns:a16="http://schemas.microsoft.com/office/drawing/2014/main" val="359341345"/>
                    </a:ext>
                  </a:extLst>
                </a:gridCol>
                <a:gridCol w="1145927">
                  <a:extLst>
                    <a:ext uri="{9D8B030D-6E8A-4147-A177-3AD203B41FA5}">
                      <a16:colId xmlns:a16="http://schemas.microsoft.com/office/drawing/2014/main" val="2669178322"/>
                    </a:ext>
                  </a:extLst>
                </a:gridCol>
              </a:tblGrid>
              <a:tr h="370840">
                <a:tc>
                  <a:txBody>
                    <a:bodyPr/>
                    <a:lstStyle/>
                    <a:p>
                      <a:pPr algn="l" rtl="0">
                        <a:lnSpc>
                          <a:spcPct val="115000"/>
                        </a:lnSpc>
                        <a:spcAft>
                          <a:spcPts val="720"/>
                        </a:spcAft>
                      </a:pPr>
                      <a:r>
                        <a:rPr lang="mk-MK" sz="1400" b="1">
                          <a:effectLst/>
                        </a:rPr>
                        <a:t>Претпоставена возраст на жените</a:t>
                      </a:r>
                      <a:endParaRPr lang="en-US" sz="1400">
                        <a:effectLst/>
                      </a:endParaRPr>
                    </a:p>
                  </a:txBody>
                  <a:tcPr marL="73152" marR="73152" marT="66675" marB="66675" anchor="b"/>
                </a:tc>
                <a:tc>
                  <a:txBody>
                    <a:bodyPr/>
                    <a:lstStyle/>
                    <a:p>
                      <a:pPr algn="ctr" rtl="0">
                        <a:lnSpc>
                          <a:spcPct val="115000"/>
                        </a:lnSpc>
                        <a:spcAft>
                          <a:spcPts val="720"/>
                        </a:spcAft>
                      </a:pPr>
                      <a:r>
                        <a:rPr lang="mk-MK" sz="1400" b="1" dirty="0">
                          <a:effectLst/>
                        </a:rPr>
                        <a:t>Фреквенција</a:t>
                      </a:r>
                      <a:endParaRPr lang="en-US" sz="1400" dirty="0">
                        <a:effectLst/>
                      </a:endParaRPr>
                    </a:p>
                  </a:txBody>
                  <a:tcPr marL="73152" marR="73152" marT="66675" marB="66675" anchor="ctr"/>
                </a:tc>
                <a:tc>
                  <a:txBody>
                    <a:bodyPr/>
                    <a:lstStyle/>
                    <a:p>
                      <a:pPr algn="ctr" rtl="0">
                        <a:lnSpc>
                          <a:spcPct val="115000"/>
                        </a:lnSpc>
                        <a:spcAft>
                          <a:spcPts val="720"/>
                        </a:spcAft>
                      </a:pPr>
                      <a:r>
                        <a:rPr lang="mk-MK" sz="1400" b="1" dirty="0">
                          <a:effectLst/>
                        </a:rPr>
                        <a:t>Процент</a:t>
                      </a:r>
                      <a:endParaRPr lang="en-US" sz="1400" dirty="0">
                        <a:effectLst/>
                      </a:endParaRPr>
                    </a:p>
                  </a:txBody>
                  <a:tcPr marL="73152" marR="73152" marT="66675" marB="66675" anchor="ctr"/>
                </a:tc>
                <a:extLst>
                  <a:ext uri="{0D108BD9-81ED-4DB2-BD59-A6C34878D82A}">
                    <a16:rowId xmlns:a16="http://schemas.microsoft.com/office/drawing/2014/main" val="2102167120"/>
                  </a:ext>
                </a:extLst>
              </a:tr>
              <a:tr h="370840">
                <a:tc>
                  <a:txBody>
                    <a:bodyPr/>
                    <a:lstStyle/>
                    <a:p>
                      <a:pPr algn="l" rtl="0">
                        <a:lnSpc>
                          <a:spcPct val="115000"/>
                        </a:lnSpc>
                        <a:spcAft>
                          <a:spcPts val="720"/>
                        </a:spcAft>
                      </a:pPr>
                      <a:r>
                        <a:rPr lang="mk-MK" sz="1400">
                          <a:effectLst/>
                        </a:rPr>
                        <a:t>Над 18 години</a:t>
                      </a:r>
                      <a:endParaRPr lang="en-US" sz="1400">
                        <a:effectLst/>
                      </a:endParaRPr>
                    </a:p>
                  </a:txBody>
                  <a:tcPr marL="73152" marR="73152" marT="66675" marB="66675"/>
                </a:tc>
                <a:tc>
                  <a:txBody>
                    <a:bodyPr/>
                    <a:lstStyle/>
                    <a:p>
                      <a:pPr algn="r" rtl="0">
                        <a:lnSpc>
                          <a:spcPct val="115000"/>
                        </a:lnSpc>
                        <a:spcAft>
                          <a:spcPts val="720"/>
                        </a:spcAft>
                      </a:pPr>
                      <a:r>
                        <a:rPr lang="mk-MK" sz="1400" dirty="0">
                          <a:effectLst/>
                        </a:rPr>
                        <a:t>48</a:t>
                      </a:r>
                      <a:endParaRPr lang="en-US" sz="1400" dirty="0">
                        <a:effectLst/>
                      </a:endParaRPr>
                    </a:p>
                  </a:txBody>
                  <a:tcPr marL="73152" marR="73152" marT="66675" marB="66675" anchor="ctr"/>
                </a:tc>
                <a:tc>
                  <a:txBody>
                    <a:bodyPr/>
                    <a:lstStyle/>
                    <a:p>
                      <a:pPr algn="r" rtl="0">
                        <a:lnSpc>
                          <a:spcPct val="115000"/>
                        </a:lnSpc>
                        <a:spcAft>
                          <a:spcPts val="720"/>
                        </a:spcAft>
                      </a:pPr>
                      <a:r>
                        <a:rPr lang="en-US" sz="1400" dirty="0">
                          <a:effectLst/>
                        </a:rPr>
                        <a:t>7,2</a:t>
                      </a:r>
                      <a:r>
                        <a:rPr lang="mk-MK" sz="1400" dirty="0">
                          <a:effectLst/>
                        </a:rPr>
                        <a:t>%</a:t>
                      </a:r>
                      <a:endParaRPr lang="en-US" sz="1400" dirty="0">
                        <a:effectLst/>
                      </a:endParaRPr>
                    </a:p>
                  </a:txBody>
                  <a:tcPr marL="73152" marR="73152" marT="66675" marB="66675" anchor="ctr"/>
                </a:tc>
                <a:extLst>
                  <a:ext uri="{0D108BD9-81ED-4DB2-BD59-A6C34878D82A}">
                    <a16:rowId xmlns:a16="http://schemas.microsoft.com/office/drawing/2014/main" val="705973315"/>
                  </a:ext>
                </a:extLst>
              </a:tr>
              <a:tr h="370840">
                <a:tc>
                  <a:txBody>
                    <a:bodyPr/>
                    <a:lstStyle/>
                    <a:p>
                      <a:pPr algn="l" rtl="0">
                        <a:lnSpc>
                          <a:spcPct val="115000"/>
                        </a:lnSpc>
                        <a:spcAft>
                          <a:spcPts val="720"/>
                        </a:spcAft>
                      </a:pPr>
                      <a:r>
                        <a:rPr lang="mk-MK" sz="1400" dirty="0">
                          <a:effectLst/>
                        </a:rPr>
                        <a:t>18-30 години</a:t>
                      </a:r>
                      <a:endParaRPr lang="en-US" sz="1400" dirty="0">
                        <a:effectLst/>
                      </a:endParaRPr>
                    </a:p>
                  </a:txBody>
                  <a:tcPr marL="73152" marR="73152" marT="66675" marB="66675"/>
                </a:tc>
                <a:tc>
                  <a:txBody>
                    <a:bodyPr/>
                    <a:lstStyle/>
                    <a:p>
                      <a:pPr algn="r" rtl="0">
                        <a:lnSpc>
                          <a:spcPct val="115000"/>
                        </a:lnSpc>
                        <a:spcAft>
                          <a:spcPts val="720"/>
                        </a:spcAft>
                      </a:pPr>
                      <a:r>
                        <a:rPr lang="mk-MK" sz="1400">
                          <a:effectLst/>
                        </a:rPr>
                        <a:t>184</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27,5</a:t>
                      </a:r>
                      <a:r>
                        <a:rPr lang="mk-MK" sz="1400">
                          <a:effectLst/>
                        </a:rPr>
                        <a:t>%</a:t>
                      </a:r>
                      <a:endParaRPr lang="en-US" sz="1400">
                        <a:effectLst/>
                      </a:endParaRPr>
                    </a:p>
                  </a:txBody>
                  <a:tcPr marL="73152" marR="73152" marT="66675" marB="66675" anchor="ctr"/>
                </a:tc>
                <a:extLst>
                  <a:ext uri="{0D108BD9-81ED-4DB2-BD59-A6C34878D82A}">
                    <a16:rowId xmlns:a16="http://schemas.microsoft.com/office/drawing/2014/main" val="3987088719"/>
                  </a:ext>
                </a:extLst>
              </a:tr>
              <a:tr h="370840">
                <a:tc>
                  <a:txBody>
                    <a:bodyPr/>
                    <a:lstStyle/>
                    <a:p>
                      <a:pPr algn="l" rtl="0">
                        <a:lnSpc>
                          <a:spcPct val="115000"/>
                        </a:lnSpc>
                        <a:spcAft>
                          <a:spcPts val="720"/>
                        </a:spcAft>
                      </a:pPr>
                      <a:r>
                        <a:rPr lang="mk-MK" sz="1400">
                          <a:effectLst/>
                        </a:rPr>
                        <a:t>31-45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rPr>
                        <a:t>263</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39,4</a:t>
                      </a:r>
                      <a:r>
                        <a:rPr lang="mk-MK" sz="1400">
                          <a:effectLst/>
                        </a:rPr>
                        <a:t>%</a:t>
                      </a:r>
                      <a:endParaRPr lang="en-US" sz="1400">
                        <a:effectLst/>
                      </a:endParaRPr>
                    </a:p>
                  </a:txBody>
                  <a:tcPr marL="73152" marR="73152" marT="66675" marB="66675" anchor="ctr"/>
                </a:tc>
                <a:extLst>
                  <a:ext uri="{0D108BD9-81ED-4DB2-BD59-A6C34878D82A}">
                    <a16:rowId xmlns:a16="http://schemas.microsoft.com/office/drawing/2014/main" val="487957973"/>
                  </a:ext>
                </a:extLst>
              </a:tr>
              <a:tr h="370840">
                <a:tc>
                  <a:txBody>
                    <a:bodyPr/>
                    <a:lstStyle/>
                    <a:p>
                      <a:pPr algn="l" rtl="0">
                        <a:lnSpc>
                          <a:spcPct val="115000"/>
                        </a:lnSpc>
                        <a:spcAft>
                          <a:spcPts val="720"/>
                        </a:spcAft>
                      </a:pPr>
                      <a:r>
                        <a:rPr lang="mk-MK" sz="1400">
                          <a:effectLst/>
                        </a:rPr>
                        <a:t>Над 46 години</a:t>
                      </a:r>
                      <a:endParaRPr lang="en-US" sz="1400">
                        <a:effectLst/>
                      </a:endParaRPr>
                    </a:p>
                  </a:txBody>
                  <a:tcPr marL="73152" marR="73152" marT="66675" marB="66675"/>
                </a:tc>
                <a:tc>
                  <a:txBody>
                    <a:bodyPr/>
                    <a:lstStyle/>
                    <a:p>
                      <a:pPr algn="r" rtl="0">
                        <a:lnSpc>
                          <a:spcPct val="115000"/>
                        </a:lnSpc>
                        <a:spcAft>
                          <a:spcPts val="720"/>
                        </a:spcAft>
                      </a:pPr>
                      <a:r>
                        <a:rPr lang="mk-MK" sz="1400">
                          <a:effectLst/>
                        </a:rPr>
                        <a:t>173</a:t>
                      </a:r>
                      <a:endParaRPr lang="en-US" sz="1400">
                        <a:effectLst/>
                      </a:endParaRPr>
                    </a:p>
                  </a:txBody>
                  <a:tcPr marL="73152" marR="73152" marT="66675" marB="66675" anchor="ctr"/>
                </a:tc>
                <a:tc>
                  <a:txBody>
                    <a:bodyPr/>
                    <a:lstStyle/>
                    <a:p>
                      <a:pPr algn="r" rtl="0">
                        <a:lnSpc>
                          <a:spcPct val="115000"/>
                        </a:lnSpc>
                        <a:spcAft>
                          <a:spcPts val="720"/>
                        </a:spcAft>
                      </a:pPr>
                      <a:r>
                        <a:rPr lang="en-US" sz="1400">
                          <a:effectLst/>
                        </a:rPr>
                        <a:t>25,9</a:t>
                      </a:r>
                      <a:r>
                        <a:rPr lang="mk-MK" sz="1400">
                          <a:effectLst/>
                        </a:rPr>
                        <a:t>%</a:t>
                      </a:r>
                      <a:endParaRPr lang="en-US" sz="1400">
                        <a:effectLst/>
                      </a:endParaRPr>
                    </a:p>
                  </a:txBody>
                  <a:tcPr marL="73152" marR="73152" marT="66675" marB="66675" anchor="ctr"/>
                </a:tc>
                <a:extLst>
                  <a:ext uri="{0D108BD9-81ED-4DB2-BD59-A6C34878D82A}">
                    <a16:rowId xmlns:a16="http://schemas.microsoft.com/office/drawing/2014/main" val="3616374559"/>
                  </a:ext>
                </a:extLst>
              </a:tr>
              <a:tr h="370840">
                <a:tc>
                  <a:txBody>
                    <a:bodyPr/>
                    <a:lstStyle/>
                    <a:p>
                      <a:pPr algn="l" rtl="0">
                        <a:lnSpc>
                          <a:spcPct val="115000"/>
                        </a:lnSpc>
                        <a:spcAft>
                          <a:spcPts val="720"/>
                        </a:spcAft>
                      </a:pPr>
                      <a:r>
                        <a:rPr lang="mk-MK" sz="1400" b="1">
                          <a:effectLst/>
                        </a:rPr>
                        <a:t>Вкупно</a:t>
                      </a:r>
                      <a:endParaRPr lang="en-US" sz="1400">
                        <a:effectLst/>
                      </a:endParaRPr>
                    </a:p>
                  </a:txBody>
                  <a:tcPr marL="73152" marR="73152" marT="66675" marB="66675"/>
                </a:tc>
                <a:tc>
                  <a:txBody>
                    <a:bodyPr/>
                    <a:lstStyle/>
                    <a:p>
                      <a:pPr algn="r" rtl="0">
                        <a:lnSpc>
                          <a:spcPct val="115000"/>
                        </a:lnSpc>
                        <a:spcAft>
                          <a:spcPts val="720"/>
                        </a:spcAft>
                      </a:pPr>
                      <a:r>
                        <a:rPr lang="mk-MK" sz="1400" b="1">
                          <a:effectLst/>
                        </a:rPr>
                        <a:t>668</a:t>
                      </a:r>
                      <a:endParaRPr lang="en-US" sz="1400">
                        <a:effectLst/>
                      </a:endParaRPr>
                    </a:p>
                  </a:txBody>
                  <a:tcPr marL="73152" marR="73152" marT="66675" marB="66675" anchor="ctr"/>
                </a:tc>
                <a:tc>
                  <a:txBody>
                    <a:bodyPr/>
                    <a:lstStyle/>
                    <a:p>
                      <a:pPr algn="r" rtl="0">
                        <a:lnSpc>
                          <a:spcPct val="115000"/>
                        </a:lnSpc>
                        <a:spcAft>
                          <a:spcPts val="720"/>
                        </a:spcAft>
                      </a:pPr>
                      <a:r>
                        <a:rPr lang="en-US" sz="1400" b="1" dirty="0">
                          <a:effectLst/>
                        </a:rPr>
                        <a:t>100</a:t>
                      </a:r>
                      <a:r>
                        <a:rPr lang="mk-MK" sz="1400" b="1" dirty="0">
                          <a:effectLst/>
                        </a:rPr>
                        <a:t>%</a:t>
                      </a:r>
                      <a:endParaRPr lang="en-US" sz="1400" dirty="0">
                        <a:effectLst/>
                      </a:endParaRPr>
                    </a:p>
                  </a:txBody>
                  <a:tcPr marL="73152" marR="73152" marT="66675" marB="66675" anchor="ctr"/>
                </a:tc>
                <a:extLst>
                  <a:ext uri="{0D108BD9-81ED-4DB2-BD59-A6C34878D82A}">
                    <a16:rowId xmlns:a16="http://schemas.microsoft.com/office/drawing/2014/main" val="1692501135"/>
                  </a:ext>
                </a:extLst>
              </a:tr>
            </a:tbl>
          </a:graphicData>
        </a:graphic>
      </p:graphicFrame>
      <p:sp>
        <p:nvSpPr>
          <p:cNvPr id="11" name="TextBox 10">
            <a:extLst>
              <a:ext uri="{FF2B5EF4-FFF2-40B4-BE49-F238E27FC236}">
                <a16:creationId xmlns:a16="http://schemas.microsoft.com/office/drawing/2014/main" id="{CF898093-8A0E-8365-8042-612FD9C610C1}"/>
              </a:ext>
            </a:extLst>
          </p:cNvPr>
          <p:cNvSpPr txBox="1"/>
          <p:nvPr/>
        </p:nvSpPr>
        <p:spPr>
          <a:xfrm>
            <a:off x="6045407" y="5468899"/>
            <a:ext cx="6115986" cy="314253"/>
          </a:xfrm>
          <a:prstGeom prst="rect">
            <a:avLst/>
          </a:prstGeom>
          <a:noFill/>
        </p:spPr>
        <p:txBody>
          <a:bodyPr wrap="square">
            <a:spAutoFit/>
          </a:bodyPr>
          <a:lstStyle/>
          <a:p>
            <a:pPr algn="ctr" rtl="0">
              <a:lnSpc>
                <a:spcPct val="108000"/>
              </a:lnSpc>
              <a:spcAft>
                <a:spcPts val="792"/>
              </a:spcAft>
            </a:pPr>
            <a:r>
              <a:rPr lang="mk-MK" sz="1400" b="1" i="1" dirty="0">
                <a:effectLst/>
                <a:latin typeface="Calibri, serif"/>
              </a:rPr>
              <a:t>Табела 12:Претпоставена возраст на жените</a:t>
            </a:r>
            <a:endParaRPr lang="en-US" sz="1400" dirty="0">
              <a:effectLst/>
            </a:endParaRPr>
          </a:p>
        </p:txBody>
      </p:sp>
    </p:spTree>
    <p:extLst>
      <p:ext uri="{BB962C8B-B14F-4D97-AF65-F5344CB8AC3E}">
        <p14:creationId xmlns:p14="http://schemas.microsoft.com/office/powerpoint/2010/main" val="181994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B8E83-A73F-2FE0-E91C-ACB2CB915A44}"/>
              </a:ext>
            </a:extLst>
          </p:cNvPr>
          <p:cNvSpPr>
            <a:spLocks noGrp="1"/>
          </p:cNvSpPr>
          <p:nvPr>
            <p:ph idx="1"/>
          </p:nvPr>
        </p:nvSpPr>
        <p:spPr>
          <a:xfrm>
            <a:off x="284813" y="1792936"/>
            <a:ext cx="11677337" cy="4424984"/>
          </a:xfrm>
        </p:spPr>
        <p:txBody>
          <a:bodyPr>
            <a:noAutofit/>
          </a:bodyPr>
          <a:lstStyle/>
          <a:p>
            <a:pPr algn="just"/>
            <a:r>
              <a:rPr lang="mk-MK" sz="2400" dirty="0" smtClean="0">
                <a:effectLst/>
              </a:rPr>
              <a:t/>
            </a:r>
            <a:br>
              <a:rPr lang="mk-MK" sz="2400" dirty="0" smtClean="0">
                <a:effectLst/>
              </a:rPr>
            </a:br>
            <a:r>
              <a:rPr lang="ru-RU" sz="2400" dirty="0" smtClean="0"/>
              <a:t>Општите квалитативни </a:t>
            </a:r>
            <a:r>
              <a:rPr lang="ru-RU" sz="2400" dirty="0"/>
              <a:t>наоди од анализата на родовите прашања и на начинот на прикажување и претставување на жените и мажите во емисиите со забавна функција на националните телевизии покажуваат одредени тенденции кои одат во насока на најчесто користење на родово неутрален и родово слеп пристап кон темите. Односот кон темите беше најчесто родово слеп, но честопати се јавуваше и користење на традиционален или однос кој подразбира генерирање на постоечки стереотипи во поглед на родовите улоги</a:t>
            </a:r>
            <a:endParaRPr lang="en-US" sz="2400" dirty="0"/>
          </a:p>
        </p:txBody>
      </p:sp>
    </p:spTree>
    <p:extLst>
      <p:ext uri="{BB962C8B-B14F-4D97-AF65-F5344CB8AC3E}">
        <p14:creationId xmlns:p14="http://schemas.microsoft.com/office/powerpoint/2010/main" val="3138496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7B0D-D08F-E5ED-94B0-93CF711B5A3F}"/>
              </a:ext>
            </a:extLst>
          </p:cNvPr>
          <p:cNvSpPr>
            <a:spLocks noGrp="1"/>
          </p:cNvSpPr>
          <p:nvPr>
            <p:ph type="title"/>
          </p:nvPr>
        </p:nvSpPr>
        <p:spPr>
          <a:xfrm>
            <a:off x="1202919" y="284176"/>
            <a:ext cx="9784080" cy="395093"/>
          </a:xfrm>
        </p:spPr>
        <p:txBody>
          <a:bodyPr>
            <a:normAutofit fontScale="90000"/>
          </a:bodyPr>
          <a:lstStyle/>
          <a:p>
            <a:r>
              <a:rPr lang="mk-MK" sz="3200" b="1" dirty="0">
                <a:solidFill>
                  <a:srgbClr val="2E74B5"/>
                </a:solidFill>
                <a:effectLst/>
                <a:latin typeface="Calibri Light" panose="020F0302020204030204" pitchFamily="34" charset="0"/>
              </a:rPr>
              <a:t>Заклучоци</a:t>
            </a:r>
            <a:endParaRPr lang="en-US" sz="3200" dirty="0"/>
          </a:p>
        </p:txBody>
      </p:sp>
      <p:sp>
        <p:nvSpPr>
          <p:cNvPr id="3" name="Content Placeholder 2">
            <a:extLst>
              <a:ext uri="{FF2B5EF4-FFF2-40B4-BE49-F238E27FC236}">
                <a16:creationId xmlns:a16="http://schemas.microsoft.com/office/drawing/2014/main" id="{466CE249-26CF-AFE0-7CE3-A42E4A2E6D91}"/>
              </a:ext>
            </a:extLst>
          </p:cNvPr>
          <p:cNvSpPr>
            <a:spLocks noGrp="1"/>
          </p:cNvSpPr>
          <p:nvPr>
            <p:ph idx="1"/>
          </p:nvPr>
        </p:nvSpPr>
        <p:spPr>
          <a:xfrm>
            <a:off x="0" y="679269"/>
            <a:ext cx="12007121" cy="6351118"/>
          </a:xfrm>
        </p:spPr>
        <p:txBody>
          <a:bodyPr>
            <a:noAutofit/>
          </a:bodyPr>
          <a:lstStyle/>
          <a:p>
            <a:r>
              <a:rPr lang="en-US" sz="1800" dirty="0" err="1" smtClean="0">
                <a:solidFill>
                  <a:schemeClr val="accent4">
                    <a:lumMod val="50000"/>
                  </a:schemeClr>
                </a:solidFill>
                <a:effectLst/>
              </a:rPr>
              <a:t>Анализата</a:t>
            </a:r>
            <a:r>
              <a:rPr lang="en-US" sz="1800" dirty="0" smtClean="0">
                <a:solidFill>
                  <a:schemeClr val="accent4">
                    <a:lumMod val="50000"/>
                  </a:schemeClr>
                </a:solidFill>
              </a:rPr>
              <a:t> </a:t>
            </a:r>
            <a:r>
              <a:rPr lang="en-US" sz="1800" dirty="0" err="1">
                <a:solidFill>
                  <a:schemeClr val="accent4">
                    <a:lumMod val="50000"/>
                  </a:schemeClr>
                </a:solidFill>
                <a:effectLst/>
              </a:rPr>
              <a:t>покаж</a:t>
            </a:r>
            <a:r>
              <a:rPr lang="mk-MK" sz="1800" dirty="0">
                <a:solidFill>
                  <a:schemeClr val="accent4">
                    <a:lumMod val="50000"/>
                  </a:schemeClr>
                </a:solidFill>
                <a:effectLst/>
              </a:rPr>
              <a:t>а</a:t>
            </a:r>
            <a:r>
              <a:rPr lang="en-US" sz="1800" dirty="0">
                <a:solidFill>
                  <a:schemeClr val="accent4">
                    <a:lumMod val="50000"/>
                  </a:schemeClr>
                </a:solidFill>
                <a:effectLst/>
              </a:rPr>
              <a:t> </a:t>
            </a:r>
            <a:r>
              <a:rPr lang="en-US" sz="1800" dirty="0" err="1">
                <a:solidFill>
                  <a:schemeClr val="accent4">
                    <a:lumMod val="50000"/>
                  </a:schemeClr>
                </a:solidFill>
                <a:effectLst/>
              </a:rPr>
              <a:t>дека</a:t>
            </a:r>
            <a:r>
              <a:rPr lang="en-US" sz="1800" dirty="0">
                <a:solidFill>
                  <a:schemeClr val="accent4">
                    <a:lumMod val="50000"/>
                  </a:schemeClr>
                </a:solidFill>
                <a:effectLst/>
              </a:rPr>
              <a:t> </a:t>
            </a:r>
            <a:r>
              <a:rPr lang="en-US" sz="1800" dirty="0" err="1">
                <a:solidFill>
                  <a:schemeClr val="accent4">
                    <a:lumMod val="50000"/>
                  </a:schemeClr>
                </a:solidFill>
                <a:effectLst/>
              </a:rPr>
              <a:t>конкретно</a:t>
            </a:r>
            <a:r>
              <a:rPr lang="en-US" sz="1800" dirty="0">
                <a:solidFill>
                  <a:schemeClr val="accent4">
                    <a:lumMod val="50000"/>
                  </a:schemeClr>
                </a:solidFill>
                <a:effectLst/>
              </a:rPr>
              <a:t>, </a:t>
            </a:r>
            <a:r>
              <a:rPr lang="en-US" sz="1800" dirty="0" err="1">
                <a:solidFill>
                  <a:schemeClr val="accent4">
                    <a:lumMod val="50000"/>
                  </a:schemeClr>
                </a:solidFill>
                <a:effectLst/>
              </a:rPr>
              <a:t>родовите</a:t>
            </a:r>
            <a:r>
              <a:rPr lang="en-US" sz="1800" dirty="0">
                <a:solidFill>
                  <a:schemeClr val="accent4">
                    <a:lumMod val="50000"/>
                  </a:schemeClr>
                </a:solidFill>
                <a:effectLst/>
              </a:rPr>
              <a:t> </a:t>
            </a:r>
            <a:r>
              <a:rPr lang="en-US" sz="1800" dirty="0" err="1">
                <a:solidFill>
                  <a:schemeClr val="accent4">
                    <a:lumMod val="50000"/>
                  </a:schemeClr>
                </a:solidFill>
                <a:effectLst/>
              </a:rPr>
              <a:t>прашања</a:t>
            </a:r>
            <a:r>
              <a:rPr lang="mk-MK" sz="1800" dirty="0">
                <a:solidFill>
                  <a:schemeClr val="accent4">
                    <a:lumMod val="50000"/>
                  </a:schemeClr>
                </a:solidFill>
                <a:effectLst/>
              </a:rPr>
              <a:t> и теми</a:t>
            </a:r>
            <a:r>
              <a:rPr lang="en-US" sz="1800" dirty="0">
                <a:solidFill>
                  <a:schemeClr val="accent4">
                    <a:lumMod val="50000"/>
                  </a:schemeClr>
                </a:solidFill>
                <a:effectLst/>
              </a:rPr>
              <a:t>, </a:t>
            </a:r>
            <a:r>
              <a:rPr lang="en-US" sz="1800" dirty="0" err="1">
                <a:solidFill>
                  <a:schemeClr val="accent4">
                    <a:lumMod val="50000"/>
                  </a:schemeClr>
                </a:solidFill>
                <a:effectLst/>
              </a:rPr>
              <a:t>не</a:t>
            </a:r>
            <a:r>
              <a:rPr lang="en-US" sz="1800" dirty="0">
                <a:solidFill>
                  <a:schemeClr val="accent4">
                    <a:lumMod val="50000"/>
                  </a:schemeClr>
                </a:solidFill>
                <a:effectLst/>
              </a:rPr>
              <a:t> </a:t>
            </a:r>
            <a:r>
              <a:rPr lang="en-US" sz="1800" dirty="0" err="1">
                <a:solidFill>
                  <a:schemeClr val="accent4">
                    <a:lumMod val="50000"/>
                  </a:schemeClr>
                </a:solidFill>
                <a:effectLst/>
              </a:rPr>
              <a:t>се</a:t>
            </a:r>
            <a:r>
              <a:rPr lang="en-US" sz="1800" dirty="0">
                <a:solidFill>
                  <a:schemeClr val="accent4">
                    <a:lumMod val="50000"/>
                  </a:schemeClr>
                </a:solidFill>
                <a:effectLst/>
              </a:rPr>
              <a:t> </a:t>
            </a:r>
            <a:r>
              <a:rPr lang="en-US" sz="1800" dirty="0" err="1">
                <a:solidFill>
                  <a:schemeClr val="accent4">
                    <a:lumMod val="50000"/>
                  </a:schemeClr>
                </a:solidFill>
                <a:effectLst/>
              </a:rPr>
              <a:t>привлечни</a:t>
            </a:r>
            <a:r>
              <a:rPr lang="en-US" sz="1800" dirty="0">
                <a:solidFill>
                  <a:schemeClr val="accent4">
                    <a:lumMod val="50000"/>
                  </a:schemeClr>
                </a:solidFill>
                <a:effectLst/>
              </a:rPr>
              <a:t> </a:t>
            </a:r>
            <a:r>
              <a:rPr lang="en-US" sz="1800" dirty="0" err="1">
                <a:solidFill>
                  <a:schemeClr val="accent4">
                    <a:lumMod val="50000"/>
                  </a:schemeClr>
                </a:solidFill>
                <a:effectLst/>
              </a:rPr>
              <a:t>при</a:t>
            </a:r>
            <a:r>
              <a:rPr lang="en-US" sz="1800" dirty="0">
                <a:solidFill>
                  <a:schemeClr val="accent4">
                    <a:lumMod val="50000"/>
                  </a:schemeClr>
                </a:solidFill>
                <a:effectLst/>
              </a:rPr>
              <a:t> </a:t>
            </a:r>
            <a:r>
              <a:rPr lang="en-US" sz="1800" dirty="0" err="1">
                <a:solidFill>
                  <a:schemeClr val="accent4">
                    <a:lumMod val="50000"/>
                  </a:schemeClr>
                </a:solidFill>
                <a:effectLst/>
              </a:rPr>
              <a:t>обмислувањето</a:t>
            </a:r>
            <a:r>
              <a:rPr lang="en-US" sz="1800" dirty="0">
                <a:solidFill>
                  <a:schemeClr val="accent4">
                    <a:lumMod val="50000"/>
                  </a:schemeClr>
                </a:solidFill>
                <a:effectLst/>
              </a:rPr>
              <a:t> </a:t>
            </a:r>
            <a:r>
              <a:rPr lang="en-US" sz="1800" dirty="0" err="1">
                <a:solidFill>
                  <a:schemeClr val="accent4">
                    <a:lumMod val="50000"/>
                  </a:schemeClr>
                </a:solidFill>
                <a:effectLst/>
              </a:rPr>
              <a:t>на</a:t>
            </a:r>
            <a:r>
              <a:rPr lang="en-US" sz="1800" dirty="0">
                <a:solidFill>
                  <a:schemeClr val="accent4">
                    <a:lumMod val="50000"/>
                  </a:schemeClr>
                </a:solidFill>
                <a:effectLst/>
              </a:rPr>
              <a:t> </a:t>
            </a:r>
            <a:r>
              <a:rPr lang="en-US" sz="1800" dirty="0" err="1">
                <a:solidFill>
                  <a:schemeClr val="accent4">
                    <a:lumMod val="50000"/>
                  </a:schemeClr>
                </a:solidFill>
                <a:effectLst/>
              </a:rPr>
              <a:t>забавните</a:t>
            </a:r>
            <a:r>
              <a:rPr lang="en-US" sz="1800" dirty="0">
                <a:solidFill>
                  <a:schemeClr val="accent4">
                    <a:lumMod val="50000"/>
                  </a:schemeClr>
                </a:solidFill>
                <a:effectLst/>
              </a:rPr>
              <a:t> </a:t>
            </a:r>
            <a:r>
              <a:rPr lang="en-US" sz="1800" dirty="0" err="1">
                <a:solidFill>
                  <a:schemeClr val="accent4">
                    <a:lumMod val="50000"/>
                  </a:schemeClr>
                </a:solidFill>
                <a:effectLst/>
              </a:rPr>
              <a:t>емисии</a:t>
            </a:r>
            <a:r>
              <a:rPr lang="en-US" sz="1800" dirty="0">
                <a:solidFill>
                  <a:schemeClr val="accent4">
                    <a:lumMod val="50000"/>
                  </a:schemeClr>
                </a:solidFill>
                <a:effectLst/>
              </a:rPr>
              <a:t>. </a:t>
            </a:r>
            <a:r>
              <a:rPr lang="en-US" sz="1800" dirty="0" err="1">
                <a:solidFill>
                  <a:schemeClr val="accent4">
                    <a:lumMod val="50000"/>
                  </a:schemeClr>
                </a:solidFill>
                <a:effectLst/>
              </a:rPr>
              <a:t>Повеќе</a:t>
            </a:r>
            <a:r>
              <a:rPr lang="en-US" sz="1800" dirty="0">
                <a:solidFill>
                  <a:schemeClr val="accent4">
                    <a:lumMod val="50000"/>
                  </a:schemeClr>
                </a:solidFill>
                <a:effectLst/>
              </a:rPr>
              <a:t> </a:t>
            </a:r>
            <a:r>
              <a:rPr lang="en-US" sz="1800" dirty="0" err="1">
                <a:solidFill>
                  <a:schemeClr val="accent4">
                    <a:lumMod val="50000"/>
                  </a:schemeClr>
                </a:solidFill>
                <a:effectLst/>
              </a:rPr>
              <a:t>се</a:t>
            </a:r>
            <a:r>
              <a:rPr lang="en-US" sz="1800" dirty="0">
                <a:solidFill>
                  <a:schemeClr val="accent4">
                    <a:lumMod val="50000"/>
                  </a:schemeClr>
                </a:solidFill>
                <a:effectLst/>
              </a:rPr>
              <a:t> </a:t>
            </a:r>
            <a:r>
              <a:rPr lang="en-US" sz="1800" dirty="0" err="1">
                <a:solidFill>
                  <a:schemeClr val="accent4">
                    <a:lumMod val="50000"/>
                  </a:schemeClr>
                </a:solidFill>
                <a:effectLst/>
              </a:rPr>
              <a:t>инсистира</a:t>
            </a:r>
            <a:r>
              <a:rPr lang="mk-MK" sz="1800" dirty="0">
                <a:solidFill>
                  <a:schemeClr val="accent4">
                    <a:lumMod val="50000"/>
                  </a:schemeClr>
                </a:solidFill>
                <a:effectLst/>
              </a:rPr>
              <a:t>ше</a:t>
            </a:r>
            <a:r>
              <a:rPr lang="en-US" sz="1800" dirty="0">
                <a:solidFill>
                  <a:schemeClr val="accent4">
                    <a:lumMod val="50000"/>
                  </a:schemeClr>
                </a:solidFill>
                <a:effectLst/>
              </a:rPr>
              <a:t> </a:t>
            </a:r>
            <a:r>
              <a:rPr lang="en-US" sz="1800" dirty="0" err="1">
                <a:solidFill>
                  <a:schemeClr val="accent4">
                    <a:lumMod val="50000"/>
                  </a:schemeClr>
                </a:solidFill>
                <a:effectLst/>
              </a:rPr>
              <a:t>на</a:t>
            </a:r>
            <a:r>
              <a:rPr lang="en-US" sz="1800" dirty="0">
                <a:solidFill>
                  <a:schemeClr val="accent4">
                    <a:lumMod val="50000"/>
                  </a:schemeClr>
                </a:solidFill>
                <a:effectLst/>
              </a:rPr>
              <a:t> </a:t>
            </a:r>
            <a:r>
              <a:rPr lang="en-US" sz="1800" dirty="0" smtClean="0">
                <a:solidFill>
                  <a:schemeClr val="accent4">
                    <a:lumMod val="50000"/>
                  </a:schemeClr>
                </a:solidFill>
                <a:effectLst/>
              </a:rPr>
              <a:t>„</a:t>
            </a:r>
            <a:r>
              <a:rPr lang="mk-MK" sz="1800" smtClean="0">
                <a:solidFill>
                  <a:schemeClr val="accent4">
                    <a:lumMod val="50000"/>
                  </a:schemeClr>
                </a:solidFill>
                <a:effectLst/>
              </a:rPr>
              <a:t>сензационалност</a:t>
            </a:r>
            <a:r>
              <a:rPr lang="en-US" sz="1800" smtClean="0">
                <a:solidFill>
                  <a:schemeClr val="accent4">
                    <a:lumMod val="50000"/>
                  </a:schemeClr>
                </a:solidFill>
                <a:effectLst/>
              </a:rPr>
              <a:t>“</a:t>
            </a:r>
            <a:r>
              <a:rPr lang="mk-MK" sz="1800" dirty="0" smtClean="0">
                <a:solidFill>
                  <a:schemeClr val="accent4">
                    <a:lumMod val="50000"/>
                  </a:schemeClr>
                </a:solidFill>
                <a:effectLst/>
              </a:rPr>
              <a:t> </a:t>
            </a:r>
            <a:r>
              <a:rPr lang="mk-MK" sz="1800" dirty="0">
                <a:solidFill>
                  <a:schemeClr val="accent4">
                    <a:lumMod val="50000"/>
                  </a:schemeClr>
                </a:solidFill>
                <a:effectLst/>
              </a:rPr>
              <a:t>и</a:t>
            </a:r>
            <a:r>
              <a:rPr lang="en-US" sz="1800" dirty="0">
                <a:solidFill>
                  <a:schemeClr val="accent4">
                    <a:lumMod val="50000"/>
                  </a:schemeClr>
                </a:solidFill>
                <a:effectLst/>
              </a:rPr>
              <a:t> „</a:t>
            </a:r>
            <a:r>
              <a:rPr lang="en-US" sz="1800" dirty="0" err="1">
                <a:solidFill>
                  <a:schemeClr val="accent4">
                    <a:lumMod val="50000"/>
                  </a:schemeClr>
                </a:solidFill>
                <a:effectLst/>
              </a:rPr>
              <a:t>традиционалност</a:t>
            </a:r>
            <a:r>
              <a:rPr lang="en-US" sz="1800" dirty="0">
                <a:solidFill>
                  <a:schemeClr val="accent4">
                    <a:lumMod val="50000"/>
                  </a:schemeClr>
                </a:solidFill>
                <a:effectLst/>
              </a:rPr>
              <a:t>“</a:t>
            </a:r>
            <a:r>
              <a:rPr lang="mk-MK" sz="1800" dirty="0" smtClean="0">
                <a:solidFill>
                  <a:schemeClr val="accent4">
                    <a:lumMod val="50000"/>
                  </a:schemeClr>
                </a:solidFill>
                <a:effectLst/>
              </a:rPr>
              <a:t>.</a:t>
            </a:r>
          </a:p>
          <a:p>
            <a:r>
              <a:rPr lang="en-US" sz="1800" dirty="0">
                <a:solidFill>
                  <a:schemeClr val="accent4">
                    <a:lumMod val="50000"/>
                  </a:schemeClr>
                </a:solidFill>
              </a:rPr>
              <a:t>B</a:t>
            </a:r>
            <a:r>
              <a:rPr lang="mk-MK" sz="1800" dirty="0">
                <a:solidFill>
                  <a:schemeClr val="accent4">
                    <a:lumMod val="50000"/>
                  </a:schemeClr>
                </a:solidFill>
              </a:rPr>
              <a:t>о поглед на целокупната анализа на родовиот дискурс се забележуваше една шареноликост, но најчесто тој беше родово слеп или неутрален. Сепак, во одредени емисии забележлив беше несензитивен, стереотипен, патријархален, сексистички и објективизирачки дискурс. </a:t>
            </a:r>
            <a:endParaRPr lang="en-US" sz="1800" dirty="0">
              <a:solidFill>
                <a:schemeClr val="accent4">
                  <a:lumMod val="50000"/>
                </a:schemeClr>
              </a:solidFill>
            </a:endParaRPr>
          </a:p>
          <a:p>
            <a:r>
              <a:rPr lang="mk-MK" sz="1800" dirty="0" smtClean="0">
                <a:solidFill>
                  <a:schemeClr val="accent4">
                    <a:lumMod val="50000"/>
                  </a:schemeClr>
                </a:solidFill>
                <a:effectLst/>
              </a:rPr>
              <a:t>Од анализираниот примерок се покажа дека емисиите </a:t>
            </a:r>
            <a:r>
              <a:rPr lang="en-US" sz="1800" dirty="0" err="1" smtClean="0">
                <a:solidFill>
                  <a:schemeClr val="accent4">
                    <a:lumMod val="50000"/>
                  </a:schemeClr>
                </a:solidFill>
                <a:effectLst/>
              </a:rPr>
              <a:t>кои</a:t>
            </a:r>
            <a:r>
              <a:rPr lang="en-US" sz="1800" dirty="0" smtClean="0">
                <a:solidFill>
                  <a:schemeClr val="accent4">
                    <a:lumMod val="50000"/>
                  </a:schemeClr>
                </a:solidFill>
                <a:effectLst/>
              </a:rPr>
              <a:t> </a:t>
            </a:r>
            <a:r>
              <a:rPr lang="en-US" sz="1800" dirty="0" err="1">
                <a:solidFill>
                  <a:schemeClr val="accent4">
                    <a:lumMod val="50000"/>
                  </a:schemeClr>
                </a:solidFill>
                <a:effectLst/>
              </a:rPr>
              <a:t>не</a:t>
            </a:r>
            <a:r>
              <a:rPr lang="en-US" sz="1800" dirty="0">
                <a:solidFill>
                  <a:schemeClr val="accent4">
                    <a:lumMod val="50000"/>
                  </a:schemeClr>
                </a:solidFill>
                <a:effectLst/>
              </a:rPr>
              <a:t> </a:t>
            </a:r>
            <a:r>
              <a:rPr lang="mk-MK" sz="1800" dirty="0">
                <a:solidFill>
                  <a:schemeClr val="accent4">
                    <a:lumMod val="50000"/>
                  </a:schemeClr>
                </a:solidFill>
                <a:effectLst/>
              </a:rPr>
              <a:t>беа од</a:t>
            </a:r>
            <a:r>
              <a:rPr lang="en-US" sz="1800" dirty="0">
                <a:solidFill>
                  <a:schemeClr val="accent4">
                    <a:lumMod val="50000"/>
                  </a:schemeClr>
                </a:solidFill>
                <a:effectLst/>
              </a:rPr>
              <a:t> </a:t>
            </a:r>
            <a:r>
              <a:rPr lang="en-US" sz="1800" dirty="0" err="1">
                <a:solidFill>
                  <a:schemeClr val="accent4">
                    <a:lumMod val="50000"/>
                  </a:schemeClr>
                </a:solidFill>
                <a:effectLst/>
              </a:rPr>
              <a:t>македонска</a:t>
            </a:r>
            <a:r>
              <a:rPr lang="en-US" sz="1800" dirty="0">
                <a:solidFill>
                  <a:schemeClr val="accent4">
                    <a:lumMod val="50000"/>
                  </a:schemeClr>
                </a:solidFill>
                <a:effectLst/>
              </a:rPr>
              <a:t> </a:t>
            </a:r>
            <a:r>
              <a:rPr lang="en-US" sz="1800" dirty="0" err="1">
                <a:solidFill>
                  <a:schemeClr val="accent4">
                    <a:lumMod val="50000"/>
                  </a:schemeClr>
                </a:solidFill>
                <a:effectLst/>
              </a:rPr>
              <a:t>продукција</a:t>
            </a:r>
            <a:r>
              <a:rPr lang="en-US" sz="1800" dirty="0">
                <a:solidFill>
                  <a:schemeClr val="accent4">
                    <a:lumMod val="50000"/>
                  </a:schemeClr>
                </a:solidFill>
                <a:effectLst/>
              </a:rPr>
              <a:t> </a:t>
            </a:r>
            <a:r>
              <a:rPr lang="en-US" sz="1800" dirty="0" err="1">
                <a:solidFill>
                  <a:schemeClr val="accent4">
                    <a:lumMod val="50000"/>
                  </a:schemeClr>
                </a:solidFill>
                <a:effectLst/>
              </a:rPr>
              <a:t>туку</a:t>
            </a:r>
            <a:r>
              <a:rPr lang="en-US" sz="1800" dirty="0">
                <a:solidFill>
                  <a:schemeClr val="accent4">
                    <a:lumMod val="50000"/>
                  </a:schemeClr>
                </a:solidFill>
                <a:effectLst/>
              </a:rPr>
              <a:t> </a:t>
            </a:r>
            <a:r>
              <a:rPr lang="mk-MK" sz="1800" dirty="0">
                <a:solidFill>
                  <a:schemeClr val="accent4">
                    <a:lumMod val="50000"/>
                  </a:schemeClr>
                </a:solidFill>
                <a:effectLst/>
              </a:rPr>
              <a:t>беа</a:t>
            </a:r>
            <a:r>
              <a:rPr lang="en-US" sz="1800" dirty="0">
                <a:solidFill>
                  <a:schemeClr val="accent4">
                    <a:lumMod val="50000"/>
                  </a:schemeClr>
                </a:solidFill>
                <a:effectLst/>
              </a:rPr>
              <a:t> </a:t>
            </a:r>
            <a:r>
              <a:rPr lang="mk-MK" sz="1800" dirty="0">
                <a:solidFill>
                  <a:schemeClr val="accent4">
                    <a:lumMod val="50000"/>
                  </a:schemeClr>
                </a:solidFill>
                <a:effectLst/>
              </a:rPr>
              <a:t>увезени продукти од </a:t>
            </a:r>
            <a:r>
              <a:rPr lang="mk-MK" sz="1800" dirty="0" smtClean="0">
                <a:solidFill>
                  <a:schemeClr val="accent4">
                    <a:lumMod val="50000"/>
                  </a:schemeClr>
                </a:solidFill>
                <a:effectLst/>
              </a:rPr>
              <a:t>странство, како што беше </a:t>
            </a:r>
            <a:r>
              <a:rPr lang="mk-MK" sz="1800" dirty="0">
                <a:solidFill>
                  <a:schemeClr val="accent4">
                    <a:lumMod val="50000"/>
                  </a:schemeClr>
                </a:solidFill>
                <a:effectLst/>
              </a:rPr>
              <a:t>случајот со одредени емисии од</a:t>
            </a:r>
            <a:r>
              <a:rPr lang="en-US" sz="1800" dirty="0">
                <a:solidFill>
                  <a:schemeClr val="accent4">
                    <a:lumMod val="50000"/>
                  </a:schemeClr>
                </a:solidFill>
                <a:effectLst/>
              </a:rPr>
              <a:t> </a:t>
            </a:r>
            <a:r>
              <a:rPr lang="en-US" sz="1800" dirty="0" err="1">
                <a:solidFill>
                  <a:schemeClr val="accent4">
                    <a:lumMod val="50000"/>
                  </a:schemeClr>
                </a:solidFill>
                <a:effectLst/>
              </a:rPr>
              <a:t>Република</a:t>
            </a:r>
            <a:r>
              <a:rPr lang="en-US" sz="1800" dirty="0">
                <a:solidFill>
                  <a:schemeClr val="accent4">
                    <a:lumMod val="50000"/>
                  </a:schemeClr>
                </a:solidFill>
                <a:effectLst/>
              </a:rPr>
              <a:t> </a:t>
            </a:r>
            <a:r>
              <a:rPr lang="en-US" sz="1800" dirty="0" err="1">
                <a:solidFill>
                  <a:schemeClr val="accent4">
                    <a:lumMod val="50000"/>
                  </a:schemeClr>
                </a:solidFill>
                <a:effectLst/>
              </a:rPr>
              <a:t>Србија</a:t>
            </a:r>
            <a:r>
              <a:rPr lang="en-US" sz="1800" dirty="0">
                <a:solidFill>
                  <a:schemeClr val="accent4">
                    <a:lumMod val="50000"/>
                  </a:schemeClr>
                </a:solidFill>
                <a:effectLst/>
              </a:rPr>
              <a:t> и </a:t>
            </a:r>
            <a:r>
              <a:rPr lang="en-US" sz="1800" dirty="0" err="1">
                <a:solidFill>
                  <a:schemeClr val="accent4">
                    <a:lumMod val="50000"/>
                  </a:schemeClr>
                </a:solidFill>
                <a:effectLst/>
              </a:rPr>
              <a:t>Република</a:t>
            </a:r>
            <a:r>
              <a:rPr lang="en-US" sz="1800" dirty="0">
                <a:solidFill>
                  <a:schemeClr val="accent4">
                    <a:lumMod val="50000"/>
                  </a:schemeClr>
                </a:solidFill>
                <a:effectLst/>
              </a:rPr>
              <a:t> </a:t>
            </a:r>
            <a:r>
              <a:rPr lang="en-US" sz="1800" dirty="0" err="1" smtClean="0">
                <a:solidFill>
                  <a:schemeClr val="accent4">
                    <a:lumMod val="50000"/>
                  </a:schemeClr>
                </a:solidFill>
                <a:effectLst/>
              </a:rPr>
              <a:t>Турција</a:t>
            </a:r>
            <a:r>
              <a:rPr lang="mk-MK" sz="1800" dirty="0" smtClean="0">
                <a:solidFill>
                  <a:schemeClr val="accent4">
                    <a:lumMod val="50000"/>
                  </a:schemeClr>
                </a:solidFill>
                <a:effectLst/>
              </a:rPr>
              <a:t>, беа емисии во кои преовладуваше стереотипност, објективизирачки и дискриминирачки дискурс во однос на родовите</a:t>
            </a:r>
            <a:r>
              <a:rPr lang="en-US" sz="1800" dirty="0" smtClean="0">
                <a:solidFill>
                  <a:schemeClr val="accent4">
                    <a:lumMod val="50000"/>
                  </a:schemeClr>
                </a:solidFill>
                <a:effectLst/>
              </a:rPr>
              <a:t>.</a:t>
            </a:r>
            <a:endParaRPr lang="mk-MK" sz="1800" dirty="0" smtClean="0">
              <a:solidFill>
                <a:schemeClr val="accent4">
                  <a:lumMod val="50000"/>
                </a:schemeClr>
              </a:solidFill>
              <a:effectLst/>
            </a:endParaRPr>
          </a:p>
          <a:p>
            <a:r>
              <a:rPr lang="mk-MK" sz="1800" dirty="0">
                <a:solidFill>
                  <a:schemeClr val="accent4">
                    <a:lumMod val="50000"/>
                  </a:schemeClr>
                </a:solidFill>
              </a:rPr>
              <a:t>Еден од позначајните наоди од оваа анализа се однесуваше на односот меѓу соговорниците/соговорничките, што </a:t>
            </a:r>
            <a:r>
              <a:rPr lang="en-US" sz="1800" dirty="0" err="1">
                <a:solidFill>
                  <a:schemeClr val="accent4">
                    <a:lumMod val="50000"/>
                  </a:schemeClr>
                </a:solidFill>
              </a:rPr>
              <a:t>беше</a:t>
            </a:r>
            <a:r>
              <a:rPr lang="en-US" sz="1800" dirty="0">
                <a:solidFill>
                  <a:schemeClr val="accent4">
                    <a:lumMod val="50000"/>
                  </a:schemeClr>
                </a:solidFill>
              </a:rPr>
              <a:t> </a:t>
            </a:r>
            <a:r>
              <a:rPr lang="en-US" sz="1800" dirty="0" err="1">
                <a:solidFill>
                  <a:schemeClr val="accent4">
                    <a:lumMod val="50000"/>
                  </a:schemeClr>
                </a:solidFill>
              </a:rPr>
              <a:t>детектиран</a:t>
            </a:r>
            <a:r>
              <a:rPr lang="en-US" sz="1800" dirty="0">
                <a:solidFill>
                  <a:schemeClr val="accent4">
                    <a:lumMod val="50000"/>
                  </a:schemeClr>
                </a:solidFill>
              </a:rPr>
              <a:t> </a:t>
            </a:r>
            <a:r>
              <a:rPr lang="en-US" sz="1800" dirty="0" err="1">
                <a:solidFill>
                  <a:schemeClr val="accent4">
                    <a:lumMod val="50000"/>
                  </a:schemeClr>
                </a:solidFill>
              </a:rPr>
              <a:t>како</a:t>
            </a:r>
            <a:r>
              <a:rPr lang="en-US" sz="1800" dirty="0">
                <a:solidFill>
                  <a:schemeClr val="accent4">
                    <a:lumMod val="50000"/>
                  </a:schemeClr>
                </a:solidFill>
              </a:rPr>
              <a:t> </a:t>
            </a:r>
            <a:r>
              <a:rPr lang="en-US" sz="1800" dirty="0" err="1">
                <a:solidFill>
                  <a:schemeClr val="accent4">
                    <a:lumMod val="50000"/>
                  </a:schemeClr>
                </a:solidFill>
              </a:rPr>
              <a:t>пријателски</a:t>
            </a:r>
            <a:r>
              <a:rPr lang="en-US" sz="1800" dirty="0">
                <a:solidFill>
                  <a:schemeClr val="accent4">
                    <a:lumMod val="50000"/>
                  </a:schemeClr>
                </a:solidFill>
              </a:rPr>
              <a:t>/</a:t>
            </a:r>
            <a:r>
              <a:rPr lang="mk-MK" sz="1800" dirty="0">
                <a:solidFill>
                  <a:schemeClr val="accent4">
                    <a:lumMod val="50000"/>
                  </a:schemeClr>
                </a:solidFill>
              </a:rPr>
              <a:t>близок. Ваквиот однос меѓу соговорниците/соговорничките може да биде позитивен ако изобилува со уважување, почит и </a:t>
            </a:r>
            <a:r>
              <a:rPr lang="mk-MK" sz="1800" dirty="0" smtClean="0">
                <a:solidFill>
                  <a:schemeClr val="accent4">
                    <a:lumMod val="50000"/>
                  </a:schemeClr>
                </a:solidFill>
              </a:rPr>
              <a:t>еднаквост, </a:t>
            </a:r>
            <a:r>
              <a:rPr lang="mk-MK" sz="1800" dirty="0">
                <a:solidFill>
                  <a:schemeClr val="accent4">
                    <a:lumMod val="50000"/>
                  </a:schemeClr>
                </a:solidFill>
              </a:rPr>
              <a:t>но тој може да се јави и како однос на блискост што би била посоодветна во </a:t>
            </a:r>
            <a:r>
              <a:rPr lang="mk-MK" sz="1800" dirty="0" smtClean="0">
                <a:solidFill>
                  <a:schemeClr val="accent4">
                    <a:lumMod val="50000"/>
                  </a:schemeClr>
                </a:solidFill>
              </a:rPr>
              <a:t>приватните </a:t>
            </a:r>
            <a:r>
              <a:rPr lang="mk-MK" sz="1800" dirty="0">
                <a:solidFill>
                  <a:schemeClr val="accent4">
                    <a:lumMod val="50000"/>
                  </a:schemeClr>
                </a:solidFill>
              </a:rPr>
              <a:t>релации на соговорниците/соговорничките.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пријателскиот</a:t>
            </a:r>
            <a:r>
              <a:rPr lang="en-US" sz="1800" dirty="0">
                <a:solidFill>
                  <a:schemeClr val="accent4">
                    <a:lumMod val="50000"/>
                  </a:schemeClr>
                </a:solidFill>
              </a:rPr>
              <a:t> и </a:t>
            </a:r>
            <a:r>
              <a:rPr lang="en-US" sz="1800" dirty="0" err="1">
                <a:solidFill>
                  <a:schemeClr val="accent4">
                    <a:lumMod val="50000"/>
                  </a:schemeClr>
                </a:solidFill>
              </a:rPr>
              <a:t>однос</a:t>
            </a:r>
            <a:r>
              <a:rPr lang="mk-MK" sz="1800" dirty="0">
                <a:solidFill>
                  <a:schemeClr val="accent4">
                    <a:lumMod val="50000"/>
                  </a:schemeClr>
                </a:solidFill>
              </a:rPr>
              <a:t>от</a:t>
            </a:r>
            <a:r>
              <a:rPr lang="en-US" sz="1800" dirty="0">
                <a:solidFill>
                  <a:schemeClr val="accent4">
                    <a:lumMod val="50000"/>
                  </a:schemeClr>
                </a:solidFill>
              </a:rPr>
              <a:t> </a:t>
            </a:r>
            <a:r>
              <a:rPr lang="en-US" sz="1800" dirty="0" err="1">
                <a:solidFill>
                  <a:schemeClr val="accent4">
                    <a:lumMod val="50000"/>
                  </a:schemeClr>
                </a:solidFill>
              </a:rPr>
              <a:t>на</a:t>
            </a:r>
            <a:r>
              <a:rPr lang="en-US" sz="1800" dirty="0">
                <a:solidFill>
                  <a:schemeClr val="accent4">
                    <a:lumMod val="50000"/>
                  </a:schemeClr>
                </a:solidFill>
              </a:rPr>
              <a:t> </a:t>
            </a:r>
            <a:r>
              <a:rPr lang="en-US" sz="1800" dirty="0" err="1">
                <a:solidFill>
                  <a:schemeClr val="accent4">
                    <a:lumMod val="50000"/>
                  </a:schemeClr>
                </a:solidFill>
              </a:rPr>
              <a:t>блискост</a:t>
            </a:r>
            <a:r>
              <a:rPr lang="en-US" sz="1800" dirty="0">
                <a:solidFill>
                  <a:schemeClr val="accent4">
                    <a:lumMod val="50000"/>
                  </a:schemeClr>
                </a:solidFill>
              </a:rPr>
              <a:t> </a:t>
            </a:r>
            <a:r>
              <a:rPr lang="en-US" sz="1800" dirty="0" err="1">
                <a:solidFill>
                  <a:schemeClr val="accent4">
                    <a:lumMod val="50000"/>
                  </a:schemeClr>
                </a:solidFill>
              </a:rPr>
              <a:t>се</a:t>
            </a:r>
            <a:r>
              <a:rPr lang="en-US" sz="1800" dirty="0">
                <a:solidFill>
                  <a:schemeClr val="accent4">
                    <a:lumMod val="50000"/>
                  </a:schemeClr>
                </a:solidFill>
              </a:rPr>
              <a:t> </a:t>
            </a:r>
            <a:r>
              <a:rPr lang="en-US" sz="1800" dirty="0" err="1">
                <a:solidFill>
                  <a:schemeClr val="accent4">
                    <a:lumMod val="50000"/>
                  </a:schemeClr>
                </a:solidFill>
              </a:rPr>
              <a:t>пресликува</a:t>
            </a:r>
            <a:r>
              <a:rPr lang="mk-MK" sz="1800" dirty="0">
                <a:solidFill>
                  <a:schemeClr val="accent4">
                    <a:lumMod val="50000"/>
                  </a:schemeClr>
                </a:solidFill>
              </a:rPr>
              <a:t>ше</a:t>
            </a:r>
            <a:r>
              <a:rPr lang="en-US" sz="1800" dirty="0">
                <a:solidFill>
                  <a:schemeClr val="accent4">
                    <a:lumMod val="50000"/>
                  </a:schemeClr>
                </a:solidFill>
              </a:rPr>
              <a:t> </a:t>
            </a:r>
            <a:r>
              <a:rPr lang="en-US" sz="1800" dirty="0" err="1">
                <a:solidFill>
                  <a:schemeClr val="accent4">
                    <a:lumMod val="50000"/>
                  </a:schemeClr>
                </a:solidFill>
              </a:rPr>
              <a:t>говорот</a:t>
            </a:r>
            <a:r>
              <a:rPr lang="en-US" sz="1800" dirty="0">
                <a:solidFill>
                  <a:schemeClr val="accent4">
                    <a:lumMod val="50000"/>
                  </a:schemeClr>
                </a:solidFill>
              </a:rPr>
              <a:t> </a:t>
            </a:r>
            <a:r>
              <a:rPr lang="en-US" sz="1800" dirty="0" err="1">
                <a:solidFill>
                  <a:schemeClr val="accent4">
                    <a:lumMod val="50000"/>
                  </a:schemeClr>
                </a:solidFill>
              </a:rPr>
              <a:t>што</a:t>
            </a:r>
            <a:r>
              <a:rPr lang="en-US" sz="1800" dirty="0">
                <a:solidFill>
                  <a:schemeClr val="accent4">
                    <a:lumMod val="50000"/>
                  </a:schemeClr>
                </a:solidFill>
              </a:rPr>
              <a:t> </a:t>
            </a:r>
            <a:r>
              <a:rPr lang="en-US" sz="1800" dirty="0" err="1">
                <a:solidFill>
                  <a:schemeClr val="accent4">
                    <a:lumMod val="50000"/>
                  </a:schemeClr>
                </a:solidFill>
              </a:rPr>
              <a:t>луѓето</a:t>
            </a:r>
            <a:r>
              <a:rPr lang="en-US" sz="1800" dirty="0">
                <a:solidFill>
                  <a:schemeClr val="accent4">
                    <a:lumMod val="50000"/>
                  </a:schemeClr>
                </a:solidFill>
              </a:rPr>
              <a:t> </a:t>
            </a:r>
            <a:r>
              <a:rPr lang="en-US" sz="1800" dirty="0" err="1">
                <a:solidFill>
                  <a:schemeClr val="accent4">
                    <a:lumMod val="50000"/>
                  </a:schemeClr>
                </a:solidFill>
              </a:rPr>
              <a:t>го</a:t>
            </a:r>
            <a:r>
              <a:rPr lang="en-US" sz="1800" dirty="0">
                <a:solidFill>
                  <a:schemeClr val="accent4">
                    <a:lumMod val="50000"/>
                  </a:schemeClr>
                </a:solidFill>
              </a:rPr>
              <a:t> </a:t>
            </a:r>
            <a:r>
              <a:rPr lang="en-US" sz="1800" dirty="0" err="1">
                <a:solidFill>
                  <a:schemeClr val="accent4">
                    <a:lumMod val="50000"/>
                  </a:schemeClr>
                </a:solidFill>
              </a:rPr>
              <a:t>користат</a:t>
            </a:r>
            <a:r>
              <a:rPr lang="en-US" sz="1800" dirty="0">
                <a:solidFill>
                  <a:schemeClr val="accent4">
                    <a:lumMod val="50000"/>
                  </a:schemeClr>
                </a:solidFill>
              </a:rPr>
              <a:t>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приватната</a:t>
            </a:r>
            <a:r>
              <a:rPr lang="en-US" sz="1800" dirty="0">
                <a:solidFill>
                  <a:schemeClr val="accent4">
                    <a:lumMod val="50000"/>
                  </a:schemeClr>
                </a:solidFill>
              </a:rPr>
              <a:t> </a:t>
            </a:r>
            <a:r>
              <a:rPr lang="en-US" sz="1800" dirty="0" err="1">
                <a:solidFill>
                  <a:schemeClr val="accent4">
                    <a:lumMod val="50000"/>
                  </a:schemeClr>
                </a:solidFill>
              </a:rPr>
              <a:t>сфера</a:t>
            </a:r>
            <a:r>
              <a:rPr lang="en-US" sz="1800" dirty="0">
                <a:solidFill>
                  <a:schemeClr val="accent4">
                    <a:lumMod val="50000"/>
                  </a:schemeClr>
                </a:solidFill>
              </a:rPr>
              <a:t> и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тие</a:t>
            </a:r>
            <a:r>
              <a:rPr lang="en-US" sz="1800" dirty="0">
                <a:solidFill>
                  <a:schemeClr val="accent4">
                    <a:lumMod val="50000"/>
                  </a:schemeClr>
                </a:solidFill>
              </a:rPr>
              <a:t> </a:t>
            </a:r>
            <a:r>
              <a:rPr lang="en-US" sz="1800" dirty="0" err="1">
                <a:solidFill>
                  <a:schemeClr val="accent4">
                    <a:lumMod val="50000"/>
                  </a:schemeClr>
                </a:solidFill>
              </a:rPr>
              <a:t>ситуации</a:t>
            </a:r>
            <a:r>
              <a:rPr lang="en-US" sz="1800" dirty="0">
                <a:solidFill>
                  <a:schemeClr val="accent4">
                    <a:lumMod val="50000"/>
                  </a:schemeClr>
                </a:solidFill>
              </a:rPr>
              <a:t> </a:t>
            </a:r>
            <a:r>
              <a:rPr lang="en-US" sz="1800" dirty="0" err="1">
                <a:solidFill>
                  <a:schemeClr val="accent4">
                    <a:lumMod val="50000"/>
                  </a:schemeClr>
                </a:solidFill>
              </a:rPr>
              <a:t>луѓето</a:t>
            </a:r>
            <a:r>
              <a:rPr lang="en-US" sz="1800" dirty="0">
                <a:solidFill>
                  <a:schemeClr val="accent4">
                    <a:lumMod val="50000"/>
                  </a:schemeClr>
                </a:solidFill>
              </a:rPr>
              <a:t> </a:t>
            </a:r>
            <a:r>
              <a:rPr lang="en-US" sz="1800" dirty="0" err="1">
                <a:solidFill>
                  <a:schemeClr val="accent4">
                    <a:lumMod val="50000"/>
                  </a:schemeClr>
                </a:solidFill>
              </a:rPr>
              <a:t>не</a:t>
            </a:r>
            <a:r>
              <a:rPr lang="en-US" sz="1800" dirty="0">
                <a:solidFill>
                  <a:schemeClr val="accent4">
                    <a:lumMod val="50000"/>
                  </a:schemeClr>
                </a:solidFill>
              </a:rPr>
              <a:t> </a:t>
            </a:r>
            <a:r>
              <a:rPr lang="en-US" sz="1800" dirty="0" err="1">
                <a:solidFill>
                  <a:schemeClr val="accent4">
                    <a:lumMod val="50000"/>
                  </a:schemeClr>
                </a:solidFill>
              </a:rPr>
              <a:t>внимаваа</a:t>
            </a:r>
            <a:r>
              <a:rPr lang="en-US" sz="1800" dirty="0">
                <a:solidFill>
                  <a:schemeClr val="accent4">
                    <a:lumMod val="50000"/>
                  </a:schemeClr>
                </a:solidFill>
              </a:rPr>
              <a:t>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поглед</a:t>
            </a:r>
            <a:r>
              <a:rPr lang="en-US" sz="1800" dirty="0">
                <a:solidFill>
                  <a:schemeClr val="accent4">
                    <a:lumMod val="50000"/>
                  </a:schemeClr>
                </a:solidFill>
              </a:rPr>
              <a:t> </a:t>
            </a:r>
            <a:r>
              <a:rPr lang="en-US" sz="1800" dirty="0" err="1">
                <a:solidFill>
                  <a:schemeClr val="accent4">
                    <a:lumMod val="50000"/>
                  </a:schemeClr>
                </a:solidFill>
              </a:rPr>
              <a:t>на</a:t>
            </a:r>
            <a:r>
              <a:rPr lang="en-US" sz="1800" dirty="0">
                <a:solidFill>
                  <a:schemeClr val="accent4">
                    <a:lumMod val="50000"/>
                  </a:schemeClr>
                </a:solidFill>
              </a:rPr>
              <a:t> </a:t>
            </a:r>
            <a:r>
              <a:rPr lang="mk-MK" sz="1800" dirty="0" smtClean="0">
                <a:solidFill>
                  <a:schemeClr val="accent4">
                    <a:lumMod val="50000"/>
                  </a:schemeClr>
                </a:solidFill>
              </a:rPr>
              <a:t>ВЛИЈАНИЕТО</a:t>
            </a:r>
            <a:r>
              <a:rPr lang="en-US" sz="1800" dirty="0" smtClean="0">
                <a:solidFill>
                  <a:schemeClr val="accent4">
                    <a:lumMod val="50000"/>
                  </a:schemeClr>
                </a:solidFill>
              </a:rPr>
              <a:t> </a:t>
            </a:r>
            <a:r>
              <a:rPr lang="en-US" sz="1800" dirty="0" err="1">
                <a:solidFill>
                  <a:schemeClr val="accent4">
                    <a:lumMod val="50000"/>
                  </a:schemeClr>
                </a:solidFill>
              </a:rPr>
              <a:t>на</a:t>
            </a:r>
            <a:r>
              <a:rPr lang="en-US" sz="1800" dirty="0">
                <a:solidFill>
                  <a:schemeClr val="accent4">
                    <a:lumMod val="50000"/>
                  </a:schemeClr>
                </a:solidFill>
              </a:rPr>
              <a:t> </a:t>
            </a:r>
            <a:r>
              <a:rPr lang="en-US" sz="1800" dirty="0" err="1">
                <a:solidFill>
                  <a:schemeClr val="accent4">
                    <a:lumMod val="50000"/>
                  </a:schemeClr>
                </a:solidFill>
              </a:rPr>
              <a:t>тоа</a:t>
            </a:r>
            <a:r>
              <a:rPr lang="en-US" sz="1800" dirty="0">
                <a:solidFill>
                  <a:schemeClr val="accent4">
                    <a:lumMod val="50000"/>
                  </a:schemeClr>
                </a:solidFill>
              </a:rPr>
              <a:t> </a:t>
            </a:r>
            <a:r>
              <a:rPr lang="en-US" sz="1800" dirty="0" err="1">
                <a:solidFill>
                  <a:schemeClr val="accent4">
                    <a:lumMod val="50000"/>
                  </a:schemeClr>
                </a:solidFill>
              </a:rPr>
              <a:t>што</a:t>
            </a:r>
            <a:r>
              <a:rPr lang="en-US" sz="1800" dirty="0">
                <a:solidFill>
                  <a:schemeClr val="accent4">
                    <a:lumMod val="50000"/>
                  </a:schemeClr>
                </a:solidFill>
              </a:rPr>
              <a:t> </a:t>
            </a:r>
            <a:r>
              <a:rPr lang="en-US" sz="1800" dirty="0" err="1">
                <a:solidFill>
                  <a:schemeClr val="accent4">
                    <a:lumMod val="50000"/>
                  </a:schemeClr>
                </a:solidFill>
              </a:rPr>
              <a:t>го</a:t>
            </a:r>
            <a:r>
              <a:rPr lang="en-US" sz="1800" dirty="0">
                <a:solidFill>
                  <a:schemeClr val="accent4">
                    <a:lumMod val="50000"/>
                  </a:schemeClr>
                </a:solidFill>
              </a:rPr>
              <a:t> </a:t>
            </a:r>
            <a:r>
              <a:rPr lang="en-US" sz="1800" dirty="0" err="1">
                <a:solidFill>
                  <a:schemeClr val="accent4">
                    <a:lumMod val="50000"/>
                  </a:schemeClr>
                </a:solidFill>
              </a:rPr>
              <a:t>говорат</a:t>
            </a:r>
            <a:r>
              <a:rPr lang="en-US" sz="1800" dirty="0">
                <a:solidFill>
                  <a:schemeClr val="accent4">
                    <a:lumMod val="50000"/>
                  </a:schemeClr>
                </a:solidFill>
              </a:rPr>
              <a:t>, </a:t>
            </a:r>
            <a:r>
              <a:rPr lang="en-US" sz="1800" dirty="0" err="1">
                <a:solidFill>
                  <a:schemeClr val="accent4">
                    <a:lumMod val="50000"/>
                  </a:schemeClr>
                </a:solidFill>
              </a:rPr>
              <a:t>бидејќи</a:t>
            </a:r>
            <a:r>
              <a:rPr lang="en-US" sz="1800" dirty="0">
                <a:solidFill>
                  <a:schemeClr val="accent4">
                    <a:lumMod val="50000"/>
                  </a:schemeClr>
                </a:solidFill>
              </a:rPr>
              <a:t> </a:t>
            </a:r>
            <a:r>
              <a:rPr lang="en-US" sz="1800" dirty="0" err="1">
                <a:solidFill>
                  <a:schemeClr val="accent4">
                    <a:lumMod val="50000"/>
                  </a:schemeClr>
                </a:solidFill>
              </a:rPr>
              <a:t>тој</a:t>
            </a:r>
            <a:r>
              <a:rPr lang="mk-MK" sz="1800" dirty="0">
                <a:solidFill>
                  <a:schemeClr val="accent4">
                    <a:lumMod val="50000"/>
                  </a:schemeClr>
                </a:solidFill>
              </a:rPr>
              <a:t> говор обично</a:t>
            </a:r>
            <a:r>
              <a:rPr lang="en-US" sz="1800" dirty="0">
                <a:solidFill>
                  <a:schemeClr val="accent4">
                    <a:lumMod val="50000"/>
                  </a:schemeClr>
                </a:solidFill>
              </a:rPr>
              <a:t> </a:t>
            </a:r>
            <a:r>
              <a:rPr lang="en-US" sz="1800" dirty="0" err="1">
                <a:solidFill>
                  <a:schemeClr val="accent4">
                    <a:lumMod val="50000"/>
                  </a:schemeClr>
                </a:solidFill>
              </a:rPr>
              <a:t>се</a:t>
            </a:r>
            <a:r>
              <a:rPr lang="en-US" sz="1800" dirty="0">
                <a:solidFill>
                  <a:schemeClr val="accent4">
                    <a:lumMod val="50000"/>
                  </a:schemeClr>
                </a:solidFill>
              </a:rPr>
              <a:t> </a:t>
            </a:r>
            <a:r>
              <a:rPr lang="en-US" sz="1800" dirty="0" err="1">
                <a:solidFill>
                  <a:schemeClr val="accent4">
                    <a:lumMod val="50000"/>
                  </a:schemeClr>
                </a:solidFill>
              </a:rPr>
              <a:t>одвива</a:t>
            </a:r>
            <a:r>
              <a:rPr lang="en-US" sz="1800" dirty="0">
                <a:solidFill>
                  <a:schemeClr val="accent4">
                    <a:lumMod val="50000"/>
                  </a:schemeClr>
                </a:solidFill>
              </a:rPr>
              <a:t>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затворен</a:t>
            </a:r>
            <a:r>
              <a:rPr lang="en-US" sz="1800" dirty="0">
                <a:solidFill>
                  <a:schemeClr val="accent4">
                    <a:lumMod val="50000"/>
                  </a:schemeClr>
                </a:solidFill>
              </a:rPr>
              <a:t> </a:t>
            </a:r>
            <a:r>
              <a:rPr lang="en-US" sz="1800" dirty="0" err="1">
                <a:solidFill>
                  <a:schemeClr val="accent4">
                    <a:lumMod val="50000"/>
                  </a:schemeClr>
                </a:solidFill>
              </a:rPr>
              <a:t>круг</a:t>
            </a:r>
            <a:r>
              <a:rPr lang="en-US" sz="1800" dirty="0">
                <a:solidFill>
                  <a:schemeClr val="accent4">
                    <a:lumMod val="50000"/>
                  </a:schemeClr>
                </a:solidFill>
              </a:rPr>
              <a:t> </a:t>
            </a:r>
            <a:r>
              <a:rPr lang="en-US" sz="1800" dirty="0" err="1">
                <a:solidFill>
                  <a:schemeClr val="accent4">
                    <a:lumMod val="50000"/>
                  </a:schemeClr>
                </a:solidFill>
              </a:rPr>
              <a:t>на</a:t>
            </a:r>
            <a:r>
              <a:rPr lang="en-US" sz="1800" dirty="0">
                <a:solidFill>
                  <a:schemeClr val="accent4">
                    <a:lumMod val="50000"/>
                  </a:schemeClr>
                </a:solidFill>
              </a:rPr>
              <a:t> </a:t>
            </a:r>
            <a:r>
              <a:rPr lang="en-US" sz="1800" dirty="0" err="1">
                <a:solidFill>
                  <a:schemeClr val="accent4">
                    <a:lumMod val="50000"/>
                  </a:schemeClr>
                </a:solidFill>
              </a:rPr>
              <a:t>блиски</a:t>
            </a:r>
            <a:r>
              <a:rPr lang="en-US" sz="1800" dirty="0">
                <a:solidFill>
                  <a:schemeClr val="accent4">
                    <a:lumMod val="50000"/>
                  </a:schemeClr>
                </a:solidFill>
              </a:rPr>
              <a:t> </a:t>
            </a:r>
            <a:r>
              <a:rPr lang="en-US" sz="1800" dirty="0" err="1">
                <a:solidFill>
                  <a:schemeClr val="accent4">
                    <a:lumMod val="50000"/>
                  </a:schemeClr>
                </a:solidFill>
              </a:rPr>
              <a:t>пријатели</a:t>
            </a:r>
            <a:r>
              <a:rPr lang="en-US" sz="1800" dirty="0">
                <a:solidFill>
                  <a:schemeClr val="accent4">
                    <a:lumMod val="50000"/>
                  </a:schemeClr>
                </a:solidFill>
              </a:rPr>
              <a:t>. </a:t>
            </a:r>
            <a:r>
              <a:rPr lang="en-US" sz="1800" dirty="0" err="1">
                <a:solidFill>
                  <a:schemeClr val="accent4">
                    <a:lumMod val="50000"/>
                  </a:schemeClr>
                </a:solidFill>
              </a:rPr>
              <a:t>Но</a:t>
            </a:r>
            <a:r>
              <a:rPr lang="mk-MK" sz="1800" dirty="0">
                <a:solidFill>
                  <a:schemeClr val="accent4">
                    <a:lumMod val="50000"/>
                  </a:schemeClr>
                </a:solidFill>
              </a:rPr>
              <a:t>,</a:t>
            </a:r>
            <a:r>
              <a:rPr lang="en-US" sz="1800" dirty="0">
                <a:solidFill>
                  <a:schemeClr val="accent4">
                    <a:lumMod val="50000"/>
                  </a:schemeClr>
                </a:solidFill>
              </a:rPr>
              <a:t> </a:t>
            </a:r>
            <a:r>
              <a:rPr lang="en-US" sz="1800" dirty="0" err="1">
                <a:solidFill>
                  <a:schemeClr val="accent4">
                    <a:lumMod val="50000"/>
                  </a:schemeClr>
                </a:solidFill>
              </a:rPr>
              <a:t>кога</a:t>
            </a:r>
            <a:r>
              <a:rPr lang="en-US" sz="1800" dirty="0">
                <a:solidFill>
                  <a:schemeClr val="accent4">
                    <a:lumMod val="50000"/>
                  </a:schemeClr>
                </a:solidFill>
              </a:rPr>
              <a:t> </a:t>
            </a:r>
            <a:r>
              <a:rPr lang="en-US" sz="1800" dirty="0" err="1">
                <a:solidFill>
                  <a:schemeClr val="accent4">
                    <a:lumMod val="50000"/>
                  </a:schemeClr>
                </a:solidFill>
              </a:rPr>
              <a:t>тоа</a:t>
            </a:r>
            <a:r>
              <a:rPr lang="en-US" sz="1800" dirty="0">
                <a:solidFill>
                  <a:schemeClr val="accent4">
                    <a:lumMod val="50000"/>
                  </a:schemeClr>
                </a:solidFill>
              </a:rPr>
              <a:t> </a:t>
            </a:r>
            <a:r>
              <a:rPr lang="en-US" sz="1800" dirty="0" err="1">
                <a:solidFill>
                  <a:schemeClr val="accent4">
                    <a:lumMod val="50000"/>
                  </a:schemeClr>
                </a:solidFill>
              </a:rPr>
              <a:t>ќе</a:t>
            </a:r>
            <a:r>
              <a:rPr lang="en-US" sz="1800" dirty="0">
                <a:solidFill>
                  <a:schemeClr val="accent4">
                    <a:lumMod val="50000"/>
                  </a:schemeClr>
                </a:solidFill>
              </a:rPr>
              <a:t> </a:t>
            </a:r>
            <a:r>
              <a:rPr lang="en-US" sz="1800" dirty="0" err="1">
                <a:solidFill>
                  <a:schemeClr val="accent4">
                    <a:lumMod val="50000"/>
                  </a:schemeClr>
                </a:solidFill>
              </a:rPr>
              <a:t>се</a:t>
            </a:r>
            <a:r>
              <a:rPr lang="en-US" sz="1800" dirty="0">
                <a:solidFill>
                  <a:schemeClr val="accent4">
                    <a:lumMod val="50000"/>
                  </a:schemeClr>
                </a:solidFill>
              </a:rPr>
              <a:t> </a:t>
            </a:r>
            <a:r>
              <a:rPr lang="en-US" sz="1800" dirty="0" err="1">
                <a:solidFill>
                  <a:schemeClr val="accent4">
                    <a:lumMod val="50000"/>
                  </a:schemeClr>
                </a:solidFill>
              </a:rPr>
              <a:t>преслика</a:t>
            </a:r>
            <a:r>
              <a:rPr lang="en-US" sz="1800" dirty="0">
                <a:solidFill>
                  <a:schemeClr val="accent4">
                    <a:lumMod val="50000"/>
                  </a:schemeClr>
                </a:solidFill>
              </a:rPr>
              <a:t> и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јавниот</a:t>
            </a:r>
            <a:r>
              <a:rPr lang="en-US" sz="1800" dirty="0">
                <a:solidFill>
                  <a:schemeClr val="accent4">
                    <a:lumMod val="50000"/>
                  </a:schemeClr>
                </a:solidFill>
              </a:rPr>
              <a:t> </a:t>
            </a:r>
            <a:r>
              <a:rPr lang="en-US" sz="1800" dirty="0" err="1">
                <a:solidFill>
                  <a:schemeClr val="accent4">
                    <a:lumMod val="50000"/>
                  </a:schemeClr>
                </a:solidFill>
              </a:rPr>
              <a:t>говор</a:t>
            </a:r>
            <a:r>
              <a:rPr lang="en-US" sz="1800" dirty="0">
                <a:solidFill>
                  <a:schemeClr val="accent4">
                    <a:lumMod val="50000"/>
                  </a:schemeClr>
                </a:solidFill>
              </a:rPr>
              <a:t>, </a:t>
            </a:r>
            <a:r>
              <a:rPr lang="en-US" sz="1800" dirty="0" err="1">
                <a:solidFill>
                  <a:schemeClr val="accent4">
                    <a:lumMod val="50000"/>
                  </a:schemeClr>
                </a:solidFill>
              </a:rPr>
              <a:t>во</a:t>
            </a:r>
            <a:r>
              <a:rPr lang="en-US" sz="1800" dirty="0">
                <a:solidFill>
                  <a:schemeClr val="accent4">
                    <a:lumMod val="50000"/>
                  </a:schemeClr>
                </a:solidFill>
              </a:rPr>
              <a:t> </a:t>
            </a:r>
            <a:r>
              <a:rPr lang="en-US" sz="1800" dirty="0" err="1">
                <a:solidFill>
                  <a:schemeClr val="accent4">
                    <a:lumMod val="50000"/>
                  </a:schemeClr>
                </a:solidFill>
              </a:rPr>
              <a:t>медиумите</a:t>
            </a:r>
            <a:r>
              <a:rPr lang="en-US" sz="1800" dirty="0">
                <a:solidFill>
                  <a:schemeClr val="accent4">
                    <a:lumMod val="50000"/>
                  </a:schemeClr>
                </a:solidFill>
              </a:rPr>
              <a:t>, </a:t>
            </a:r>
            <a:r>
              <a:rPr lang="en-US" sz="1800" dirty="0" err="1">
                <a:solidFill>
                  <a:schemeClr val="accent4">
                    <a:lumMod val="50000"/>
                  </a:schemeClr>
                </a:solidFill>
              </a:rPr>
              <a:t>тогаш</a:t>
            </a:r>
            <a:r>
              <a:rPr lang="en-US" sz="1800" dirty="0">
                <a:solidFill>
                  <a:schemeClr val="accent4">
                    <a:lumMod val="50000"/>
                  </a:schemeClr>
                </a:solidFill>
              </a:rPr>
              <a:t> </a:t>
            </a:r>
            <a:r>
              <a:rPr lang="mk-MK" sz="1800" dirty="0" smtClean="0">
                <a:solidFill>
                  <a:schemeClr val="accent4">
                    <a:lumMod val="50000"/>
                  </a:schemeClr>
                </a:solidFill>
              </a:rPr>
              <a:t>ОДГОВОРНОСТА</a:t>
            </a:r>
            <a:r>
              <a:rPr lang="en-US" sz="1800" dirty="0" smtClean="0">
                <a:solidFill>
                  <a:schemeClr val="accent4">
                    <a:lumMod val="50000"/>
                  </a:schemeClr>
                </a:solidFill>
              </a:rPr>
              <a:t> </a:t>
            </a:r>
            <a:r>
              <a:rPr lang="en-US" sz="1800" dirty="0">
                <a:solidFill>
                  <a:schemeClr val="accent4">
                    <a:lumMod val="50000"/>
                  </a:schemeClr>
                </a:solidFill>
              </a:rPr>
              <a:t>е </a:t>
            </a:r>
            <a:r>
              <a:rPr lang="en-US" sz="1800" dirty="0" err="1">
                <a:solidFill>
                  <a:schemeClr val="accent4">
                    <a:lumMod val="50000"/>
                  </a:schemeClr>
                </a:solidFill>
              </a:rPr>
              <a:t>поинаква</a:t>
            </a:r>
            <a:r>
              <a:rPr lang="mk-MK" sz="1800" dirty="0">
                <a:solidFill>
                  <a:schemeClr val="accent4">
                    <a:lumMod val="50000"/>
                  </a:schemeClr>
                </a:solidFill>
              </a:rPr>
              <a:t>. </a:t>
            </a:r>
            <a:r>
              <a:rPr lang="mk-MK" sz="1800" dirty="0" smtClean="0">
                <a:solidFill>
                  <a:schemeClr val="accent4">
                    <a:lumMod val="50000"/>
                  </a:schemeClr>
                </a:solidFill>
              </a:rPr>
              <a:t>Токму </a:t>
            </a:r>
            <a:r>
              <a:rPr lang="mk-MK" sz="1800" dirty="0">
                <a:solidFill>
                  <a:schemeClr val="accent4">
                    <a:lumMod val="50000"/>
                  </a:schemeClr>
                </a:solidFill>
              </a:rPr>
              <a:t>во прилозите кадешто се јавуваше претходно познавање и блискост во комуникацијата, често се генерираше некоректен родов дискурс во форма на стереотипизација на родовите улоги, промовирање на одредени традиционални патријархални норми и вредности, како и објективизирачки </a:t>
            </a:r>
            <a:r>
              <a:rPr lang="mk-MK" sz="1800" dirty="0" smtClean="0">
                <a:solidFill>
                  <a:schemeClr val="accent4">
                    <a:lumMod val="50000"/>
                  </a:schemeClr>
                </a:solidFill>
              </a:rPr>
              <a:t>дискурс</a:t>
            </a:r>
            <a:r>
              <a:rPr lang="en-US" sz="1800" dirty="0">
                <a:solidFill>
                  <a:schemeClr val="accent4">
                    <a:lumMod val="50000"/>
                  </a:schemeClr>
                </a:solidFill>
              </a:rPr>
              <a:t>. </a:t>
            </a:r>
          </a:p>
          <a:p>
            <a:r>
              <a:rPr lang="mk-MK" sz="1800" dirty="0">
                <a:solidFill>
                  <a:schemeClr val="accent4">
                    <a:lumMod val="50000"/>
                  </a:schemeClr>
                </a:solidFill>
              </a:rPr>
              <a:t>Иако стануваше збор за емисии со забавна функција, каде се очекуваше придавање на поголемо внимание на физичкиот изглед, општиот заклучок е дека овие емисии најчесто не придаваа важност на физичкиот изглед на мажите и жените доколку тоа не беше релевантно за ситуацијата. </a:t>
            </a:r>
            <a:endParaRPr lang="en-US" sz="1800" dirty="0">
              <a:solidFill>
                <a:schemeClr val="accent4">
                  <a:lumMod val="50000"/>
                </a:schemeClr>
              </a:solidFill>
            </a:endParaRPr>
          </a:p>
        </p:txBody>
      </p:sp>
    </p:spTree>
    <p:extLst>
      <p:ext uri="{BB962C8B-B14F-4D97-AF65-F5344CB8AC3E}">
        <p14:creationId xmlns:p14="http://schemas.microsoft.com/office/powerpoint/2010/main" val="3323833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87C85-ED65-1CF8-DFEB-83FC7043A171}"/>
              </a:ext>
            </a:extLst>
          </p:cNvPr>
          <p:cNvSpPr>
            <a:spLocks noGrp="1"/>
          </p:cNvSpPr>
          <p:nvPr>
            <p:ph type="title"/>
          </p:nvPr>
        </p:nvSpPr>
        <p:spPr/>
        <p:txBody>
          <a:bodyPr>
            <a:normAutofit/>
          </a:bodyPr>
          <a:lstStyle/>
          <a:p>
            <a:r>
              <a:rPr lang="mk-MK" sz="3200" b="1" dirty="0">
                <a:solidFill>
                  <a:srgbClr val="2E74B5"/>
                </a:solidFill>
                <a:effectLst/>
                <a:latin typeface="Calibri Light" panose="020F0302020204030204" pitchFamily="34" charset="0"/>
              </a:rPr>
              <a:t>Препораки</a:t>
            </a:r>
            <a:endParaRPr lang="en-US" sz="3200" dirty="0"/>
          </a:p>
        </p:txBody>
      </p:sp>
      <p:sp>
        <p:nvSpPr>
          <p:cNvPr id="3" name="Content Placeholder 2">
            <a:extLst>
              <a:ext uri="{FF2B5EF4-FFF2-40B4-BE49-F238E27FC236}">
                <a16:creationId xmlns:a16="http://schemas.microsoft.com/office/drawing/2014/main" id="{120EF929-177B-682C-83ED-9E5AE7AE3AE5}"/>
              </a:ext>
            </a:extLst>
          </p:cNvPr>
          <p:cNvSpPr>
            <a:spLocks noGrp="1"/>
          </p:cNvSpPr>
          <p:nvPr>
            <p:ph idx="1"/>
          </p:nvPr>
        </p:nvSpPr>
        <p:spPr/>
        <p:txBody>
          <a:bodyPr>
            <a:noAutofit/>
          </a:bodyPr>
          <a:lstStyle/>
          <a:p>
            <a:pPr algn="just"/>
            <a:r>
              <a:rPr lang="en-US" sz="3200" dirty="0" err="1">
                <a:effectLst/>
              </a:rPr>
              <a:t>Подигањето</a:t>
            </a:r>
            <a:r>
              <a:rPr lang="en-US" sz="3200" dirty="0">
                <a:effectLst/>
              </a:rPr>
              <a:t> </a:t>
            </a:r>
            <a:r>
              <a:rPr lang="en-US" sz="3200" dirty="0" err="1">
                <a:effectLst/>
              </a:rPr>
              <a:t>на</a:t>
            </a:r>
            <a:r>
              <a:rPr lang="en-US" sz="3200" dirty="0">
                <a:effectLst/>
              </a:rPr>
              <a:t> </a:t>
            </a:r>
            <a:r>
              <a:rPr lang="en-US" sz="3200" dirty="0" err="1">
                <a:effectLst/>
              </a:rPr>
              <a:t>свеста</a:t>
            </a:r>
            <a:r>
              <a:rPr lang="en-US" sz="3200" dirty="0">
                <a:effectLst/>
              </a:rPr>
              <a:t> </a:t>
            </a:r>
            <a:r>
              <a:rPr lang="en-US" sz="3200" dirty="0" err="1">
                <a:effectLst/>
              </a:rPr>
              <a:t>кај</a:t>
            </a:r>
            <a:r>
              <a:rPr lang="en-US" sz="3200" dirty="0">
                <a:effectLst/>
              </a:rPr>
              <a:t> </a:t>
            </a:r>
            <a:r>
              <a:rPr lang="en-US" sz="3200" dirty="0" err="1">
                <a:effectLst/>
              </a:rPr>
              <a:t>јавноста</a:t>
            </a:r>
            <a:r>
              <a:rPr lang="en-US" sz="3200" dirty="0">
                <a:effectLst/>
              </a:rPr>
              <a:t> </a:t>
            </a:r>
            <a:r>
              <a:rPr lang="en-US" sz="3200" dirty="0" err="1">
                <a:effectLst/>
              </a:rPr>
              <a:t>во</a:t>
            </a:r>
            <a:r>
              <a:rPr lang="en-US" sz="3200" dirty="0">
                <a:effectLst/>
              </a:rPr>
              <a:t> </a:t>
            </a:r>
            <a:r>
              <a:rPr lang="en-US" sz="3200" dirty="0" err="1">
                <a:effectLst/>
              </a:rPr>
              <a:t>поглед</a:t>
            </a:r>
            <a:r>
              <a:rPr lang="en-US" sz="3200" dirty="0">
                <a:effectLst/>
              </a:rPr>
              <a:t> </a:t>
            </a:r>
            <a:r>
              <a:rPr lang="en-US" sz="3200" dirty="0" err="1">
                <a:effectLst/>
              </a:rPr>
              <a:t>на</a:t>
            </a:r>
            <a:r>
              <a:rPr lang="en-US" sz="3200" dirty="0">
                <a:effectLst/>
              </a:rPr>
              <a:t> </a:t>
            </a:r>
            <a:r>
              <a:rPr lang="en-US" sz="3200" dirty="0" err="1">
                <a:effectLst/>
              </a:rPr>
              <a:t>родовите</a:t>
            </a:r>
            <a:r>
              <a:rPr lang="en-US" sz="3200" dirty="0">
                <a:effectLst/>
              </a:rPr>
              <a:t> </a:t>
            </a:r>
            <a:r>
              <a:rPr lang="en-US" sz="3200" dirty="0" err="1">
                <a:effectLst/>
              </a:rPr>
              <a:t>прашања</a:t>
            </a:r>
            <a:r>
              <a:rPr lang="en-US" sz="3200" dirty="0">
                <a:effectLst/>
              </a:rPr>
              <a:t> е </a:t>
            </a:r>
            <a:r>
              <a:rPr lang="en-US" sz="3200" dirty="0" err="1">
                <a:effectLst/>
              </a:rPr>
              <a:t>клучно</a:t>
            </a:r>
            <a:r>
              <a:rPr lang="en-US" sz="3200" dirty="0">
                <a:effectLst/>
              </a:rPr>
              <a:t> </a:t>
            </a:r>
            <a:r>
              <a:rPr lang="en-US" sz="3200" dirty="0" err="1">
                <a:effectLst/>
              </a:rPr>
              <a:t>во</a:t>
            </a:r>
            <a:r>
              <a:rPr lang="en-US" sz="3200" dirty="0">
                <a:effectLst/>
              </a:rPr>
              <a:t> </a:t>
            </a:r>
            <a:r>
              <a:rPr lang="en-US" sz="3200" dirty="0" err="1">
                <a:effectLst/>
              </a:rPr>
              <a:t>поглед</a:t>
            </a:r>
            <a:r>
              <a:rPr lang="en-US" sz="3200" dirty="0">
                <a:effectLst/>
              </a:rPr>
              <a:t> </a:t>
            </a:r>
            <a:r>
              <a:rPr lang="en-US" sz="3200" dirty="0" err="1">
                <a:effectLst/>
              </a:rPr>
              <a:t>на</a:t>
            </a:r>
            <a:r>
              <a:rPr lang="en-US" sz="3200" dirty="0">
                <a:effectLst/>
              </a:rPr>
              <a:t> </a:t>
            </a:r>
            <a:r>
              <a:rPr lang="en-US" sz="3200" dirty="0" err="1">
                <a:effectLst/>
              </a:rPr>
              <a:t>подобрување</a:t>
            </a:r>
            <a:r>
              <a:rPr lang="en-US" sz="3200" dirty="0">
                <a:effectLst/>
              </a:rPr>
              <a:t> </a:t>
            </a:r>
            <a:r>
              <a:rPr lang="en-US" sz="3200" dirty="0" err="1">
                <a:effectLst/>
              </a:rPr>
              <a:t>на</a:t>
            </a:r>
            <a:r>
              <a:rPr lang="en-US" sz="3200" dirty="0">
                <a:effectLst/>
              </a:rPr>
              <a:t> </a:t>
            </a:r>
            <a:r>
              <a:rPr lang="en-US" sz="3200" dirty="0" err="1">
                <a:effectLst/>
              </a:rPr>
              <a:t>состојбите</a:t>
            </a:r>
            <a:r>
              <a:rPr lang="en-US" sz="3200" dirty="0">
                <a:effectLst/>
              </a:rPr>
              <a:t> </a:t>
            </a:r>
            <a:r>
              <a:rPr lang="en-US" sz="3200" dirty="0" err="1">
                <a:effectLst/>
              </a:rPr>
              <a:t>со</a:t>
            </a:r>
            <a:r>
              <a:rPr lang="en-US" sz="3200" dirty="0">
                <a:effectLst/>
              </a:rPr>
              <a:t> </a:t>
            </a:r>
            <a:r>
              <a:rPr lang="en-US" sz="3200" dirty="0" err="1">
                <a:effectLst/>
              </a:rPr>
              <a:t>еднаквите</a:t>
            </a:r>
            <a:r>
              <a:rPr lang="en-US" sz="3200" dirty="0">
                <a:effectLst/>
              </a:rPr>
              <a:t> </a:t>
            </a:r>
            <a:r>
              <a:rPr lang="en-US" sz="3200" dirty="0" err="1">
                <a:effectLst/>
              </a:rPr>
              <a:t>можности</a:t>
            </a:r>
            <a:r>
              <a:rPr lang="en-US" sz="3200" dirty="0">
                <a:effectLst/>
              </a:rPr>
              <a:t> </a:t>
            </a:r>
            <a:r>
              <a:rPr lang="en-US" sz="3200" dirty="0" err="1">
                <a:effectLst/>
              </a:rPr>
              <a:t>на</a:t>
            </a:r>
            <a:r>
              <a:rPr lang="en-US" sz="3200" dirty="0">
                <a:effectLst/>
              </a:rPr>
              <a:t> </a:t>
            </a:r>
            <a:r>
              <a:rPr lang="en-US" sz="3200" dirty="0" err="1">
                <a:effectLst/>
              </a:rPr>
              <a:t>мажите</a:t>
            </a:r>
            <a:r>
              <a:rPr lang="en-US" sz="3200" dirty="0">
                <a:effectLst/>
              </a:rPr>
              <a:t> и </a:t>
            </a:r>
            <a:r>
              <a:rPr lang="en-US" sz="3200" dirty="0" err="1">
                <a:effectLst/>
              </a:rPr>
              <a:t>жените</a:t>
            </a:r>
            <a:r>
              <a:rPr lang="en-US" sz="3200" dirty="0">
                <a:effectLst/>
              </a:rPr>
              <a:t> и </a:t>
            </a:r>
            <a:r>
              <a:rPr lang="en-US" sz="3200" dirty="0" err="1">
                <a:effectLst/>
              </a:rPr>
              <a:t>промовирањето</a:t>
            </a:r>
            <a:r>
              <a:rPr lang="en-US" sz="3200" dirty="0">
                <a:effectLst/>
              </a:rPr>
              <a:t> </a:t>
            </a:r>
            <a:r>
              <a:rPr lang="en-US" sz="3200" dirty="0" err="1">
                <a:effectLst/>
              </a:rPr>
              <a:t>на</a:t>
            </a:r>
            <a:r>
              <a:rPr lang="en-US" sz="3200" dirty="0">
                <a:effectLst/>
              </a:rPr>
              <a:t> </a:t>
            </a:r>
            <a:r>
              <a:rPr lang="en-US" sz="3200" dirty="0" err="1">
                <a:effectLst/>
              </a:rPr>
              <a:t>родовите</a:t>
            </a:r>
            <a:r>
              <a:rPr lang="en-US" sz="3200" dirty="0">
                <a:effectLst/>
              </a:rPr>
              <a:t> </a:t>
            </a:r>
            <a:r>
              <a:rPr lang="en-US" sz="3200" dirty="0" err="1">
                <a:effectLst/>
              </a:rPr>
              <a:t>права</a:t>
            </a:r>
            <a:r>
              <a:rPr lang="en-US" sz="3200" dirty="0">
                <a:effectLst/>
              </a:rPr>
              <a:t> и </a:t>
            </a:r>
            <a:r>
              <a:rPr lang="en-US" sz="3200" dirty="0" err="1">
                <a:effectLst/>
              </a:rPr>
              <a:t>еднаквост</a:t>
            </a:r>
            <a:r>
              <a:rPr lang="mk-MK" sz="3200" dirty="0">
                <a:effectLst/>
              </a:rPr>
              <a:t>. Телевизиите како аудиовизуелни медиуми имаат најголемо влијание врз јавноста, креирањето на реалноста и општоприфатените вредности и дискурси. Сето ова говори за одговорноста што телевизиите ја имаат кон јавноста и општеството. </a:t>
            </a:r>
            <a:endParaRPr lang="en-US" sz="3200" dirty="0">
              <a:effectLst/>
            </a:endParaRPr>
          </a:p>
          <a:p>
            <a:pPr algn="just"/>
            <a:endParaRPr lang="en-US" sz="3200" dirty="0"/>
          </a:p>
        </p:txBody>
      </p:sp>
    </p:spTree>
    <p:extLst>
      <p:ext uri="{BB962C8B-B14F-4D97-AF65-F5344CB8AC3E}">
        <p14:creationId xmlns:p14="http://schemas.microsoft.com/office/powerpoint/2010/main" val="264235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AAF72-F4CC-3526-2F30-8D153F24F0DA}"/>
              </a:ext>
            </a:extLst>
          </p:cNvPr>
          <p:cNvSpPr>
            <a:spLocks noGrp="1"/>
          </p:cNvSpPr>
          <p:nvPr>
            <p:ph idx="1"/>
          </p:nvPr>
        </p:nvSpPr>
        <p:spPr>
          <a:xfrm>
            <a:off x="391597" y="422723"/>
            <a:ext cx="11408806" cy="4206240"/>
          </a:xfrm>
        </p:spPr>
        <p:txBody>
          <a:bodyPr>
            <a:normAutofit/>
          </a:bodyPr>
          <a:lstStyle/>
          <a:p>
            <a:r>
              <a:rPr lang="mk-MK" sz="2000" dirty="0">
                <a:solidFill>
                  <a:schemeClr val="accent6">
                    <a:lumMod val="75000"/>
                  </a:schemeClr>
                </a:solidFill>
                <a:effectLst/>
              </a:rPr>
              <a:t>Препораките, кои произлегуваат од оваа анализа</a:t>
            </a:r>
            <a:r>
              <a:rPr lang="en-US" sz="2000" dirty="0">
                <a:solidFill>
                  <a:schemeClr val="accent6">
                    <a:lumMod val="75000"/>
                  </a:schemeClr>
                </a:solidFill>
                <a:effectLst/>
              </a:rPr>
              <a:t>, а </a:t>
            </a:r>
            <a:r>
              <a:rPr lang="en-US" sz="2000" dirty="0" err="1">
                <a:solidFill>
                  <a:schemeClr val="accent6">
                    <a:lumMod val="75000"/>
                  </a:schemeClr>
                </a:solidFill>
                <a:effectLst/>
              </a:rPr>
              <a:t>се</a:t>
            </a:r>
            <a:r>
              <a:rPr lang="en-US" sz="2000" dirty="0">
                <a:solidFill>
                  <a:schemeClr val="accent6">
                    <a:lumMod val="75000"/>
                  </a:schemeClr>
                </a:solidFill>
                <a:effectLst/>
              </a:rPr>
              <a:t> </a:t>
            </a:r>
            <a:r>
              <a:rPr lang="en-US" sz="2000" dirty="0" err="1">
                <a:solidFill>
                  <a:schemeClr val="accent6">
                    <a:lumMod val="75000"/>
                  </a:schemeClr>
                </a:solidFill>
                <a:effectLst/>
              </a:rPr>
              <a:t>однесуваат</a:t>
            </a:r>
            <a:r>
              <a:rPr lang="en-US" sz="2000" dirty="0">
                <a:solidFill>
                  <a:schemeClr val="accent6">
                    <a:lumMod val="75000"/>
                  </a:schemeClr>
                </a:solidFill>
                <a:effectLst/>
              </a:rPr>
              <a:t> </a:t>
            </a:r>
            <a:r>
              <a:rPr lang="en-US" sz="2000" dirty="0" err="1">
                <a:solidFill>
                  <a:schemeClr val="accent6">
                    <a:lumMod val="75000"/>
                  </a:schemeClr>
                </a:solidFill>
                <a:effectLst/>
              </a:rPr>
              <a:t>на</a:t>
            </a:r>
            <a:r>
              <a:rPr lang="en-US" sz="2000" dirty="0">
                <a:solidFill>
                  <a:schemeClr val="accent6">
                    <a:lumMod val="75000"/>
                  </a:schemeClr>
                </a:solidFill>
                <a:effectLst/>
              </a:rPr>
              <a:t> </a:t>
            </a:r>
            <a:r>
              <a:rPr lang="en-US" sz="2000" dirty="0" err="1">
                <a:solidFill>
                  <a:schemeClr val="accent6">
                    <a:lumMod val="75000"/>
                  </a:schemeClr>
                </a:solidFill>
                <a:effectLst/>
              </a:rPr>
              <a:t>проактивниот</a:t>
            </a:r>
            <a:r>
              <a:rPr lang="en-US" sz="2000" dirty="0">
                <a:solidFill>
                  <a:schemeClr val="accent6">
                    <a:lumMod val="75000"/>
                  </a:schemeClr>
                </a:solidFill>
                <a:effectLst/>
              </a:rPr>
              <a:t> </a:t>
            </a:r>
            <a:r>
              <a:rPr lang="en-US" sz="2000" dirty="0" err="1">
                <a:solidFill>
                  <a:schemeClr val="accent6">
                    <a:lumMod val="75000"/>
                  </a:schemeClr>
                </a:solidFill>
                <a:effectLst/>
              </a:rPr>
              <a:t>однос</a:t>
            </a:r>
            <a:r>
              <a:rPr lang="en-US" sz="2000" dirty="0">
                <a:solidFill>
                  <a:schemeClr val="accent6">
                    <a:lumMod val="75000"/>
                  </a:schemeClr>
                </a:solidFill>
                <a:effectLst/>
              </a:rPr>
              <a:t> и </a:t>
            </a:r>
            <a:r>
              <a:rPr lang="en-US" sz="2000" dirty="0" err="1">
                <a:solidFill>
                  <a:schemeClr val="accent6">
                    <a:lumMod val="75000"/>
                  </a:schemeClr>
                </a:solidFill>
                <a:effectLst/>
              </a:rPr>
              <a:t>вклученост</a:t>
            </a:r>
            <a:r>
              <a:rPr lang="en-US" sz="2000" dirty="0">
                <a:solidFill>
                  <a:schemeClr val="accent6">
                    <a:lumMod val="75000"/>
                  </a:schemeClr>
                </a:solidFill>
                <a:effectLst/>
              </a:rPr>
              <a:t> </a:t>
            </a:r>
            <a:r>
              <a:rPr lang="en-US" sz="2000" dirty="0" err="1">
                <a:solidFill>
                  <a:schemeClr val="accent6">
                    <a:lumMod val="75000"/>
                  </a:schemeClr>
                </a:solidFill>
                <a:effectLst/>
              </a:rPr>
              <a:t>на</a:t>
            </a:r>
            <a:r>
              <a:rPr lang="en-US" sz="2000" dirty="0">
                <a:solidFill>
                  <a:schemeClr val="accent6">
                    <a:lumMod val="75000"/>
                  </a:schemeClr>
                </a:solidFill>
                <a:effectLst/>
              </a:rPr>
              <a:t> </a:t>
            </a:r>
            <a:r>
              <a:rPr lang="en-US" sz="2000" dirty="0" err="1">
                <a:solidFill>
                  <a:schemeClr val="accent6">
                    <a:lumMod val="75000"/>
                  </a:schemeClr>
                </a:solidFill>
                <a:effectLst/>
              </a:rPr>
              <a:t>телевизиите</a:t>
            </a:r>
            <a:r>
              <a:rPr lang="en-US" sz="2000" dirty="0">
                <a:solidFill>
                  <a:schemeClr val="accent6">
                    <a:lumMod val="75000"/>
                  </a:schemeClr>
                </a:solidFill>
                <a:effectLst/>
              </a:rPr>
              <a:t> </a:t>
            </a:r>
            <a:r>
              <a:rPr lang="en-US" sz="2000" dirty="0" err="1">
                <a:solidFill>
                  <a:schemeClr val="accent6">
                    <a:lumMod val="75000"/>
                  </a:schemeClr>
                </a:solidFill>
                <a:effectLst/>
              </a:rPr>
              <a:t>во</a:t>
            </a:r>
            <a:r>
              <a:rPr lang="en-US" sz="2000" dirty="0">
                <a:solidFill>
                  <a:schemeClr val="accent6">
                    <a:lumMod val="75000"/>
                  </a:schemeClr>
                </a:solidFill>
                <a:effectLst/>
              </a:rPr>
              <a:t> </a:t>
            </a:r>
            <a:r>
              <a:rPr lang="en-US" sz="2000" dirty="0" err="1">
                <a:solidFill>
                  <a:schemeClr val="accent6">
                    <a:lumMod val="75000"/>
                  </a:schemeClr>
                </a:solidFill>
                <a:effectLst/>
              </a:rPr>
              <a:t>афирмирање</a:t>
            </a:r>
            <a:r>
              <a:rPr lang="en-US" sz="2000" dirty="0">
                <a:solidFill>
                  <a:schemeClr val="accent6">
                    <a:lumMod val="75000"/>
                  </a:schemeClr>
                </a:solidFill>
                <a:effectLst/>
              </a:rPr>
              <a:t> </a:t>
            </a:r>
            <a:r>
              <a:rPr lang="en-US" sz="2000" dirty="0" err="1">
                <a:solidFill>
                  <a:schemeClr val="accent6">
                    <a:lumMod val="75000"/>
                  </a:schemeClr>
                </a:solidFill>
                <a:effectLst/>
              </a:rPr>
              <a:t>на</a:t>
            </a:r>
            <a:r>
              <a:rPr lang="en-US" sz="2000" dirty="0">
                <a:solidFill>
                  <a:schemeClr val="accent6">
                    <a:lumMod val="75000"/>
                  </a:schemeClr>
                </a:solidFill>
                <a:effectLst/>
              </a:rPr>
              <a:t> </a:t>
            </a:r>
            <a:r>
              <a:rPr lang="en-US" sz="2000" dirty="0" err="1">
                <a:solidFill>
                  <a:schemeClr val="accent6">
                    <a:lumMod val="75000"/>
                  </a:schemeClr>
                </a:solidFill>
                <a:effectLst/>
              </a:rPr>
              <a:t>вредностите</a:t>
            </a:r>
            <a:r>
              <a:rPr lang="en-US" sz="2000" dirty="0">
                <a:solidFill>
                  <a:schemeClr val="accent6">
                    <a:lumMod val="75000"/>
                  </a:schemeClr>
                </a:solidFill>
                <a:effectLst/>
              </a:rPr>
              <a:t> </a:t>
            </a:r>
            <a:r>
              <a:rPr lang="en-US" sz="2000" dirty="0" err="1">
                <a:solidFill>
                  <a:schemeClr val="accent6">
                    <a:lumMod val="75000"/>
                  </a:schemeClr>
                </a:solidFill>
                <a:effectLst/>
              </a:rPr>
              <a:t>на</a:t>
            </a:r>
            <a:r>
              <a:rPr lang="en-US" sz="2000" dirty="0">
                <a:solidFill>
                  <a:schemeClr val="accent6">
                    <a:lumMod val="75000"/>
                  </a:schemeClr>
                </a:solidFill>
                <a:effectLst/>
              </a:rPr>
              <a:t> </a:t>
            </a:r>
            <a:r>
              <a:rPr lang="en-US" sz="2000" dirty="0" err="1">
                <a:solidFill>
                  <a:schemeClr val="accent6">
                    <a:lumMod val="75000"/>
                  </a:schemeClr>
                </a:solidFill>
                <a:effectLst/>
              </a:rPr>
              <a:t>еднаквост</a:t>
            </a:r>
            <a:r>
              <a:rPr lang="en-US" sz="2000" dirty="0">
                <a:solidFill>
                  <a:schemeClr val="accent6">
                    <a:lumMod val="75000"/>
                  </a:schemeClr>
                </a:solidFill>
                <a:effectLst/>
              </a:rPr>
              <a:t> </a:t>
            </a:r>
            <a:r>
              <a:rPr lang="en-US" sz="2000" dirty="0" err="1">
                <a:solidFill>
                  <a:schemeClr val="accent6">
                    <a:lumMod val="75000"/>
                  </a:schemeClr>
                </a:solidFill>
                <a:effectLst/>
              </a:rPr>
              <a:t>меѓу</a:t>
            </a:r>
            <a:r>
              <a:rPr lang="en-US" sz="2000" dirty="0">
                <a:solidFill>
                  <a:schemeClr val="accent6">
                    <a:lumMod val="75000"/>
                  </a:schemeClr>
                </a:solidFill>
                <a:effectLst/>
              </a:rPr>
              <a:t> </a:t>
            </a:r>
            <a:r>
              <a:rPr lang="en-US" sz="2000" dirty="0" err="1">
                <a:solidFill>
                  <a:schemeClr val="accent6">
                    <a:lumMod val="75000"/>
                  </a:schemeClr>
                </a:solidFill>
                <a:effectLst/>
              </a:rPr>
              <a:t>мажите</a:t>
            </a:r>
            <a:r>
              <a:rPr lang="en-US" sz="2000" dirty="0">
                <a:solidFill>
                  <a:schemeClr val="accent6">
                    <a:lumMod val="75000"/>
                  </a:schemeClr>
                </a:solidFill>
                <a:effectLst/>
              </a:rPr>
              <a:t> и </a:t>
            </a:r>
            <a:r>
              <a:rPr lang="en-US" sz="2000" dirty="0" err="1">
                <a:solidFill>
                  <a:schemeClr val="accent6">
                    <a:lumMod val="75000"/>
                  </a:schemeClr>
                </a:solidFill>
                <a:effectLst/>
              </a:rPr>
              <a:t>жените</a:t>
            </a:r>
            <a:r>
              <a:rPr lang="mk-MK" sz="2000" dirty="0">
                <a:solidFill>
                  <a:schemeClr val="accent6">
                    <a:lumMod val="75000"/>
                  </a:schemeClr>
                </a:solidFill>
                <a:effectLst/>
              </a:rPr>
              <a:t> се во насока на зголемување на родовата еднаквост, која воопшто ќе ја подобри забавната понуда на телевизиите: </a:t>
            </a:r>
            <a:endParaRPr lang="en-US" sz="2000" dirty="0">
              <a:solidFill>
                <a:schemeClr val="accent6">
                  <a:lumMod val="75000"/>
                </a:schemeClr>
              </a:solidFill>
              <a:effectLst/>
            </a:endParaRPr>
          </a:p>
          <a:p>
            <a:endParaRPr lang="en-US" sz="2000" dirty="0">
              <a:solidFill>
                <a:schemeClr val="accent6">
                  <a:lumMod val="75000"/>
                </a:schemeClr>
              </a:solidFill>
            </a:endParaRPr>
          </a:p>
        </p:txBody>
      </p:sp>
      <p:sp>
        <p:nvSpPr>
          <p:cNvPr id="4" name="Content Placeholder 2">
            <a:extLst>
              <a:ext uri="{FF2B5EF4-FFF2-40B4-BE49-F238E27FC236}">
                <a16:creationId xmlns:a16="http://schemas.microsoft.com/office/drawing/2014/main" id="{1446DFEF-A1D5-4542-087F-742A66248630}"/>
              </a:ext>
            </a:extLst>
          </p:cNvPr>
          <p:cNvSpPr txBox="1">
            <a:spLocks/>
          </p:cNvSpPr>
          <p:nvPr/>
        </p:nvSpPr>
        <p:spPr>
          <a:xfrm>
            <a:off x="391597" y="1813810"/>
            <a:ext cx="11408806" cy="5044189"/>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just" rtl="0">
              <a:lnSpc>
                <a:spcPct val="100000"/>
              </a:lnSpc>
              <a:spcAft>
                <a:spcPts val="792"/>
              </a:spcAft>
              <a:buFont typeface="Arial" panose="020B0604020202020204" pitchFamily="34" charset="0"/>
              <a:buChar char="•"/>
            </a:pPr>
            <a:r>
              <a:rPr lang="mk-MK" sz="1600" dirty="0">
                <a:effectLst/>
              </a:rPr>
              <a:t>Користење на родовата перспектива при обработка на теми кои можат да бидат третирани од родов аспект и кои овозможуваат родово афирмативен пристап;</a:t>
            </a:r>
            <a:endParaRPr lang="en-US" sz="1600" dirty="0">
              <a:effectLst/>
            </a:endParaRPr>
          </a:p>
          <a:p>
            <a:pPr algn="just" rtl="0">
              <a:lnSpc>
                <a:spcPct val="100000"/>
              </a:lnSpc>
              <a:spcAft>
                <a:spcPts val="792"/>
              </a:spcAft>
              <a:buFont typeface="Arial" panose="020B0604020202020204" pitchFamily="34" charset="0"/>
              <a:buChar char="•"/>
            </a:pPr>
            <a:r>
              <a:rPr lang="mk-MK" sz="1600" dirty="0">
                <a:effectLst/>
              </a:rPr>
              <a:t>Согласно претходната препорака, да се подигне нивото на свесност за значајноста на овие прашања, препорачуваме АВМУ да организира обуки за користење на родовата перспектива и за подигнување на свесноста за родова сензитивност и родова еднаквост со уредниците/уредничките на телевизиите.</a:t>
            </a:r>
            <a:endParaRPr lang="en-US" sz="1600" dirty="0">
              <a:effectLst/>
            </a:endParaRPr>
          </a:p>
          <a:p>
            <a:pPr algn="just" rtl="0">
              <a:lnSpc>
                <a:spcPct val="100000"/>
              </a:lnSpc>
              <a:spcAft>
                <a:spcPts val="792"/>
              </a:spcAft>
              <a:buFont typeface="Arial" panose="020B0604020202020204" pitchFamily="34" charset="0"/>
              <a:buChar char="•"/>
            </a:pPr>
            <a:r>
              <a:rPr lang="mk-MK" sz="1600" dirty="0">
                <a:effectLst/>
              </a:rPr>
              <a:t>Исто така, препорачливо е регулаторното тело да организира за секоја телевизија посебно скроени обуки, за водителите и водителките на забавните програми за користење на родовата перспектива и за подигнување на свесноста за родова сензитивност и родова еднаквост, со цел да се зголемат нивните компетенции. Препорачуваме содржините на овие обуки како и методите на нивно пренесување да бидат дизајнирани на начин кој ќе соодветствува на потребите на целната група на која ѝ се наменети;</a:t>
            </a:r>
            <a:endParaRPr lang="en-US" sz="1600" dirty="0">
              <a:effectLst/>
            </a:endParaRPr>
          </a:p>
          <a:p>
            <a:pPr algn="just" rtl="0">
              <a:lnSpc>
                <a:spcPct val="100000"/>
              </a:lnSpc>
              <a:spcAft>
                <a:spcPts val="792"/>
              </a:spcAft>
              <a:buFont typeface="Arial" panose="020B0604020202020204" pitchFamily="34" charset="0"/>
              <a:buChar char="•"/>
            </a:pPr>
            <a:r>
              <a:rPr lang="mk-MK" sz="1600" dirty="0">
                <a:effectLst/>
              </a:rPr>
              <a:t>Исто така, поради изоставувањето на маргинализираните групи од содржините на програмите со забавна функција, препорачуваме упатства/насоки за уредниците/уредничките на телевизиите за поголема едукација, воопшто за маргинализираните групи, нивна инклузија и поголема видливост;</a:t>
            </a:r>
            <a:endParaRPr lang="en-US" sz="1600" dirty="0">
              <a:effectLst/>
            </a:endParaRPr>
          </a:p>
          <a:p>
            <a:pPr algn="just" rtl="0">
              <a:lnSpc>
                <a:spcPct val="100000"/>
              </a:lnSpc>
              <a:spcAft>
                <a:spcPts val="792"/>
              </a:spcAft>
              <a:buFont typeface="Arial" panose="020B0604020202020204" pitchFamily="34" charset="0"/>
              <a:buChar char="•"/>
            </a:pPr>
            <a:r>
              <a:rPr lang="mk-MK" sz="1600" dirty="0">
                <a:effectLst/>
              </a:rPr>
              <a:t>Телевизиите да делуват проактивно: преку своите програмски содржини, на пример во забавните емисии, да воведат содржини со кои би се „неутрализирале“ непосакуваните скриени пораки и стереотипното, сексистичко и објективизирачко претставување на мажите и жените, особено од емисиите кои доаѓаат од странските продукции.</a:t>
            </a:r>
            <a:endParaRPr lang="en-US" sz="1600" dirty="0">
              <a:effectLst/>
            </a:endParaRPr>
          </a:p>
        </p:txBody>
      </p:sp>
    </p:spTree>
    <p:extLst>
      <p:ext uri="{BB962C8B-B14F-4D97-AF65-F5344CB8AC3E}">
        <p14:creationId xmlns:p14="http://schemas.microsoft.com/office/powerpoint/2010/main" val="383555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CE61-2B97-E5B0-B696-C829C0C360E6}"/>
              </a:ext>
            </a:extLst>
          </p:cNvPr>
          <p:cNvSpPr>
            <a:spLocks noGrp="1"/>
          </p:cNvSpPr>
          <p:nvPr>
            <p:ph type="title"/>
          </p:nvPr>
        </p:nvSpPr>
        <p:spPr>
          <a:xfrm>
            <a:off x="1202919" y="502920"/>
            <a:ext cx="9784080" cy="1508760"/>
          </a:xfrm>
        </p:spPr>
        <p:txBody>
          <a:bodyPr/>
          <a:lstStyle/>
          <a:p>
            <a:r>
              <a:rPr lang="mk-MK" sz="3200" b="1" dirty="0">
                <a:solidFill>
                  <a:srgbClr val="2E74B5"/>
                </a:solidFill>
                <a:effectLst/>
                <a:latin typeface="Calibri Light" panose="020F0302020204030204" pitchFamily="34" charset="0"/>
              </a:rPr>
              <a:t>Вовед</a:t>
            </a:r>
            <a:r>
              <a:rPr lang="en-US" sz="1800" b="1" dirty="0">
                <a:solidFill>
                  <a:srgbClr val="2E74B5"/>
                </a:solidFill>
                <a:effectLst/>
                <a:latin typeface="Calibri Light" panose="020F0302020204030204" pitchFamily="34" charset="0"/>
              </a:rPr>
              <a:t/>
            </a:r>
            <a:br>
              <a:rPr lang="en-US" sz="1800" b="1" dirty="0">
                <a:solidFill>
                  <a:srgbClr val="2E74B5"/>
                </a:solidFill>
                <a:effectLst/>
                <a:latin typeface="Calibri Light" panose="020F0302020204030204" pitchFamily="34" charset="0"/>
              </a:rPr>
            </a:br>
            <a:endParaRPr lang="en-US" dirty="0"/>
          </a:p>
        </p:txBody>
      </p:sp>
      <p:sp>
        <p:nvSpPr>
          <p:cNvPr id="3" name="Content Placeholder 2">
            <a:extLst>
              <a:ext uri="{FF2B5EF4-FFF2-40B4-BE49-F238E27FC236}">
                <a16:creationId xmlns:a16="http://schemas.microsoft.com/office/drawing/2014/main" id="{916D19AC-DF29-75BA-0E98-F0932A114BC3}"/>
              </a:ext>
            </a:extLst>
          </p:cNvPr>
          <p:cNvSpPr>
            <a:spLocks noGrp="1"/>
          </p:cNvSpPr>
          <p:nvPr>
            <p:ph idx="1"/>
          </p:nvPr>
        </p:nvSpPr>
        <p:spPr/>
        <p:txBody>
          <a:bodyPr/>
          <a:lstStyle/>
          <a:p>
            <a:r>
              <a:rPr lang="mk-MK" sz="1800" dirty="0">
                <a:effectLst/>
              </a:rPr>
              <a:t>Со цел да ги спроведе ваквите обврски, Агенцијата, преку јавна набавка бр. 08712/2022 од 20.05.2022 година, го ангажираше Институтот за општествени и хуманистички науки - Скопје да изработи анализа на содржини од телевизиските сервиси на Јавниот радиодифузен сервис и на трговските радиодифузни друштва на национално ниво, за кои Агенцијата е должна да врши надзор. За таа цел, Институтот во периодот </a:t>
            </a:r>
            <a:r>
              <a:rPr lang="mk-MK" sz="1800" dirty="0" smtClean="0">
                <a:effectLst/>
              </a:rPr>
              <a:t>јуни 2022 до февруари 2023 </a:t>
            </a:r>
            <a:r>
              <a:rPr lang="mk-MK" sz="1800" dirty="0">
                <a:effectLst/>
              </a:rPr>
              <a:t>изготви </a:t>
            </a:r>
            <a:r>
              <a:rPr lang="mk-MK" sz="1800" b="1" dirty="0">
                <a:effectLst/>
              </a:rPr>
              <a:t>Анализи на родовите прашања и на начинот на прикажување и претставување на жените и на мажите во програмите на радиодифузерите</a:t>
            </a:r>
            <a:r>
              <a:rPr lang="mk-MK" sz="1800" dirty="0">
                <a:effectLst/>
              </a:rPr>
              <a:t>.</a:t>
            </a:r>
            <a:endParaRPr lang="en-US" sz="1200" dirty="0">
              <a:effectLst/>
            </a:endParaRPr>
          </a:p>
          <a:p>
            <a:endParaRPr lang="en-US" sz="1800" dirty="0"/>
          </a:p>
          <a:p>
            <a:r>
              <a:rPr lang="mk-MK" sz="1800" dirty="0">
                <a:effectLst/>
              </a:rPr>
              <a:t>Истражувањето се однесува на содржините од девет телевизиски (јавни и комерцијални) канали што се емитуваат на државно ниво: МРТ 1, МРТ 2, Телма, ТВ 24, Сител, Алфа, Канал 5, ТВ 21-М и Алсат-М. Овој пат, примерокот на анализа беа забавни содржини, што беа емитувани во четири последователни седмици на крајот од мај и јуни 2022 година. </a:t>
            </a:r>
            <a:endParaRPr lang="en-US" dirty="0">
              <a:effectLst/>
            </a:endParaRPr>
          </a:p>
          <a:p>
            <a:endParaRPr lang="en-US" dirty="0"/>
          </a:p>
        </p:txBody>
      </p:sp>
    </p:spTree>
    <p:extLst>
      <p:ext uri="{BB962C8B-B14F-4D97-AF65-F5344CB8AC3E}">
        <p14:creationId xmlns:p14="http://schemas.microsoft.com/office/powerpoint/2010/main" val="340730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58FE-A0ED-EFD1-A1E6-7E1F14A29A0D}"/>
              </a:ext>
            </a:extLst>
          </p:cNvPr>
          <p:cNvSpPr>
            <a:spLocks noGrp="1"/>
          </p:cNvSpPr>
          <p:nvPr>
            <p:ph type="title"/>
          </p:nvPr>
        </p:nvSpPr>
        <p:spPr>
          <a:xfrm>
            <a:off x="1003092" y="337268"/>
            <a:ext cx="10515600" cy="1325563"/>
          </a:xfrm>
        </p:spPr>
        <p:txBody>
          <a:bodyPr/>
          <a:lstStyle/>
          <a:p>
            <a:r>
              <a:rPr lang="mk-MK" sz="3200" b="1" dirty="0">
                <a:solidFill>
                  <a:srgbClr val="2E74B5"/>
                </a:solidFill>
                <a:effectLst/>
                <a:latin typeface="Calibri, serif"/>
              </a:rPr>
              <a:t>Методологија</a:t>
            </a:r>
            <a:endParaRPr lang="en-US" dirty="0"/>
          </a:p>
        </p:txBody>
      </p:sp>
      <p:graphicFrame>
        <p:nvGraphicFramePr>
          <p:cNvPr id="4" name="Content Placeholder 3">
            <a:extLst>
              <a:ext uri="{FF2B5EF4-FFF2-40B4-BE49-F238E27FC236}">
                <a16:creationId xmlns:a16="http://schemas.microsoft.com/office/drawing/2014/main" id="{0F18229A-2AF0-83CB-9D46-FEA6E6DC29CD}"/>
              </a:ext>
            </a:extLst>
          </p:cNvPr>
          <p:cNvGraphicFramePr>
            <a:graphicFrameLocks noGrp="1"/>
          </p:cNvGraphicFramePr>
          <p:nvPr>
            <p:ph idx="1"/>
            <p:extLst>
              <p:ext uri="{D42A27DB-BD31-4B8C-83A1-F6EECF244321}">
                <p14:modId xmlns:p14="http://schemas.microsoft.com/office/powerpoint/2010/main" val="3035291178"/>
              </p:ext>
            </p:extLst>
          </p:nvPr>
        </p:nvGraphicFramePr>
        <p:xfrm>
          <a:off x="254833" y="1825625"/>
          <a:ext cx="11707317" cy="5032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301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F12419B-02D5-32CE-19C6-BAD4D701929E}"/>
              </a:ext>
            </a:extLst>
          </p:cNvPr>
          <p:cNvGraphicFramePr>
            <a:graphicFrameLocks noGrp="1"/>
          </p:cNvGraphicFramePr>
          <p:nvPr>
            <p:ph idx="1"/>
            <p:extLst>
              <p:ext uri="{D42A27DB-BD31-4B8C-83A1-F6EECF244321}">
                <p14:modId xmlns:p14="http://schemas.microsoft.com/office/powerpoint/2010/main" val="520463993"/>
              </p:ext>
            </p:extLst>
          </p:nvPr>
        </p:nvGraphicFramePr>
        <p:xfrm>
          <a:off x="194872" y="1214846"/>
          <a:ext cx="11872209" cy="5643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9BD5A774-4517-4482-F592-4B64AF616356}"/>
              </a:ext>
            </a:extLst>
          </p:cNvPr>
          <p:cNvSpPr txBox="1">
            <a:spLocks/>
          </p:cNvSpPr>
          <p:nvPr/>
        </p:nvSpPr>
        <p:spPr>
          <a:xfrm>
            <a:off x="1003092" y="337268"/>
            <a:ext cx="10515600" cy="72082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mk-MK" sz="3200" b="1" dirty="0">
                <a:solidFill>
                  <a:srgbClr val="2E74B5"/>
                </a:solidFill>
                <a:latin typeface="Calibri, serif"/>
              </a:rPr>
              <a:t>Методологија</a:t>
            </a:r>
            <a:endParaRPr lang="en-US" dirty="0"/>
          </a:p>
        </p:txBody>
      </p:sp>
    </p:spTree>
    <p:extLst>
      <p:ext uri="{BB962C8B-B14F-4D97-AF65-F5344CB8AC3E}">
        <p14:creationId xmlns:p14="http://schemas.microsoft.com/office/powerpoint/2010/main" val="136294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FFF4-D47E-7016-1472-9B0CD297947D}"/>
              </a:ext>
            </a:extLst>
          </p:cNvPr>
          <p:cNvSpPr>
            <a:spLocks noGrp="1"/>
          </p:cNvSpPr>
          <p:nvPr>
            <p:ph type="title"/>
          </p:nvPr>
        </p:nvSpPr>
        <p:spPr/>
        <p:txBody>
          <a:bodyPr>
            <a:normAutofit/>
          </a:bodyPr>
          <a:lstStyle/>
          <a:p>
            <a:pPr algn="ctr"/>
            <a:r>
              <a:rPr lang="mk-MK" sz="2800" b="1" dirty="0">
                <a:solidFill>
                  <a:srgbClr val="2E74B5"/>
                </a:solidFill>
                <a:effectLst/>
                <a:latin typeface="Calibri Light" panose="020F0302020204030204" pitchFamily="34" charset="0"/>
              </a:rPr>
              <a:t>Претставување на општите наоди (квантитативни и квалитативни збирни податоци од сите програмски сервиси)</a:t>
            </a:r>
            <a:endParaRPr lang="en-US" sz="2800" dirty="0"/>
          </a:p>
        </p:txBody>
      </p:sp>
      <p:graphicFrame>
        <p:nvGraphicFramePr>
          <p:cNvPr id="21" name="Table 21">
            <a:extLst>
              <a:ext uri="{FF2B5EF4-FFF2-40B4-BE49-F238E27FC236}">
                <a16:creationId xmlns:a16="http://schemas.microsoft.com/office/drawing/2014/main" id="{D0C2EC8E-642A-F346-6407-94AC53931D53}"/>
              </a:ext>
            </a:extLst>
          </p:cNvPr>
          <p:cNvGraphicFramePr>
            <a:graphicFrameLocks noGrp="1"/>
          </p:cNvGraphicFramePr>
          <p:nvPr>
            <p:ph idx="1"/>
            <p:extLst>
              <p:ext uri="{D42A27DB-BD31-4B8C-83A1-F6EECF244321}">
                <p14:modId xmlns:p14="http://schemas.microsoft.com/office/powerpoint/2010/main" val="1690138067"/>
              </p:ext>
            </p:extLst>
          </p:nvPr>
        </p:nvGraphicFramePr>
        <p:xfrm>
          <a:off x="303914" y="2343904"/>
          <a:ext cx="3818380" cy="2250916"/>
        </p:xfrm>
        <a:graphic>
          <a:graphicData uri="http://schemas.openxmlformats.org/drawingml/2006/table">
            <a:tbl>
              <a:tblPr firstRow="1" bandRow="1">
                <a:tableStyleId>{5C22544A-7EE6-4342-B048-85BDC9FD1C3A}</a:tableStyleId>
              </a:tblPr>
              <a:tblGrid>
                <a:gridCol w="1909190">
                  <a:extLst>
                    <a:ext uri="{9D8B030D-6E8A-4147-A177-3AD203B41FA5}">
                      <a16:colId xmlns:a16="http://schemas.microsoft.com/office/drawing/2014/main" val="3210399765"/>
                    </a:ext>
                  </a:extLst>
                </a:gridCol>
                <a:gridCol w="1909190">
                  <a:extLst>
                    <a:ext uri="{9D8B030D-6E8A-4147-A177-3AD203B41FA5}">
                      <a16:colId xmlns:a16="http://schemas.microsoft.com/office/drawing/2014/main" val="111616982"/>
                    </a:ext>
                  </a:extLst>
                </a:gridCol>
              </a:tblGrid>
              <a:tr h="1175346">
                <a:tc>
                  <a:txBody>
                    <a:bodyPr/>
                    <a:lstStyle/>
                    <a:p>
                      <a:pPr algn="l"/>
                      <a:r>
                        <a:rPr lang="ru-RU" sz="1600" dirty="0"/>
                        <a:t>Вкупен број на тематски целини збирно за сите изданија на емисиите</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600" b="1" kern="1200" dirty="0">
                          <a:solidFill>
                            <a:schemeClr val="lt1"/>
                          </a:solidFill>
                          <a:effectLst/>
                          <a:latin typeface="+mn-lt"/>
                          <a:ea typeface="+mn-ea"/>
                          <a:cs typeface="+mn-cs"/>
                        </a:rPr>
                        <a:t>Број на прилози со родови </a:t>
                      </a:r>
                      <a:r>
                        <a:rPr lang="mk-MK" sz="1600" b="1" kern="1200" dirty="0" smtClean="0">
                          <a:solidFill>
                            <a:schemeClr val="lt1"/>
                          </a:solidFill>
                          <a:effectLst/>
                          <a:latin typeface="+mn-lt"/>
                          <a:ea typeface="+mn-ea"/>
                          <a:cs typeface="+mn-cs"/>
                        </a:rPr>
                        <a:t>теми</a:t>
                      </a:r>
                      <a:r>
                        <a:rPr lang="mk-MK" sz="1600" b="1" kern="1200" baseline="0" dirty="0" smtClean="0">
                          <a:solidFill>
                            <a:schemeClr val="lt1"/>
                          </a:solidFill>
                          <a:effectLst/>
                          <a:latin typeface="+mn-lt"/>
                          <a:ea typeface="+mn-ea"/>
                          <a:cs typeface="+mn-cs"/>
                        </a:rPr>
                        <a:t> или </a:t>
                      </a:r>
                      <a:r>
                        <a:rPr lang="mk-MK" sz="1600" b="1" kern="1200" dirty="0" smtClean="0">
                          <a:solidFill>
                            <a:schemeClr val="lt1"/>
                          </a:solidFill>
                          <a:effectLst/>
                          <a:latin typeface="+mn-lt"/>
                          <a:ea typeface="+mn-ea"/>
                          <a:cs typeface="+mn-cs"/>
                        </a:rPr>
                        <a:t>пристап </a:t>
                      </a:r>
                      <a:r>
                        <a:rPr lang="mk-MK" sz="1600" b="1" kern="1200" dirty="0">
                          <a:solidFill>
                            <a:schemeClr val="lt1"/>
                          </a:solidFill>
                          <a:effectLst/>
                          <a:latin typeface="+mn-lt"/>
                          <a:ea typeface="+mn-ea"/>
                          <a:cs typeface="+mn-cs"/>
                        </a:rPr>
                        <a:t>збирно за сите изданија</a:t>
                      </a:r>
                      <a:endParaRPr lang="en-US" sz="1600" dirty="0">
                        <a:effectLst/>
                      </a:endParaRPr>
                    </a:p>
                    <a:p>
                      <a:pPr algn="l"/>
                      <a:endParaRPr lang="en-US" sz="1600" dirty="0"/>
                    </a:p>
                  </a:txBody>
                  <a:tcPr/>
                </a:tc>
                <a:extLst>
                  <a:ext uri="{0D108BD9-81ED-4DB2-BD59-A6C34878D82A}">
                    <a16:rowId xmlns:a16="http://schemas.microsoft.com/office/drawing/2014/main" val="3672189658"/>
                  </a:ext>
                </a:extLst>
              </a:tr>
              <a:tr h="470138">
                <a:tc>
                  <a:txBody>
                    <a:bodyPr/>
                    <a:lstStyle/>
                    <a:p>
                      <a:r>
                        <a:rPr lang="mk-MK" dirty="0"/>
                        <a:t>412</a:t>
                      </a:r>
                      <a:endParaRPr lang="en-US" dirty="0"/>
                    </a:p>
                  </a:txBody>
                  <a:tcPr/>
                </a:tc>
                <a:tc>
                  <a:txBody>
                    <a:bodyPr/>
                    <a:lstStyle/>
                    <a:p>
                      <a:r>
                        <a:rPr lang="mk-MK" dirty="0"/>
                        <a:t>60</a:t>
                      </a:r>
                      <a:endParaRPr lang="en-US" dirty="0"/>
                    </a:p>
                  </a:txBody>
                  <a:tcPr/>
                </a:tc>
                <a:extLst>
                  <a:ext uri="{0D108BD9-81ED-4DB2-BD59-A6C34878D82A}">
                    <a16:rowId xmlns:a16="http://schemas.microsoft.com/office/drawing/2014/main" val="2430718891"/>
                  </a:ext>
                </a:extLst>
              </a:tr>
              <a:tr h="470138">
                <a:tc>
                  <a:txBody>
                    <a:bodyPr/>
                    <a:lstStyle/>
                    <a:p>
                      <a:r>
                        <a:rPr lang="mk-MK" dirty="0"/>
                        <a:t>100%</a:t>
                      </a:r>
                      <a:endParaRPr lang="en-US" dirty="0"/>
                    </a:p>
                  </a:txBody>
                  <a:tcPr/>
                </a:tc>
                <a:tc>
                  <a:txBody>
                    <a:bodyPr/>
                    <a:lstStyle/>
                    <a:p>
                      <a:r>
                        <a:rPr lang="mk-MK" dirty="0"/>
                        <a:t>15%</a:t>
                      </a:r>
                      <a:endParaRPr lang="en-US" dirty="0"/>
                    </a:p>
                  </a:txBody>
                  <a:tcPr/>
                </a:tc>
                <a:extLst>
                  <a:ext uri="{0D108BD9-81ED-4DB2-BD59-A6C34878D82A}">
                    <a16:rowId xmlns:a16="http://schemas.microsoft.com/office/drawing/2014/main" val="3253040822"/>
                  </a:ext>
                </a:extLst>
              </a:tr>
            </a:tbl>
          </a:graphicData>
        </a:graphic>
      </p:graphicFrame>
      <p:sp>
        <p:nvSpPr>
          <p:cNvPr id="22" name="TextBox 21">
            <a:extLst>
              <a:ext uri="{FF2B5EF4-FFF2-40B4-BE49-F238E27FC236}">
                <a16:creationId xmlns:a16="http://schemas.microsoft.com/office/drawing/2014/main" id="{F486104C-70DA-D321-E983-8537E6CC8C55}"/>
              </a:ext>
            </a:extLst>
          </p:cNvPr>
          <p:cNvSpPr txBox="1"/>
          <p:nvPr/>
        </p:nvSpPr>
        <p:spPr>
          <a:xfrm>
            <a:off x="4407107" y="1874203"/>
            <a:ext cx="7615003" cy="2585323"/>
          </a:xfrm>
          <a:prstGeom prst="rect">
            <a:avLst/>
          </a:prstGeom>
          <a:noFill/>
        </p:spPr>
        <p:txBody>
          <a:bodyPr wrap="square" rtlCol="0">
            <a:spAutoFit/>
          </a:bodyPr>
          <a:lstStyle/>
          <a:p>
            <a:pPr algn="just"/>
            <a:r>
              <a:rPr lang="ru-RU" dirty="0"/>
              <a:t>Дополнителната анализа на прилозите кои беа анализирани од родов аспект покажа дека во најголем број случаи, или 85% од прилозите со родови теми/пристап, се прилози кои имаа некоректен пристап кон родовите прашања, станува збор за содржини кои користеа стереотипен, сексистички, традиционален пристап во поглед на патријархалните вредности или пак објективизирачки. Само во 9 прилози од вкупно анализираните 412 прилози, се користеше дискурс со афирмативен пристап кон родовата еднаквост и родовите прашања или стануваше збор за покажана родова сензитивност во поглед на темата.</a:t>
            </a:r>
            <a:endParaRPr lang="en-US" dirty="0"/>
          </a:p>
        </p:txBody>
      </p:sp>
      <p:graphicFrame>
        <p:nvGraphicFramePr>
          <p:cNvPr id="24" name="Table 24">
            <a:extLst>
              <a:ext uri="{FF2B5EF4-FFF2-40B4-BE49-F238E27FC236}">
                <a16:creationId xmlns:a16="http://schemas.microsoft.com/office/drawing/2014/main" id="{A95D5B46-CDBD-4BB7-B508-40F81C70B9ED}"/>
              </a:ext>
            </a:extLst>
          </p:cNvPr>
          <p:cNvGraphicFramePr>
            <a:graphicFrameLocks noGrp="1"/>
          </p:cNvGraphicFramePr>
          <p:nvPr>
            <p:extLst>
              <p:ext uri="{D42A27DB-BD31-4B8C-83A1-F6EECF244321}">
                <p14:modId xmlns:p14="http://schemas.microsoft.com/office/powerpoint/2010/main" val="3175129996"/>
              </p:ext>
            </p:extLst>
          </p:nvPr>
        </p:nvGraphicFramePr>
        <p:xfrm>
          <a:off x="4407106" y="4692060"/>
          <a:ext cx="7615004" cy="1798320"/>
        </p:xfrm>
        <a:graphic>
          <a:graphicData uri="http://schemas.openxmlformats.org/drawingml/2006/table">
            <a:tbl>
              <a:tblPr firstRow="1" bandRow="1">
                <a:tableStyleId>{5C22544A-7EE6-4342-B048-85BDC9FD1C3A}</a:tableStyleId>
              </a:tblPr>
              <a:tblGrid>
                <a:gridCol w="3807502">
                  <a:extLst>
                    <a:ext uri="{9D8B030D-6E8A-4147-A177-3AD203B41FA5}">
                      <a16:colId xmlns:a16="http://schemas.microsoft.com/office/drawing/2014/main" val="414208692"/>
                    </a:ext>
                  </a:extLst>
                </a:gridCol>
                <a:gridCol w="3807502">
                  <a:extLst>
                    <a:ext uri="{9D8B030D-6E8A-4147-A177-3AD203B41FA5}">
                      <a16:colId xmlns:a16="http://schemas.microsoft.com/office/drawing/2014/main" val="4069757651"/>
                    </a:ext>
                  </a:extLst>
                </a:gridCol>
              </a:tblGrid>
              <a:tr h="100476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mk-MK" sz="1600" b="1" kern="1200" dirty="0">
                          <a:solidFill>
                            <a:schemeClr val="lt1"/>
                          </a:solidFill>
                          <a:effectLst/>
                          <a:latin typeface="+mn-lt"/>
                          <a:ea typeface="+mn-ea"/>
                          <a:cs typeface="+mn-cs"/>
                        </a:rPr>
                        <a:t>Број на прилози со родови теми со афирмативен пристап кон родовата еднаквост или родов</a:t>
                      </a:r>
                      <a:r>
                        <a:rPr lang="en-US" sz="1600" b="1" kern="1200" dirty="0">
                          <a:solidFill>
                            <a:schemeClr val="lt1"/>
                          </a:solidFill>
                          <a:effectLst/>
                          <a:latin typeface="+mn-lt"/>
                          <a:ea typeface="+mn-ea"/>
                          <a:cs typeface="+mn-cs"/>
                        </a:rPr>
                        <a:t>o </a:t>
                      </a:r>
                      <a:r>
                        <a:rPr lang="mk-MK" sz="1600" b="1" kern="1200" dirty="0">
                          <a:solidFill>
                            <a:schemeClr val="lt1"/>
                          </a:solidFill>
                          <a:effectLst/>
                          <a:latin typeface="+mn-lt"/>
                          <a:ea typeface="+mn-ea"/>
                          <a:cs typeface="+mn-cs"/>
                        </a:rPr>
                        <a:t>сензитивни</a:t>
                      </a:r>
                      <a:endParaRPr lang="en-US" sz="1600" dirty="0">
                        <a:effectLst/>
                      </a:endParaRPr>
                    </a:p>
                    <a:p>
                      <a:pPr algn="just"/>
                      <a:endParaRPr lang="en-US" sz="16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mk-MK" sz="1600" b="1" kern="1200" dirty="0">
                          <a:solidFill>
                            <a:schemeClr val="lt1"/>
                          </a:solidFill>
                          <a:effectLst/>
                          <a:latin typeface="+mn-lt"/>
                          <a:ea typeface="+mn-ea"/>
                          <a:cs typeface="+mn-cs"/>
                        </a:rPr>
                        <a:t>Број на прилози со родови теми со некоректен пристап кон родовата еднаквост или родовo несензитивни</a:t>
                      </a:r>
                      <a:endParaRPr lang="en-US" sz="1600" dirty="0">
                        <a:effectLst/>
                      </a:endParaRPr>
                    </a:p>
                    <a:p>
                      <a:pPr algn="just"/>
                      <a:endParaRPr lang="en-US" sz="1600" dirty="0"/>
                    </a:p>
                  </a:txBody>
                  <a:tcPr/>
                </a:tc>
                <a:extLst>
                  <a:ext uri="{0D108BD9-81ED-4DB2-BD59-A6C34878D82A}">
                    <a16:rowId xmlns:a16="http://schemas.microsoft.com/office/drawing/2014/main" val="3009272524"/>
                  </a:ext>
                </a:extLst>
              </a:tr>
              <a:tr h="344492">
                <a:tc>
                  <a:txBody>
                    <a:bodyPr/>
                    <a:lstStyle/>
                    <a:p>
                      <a:r>
                        <a:rPr lang="mk-MK" dirty="0"/>
                        <a:t>9</a:t>
                      </a:r>
                      <a:endParaRPr lang="en-US" dirty="0"/>
                    </a:p>
                  </a:txBody>
                  <a:tcPr/>
                </a:tc>
                <a:tc>
                  <a:txBody>
                    <a:bodyPr/>
                    <a:lstStyle/>
                    <a:p>
                      <a:r>
                        <a:rPr lang="mk-MK" dirty="0"/>
                        <a:t>51</a:t>
                      </a:r>
                      <a:endParaRPr lang="en-US" dirty="0"/>
                    </a:p>
                  </a:txBody>
                  <a:tcPr/>
                </a:tc>
                <a:extLst>
                  <a:ext uri="{0D108BD9-81ED-4DB2-BD59-A6C34878D82A}">
                    <a16:rowId xmlns:a16="http://schemas.microsoft.com/office/drawing/2014/main" val="2349931538"/>
                  </a:ext>
                </a:extLst>
              </a:tr>
              <a:tr h="344492">
                <a:tc>
                  <a:txBody>
                    <a:bodyPr/>
                    <a:lstStyle/>
                    <a:p>
                      <a:r>
                        <a:rPr lang="mk-MK" dirty="0"/>
                        <a:t>15%</a:t>
                      </a:r>
                      <a:endParaRPr lang="en-US" dirty="0"/>
                    </a:p>
                  </a:txBody>
                  <a:tcPr/>
                </a:tc>
                <a:tc>
                  <a:txBody>
                    <a:bodyPr/>
                    <a:lstStyle/>
                    <a:p>
                      <a:r>
                        <a:rPr lang="mk-MK" dirty="0"/>
                        <a:t>85%</a:t>
                      </a:r>
                      <a:endParaRPr lang="en-US" dirty="0"/>
                    </a:p>
                  </a:txBody>
                  <a:tcPr/>
                </a:tc>
                <a:extLst>
                  <a:ext uri="{0D108BD9-81ED-4DB2-BD59-A6C34878D82A}">
                    <a16:rowId xmlns:a16="http://schemas.microsoft.com/office/drawing/2014/main" val="1444662491"/>
                  </a:ext>
                </a:extLst>
              </a:tr>
            </a:tbl>
          </a:graphicData>
        </a:graphic>
      </p:graphicFrame>
      <p:sp>
        <p:nvSpPr>
          <p:cNvPr id="26" name="TextBox 25">
            <a:extLst>
              <a:ext uri="{FF2B5EF4-FFF2-40B4-BE49-F238E27FC236}">
                <a16:creationId xmlns:a16="http://schemas.microsoft.com/office/drawing/2014/main" id="{06852246-F11E-34C8-F13E-74C0431F5D4D}"/>
              </a:ext>
            </a:extLst>
          </p:cNvPr>
          <p:cNvSpPr txBox="1"/>
          <p:nvPr/>
        </p:nvSpPr>
        <p:spPr>
          <a:xfrm>
            <a:off x="303914" y="4838660"/>
            <a:ext cx="3818380" cy="676852"/>
          </a:xfrm>
          <a:prstGeom prst="rect">
            <a:avLst/>
          </a:prstGeom>
          <a:noFill/>
        </p:spPr>
        <p:txBody>
          <a:bodyPr wrap="square">
            <a:spAutoFit/>
          </a:bodyPr>
          <a:lstStyle/>
          <a:p>
            <a:pPr algn="ctr" rtl="0">
              <a:lnSpc>
                <a:spcPct val="108000"/>
              </a:lnSpc>
              <a:spcAft>
                <a:spcPts val="792"/>
              </a:spcAft>
            </a:pPr>
            <a:r>
              <a:rPr lang="mk-MK" b="1" i="1" dirty="0">
                <a:effectLst/>
              </a:rPr>
              <a:t>Табела 1: Вкупен број тематски целини и вкупен број родови теми</a:t>
            </a:r>
            <a:endParaRPr lang="en-US" dirty="0">
              <a:effectLst/>
            </a:endParaRPr>
          </a:p>
        </p:txBody>
      </p:sp>
      <p:sp>
        <p:nvSpPr>
          <p:cNvPr id="28" name="TextBox 27">
            <a:extLst>
              <a:ext uri="{FF2B5EF4-FFF2-40B4-BE49-F238E27FC236}">
                <a16:creationId xmlns:a16="http://schemas.microsoft.com/office/drawing/2014/main" id="{F28F09C3-9E9F-CFE6-88F3-12A85CC95C95}"/>
              </a:ext>
            </a:extLst>
          </p:cNvPr>
          <p:cNvSpPr txBox="1"/>
          <p:nvPr/>
        </p:nvSpPr>
        <p:spPr>
          <a:xfrm>
            <a:off x="5167858" y="6341388"/>
            <a:ext cx="6093500" cy="464871"/>
          </a:xfrm>
          <a:prstGeom prst="rect">
            <a:avLst/>
          </a:prstGeom>
          <a:noFill/>
        </p:spPr>
        <p:txBody>
          <a:bodyPr wrap="square">
            <a:spAutoFit/>
          </a:bodyPr>
          <a:lstStyle/>
          <a:p>
            <a:pPr algn="ctr" rtl="0">
              <a:lnSpc>
                <a:spcPct val="150000"/>
              </a:lnSpc>
              <a:spcAft>
                <a:spcPts val="792"/>
              </a:spcAft>
            </a:pPr>
            <a:r>
              <a:rPr lang="mk-MK" b="1" i="1" dirty="0">
                <a:effectLst/>
              </a:rPr>
              <a:t>Табела 1а: Број на прилози со родови теми/пристап</a:t>
            </a:r>
            <a:endParaRPr lang="en-US" dirty="0">
              <a:effectLst/>
            </a:endParaRPr>
          </a:p>
        </p:txBody>
      </p:sp>
    </p:spTree>
    <p:extLst>
      <p:ext uri="{BB962C8B-B14F-4D97-AF65-F5344CB8AC3E}">
        <p14:creationId xmlns:p14="http://schemas.microsoft.com/office/powerpoint/2010/main" val="7266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606CED-18E2-5666-6484-85EDCF234B63}"/>
              </a:ext>
            </a:extLst>
          </p:cNvPr>
          <p:cNvSpPr>
            <a:spLocks noGrp="1"/>
          </p:cNvSpPr>
          <p:nvPr>
            <p:ph idx="1"/>
          </p:nvPr>
        </p:nvSpPr>
        <p:spPr>
          <a:xfrm>
            <a:off x="0" y="789186"/>
            <a:ext cx="9784080" cy="1091284"/>
          </a:xfrm>
        </p:spPr>
        <p:txBody>
          <a:bodyPr>
            <a:normAutofit/>
          </a:bodyPr>
          <a:lstStyle/>
          <a:p>
            <a:r>
              <a:rPr lang="mk-MK" sz="1800" dirty="0">
                <a:solidFill>
                  <a:schemeClr val="bg2">
                    <a:lumMod val="75000"/>
                  </a:schemeClr>
                </a:solidFill>
                <a:effectLst/>
              </a:rPr>
              <a:t>Кога станува збор за забавните емисии, бројот на уреднички беше поголем од бројот на уредници. Имено, во анализираниот примерок, кој беше сочинет од 37 видови на забавни емисии, 54% беа уреднички, а </a:t>
            </a:r>
            <a:r>
              <a:rPr lang="mk-MK" sz="1800" dirty="0" smtClean="0">
                <a:solidFill>
                  <a:schemeClr val="bg2">
                    <a:lumMod val="75000"/>
                  </a:schemeClr>
                </a:solidFill>
                <a:effectLst/>
              </a:rPr>
              <a:t>46 % </a:t>
            </a:r>
            <a:r>
              <a:rPr lang="mk-MK" sz="1800" dirty="0">
                <a:solidFill>
                  <a:schemeClr val="bg2">
                    <a:lumMod val="75000"/>
                  </a:schemeClr>
                </a:solidFill>
                <a:effectLst/>
              </a:rPr>
              <a:t>уредници. </a:t>
            </a:r>
            <a:endParaRPr lang="en-US" sz="2000" dirty="0">
              <a:solidFill>
                <a:schemeClr val="bg2">
                  <a:lumMod val="75000"/>
                </a:schemeClr>
              </a:solidFill>
              <a:effectLst/>
            </a:endParaRPr>
          </a:p>
        </p:txBody>
      </p:sp>
      <p:sp>
        <p:nvSpPr>
          <p:cNvPr id="5" name="Content Placeholder 2">
            <a:extLst>
              <a:ext uri="{FF2B5EF4-FFF2-40B4-BE49-F238E27FC236}">
                <a16:creationId xmlns:a16="http://schemas.microsoft.com/office/drawing/2014/main" id="{FF742EBB-3C5F-0444-0270-0DB38F9AB1C4}"/>
              </a:ext>
            </a:extLst>
          </p:cNvPr>
          <p:cNvSpPr txBox="1">
            <a:spLocks/>
          </p:cNvSpPr>
          <p:nvPr/>
        </p:nvSpPr>
        <p:spPr>
          <a:xfrm>
            <a:off x="260621" y="3516804"/>
            <a:ext cx="5496644" cy="1091284"/>
          </a:xfrm>
          <a:prstGeom prst="rect">
            <a:avLst/>
          </a:prstGeom>
        </p:spPr>
        <p:txBody>
          <a:bodyPr vert="horz" lIns="91440" tIns="45720" rIns="91440" bIns="45720" rtlCol="0">
            <a:normAutofit fontScale="85000"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indent="457200" algn="just" rtl="0">
              <a:lnSpc>
                <a:spcPct val="150000"/>
              </a:lnSpc>
              <a:spcAft>
                <a:spcPts val="792"/>
              </a:spcAft>
            </a:pPr>
            <a:r>
              <a:rPr lang="mk-MK" sz="1800" dirty="0">
                <a:effectLst/>
              </a:rPr>
              <a:t>Кога станува збор за бројот на гостите и родот, немаше некоја значајна разлика, но сепак побројни беа мажите (51%) отколку гостинките (49%). </a:t>
            </a:r>
            <a:endParaRPr lang="en-US" sz="1400" dirty="0">
              <a:effectLst/>
            </a:endParaRPr>
          </a:p>
        </p:txBody>
      </p:sp>
      <p:graphicFrame>
        <p:nvGraphicFramePr>
          <p:cNvPr id="7" name="Table 7">
            <a:extLst>
              <a:ext uri="{FF2B5EF4-FFF2-40B4-BE49-F238E27FC236}">
                <a16:creationId xmlns:a16="http://schemas.microsoft.com/office/drawing/2014/main" id="{411DEFA0-EC6D-771A-A375-17D1DA6B3010}"/>
              </a:ext>
            </a:extLst>
          </p:cNvPr>
          <p:cNvGraphicFramePr>
            <a:graphicFrameLocks noGrp="1"/>
          </p:cNvGraphicFramePr>
          <p:nvPr>
            <p:extLst>
              <p:ext uri="{D42A27DB-BD31-4B8C-83A1-F6EECF244321}">
                <p14:modId xmlns:p14="http://schemas.microsoft.com/office/powerpoint/2010/main" val="2602011807"/>
              </p:ext>
            </p:extLst>
          </p:nvPr>
        </p:nvGraphicFramePr>
        <p:xfrm>
          <a:off x="889748" y="1980977"/>
          <a:ext cx="5957758" cy="1112520"/>
        </p:xfrm>
        <a:graphic>
          <a:graphicData uri="http://schemas.openxmlformats.org/drawingml/2006/table">
            <a:tbl>
              <a:tblPr firstRow="1" bandRow="1">
                <a:tableStyleId>{5C22544A-7EE6-4342-B048-85BDC9FD1C3A}</a:tableStyleId>
              </a:tblPr>
              <a:tblGrid>
                <a:gridCol w="2978879">
                  <a:extLst>
                    <a:ext uri="{9D8B030D-6E8A-4147-A177-3AD203B41FA5}">
                      <a16:colId xmlns:a16="http://schemas.microsoft.com/office/drawing/2014/main" val="1441294902"/>
                    </a:ext>
                  </a:extLst>
                </a:gridCol>
                <a:gridCol w="2978879">
                  <a:extLst>
                    <a:ext uri="{9D8B030D-6E8A-4147-A177-3AD203B41FA5}">
                      <a16:colId xmlns:a16="http://schemas.microsoft.com/office/drawing/2014/main" val="13461413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800" b="1" kern="1200" dirty="0">
                          <a:solidFill>
                            <a:schemeClr val="lt1"/>
                          </a:solidFill>
                          <a:effectLst/>
                          <a:latin typeface="+mn-lt"/>
                          <a:ea typeface="+mn-ea"/>
                          <a:cs typeface="+mn-cs"/>
                        </a:rPr>
                        <a:t>Број на уредници/автори</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800" b="1" kern="1200" dirty="0">
                          <a:solidFill>
                            <a:schemeClr val="lt1"/>
                          </a:solidFill>
                          <a:effectLst/>
                          <a:latin typeface="+mn-lt"/>
                          <a:ea typeface="+mn-ea"/>
                          <a:cs typeface="+mn-cs"/>
                        </a:rPr>
                        <a:t>Број на уреднички/авторки</a:t>
                      </a:r>
                      <a:endParaRPr lang="en-US" dirty="0">
                        <a:effectLst/>
                      </a:endParaRPr>
                    </a:p>
                  </a:txBody>
                  <a:tcPr/>
                </a:tc>
                <a:extLst>
                  <a:ext uri="{0D108BD9-81ED-4DB2-BD59-A6C34878D82A}">
                    <a16:rowId xmlns:a16="http://schemas.microsoft.com/office/drawing/2014/main" val="2129827976"/>
                  </a:ext>
                </a:extLst>
              </a:tr>
              <a:tr h="370840">
                <a:tc>
                  <a:txBody>
                    <a:bodyPr/>
                    <a:lstStyle/>
                    <a:p>
                      <a:r>
                        <a:rPr lang="en-US" dirty="0"/>
                        <a:t>17</a:t>
                      </a:r>
                    </a:p>
                  </a:txBody>
                  <a:tcPr/>
                </a:tc>
                <a:tc>
                  <a:txBody>
                    <a:bodyPr/>
                    <a:lstStyle/>
                    <a:p>
                      <a:r>
                        <a:rPr lang="en-US" dirty="0"/>
                        <a:t>20</a:t>
                      </a:r>
                    </a:p>
                  </a:txBody>
                  <a:tcPr/>
                </a:tc>
                <a:extLst>
                  <a:ext uri="{0D108BD9-81ED-4DB2-BD59-A6C34878D82A}">
                    <a16:rowId xmlns:a16="http://schemas.microsoft.com/office/drawing/2014/main" val="22014560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46%</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54%</a:t>
                      </a:r>
                      <a:endParaRPr lang="en-US" dirty="0">
                        <a:effectLst/>
                      </a:endParaRPr>
                    </a:p>
                  </a:txBody>
                  <a:tcPr/>
                </a:tc>
                <a:extLst>
                  <a:ext uri="{0D108BD9-81ED-4DB2-BD59-A6C34878D82A}">
                    <a16:rowId xmlns:a16="http://schemas.microsoft.com/office/drawing/2014/main" val="3465935723"/>
                  </a:ext>
                </a:extLst>
              </a:tr>
            </a:tbl>
          </a:graphicData>
        </a:graphic>
      </p:graphicFrame>
      <p:sp>
        <p:nvSpPr>
          <p:cNvPr id="8" name="Content Placeholder 2">
            <a:extLst>
              <a:ext uri="{FF2B5EF4-FFF2-40B4-BE49-F238E27FC236}">
                <a16:creationId xmlns:a16="http://schemas.microsoft.com/office/drawing/2014/main" id="{31BADF91-84A3-D4F7-48D6-631F855E2F93}"/>
              </a:ext>
            </a:extLst>
          </p:cNvPr>
          <p:cNvSpPr txBox="1">
            <a:spLocks/>
          </p:cNvSpPr>
          <p:nvPr/>
        </p:nvSpPr>
        <p:spPr>
          <a:xfrm>
            <a:off x="1237896" y="7652979"/>
            <a:ext cx="9784080" cy="109128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mk-MK" sz="1800" dirty="0"/>
              <a:t>Кога станува збор за забавните емисии, бројот на уреднички беше поголем од бројот на уредници. Имено, во анализираниот примерок, кој беше сочинет од 37 видови на забавни емисии, 54% беа уреднички, а 46% уредници. </a:t>
            </a:r>
            <a:endParaRPr lang="en-US" dirty="0"/>
          </a:p>
        </p:txBody>
      </p:sp>
      <p:sp>
        <p:nvSpPr>
          <p:cNvPr id="9" name="Content Placeholder 2">
            <a:extLst>
              <a:ext uri="{FF2B5EF4-FFF2-40B4-BE49-F238E27FC236}">
                <a16:creationId xmlns:a16="http://schemas.microsoft.com/office/drawing/2014/main" id="{26EE909A-075A-FB5D-A3B6-5013552B9748}"/>
              </a:ext>
            </a:extLst>
          </p:cNvPr>
          <p:cNvSpPr txBox="1">
            <a:spLocks/>
          </p:cNvSpPr>
          <p:nvPr/>
        </p:nvSpPr>
        <p:spPr>
          <a:xfrm>
            <a:off x="6847506" y="2404284"/>
            <a:ext cx="4907574" cy="1112520"/>
          </a:xfrm>
          <a:prstGeom prst="rect">
            <a:avLst/>
          </a:prstGeom>
        </p:spPr>
        <p:txBody>
          <a:bodyPr vert="horz" lIns="91440" tIns="45720" rIns="91440" bIns="45720" rtlCol="0">
            <a:normAutofit fontScale="85000"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indent="457200" rtl="0">
              <a:lnSpc>
                <a:spcPct val="150000"/>
              </a:lnSpc>
              <a:spcAft>
                <a:spcPts val="792"/>
              </a:spcAft>
            </a:pPr>
            <a:r>
              <a:rPr lang="mk-MK" sz="1800" dirty="0">
                <a:effectLst/>
              </a:rPr>
              <a:t>Анализираниот примерок покажа дека бројот на водителки на забавни емисии беше </a:t>
            </a:r>
            <a:r>
              <a:rPr lang="mk-MK" sz="1800" dirty="0" smtClean="0">
                <a:effectLst/>
              </a:rPr>
              <a:t>поголем </a:t>
            </a:r>
            <a:r>
              <a:rPr lang="mk-MK" sz="1800" dirty="0">
                <a:effectLst/>
              </a:rPr>
              <a:t>и изнесуваше 66% во споредба со 34% водители. </a:t>
            </a:r>
            <a:endParaRPr lang="en-US" sz="1400" dirty="0">
              <a:effectLst/>
            </a:endParaRPr>
          </a:p>
        </p:txBody>
      </p:sp>
      <p:sp>
        <p:nvSpPr>
          <p:cNvPr id="10" name="Content Placeholder 2">
            <a:extLst>
              <a:ext uri="{FF2B5EF4-FFF2-40B4-BE49-F238E27FC236}">
                <a16:creationId xmlns:a16="http://schemas.microsoft.com/office/drawing/2014/main" id="{678D5E6C-3777-6CBE-1687-C94D2713F690}"/>
              </a:ext>
            </a:extLst>
          </p:cNvPr>
          <p:cNvSpPr txBox="1">
            <a:spLocks/>
          </p:cNvSpPr>
          <p:nvPr/>
        </p:nvSpPr>
        <p:spPr>
          <a:xfrm>
            <a:off x="1542696" y="7957779"/>
            <a:ext cx="9784080" cy="109128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mk-MK" sz="1800" dirty="0"/>
              <a:t>Кога станува збор за забавните емисии, бројот на уреднички беше поголем од бројот на уредници. Имено, во анализираниот примерок, кој беше сочинет од 37 видови на забавни емисии, 54% беа уреднички, а 46% уредници. </a:t>
            </a:r>
            <a:endParaRPr lang="en-US" dirty="0"/>
          </a:p>
        </p:txBody>
      </p:sp>
      <p:graphicFrame>
        <p:nvGraphicFramePr>
          <p:cNvPr id="11" name="Table 11">
            <a:extLst>
              <a:ext uri="{FF2B5EF4-FFF2-40B4-BE49-F238E27FC236}">
                <a16:creationId xmlns:a16="http://schemas.microsoft.com/office/drawing/2014/main" id="{DEF23FA6-4F3D-DBA9-B531-03427B2A9023}"/>
              </a:ext>
            </a:extLst>
          </p:cNvPr>
          <p:cNvGraphicFramePr>
            <a:graphicFrameLocks noGrp="1"/>
          </p:cNvGraphicFramePr>
          <p:nvPr>
            <p:extLst>
              <p:ext uri="{D42A27DB-BD31-4B8C-83A1-F6EECF244321}">
                <p14:modId xmlns:p14="http://schemas.microsoft.com/office/powerpoint/2010/main" val="1334456356"/>
              </p:ext>
            </p:extLst>
          </p:nvPr>
        </p:nvGraphicFramePr>
        <p:xfrm>
          <a:off x="6434736" y="3622756"/>
          <a:ext cx="5452464" cy="1828800"/>
        </p:xfrm>
        <a:graphic>
          <a:graphicData uri="http://schemas.openxmlformats.org/drawingml/2006/table">
            <a:tbl>
              <a:tblPr firstRow="1" bandRow="1">
                <a:tableStyleId>{5C22544A-7EE6-4342-B048-85BDC9FD1C3A}</a:tableStyleId>
              </a:tblPr>
              <a:tblGrid>
                <a:gridCol w="2726232">
                  <a:extLst>
                    <a:ext uri="{9D8B030D-6E8A-4147-A177-3AD203B41FA5}">
                      <a16:colId xmlns:a16="http://schemas.microsoft.com/office/drawing/2014/main" val="2774270588"/>
                    </a:ext>
                  </a:extLst>
                </a:gridCol>
                <a:gridCol w="2726232">
                  <a:extLst>
                    <a:ext uri="{9D8B030D-6E8A-4147-A177-3AD203B41FA5}">
                      <a16:colId xmlns:a16="http://schemas.microsoft.com/office/drawing/2014/main" val="4018267717"/>
                    </a:ext>
                  </a:extLst>
                </a:gridCol>
              </a:tblGrid>
              <a:tr h="614830">
                <a:tc>
                  <a:txBody>
                    <a:bodyPr/>
                    <a:lstStyle/>
                    <a:p>
                      <a:pPr algn="ctr" rtl="0">
                        <a:lnSpc>
                          <a:spcPct val="115000"/>
                        </a:lnSpc>
                        <a:spcAft>
                          <a:spcPts val="720"/>
                        </a:spcAft>
                      </a:pPr>
                      <a:r>
                        <a:rPr lang="mk-MK" sz="1600" b="1" dirty="0">
                          <a:effectLst/>
                          <a:latin typeface="Calibri, serif"/>
                        </a:rPr>
                        <a:t>Емисиии водени од мажи (збирен податок за сите изданија и прилози)</a:t>
                      </a:r>
                      <a:endParaRPr lang="en-US" sz="1600" dirty="0">
                        <a:effectLst/>
                      </a:endParaRPr>
                    </a:p>
                  </a:txBody>
                  <a:tcPr marL="73152" marR="73152" marT="66675" marB="666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600" b="1" kern="1200" dirty="0">
                          <a:solidFill>
                            <a:schemeClr val="lt1"/>
                          </a:solidFill>
                          <a:effectLst/>
                          <a:latin typeface="+mn-lt"/>
                          <a:ea typeface="+mn-ea"/>
                          <a:cs typeface="+mn-cs"/>
                        </a:rPr>
                        <a:t>Емисиии водени од жени (збирен податок за сите изданија и прилози)</a:t>
                      </a:r>
                      <a:endParaRPr lang="en-US" sz="1600" dirty="0">
                        <a:effectLst/>
                      </a:endParaRPr>
                    </a:p>
                    <a:p>
                      <a:endParaRPr lang="en-US" dirty="0"/>
                    </a:p>
                  </a:txBody>
                  <a:tcPr/>
                </a:tc>
                <a:extLst>
                  <a:ext uri="{0D108BD9-81ED-4DB2-BD59-A6C34878D82A}">
                    <a16:rowId xmlns:a16="http://schemas.microsoft.com/office/drawing/2014/main" val="3279119049"/>
                  </a:ext>
                </a:extLst>
              </a:tr>
              <a:tr h="204943">
                <a:tc>
                  <a:txBody>
                    <a:bodyPr/>
                    <a:lstStyle/>
                    <a:p>
                      <a:r>
                        <a:rPr lang="en-US" dirty="0"/>
                        <a:t>22</a:t>
                      </a:r>
                    </a:p>
                  </a:txBody>
                  <a:tcPr/>
                </a:tc>
                <a:tc>
                  <a:txBody>
                    <a:bodyPr/>
                    <a:lstStyle/>
                    <a:p>
                      <a:r>
                        <a:rPr lang="en-US" dirty="0"/>
                        <a:t>43</a:t>
                      </a:r>
                    </a:p>
                  </a:txBody>
                  <a:tcPr/>
                </a:tc>
                <a:extLst>
                  <a:ext uri="{0D108BD9-81ED-4DB2-BD59-A6C34878D82A}">
                    <a16:rowId xmlns:a16="http://schemas.microsoft.com/office/drawing/2014/main" val="2629133582"/>
                  </a:ext>
                </a:extLst>
              </a:tr>
              <a:tr h="204943">
                <a:tc>
                  <a:txBody>
                    <a:bodyPr/>
                    <a:lstStyle/>
                    <a:p>
                      <a:r>
                        <a:rPr lang="en-US" dirty="0"/>
                        <a:t>34%</a:t>
                      </a:r>
                    </a:p>
                  </a:txBody>
                  <a:tcPr/>
                </a:tc>
                <a:tc>
                  <a:txBody>
                    <a:bodyPr/>
                    <a:lstStyle/>
                    <a:p>
                      <a:r>
                        <a:rPr lang="en-US" dirty="0"/>
                        <a:t>66%</a:t>
                      </a:r>
                    </a:p>
                  </a:txBody>
                  <a:tcPr/>
                </a:tc>
                <a:extLst>
                  <a:ext uri="{0D108BD9-81ED-4DB2-BD59-A6C34878D82A}">
                    <a16:rowId xmlns:a16="http://schemas.microsoft.com/office/drawing/2014/main" val="2965873642"/>
                  </a:ext>
                </a:extLst>
              </a:tr>
            </a:tbl>
          </a:graphicData>
        </a:graphic>
      </p:graphicFrame>
      <p:graphicFrame>
        <p:nvGraphicFramePr>
          <p:cNvPr id="12" name="Table 12">
            <a:extLst>
              <a:ext uri="{FF2B5EF4-FFF2-40B4-BE49-F238E27FC236}">
                <a16:creationId xmlns:a16="http://schemas.microsoft.com/office/drawing/2014/main" id="{43EAABE1-5C36-D4E4-76DE-C869A9170BDE}"/>
              </a:ext>
            </a:extLst>
          </p:cNvPr>
          <p:cNvGraphicFramePr>
            <a:graphicFrameLocks noGrp="1"/>
          </p:cNvGraphicFramePr>
          <p:nvPr>
            <p:extLst>
              <p:ext uri="{D42A27DB-BD31-4B8C-83A1-F6EECF244321}">
                <p14:modId xmlns:p14="http://schemas.microsoft.com/office/powerpoint/2010/main" val="1161817779"/>
              </p:ext>
            </p:extLst>
          </p:nvPr>
        </p:nvGraphicFramePr>
        <p:xfrm>
          <a:off x="572956" y="5286314"/>
          <a:ext cx="5523044" cy="1112520"/>
        </p:xfrm>
        <a:graphic>
          <a:graphicData uri="http://schemas.openxmlformats.org/drawingml/2006/table">
            <a:tbl>
              <a:tblPr firstRow="1" bandRow="1">
                <a:tableStyleId>{5C22544A-7EE6-4342-B048-85BDC9FD1C3A}</a:tableStyleId>
              </a:tblPr>
              <a:tblGrid>
                <a:gridCol w="2761522">
                  <a:extLst>
                    <a:ext uri="{9D8B030D-6E8A-4147-A177-3AD203B41FA5}">
                      <a16:colId xmlns:a16="http://schemas.microsoft.com/office/drawing/2014/main" val="1700983305"/>
                    </a:ext>
                  </a:extLst>
                </a:gridCol>
                <a:gridCol w="2761522">
                  <a:extLst>
                    <a:ext uri="{9D8B030D-6E8A-4147-A177-3AD203B41FA5}">
                      <a16:colId xmlns:a16="http://schemas.microsoft.com/office/drawing/2014/main" val="77019886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800" b="1" kern="1200" dirty="0">
                          <a:solidFill>
                            <a:schemeClr val="lt1"/>
                          </a:solidFill>
                          <a:effectLst/>
                          <a:latin typeface="+mn-lt"/>
                          <a:ea typeface="+mn-ea"/>
                          <a:cs typeface="+mn-cs"/>
                        </a:rPr>
                        <a:t>Број на гости</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800" b="1" kern="1200" dirty="0">
                          <a:solidFill>
                            <a:schemeClr val="lt1"/>
                          </a:solidFill>
                          <a:effectLst/>
                          <a:latin typeface="+mn-lt"/>
                          <a:ea typeface="+mn-ea"/>
                          <a:cs typeface="+mn-cs"/>
                        </a:rPr>
                        <a:t>Број на гостинки</a:t>
                      </a:r>
                      <a:endParaRPr lang="en-US" dirty="0">
                        <a:effectLst/>
                      </a:endParaRPr>
                    </a:p>
                  </a:txBody>
                  <a:tcPr/>
                </a:tc>
                <a:extLst>
                  <a:ext uri="{0D108BD9-81ED-4DB2-BD59-A6C34878D82A}">
                    <a16:rowId xmlns:a16="http://schemas.microsoft.com/office/drawing/2014/main" val="292656520"/>
                  </a:ext>
                </a:extLst>
              </a:tr>
              <a:tr h="370840">
                <a:tc>
                  <a:txBody>
                    <a:bodyPr/>
                    <a:lstStyle/>
                    <a:p>
                      <a:r>
                        <a:rPr lang="en-US" dirty="0"/>
                        <a:t>496</a:t>
                      </a:r>
                    </a:p>
                  </a:txBody>
                  <a:tcPr/>
                </a:tc>
                <a:tc>
                  <a:txBody>
                    <a:bodyPr/>
                    <a:lstStyle/>
                    <a:p>
                      <a:r>
                        <a:rPr lang="en-US" dirty="0"/>
                        <a:t>477</a:t>
                      </a:r>
                    </a:p>
                  </a:txBody>
                  <a:tcPr/>
                </a:tc>
                <a:extLst>
                  <a:ext uri="{0D108BD9-81ED-4DB2-BD59-A6C34878D82A}">
                    <a16:rowId xmlns:a16="http://schemas.microsoft.com/office/drawing/2014/main" val="263719340"/>
                  </a:ext>
                </a:extLst>
              </a:tr>
              <a:tr h="370840">
                <a:tc>
                  <a:txBody>
                    <a:bodyPr/>
                    <a:lstStyle/>
                    <a:p>
                      <a:r>
                        <a:rPr lang="en-US" dirty="0"/>
                        <a:t>51%</a:t>
                      </a:r>
                    </a:p>
                  </a:txBody>
                  <a:tcPr/>
                </a:tc>
                <a:tc>
                  <a:txBody>
                    <a:bodyPr/>
                    <a:lstStyle/>
                    <a:p>
                      <a:r>
                        <a:rPr lang="en-US" dirty="0"/>
                        <a:t>49%</a:t>
                      </a:r>
                    </a:p>
                  </a:txBody>
                  <a:tcPr/>
                </a:tc>
                <a:extLst>
                  <a:ext uri="{0D108BD9-81ED-4DB2-BD59-A6C34878D82A}">
                    <a16:rowId xmlns:a16="http://schemas.microsoft.com/office/drawing/2014/main" val="3405331489"/>
                  </a:ext>
                </a:extLst>
              </a:tr>
            </a:tbl>
          </a:graphicData>
        </a:graphic>
      </p:graphicFrame>
      <p:sp>
        <p:nvSpPr>
          <p:cNvPr id="14" name="TextBox 13">
            <a:extLst>
              <a:ext uri="{FF2B5EF4-FFF2-40B4-BE49-F238E27FC236}">
                <a16:creationId xmlns:a16="http://schemas.microsoft.com/office/drawing/2014/main" id="{94CAFA44-B631-A46E-44DF-545A5250798B}"/>
              </a:ext>
            </a:extLst>
          </p:cNvPr>
          <p:cNvSpPr txBox="1"/>
          <p:nvPr/>
        </p:nvSpPr>
        <p:spPr>
          <a:xfrm>
            <a:off x="889748" y="3057064"/>
            <a:ext cx="6115986" cy="377667"/>
          </a:xfrm>
          <a:prstGeom prst="rect">
            <a:avLst/>
          </a:prstGeom>
          <a:noFill/>
        </p:spPr>
        <p:txBody>
          <a:bodyPr wrap="square">
            <a:spAutoFit/>
          </a:bodyPr>
          <a:lstStyle/>
          <a:p>
            <a:pPr algn="ctr" rtl="0">
              <a:lnSpc>
                <a:spcPct val="108000"/>
              </a:lnSpc>
              <a:spcAft>
                <a:spcPts val="792"/>
              </a:spcAft>
            </a:pPr>
            <a:r>
              <a:rPr lang="mk-MK" b="1" i="1" dirty="0">
                <a:effectLst/>
              </a:rPr>
              <a:t>Табела 2: Вкупен број на уредници и уреднички</a:t>
            </a:r>
            <a:endParaRPr lang="en-US" dirty="0">
              <a:effectLst/>
            </a:endParaRPr>
          </a:p>
        </p:txBody>
      </p:sp>
      <p:sp>
        <p:nvSpPr>
          <p:cNvPr id="16" name="TextBox 15">
            <a:extLst>
              <a:ext uri="{FF2B5EF4-FFF2-40B4-BE49-F238E27FC236}">
                <a16:creationId xmlns:a16="http://schemas.microsoft.com/office/drawing/2014/main" id="{2346BDEF-775A-4F9F-92BD-F571A0333679}"/>
              </a:ext>
            </a:extLst>
          </p:cNvPr>
          <p:cNvSpPr txBox="1"/>
          <p:nvPr/>
        </p:nvSpPr>
        <p:spPr>
          <a:xfrm>
            <a:off x="6129936" y="5415123"/>
            <a:ext cx="6115986" cy="377667"/>
          </a:xfrm>
          <a:prstGeom prst="rect">
            <a:avLst/>
          </a:prstGeom>
          <a:noFill/>
        </p:spPr>
        <p:txBody>
          <a:bodyPr wrap="square">
            <a:spAutoFit/>
          </a:bodyPr>
          <a:lstStyle/>
          <a:p>
            <a:pPr algn="ctr" rtl="0">
              <a:lnSpc>
                <a:spcPct val="108000"/>
              </a:lnSpc>
              <a:spcAft>
                <a:spcPts val="792"/>
              </a:spcAft>
            </a:pPr>
            <a:r>
              <a:rPr lang="mk-MK" b="1" i="1" dirty="0">
                <a:effectLst/>
              </a:rPr>
              <a:t>Табела 3: Емисии водени од мажи/жени</a:t>
            </a:r>
            <a:endParaRPr lang="en-US" dirty="0">
              <a:effectLst/>
            </a:endParaRPr>
          </a:p>
        </p:txBody>
      </p:sp>
      <p:sp>
        <p:nvSpPr>
          <p:cNvPr id="18" name="TextBox 17">
            <a:extLst>
              <a:ext uri="{FF2B5EF4-FFF2-40B4-BE49-F238E27FC236}">
                <a16:creationId xmlns:a16="http://schemas.microsoft.com/office/drawing/2014/main" id="{5CF87786-442E-4597-52FF-10590C16CC71}"/>
              </a:ext>
            </a:extLst>
          </p:cNvPr>
          <p:cNvSpPr txBox="1"/>
          <p:nvPr/>
        </p:nvSpPr>
        <p:spPr>
          <a:xfrm>
            <a:off x="75993" y="6345217"/>
            <a:ext cx="6145966" cy="377667"/>
          </a:xfrm>
          <a:prstGeom prst="rect">
            <a:avLst/>
          </a:prstGeom>
          <a:noFill/>
        </p:spPr>
        <p:txBody>
          <a:bodyPr wrap="square">
            <a:spAutoFit/>
          </a:bodyPr>
          <a:lstStyle/>
          <a:p>
            <a:pPr algn="ctr" rtl="0">
              <a:lnSpc>
                <a:spcPct val="108000"/>
              </a:lnSpc>
              <a:spcAft>
                <a:spcPts val="792"/>
              </a:spcAft>
            </a:pPr>
            <a:r>
              <a:rPr lang="mk-MK" b="1" i="1" dirty="0">
                <a:effectLst/>
              </a:rPr>
              <a:t>Табела 4: Вкупен број на гости и гостинки</a:t>
            </a:r>
            <a:endParaRPr lang="en-US" dirty="0">
              <a:effectLst/>
            </a:endParaRPr>
          </a:p>
        </p:txBody>
      </p:sp>
    </p:spTree>
    <p:extLst>
      <p:ext uri="{BB962C8B-B14F-4D97-AF65-F5344CB8AC3E}">
        <p14:creationId xmlns:p14="http://schemas.microsoft.com/office/powerpoint/2010/main" val="22080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46E01-58AB-EA9E-6DD2-AF459D171088}"/>
              </a:ext>
            </a:extLst>
          </p:cNvPr>
          <p:cNvSpPr>
            <a:spLocks noGrp="1"/>
          </p:cNvSpPr>
          <p:nvPr>
            <p:ph idx="1"/>
          </p:nvPr>
        </p:nvSpPr>
        <p:spPr>
          <a:xfrm>
            <a:off x="-58711" y="1763485"/>
            <a:ext cx="7345180" cy="1742833"/>
          </a:xfrm>
        </p:spPr>
        <p:txBody>
          <a:bodyPr>
            <a:noAutofit/>
          </a:bodyPr>
          <a:lstStyle/>
          <a:p>
            <a:r>
              <a:rPr lang="mk-MK" sz="1700" dirty="0">
                <a:effectLst/>
              </a:rPr>
              <a:t>Сепак, во поглед на времетраењето на говорот на гостите и </a:t>
            </a:r>
            <a:r>
              <a:rPr lang="mk-MK" sz="1700" dirty="0" smtClean="0">
                <a:effectLst/>
              </a:rPr>
              <a:t>гостинките, </a:t>
            </a:r>
            <a:r>
              <a:rPr lang="mk-MK" sz="1700" dirty="0">
                <a:effectLst/>
              </a:rPr>
              <a:t>иако мажите беа речиси </a:t>
            </a:r>
            <a:r>
              <a:rPr lang="mk-MK" sz="1700" dirty="0" smtClean="0">
                <a:effectLst/>
              </a:rPr>
              <a:t>изедначени со жените</a:t>
            </a:r>
            <a:r>
              <a:rPr lang="mk-MK" sz="1700" dirty="0">
                <a:effectLst/>
              </a:rPr>
              <a:t>, сепак позначителна беше разликата кога станува збор за одвоениот простор за мислењето и говорот на мажите отколку на жените. Говорот на гостите, во целокупниот примерок беше застапен со 58%, а говорот на гостинките со 42%. </a:t>
            </a:r>
            <a:endParaRPr lang="en-US" sz="1700" dirty="0">
              <a:effectLst/>
            </a:endParaRPr>
          </a:p>
          <a:p>
            <a:endParaRPr lang="en-US" sz="1700" dirty="0"/>
          </a:p>
        </p:txBody>
      </p:sp>
      <p:sp>
        <p:nvSpPr>
          <p:cNvPr id="5" name="TextBox 4">
            <a:extLst>
              <a:ext uri="{FF2B5EF4-FFF2-40B4-BE49-F238E27FC236}">
                <a16:creationId xmlns:a16="http://schemas.microsoft.com/office/drawing/2014/main" id="{FCFCF1DE-04BC-8A1B-E083-D6606464E9D2}"/>
              </a:ext>
            </a:extLst>
          </p:cNvPr>
          <p:cNvSpPr txBox="1"/>
          <p:nvPr/>
        </p:nvSpPr>
        <p:spPr>
          <a:xfrm>
            <a:off x="99934" y="3506318"/>
            <a:ext cx="7145312" cy="3067506"/>
          </a:xfrm>
          <a:prstGeom prst="rect">
            <a:avLst/>
          </a:prstGeom>
          <a:noFill/>
        </p:spPr>
        <p:txBody>
          <a:bodyPr wrap="square">
            <a:spAutoFit/>
          </a:bodyPr>
          <a:lstStyle/>
          <a:p>
            <a:pPr indent="457200" algn="just" rtl="0">
              <a:spcAft>
                <a:spcPts val="792"/>
              </a:spcAft>
            </a:pPr>
            <a:r>
              <a:rPr lang="mk-MK" sz="1800" dirty="0">
                <a:effectLst/>
                <a:latin typeface="Calibri, serif"/>
              </a:rPr>
              <a:t>Од друга страна, кога станува збор пак, за визуелното прикажување на мажите и жените ситуацијата е поинаква. Од анализираниот примерок, иако мажите беа почест избор на гости и многу повеќе говореа, сепак жените беа визуелно повеќе застапени.</a:t>
            </a:r>
            <a:endParaRPr lang="en-US" sz="1800" dirty="0">
              <a:effectLst/>
              <a:latin typeface="Calibri, serif"/>
            </a:endParaRPr>
          </a:p>
          <a:p>
            <a:pPr indent="457200" algn="just">
              <a:spcAft>
                <a:spcPts val="792"/>
              </a:spcAft>
            </a:pPr>
            <a:r>
              <a:rPr lang="mk-MK" sz="1800" dirty="0">
                <a:effectLst/>
                <a:latin typeface="Calibri, serif"/>
              </a:rPr>
              <a:t>Мејнстрим медиумите во принцип придонесуваат кон стереотипот дека надворешниот изглед е важна компонента за жените, утврдувајќи ја на некој начин нормата за вреднување на жената според нејзиниот надворешен изглед, притоа поставувајќи невозможни стандарди за убавина.</a:t>
            </a:r>
            <a:endParaRPr lang="en-US" dirty="0">
              <a:effectLst/>
            </a:endParaRPr>
          </a:p>
          <a:p>
            <a:pPr indent="457200" algn="just" rtl="0">
              <a:spcAft>
                <a:spcPts val="792"/>
              </a:spcAft>
            </a:pPr>
            <a:endParaRPr lang="en-US" dirty="0">
              <a:effectLst/>
            </a:endParaRPr>
          </a:p>
        </p:txBody>
      </p:sp>
      <p:graphicFrame>
        <p:nvGraphicFramePr>
          <p:cNvPr id="6" name="Table 6">
            <a:extLst>
              <a:ext uri="{FF2B5EF4-FFF2-40B4-BE49-F238E27FC236}">
                <a16:creationId xmlns:a16="http://schemas.microsoft.com/office/drawing/2014/main" id="{9C596EBA-6B1D-344C-4E0E-88D4D3E8233B}"/>
              </a:ext>
            </a:extLst>
          </p:cNvPr>
          <p:cNvGraphicFramePr>
            <a:graphicFrameLocks noGrp="1"/>
          </p:cNvGraphicFramePr>
          <p:nvPr>
            <p:extLst>
              <p:ext uri="{D42A27DB-BD31-4B8C-83A1-F6EECF244321}">
                <p14:modId xmlns:p14="http://schemas.microsoft.com/office/powerpoint/2010/main" val="115868076"/>
              </p:ext>
            </p:extLst>
          </p:nvPr>
        </p:nvGraphicFramePr>
        <p:xfrm>
          <a:off x="7345180" y="1763485"/>
          <a:ext cx="4523698" cy="1578218"/>
        </p:xfrm>
        <a:graphic>
          <a:graphicData uri="http://schemas.openxmlformats.org/drawingml/2006/table">
            <a:tbl>
              <a:tblPr firstRow="1" bandRow="1">
                <a:tableStyleId>{5C22544A-7EE6-4342-B048-85BDC9FD1C3A}</a:tableStyleId>
              </a:tblPr>
              <a:tblGrid>
                <a:gridCol w="2261849">
                  <a:extLst>
                    <a:ext uri="{9D8B030D-6E8A-4147-A177-3AD203B41FA5}">
                      <a16:colId xmlns:a16="http://schemas.microsoft.com/office/drawing/2014/main" val="965754271"/>
                    </a:ext>
                  </a:extLst>
                </a:gridCol>
                <a:gridCol w="2261849">
                  <a:extLst>
                    <a:ext uri="{9D8B030D-6E8A-4147-A177-3AD203B41FA5}">
                      <a16:colId xmlns:a16="http://schemas.microsoft.com/office/drawing/2014/main" val="3119605230"/>
                    </a:ext>
                  </a:extLst>
                </a:gridCol>
              </a:tblGrid>
              <a:tr h="712940">
                <a:tc>
                  <a:txBody>
                    <a:bodyPr/>
                    <a:lstStyle/>
                    <a:p>
                      <a:pPr algn="ctr" rtl="0">
                        <a:lnSpc>
                          <a:spcPct val="115000"/>
                        </a:lnSpc>
                        <a:spcAft>
                          <a:spcPts val="720"/>
                        </a:spcAft>
                      </a:pPr>
                      <a:r>
                        <a:rPr lang="mk-MK" sz="1400" b="1" dirty="0">
                          <a:effectLst/>
                          <a:latin typeface="Calibri, serif"/>
                        </a:rPr>
                        <a:t>Вкупна минутажа на говорење на гости</a:t>
                      </a:r>
                      <a:endParaRPr lang="en-US" sz="1400" dirty="0">
                        <a:effectLst/>
                      </a:endParaRPr>
                    </a:p>
                  </a:txBody>
                  <a:tcPr marL="73152" marR="73152" marT="66675" marB="66675"/>
                </a:tc>
                <a:tc>
                  <a:txBody>
                    <a:bodyPr/>
                    <a:lstStyle/>
                    <a:p>
                      <a:pPr algn="ctr" rtl="0">
                        <a:lnSpc>
                          <a:spcPct val="115000"/>
                        </a:lnSpc>
                        <a:spcAft>
                          <a:spcPts val="720"/>
                        </a:spcAft>
                      </a:pPr>
                      <a:r>
                        <a:rPr lang="mk-MK" sz="1400" b="1" dirty="0">
                          <a:effectLst/>
                          <a:latin typeface="Calibri, serif"/>
                        </a:rPr>
                        <a:t>Вкупна минутажа на говорење на гостинки </a:t>
                      </a:r>
                      <a:endParaRPr lang="en-US" sz="1400" dirty="0">
                        <a:effectLst/>
                      </a:endParaRPr>
                    </a:p>
                  </a:txBody>
                  <a:tcPr marL="73152" marR="73152" marT="66675" marB="66675"/>
                </a:tc>
                <a:extLst>
                  <a:ext uri="{0D108BD9-81ED-4DB2-BD59-A6C34878D82A}">
                    <a16:rowId xmlns:a16="http://schemas.microsoft.com/office/drawing/2014/main" val="1514539320"/>
                  </a:ext>
                </a:extLst>
              </a:tr>
              <a:tr h="432639">
                <a:tc>
                  <a:txBody>
                    <a:bodyPr/>
                    <a:lstStyle/>
                    <a:p>
                      <a:pPr algn="ctr" rtl="0">
                        <a:lnSpc>
                          <a:spcPct val="115000"/>
                        </a:lnSpc>
                        <a:spcAft>
                          <a:spcPts val="720"/>
                        </a:spcAft>
                      </a:pPr>
                      <a:r>
                        <a:rPr lang="mk-MK" sz="1400">
                          <a:effectLst/>
                          <a:latin typeface="Calibri, serif"/>
                        </a:rPr>
                        <a:t>3771 минута</a:t>
                      </a:r>
                      <a:endParaRPr lang="en-US" sz="1400">
                        <a:effectLst/>
                      </a:endParaRPr>
                    </a:p>
                  </a:txBody>
                  <a:tcPr marL="73152" marR="73152" marT="66675" marB="66675"/>
                </a:tc>
                <a:tc>
                  <a:txBody>
                    <a:bodyPr/>
                    <a:lstStyle/>
                    <a:p>
                      <a:pPr algn="ctr" rtl="0">
                        <a:lnSpc>
                          <a:spcPct val="115000"/>
                        </a:lnSpc>
                        <a:spcAft>
                          <a:spcPts val="720"/>
                        </a:spcAft>
                      </a:pPr>
                      <a:r>
                        <a:rPr lang="mk-MK" sz="1400" dirty="0">
                          <a:effectLst/>
                          <a:latin typeface="Calibri, serif"/>
                        </a:rPr>
                        <a:t>2753 минути</a:t>
                      </a:r>
                      <a:endParaRPr lang="en-US" sz="1400" dirty="0">
                        <a:effectLst/>
                      </a:endParaRPr>
                    </a:p>
                  </a:txBody>
                  <a:tcPr marL="73152" marR="73152" marT="66675" marB="66675"/>
                </a:tc>
                <a:extLst>
                  <a:ext uri="{0D108BD9-81ED-4DB2-BD59-A6C34878D82A}">
                    <a16:rowId xmlns:a16="http://schemas.microsoft.com/office/drawing/2014/main" val="365016963"/>
                  </a:ext>
                </a:extLst>
              </a:tr>
              <a:tr h="432639">
                <a:tc>
                  <a:txBody>
                    <a:bodyPr/>
                    <a:lstStyle/>
                    <a:p>
                      <a:pPr algn="ctr" rtl="0">
                        <a:lnSpc>
                          <a:spcPct val="115000"/>
                        </a:lnSpc>
                        <a:spcAft>
                          <a:spcPts val="720"/>
                        </a:spcAft>
                      </a:pPr>
                      <a:r>
                        <a:rPr lang="en-US" sz="1400" dirty="0">
                          <a:effectLst/>
                          <a:latin typeface="Calibri, serif"/>
                        </a:rPr>
                        <a:t>58%</a:t>
                      </a:r>
                      <a:endParaRPr lang="en-US" sz="1400" dirty="0">
                        <a:effectLst/>
                      </a:endParaRPr>
                    </a:p>
                  </a:txBody>
                  <a:tcPr marL="73152" marR="73152" marT="66675" marB="66675"/>
                </a:tc>
                <a:tc>
                  <a:txBody>
                    <a:bodyPr/>
                    <a:lstStyle/>
                    <a:p>
                      <a:pPr algn="ctr" rtl="0">
                        <a:lnSpc>
                          <a:spcPct val="115000"/>
                        </a:lnSpc>
                        <a:spcAft>
                          <a:spcPts val="720"/>
                        </a:spcAft>
                      </a:pPr>
                      <a:r>
                        <a:rPr lang="en-US" sz="1400" dirty="0">
                          <a:effectLst/>
                          <a:latin typeface="Calibri, serif"/>
                        </a:rPr>
                        <a:t>42%</a:t>
                      </a:r>
                      <a:endParaRPr lang="en-US" sz="1400" dirty="0">
                        <a:effectLst/>
                      </a:endParaRPr>
                    </a:p>
                  </a:txBody>
                  <a:tcPr marL="73152" marR="73152" marT="66675" marB="66675"/>
                </a:tc>
                <a:extLst>
                  <a:ext uri="{0D108BD9-81ED-4DB2-BD59-A6C34878D82A}">
                    <a16:rowId xmlns:a16="http://schemas.microsoft.com/office/drawing/2014/main" val="254938316"/>
                  </a:ext>
                </a:extLst>
              </a:tr>
            </a:tbl>
          </a:graphicData>
        </a:graphic>
      </p:graphicFrame>
      <p:graphicFrame>
        <p:nvGraphicFramePr>
          <p:cNvPr id="7" name="Table 7">
            <a:extLst>
              <a:ext uri="{FF2B5EF4-FFF2-40B4-BE49-F238E27FC236}">
                <a16:creationId xmlns:a16="http://schemas.microsoft.com/office/drawing/2014/main" id="{FC1CB51B-E5C4-1BF6-6EB1-0979D2AABBB1}"/>
              </a:ext>
            </a:extLst>
          </p:cNvPr>
          <p:cNvGraphicFramePr>
            <a:graphicFrameLocks noGrp="1"/>
          </p:cNvGraphicFramePr>
          <p:nvPr>
            <p:extLst>
              <p:ext uri="{D42A27DB-BD31-4B8C-83A1-F6EECF244321}">
                <p14:modId xmlns:p14="http://schemas.microsoft.com/office/powerpoint/2010/main" val="519397095"/>
              </p:ext>
            </p:extLst>
          </p:nvPr>
        </p:nvGraphicFramePr>
        <p:xfrm>
          <a:off x="7345180" y="3986820"/>
          <a:ext cx="4523700" cy="2008913"/>
        </p:xfrm>
        <a:graphic>
          <a:graphicData uri="http://schemas.openxmlformats.org/drawingml/2006/table">
            <a:tbl>
              <a:tblPr firstRow="1" bandRow="1">
                <a:tableStyleId>{EB344D84-9AFB-497E-A393-DC336BA19D2E}</a:tableStyleId>
              </a:tblPr>
              <a:tblGrid>
                <a:gridCol w="2308271">
                  <a:extLst>
                    <a:ext uri="{9D8B030D-6E8A-4147-A177-3AD203B41FA5}">
                      <a16:colId xmlns:a16="http://schemas.microsoft.com/office/drawing/2014/main" val="3784653369"/>
                    </a:ext>
                  </a:extLst>
                </a:gridCol>
                <a:gridCol w="2215429">
                  <a:extLst>
                    <a:ext uri="{9D8B030D-6E8A-4147-A177-3AD203B41FA5}">
                      <a16:colId xmlns:a16="http://schemas.microsoft.com/office/drawing/2014/main" val="3732296397"/>
                    </a:ext>
                  </a:extLst>
                </a:gridCol>
              </a:tblGrid>
              <a:tr h="937877">
                <a:tc>
                  <a:txBody>
                    <a:bodyPr/>
                    <a:lstStyle/>
                    <a:p>
                      <a:pPr algn="ctr" rtl="0">
                        <a:lnSpc>
                          <a:spcPct val="115000"/>
                        </a:lnSpc>
                        <a:spcAft>
                          <a:spcPts val="720"/>
                        </a:spcAft>
                      </a:pPr>
                      <a:r>
                        <a:rPr lang="mk-MK" sz="1600" b="1">
                          <a:effectLst/>
                        </a:rPr>
                        <a:t>Број на визуелно прикажани мажи</a:t>
                      </a:r>
                      <a:endParaRPr lang="en-US" sz="1600">
                        <a:effectLst/>
                      </a:endParaRPr>
                    </a:p>
                  </a:txBody>
                  <a:tcPr marL="73152" marR="73152" marT="66675" marB="66675"/>
                </a:tc>
                <a:tc>
                  <a:txBody>
                    <a:bodyPr/>
                    <a:lstStyle/>
                    <a:p>
                      <a:pPr algn="ctr" rtl="0">
                        <a:lnSpc>
                          <a:spcPct val="115000"/>
                        </a:lnSpc>
                        <a:spcAft>
                          <a:spcPts val="720"/>
                        </a:spcAft>
                      </a:pPr>
                      <a:r>
                        <a:rPr lang="mk-MK" sz="1600" b="1" dirty="0">
                          <a:effectLst/>
                        </a:rPr>
                        <a:t>Број на визуелно прикажани жени</a:t>
                      </a:r>
                      <a:endParaRPr lang="en-US" sz="1600" dirty="0">
                        <a:effectLst/>
                      </a:endParaRPr>
                    </a:p>
                  </a:txBody>
                  <a:tcPr marL="73152" marR="73152" marT="66675" marB="66675"/>
                </a:tc>
                <a:extLst>
                  <a:ext uri="{0D108BD9-81ED-4DB2-BD59-A6C34878D82A}">
                    <a16:rowId xmlns:a16="http://schemas.microsoft.com/office/drawing/2014/main" val="3422679524"/>
                  </a:ext>
                </a:extLst>
              </a:tr>
              <a:tr h="535518">
                <a:tc>
                  <a:txBody>
                    <a:bodyPr/>
                    <a:lstStyle/>
                    <a:p>
                      <a:pPr algn="ctr" rtl="0">
                        <a:lnSpc>
                          <a:spcPct val="115000"/>
                        </a:lnSpc>
                        <a:spcAft>
                          <a:spcPts val="720"/>
                        </a:spcAft>
                      </a:pPr>
                      <a:r>
                        <a:rPr lang="mk-MK" sz="1600">
                          <a:effectLst/>
                        </a:rPr>
                        <a:t>2855</a:t>
                      </a:r>
                      <a:endParaRPr lang="en-US" sz="1600">
                        <a:effectLst/>
                      </a:endParaRPr>
                    </a:p>
                  </a:txBody>
                  <a:tcPr marL="73152" marR="73152" marT="66675" marB="66675"/>
                </a:tc>
                <a:tc>
                  <a:txBody>
                    <a:bodyPr/>
                    <a:lstStyle/>
                    <a:p>
                      <a:pPr algn="ctr" rtl="0">
                        <a:lnSpc>
                          <a:spcPct val="115000"/>
                        </a:lnSpc>
                        <a:spcAft>
                          <a:spcPts val="720"/>
                        </a:spcAft>
                      </a:pPr>
                      <a:r>
                        <a:rPr lang="mk-MK" sz="1600" dirty="0">
                          <a:effectLst/>
                        </a:rPr>
                        <a:t>3006</a:t>
                      </a:r>
                      <a:endParaRPr lang="en-US" sz="1600" dirty="0">
                        <a:effectLst/>
                      </a:endParaRPr>
                    </a:p>
                  </a:txBody>
                  <a:tcPr marL="73152" marR="73152" marT="66675" marB="66675"/>
                </a:tc>
                <a:extLst>
                  <a:ext uri="{0D108BD9-81ED-4DB2-BD59-A6C34878D82A}">
                    <a16:rowId xmlns:a16="http://schemas.microsoft.com/office/drawing/2014/main" val="84769554"/>
                  </a:ext>
                </a:extLst>
              </a:tr>
              <a:tr h="535518">
                <a:tc>
                  <a:txBody>
                    <a:bodyPr/>
                    <a:lstStyle/>
                    <a:p>
                      <a:pPr algn="ctr" rtl="0">
                        <a:lnSpc>
                          <a:spcPct val="115000"/>
                        </a:lnSpc>
                        <a:spcAft>
                          <a:spcPts val="720"/>
                        </a:spcAft>
                      </a:pPr>
                      <a:r>
                        <a:rPr lang="en-US" sz="1600" dirty="0">
                          <a:effectLst/>
                        </a:rPr>
                        <a:t>49%</a:t>
                      </a:r>
                    </a:p>
                  </a:txBody>
                  <a:tcPr marL="73152" marR="73152" marT="66675" marB="66675"/>
                </a:tc>
                <a:tc>
                  <a:txBody>
                    <a:bodyPr/>
                    <a:lstStyle/>
                    <a:p>
                      <a:pPr algn="ctr" rtl="0">
                        <a:lnSpc>
                          <a:spcPct val="115000"/>
                        </a:lnSpc>
                        <a:spcAft>
                          <a:spcPts val="720"/>
                        </a:spcAft>
                      </a:pPr>
                      <a:r>
                        <a:rPr lang="en-US" sz="1600" dirty="0">
                          <a:effectLst/>
                        </a:rPr>
                        <a:t>51%</a:t>
                      </a:r>
                    </a:p>
                  </a:txBody>
                  <a:tcPr marL="73152" marR="73152" marT="66675" marB="66675"/>
                </a:tc>
                <a:extLst>
                  <a:ext uri="{0D108BD9-81ED-4DB2-BD59-A6C34878D82A}">
                    <a16:rowId xmlns:a16="http://schemas.microsoft.com/office/drawing/2014/main" val="413655504"/>
                  </a:ext>
                </a:extLst>
              </a:tr>
            </a:tbl>
          </a:graphicData>
        </a:graphic>
      </p:graphicFrame>
      <p:sp>
        <p:nvSpPr>
          <p:cNvPr id="9" name="TextBox 8">
            <a:extLst>
              <a:ext uri="{FF2B5EF4-FFF2-40B4-BE49-F238E27FC236}">
                <a16:creationId xmlns:a16="http://schemas.microsoft.com/office/drawing/2014/main" id="{05B535EC-EBF8-B119-5BDF-02B7E1D64E23}"/>
              </a:ext>
            </a:extLst>
          </p:cNvPr>
          <p:cNvSpPr txBox="1"/>
          <p:nvPr/>
        </p:nvSpPr>
        <p:spPr>
          <a:xfrm>
            <a:off x="7506533" y="3311541"/>
            <a:ext cx="4200992" cy="584775"/>
          </a:xfrm>
          <a:prstGeom prst="rect">
            <a:avLst/>
          </a:prstGeom>
          <a:noFill/>
        </p:spPr>
        <p:txBody>
          <a:bodyPr wrap="square">
            <a:spAutoFit/>
          </a:bodyPr>
          <a:lstStyle/>
          <a:p>
            <a:pPr algn="ctr" rtl="0">
              <a:spcAft>
                <a:spcPts val="792"/>
              </a:spcAft>
            </a:pPr>
            <a:r>
              <a:rPr lang="mk-MK" sz="1600" b="1" i="1" dirty="0">
                <a:effectLst/>
              </a:rPr>
              <a:t>Табела 5: </a:t>
            </a:r>
            <a:r>
              <a:rPr lang="mk-MK" sz="1600" b="1" i="1" dirty="0">
                <a:effectLst/>
                <a:latin typeface="Calibri, serif"/>
              </a:rPr>
              <a:t>Вкупна минутажа на говорење на гостите и гостинките</a:t>
            </a:r>
            <a:endParaRPr lang="en-US" sz="1600" dirty="0">
              <a:effectLst/>
            </a:endParaRPr>
          </a:p>
        </p:txBody>
      </p:sp>
      <p:sp>
        <p:nvSpPr>
          <p:cNvPr id="11" name="TextBox 10">
            <a:extLst>
              <a:ext uri="{FF2B5EF4-FFF2-40B4-BE49-F238E27FC236}">
                <a16:creationId xmlns:a16="http://schemas.microsoft.com/office/drawing/2014/main" id="{9ADD7696-843C-6448-3D06-F5D3068686E5}"/>
              </a:ext>
            </a:extLst>
          </p:cNvPr>
          <p:cNvSpPr txBox="1"/>
          <p:nvPr/>
        </p:nvSpPr>
        <p:spPr>
          <a:xfrm>
            <a:off x="7286469" y="6235398"/>
            <a:ext cx="4582409" cy="611834"/>
          </a:xfrm>
          <a:prstGeom prst="rect">
            <a:avLst/>
          </a:prstGeom>
          <a:noFill/>
        </p:spPr>
        <p:txBody>
          <a:bodyPr wrap="square">
            <a:spAutoFit/>
          </a:bodyPr>
          <a:lstStyle/>
          <a:p>
            <a:pPr algn="ctr" rtl="0">
              <a:lnSpc>
                <a:spcPct val="108000"/>
              </a:lnSpc>
              <a:spcAft>
                <a:spcPts val="792"/>
              </a:spcAft>
            </a:pPr>
            <a:r>
              <a:rPr lang="mk-MK" sz="1600" b="1" i="1" dirty="0">
                <a:effectLst/>
                <a:latin typeface="Calibri, serif"/>
              </a:rPr>
              <a:t>Табела 6: Вкупен број на визуелно прикажани мажи и жени</a:t>
            </a:r>
            <a:endParaRPr lang="en-US" sz="1600" dirty="0">
              <a:effectLst/>
            </a:endParaRPr>
          </a:p>
        </p:txBody>
      </p:sp>
    </p:spTree>
    <p:extLst>
      <p:ext uri="{BB962C8B-B14F-4D97-AF65-F5344CB8AC3E}">
        <p14:creationId xmlns:p14="http://schemas.microsoft.com/office/powerpoint/2010/main" val="214033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F61-9E16-1C04-BC6A-72EDA1B3BAE3}"/>
              </a:ext>
            </a:extLst>
          </p:cNvPr>
          <p:cNvSpPr>
            <a:spLocks noGrp="1"/>
          </p:cNvSpPr>
          <p:nvPr>
            <p:ph type="title"/>
          </p:nvPr>
        </p:nvSpPr>
        <p:spPr>
          <a:xfrm>
            <a:off x="498382" y="329146"/>
            <a:ext cx="9784080" cy="1508760"/>
          </a:xfrm>
        </p:spPr>
        <p:txBody>
          <a:bodyPr/>
          <a:lstStyle/>
          <a:p>
            <a:r>
              <a:rPr lang="mk-MK" sz="1800" dirty="0">
                <a:effectLst/>
              </a:rPr>
              <a:t>Истражувањето ги анализираше и темите кои беа опфатени во забавните емисии. При обработката, постоеше повеќекратна опција да се избере темата што беше застапена во прилозите.</a:t>
            </a:r>
            <a:r>
              <a:rPr lang="en-US" dirty="0">
                <a:effectLst/>
              </a:rPr>
              <a:t/>
            </a:r>
            <a:br>
              <a:rPr lang="en-US" dirty="0">
                <a:effectLst/>
              </a:rPr>
            </a:br>
            <a:endParaRPr lang="en-US" dirty="0"/>
          </a:p>
        </p:txBody>
      </p:sp>
      <p:graphicFrame>
        <p:nvGraphicFramePr>
          <p:cNvPr id="7" name="Table 7">
            <a:extLst>
              <a:ext uri="{FF2B5EF4-FFF2-40B4-BE49-F238E27FC236}">
                <a16:creationId xmlns:a16="http://schemas.microsoft.com/office/drawing/2014/main" id="{0BE2CC9B-3CE6-33F0-862D-CBA303FEBA50}"/>
              </a:ext>
            </a:extLst>
          </p:cNvPr>
          <p:cNvGraphicFramePr>
            <a:graphicFrameLocks noGrp="1"/>
          </p:cNvGraphicFramePr>
          <p:nvPr>
            <p:ph idx="1"/>
            <p:extLst>
              <p:ext uri="{D42A27DB-BD31-4B8C-83A1-F6EECF244321}">
                <p14:modId xmlns:p14="http://schemas.microsoft.com/office/powerpoint/2010/main" val="3978320520"/>
              </p:ext>
            </p:extLst>
          </p:nvPr>
        </p:nvGraphicFramePr>
        <p:xfrm>
          <a:off x="498382" y="1452339"/>
          <a:ext cx="4403403" cy="5293240"/>
        </p:xfrm>
        <a:graphic>
          <a:graphicData uri="http://schemas.openxmlformats.org/drawingml/2006/table">
            <a:tbl>
              <a:tblPr firstRow="1" bandRow="1">
                <a:tableStyleId>{5C22544A-7EE6-4342-B048-85BDC9FD1C3A}</a:tableStyleId>
              </a:tblPr>
              <a:tblGrid>
                <a:gridCol w="2319769">
                  <a:extLst>
                    <a:ext uri="{9D8B030D-6E8A-4147-A177-3AD203B41FA5}">
                      <a16:colId xmlns:a16="http://schemas.microsoft.com/office/drawing/2014/main" val="3259053477"/>
                    </a:ext>
                  </a:extLst>
                </a:gridCol>
                <a:gridCol w="1244183">
                  <a:extLst>
                    <a:ext uri="{9D8B030D-6E8A-4147-A177-3AD203B41FA5}">
                      <a16:colId xmlns:a16="http://schemas.microsoft.com/office/drawing/2014/main" val="413404413"/>
                    </a:ext>
                  </a:extLst>
                </a:gridCol>
                <a:gridCol w="839451">
                  <a:extLst>
                    <a:ext uri="{9D8B030D-6E8A-4147-A177-3AD203B41FA5}">
                      <a16:colId xmlns:a16="http://schemas.microsoft.com/office/drawing/2014/main" val="1816337530"/>
                    </a:ext>
                  </a:extLst>
                </a:gridCol>
              </a:tblGrid>
              <a:tr h="350685">
                <a:tc>
                  <a:txBody>
                    <a:bodyPr/>
                    <a:lstStyle/>
                    <a:p>
                      <a:pPr algn="ctr" rtl="0">
                        <a:lnSpc>
                          <a:spcPct val="115000"/>
                        </a:lnSpc>
                        <a:spcAft>
                          <a:spcPts val="720"/>
                        </a:spcAft>
                      </a:pPr>
                      <a:r>
                        <a:rPr lang="en-US" sz="1200" b="1" dirty="0" err="1">
                          <a:effectLst/>
                        </a:rPr>
                        <a:t>Тема</a:t>
                      </a:r>
                      <a:endParaRPr lang="en-US" sz="1200" dirty="0">
                        <a:effectLst/>
                      </a:endParaRPr>
                    </a:p>
                  </a:txBody>
                  <a:tcPr marL="73152" marR="73152" marT="66675" marB="66675"/>
                </a:tc>
                <a:tc>
                  <a:txBody>
                    <a:bodyPr/>
                    <a:lstStyle/>
                    <a:p>
                      <a:pPr algn="l" rtl="0">
                        <a:lnSpc>
                          <a:spcPct val="115000"/>
                        </a:lnSpc>
                        <a:spcAft>
                          <a:spcPts val="720"/>
                        </a:spcAft>
                      </a:pPr>
                      <a:r>
                        <a:rPr lang="en-US" sz="1200" b="1" dirty="0" err="1">
                          <a:effectLst/>
                        </a:rPr>
                        <a:t>Фреквенција</a:t>
                      </a:r>
                      <a:endParaRPr lang="en-US" sz="1200" dirty="0">
                        <a:effectLst/>
                      </a:endParaRPr>
                    </a:p>
                  </a:txBody>
                  <a:tcPr marL="73152" marR="73152" marT="66675" marB="66675"/>
                </a:tc>
                <a:tc>
                  <a:txBody>
                    <a:bodyPr/>
                    <a:lstStyle/>
                    <a:p>
                      <a:pPr algn="l" rtl="0">
                        <a:lnSpc>
                          <a:spcPct val="115000"/>
                        </a:lnSpc>
                        <a:spcAft>
                          <a:spcPts val="720"/>
                        </a:spcAft>
                      </a:pPr>
                      <a:r>
                        <a:rPr lang="en-US" sz="1200" b="1" dirty="0" err="1">
                          <a:effectLst/>
                        </a:rPr>
                        <a:t>Процент</a:t>
                      </a:r>
                      <a:endParaRPr lang="en-US" sz="1200" dirty="0">
                        <a:effectLst/>
                      </a:endParaRPr>
                    </a:p>
                  </a:txBody>
                  <a:tcPr marL="73152" marR="73152" marT="66675" marB="66675"/>
                </a:tc>
                <a:extLst>
                  <a:ext uri="{0D108BD9-81ED-4DB2-BD59-A6C34878D82A}">
                    <a16:rowId xmlns:a16="http://schemas.microsoft.com/office/drawing/2014/main" val="3746853617"/>
                  </a:ext>
                </a:extLst>
              </a:tr>
              <a:tr h="350685">
                <a:tc>
                  <a:txBody>
                    <a:bodyPr/>
                    <a:lstStyle/>
                    <a:p>
                      <a:pPr algn="l" rtl="0">
                        <a:lnSpc>
                          <a:spcPct val="115000"/>
                        </a:lnSpc>
                        <a:spcAft>
                          <a:spcPts val="720"/>
                        </a:spcAft>
                      </a:pPr>
                      <a:r>
                        <a:rPr lang="en-US" sz="1200" dirty="0" err="1">
                          <a:effectLst/>
                        </a:rPr>
                        <a:t>Човекови</a:t>
                      </a:r>
                      <a:r>
                        <a:rPr lang="en-US" sz="1200" dirty="0">
                          <a:effectLst/>
                        </a:rPr>
                        <a:t> </a:t>
                      </a:r>
                      <a:r>
                        <a:rPr lang="en-US" sz="1200" dirty="0" err="1">
                          <a:effectLst/>
                        </a:rPr>
                        <a:t>права</a:t>
                      </a:r>
                      <a:endParaRPr lang="en-US" sz="1200" dirty="0">
                        <a:effectLst/>
                      </a:endParaRPr>
                    </a:p>
                  </a:txBody>
                  <a:tcPr marL="73152" marR="73152" marT="66675" marB="66675"/>
                </a:tc>
                <a:tc>
                  <a:txBody>
                    <a:bodyPr/>
                    <a:lstStyle/>
                    <a:p>
                      <a:pPr algn="l" rtl="0">
                        <a:lnSpc>
                          <a:spcPct val="115000"/>
                        </a:lnSpc>
                        <a:spcAft>
                          <a:spcPts val="720"/>
                        </a:spcAft>
                      </a:pPr>
                      <a:r>
                        <a:rPr lang="en-US" sz="1200">
                          <a:effectLst/>
                        </a:rPr>
                        <a:t>2</a:t>
                      </a:r>
                    </a:p>
                  </a:txBody>
                  <a:tcPr marL="73152" marR="73152" marT="66675" marB="66675"/>
                </a:tc>
                <a:tc>
                  <a:txBody>
                    <a:bodyPr/>
                    <a:lstStyle/>
                    <a:p>
                      <a:pPr algn="l" rtl="0">
                        <a:lnSpc>
                          <a:spcPct val="115000"/>
                        </a:lnSpc>
                        <a:spcAft>
                          <a:spcPts val="720"/>
                        </a:spcAft>
                      </a:pPr>
                      <a:r>
                        <a:rPr lang="en-US" sz="1200">
                          <a:effectLst/>
                          <a:latin typeface="Calibri, serif"/>
                        </a:rPr>
                        <a:t>0,4</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2570494962"/>
                  </a:ext>
                </a:extLst>
              </a:tr>
              <a:tr h="350685">
                <a:tc>
                  <a:txBody>
                    <a:bodyPr/>
                    <a:lstStyle/>
                    <a:p>
                      <a:pPr algn="l" rtl="0">
                        <a:lnSpc>
                          <a:spcPct val="115000"/>
                        </a:lnSpc>
                        <a:spcAft>
                          <a:spcPts val="720"/>
                        </a:spcAft>
                      </a:pPr>
                      <a:r>
                        <a:rPr lang="en-US" sz="1200" dirty="0" err="1">
                          <a:effectLst/>
                        </a:rPr>
                        <a:t>Здравје</a:t>
                      </a:r>
                      <a:endParaRPr lang="en-US" sz="1200" dirty="0">
                        <a:effectLst/>
                      </a:endParaRPr>
                    </a:p>
                  </a:txBody>
                  <a:tcPr marL="73152" marR="73152" marT="66675" marB="66675"/>
                </a:tc>
                <a:tc>
                  <a:txBody>
                    <a:bodyPr/>
                    <a:lstStyle/>
                    <a:p>
                      <a:pPr algn="l" rtl="0">
                        <a:lnSpc>
                          <a:spcPct val="115000"/>
                        </a:lnSpc>
                        <a:spcAft>
                          <a:spcPts val="720"/>
                        </a:spcAft>
                      </a:pPr>
                      <a:r>
                        <a:rPr lang="en-US" sz="1200" dirty="0">
                          <a:effectLst/>
                        </a:rPr>
                        <a:t>14</a:t>
                      </a:r>
                    </a:p>
                  </a:txBody>
                  <a:tcPr marL="73152" marR="73152" marT="66675" marB="66675"/>
                </a:tc>
                <a:tc>
                  <a:txBody>
                    <a:bodyPr/>
                    <a:lstStyle/>
                    <a:p>
                      <a:pPr algn="l" rtl="0">
                        <a:lnSpc>
                          <a:spcPct val="115000"/>
                        </a:lnSpc>
                        <a:spcAft>
                          <a:spcPts val="720"/>
                        </a:spcAft>
                      </a:pPr>
                      <a:r>
                        <a:rPr lang="en-US" sz="1200">
                          <a:effectLst/>
                          <a:latin typeface="Calibri, serif"/>
                        </a:rPr>
                        <a:t>2</a:t>
                      </a:r>
                      <a:r>
                        <a:rPr lang="mk-MK" sz="1200">
                          <a:effectLst/>
                          <a:latin typeface="Calibri, serif"/>
                        </a:rPr>
                        <a:t>,</a:t>
                      </a:r>
                      <a:r>
                        <a:rPr lang="en-US" sz="1200">
                          <a:effectLst/>
                          <a:latin typeface="Calibri, serif"/>
                        </a:rPr>
                        <a:t>5</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365366891"/>
                  </a:ext>
                </a:extLst>
              </a:tr>
              <a:tr h="350685">
                <a:tc>
                  <a:txBody>
                    <a:bodyPr/>
                    <a:lstStyle/>
                    <a:p>
                      <a:pPr algn="l" rtl="0">
                        <a:lnSpc>
                          <a:spcPct val="115000"/>
                        </a:lnSpc>
                        <a:spcAft>
                          <a:spcPts val="720"/>
                        </a:spcAft>
                      </a:pPr>
                      <a:r>
                        <a:rPr lang="en-US" sz="1200" dirty="0" err="1">
                          <a:effectLst/>
                        </a:rPr>
                        <a:t>Процеси</a:t>
                      </a:r>
                      <a:r>
                        <a:rPr lang="en-US" sz="1200" dirty="0">
                          <a:effectLst/>
                        </a:rPr>
                        <a:t> </a:t>
                      </a:r>
                      <a:r>
                        <a:rPr lang="en-US" sz="1200" dirty="0" err="1">
                          <a:effectLst/>
                        </a:rPr>
                        <a:t>на</a:t>
                      </a:r>
                      <a:r>
                        <a:rPr lang="en-US" sz="1200" dirty="0">
                          <a:effectLst/>
                        </a:rPr>
                        <a:t> </a:t>
                      </a:r>
                      <a:r>
                        <a:rPr lang="en-US" sz="1200" dirty="0" err="1">
                          <a:effectLst/>
                        </a:rPr>
                        <a:t>одлучување</a:t>
                      </a:r>
                      <a:endParaRPr lang="en-US" sz="1200" dirty="0">
                        <a:effectLst/>
                      </a:endParaRPr>
                    </a:p>
                  </a:txBody>
                  <a:tcPr marL="73152" marR="73152" marT="66675" marB="66675"/>
                </a:tc>
                <a:tc>
                  <a:txBody>
                    <a:bodyPr/>
                    <a:lstStyle/>
                    <a:p>
                      <a:pPr algn="l" rtl="0">
                        <a:lnSpc>
                          <a:spcPct val="115000"/>
                        </a:lnSpc>
                        <a:spcAft>
                          <a:spcPts val="720"/>
                        </a:spcAft>
                      </a:pPr>
                      <a:r>
                        <a:rPr lang="en-US" sz="1200">
                          <a:effectLst/>
                        </a:rPr>
                        <a:t>4</a:t>
                      </a:r>
                    </a:p>
                  </a:txBody>
                  <a:tcPr marL="73152" marR="73152" marT="66675" marB="66675"/>
                </a:tc>
                <a:tc>
                  <a:txBody>
                    <a:bodyPr/>
                    <a:lstStyle/>
                    <a:p>
                      <a:pPr algn="l" rtl="0">
                        <a:lnSpc>
                          <a:spcPct val="115000"/>
                        </a:lnSpc>
                        <a:spcAft>
                          <a:spcPts val="720"/>
                        </a:spcAft>
                      </a:pPr>
                      <a:r>
                        <a:rPr lang="en-US" sz="1200">
                          <a:effectLst/>
                          <a:latin typeface="Calibri, serif"/>
                        </a:rPr>
                        <a:t>0</a:t>
                      </a:r>
                      <a:r>
                        <a:rPr lang="mk-MK" sz="1200">
                          <a:effectLst/>
                          <a:latin typeface="Calibri, serif"/>
                        </a:rPr>
                        <a:t>,</a:t>
                      </a:r>
                      <a:r>
                        <a:rPr lang="en-US" sz="1200">
                          <a:effectLst/>
                          <a:latin typeface="Calibri, serif"/>
                        </a:rPr>
                        <a:t>7</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3218130300"/>
                  </a:ext>
                </a:extLst>
              </a:tr>
              <a:tr h="350685">
                <a:tc>
                  <a:txBody>
                    <a:bodyPr/>
                    <a:lstStyle/>
                    <a:p>
                      <a:pPr algn="l" rtl="0">
                        <a:lnSpc>
                          <a:spcPct val="115000"/>
                        </a:lnSpc>
                        <a:spcAft>
                          <a:spcPts val="720"/>
                        </a:spcAft>
                      </a:pPr>
                      <a:r>
                        <a:rPr lang="en-US" sz="1200" dirty="0" err="1">
                          <a:effectLst/>
                        </a:rPr>
                        <a:t>Образование</a:t>
                      </a:r>
                      <a:endParaRPr lang="en-US" sz="1200" dirty="0">
                        <a:effectLst/>
                      </a:endParaRPr>
                    </a:p>
                  </a:txBody>
                  <a:tcPr marL="73152" marR="73152" marT="66675" marB="66675"/>
                </a:tc>
                <a:tc>
                  <a:txBody>
                    <a:bodyPr/>
                    <a:lstStyle/>
                    <a:p>
                      <a:pPr algn="l" rtl="0">
                        <a:lnSpc>
                          <a:spcPct val="115000"/>
                        </a:lnSpc>
                        <a:spcAft>
                          <a:spcPts val="720"/>
                        </a:spcAft>
                      </a:pPr>
                      <a:r>
                        <a:rPr lang="en-US" sz="1200">
                          <a:effectLst/>
                        </a:rPr>
                        <a:t>12</a:t>
                      </a:r>
                    </a:p>
                  </a:txBody>
                  <a:tcPr marL="73152" marR="73152" marT="66675" marB="66675"/>
                </a:tc>
                <a:tc>
                  <a:txBody>
                    <a:bodyPr/>
                    <a:lstStyle/>
                    <a:p>
                      <a:pPr algn="l" rtl="0">
                        <a:lnSpc>
                          <a:spcPct val="115000"/>
                        </a:lnSpc>
                        <a:spcAft>
                          <a:spcPts val="720"/>
                        </a:spcAft>
                      </a:pPr>
                      <a:r>
                        <a:rPr lang="en-US" sz="1200">
                          <a:effectLst/>
                          <a:latin typeface="Calibri, serif"/>
                        </a:rPr>
                        <a:t>2,1</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2612915377"/>
                  </a:ext>
                </a:extLst>
              </a:tr>
              <a:tr h="350685">
                <a:tc>
                  <a:txBody>
                    <a:bodyPr/>
                    <a:lstStyle/>
                    <a:p>
                      <a:pPr algn="l" rtl="0">
                        <a:lnSpc>
                          <a:spcPct val="115000"/>
                        </a:lnSpc>
                        <a:spcAft>
                          <a:spcPts val="720"/>
                        </a:spcAft>
                      </a:pPr>
                      <a:r>
                        <a:rPr lang="en-US" sz="1200" dirty="0" err="1">
                          <a:effectLst/>
                        </a:rPr>
                        <a:t>Насилство</a:t>
                      </a:r>
                      <a:endParaRPr lang="en-US" sz="1200" dirty="0">
                        <a:effectLst/>
                      </a:endParaRPr>
                    </a:p>
                  </a:txBody>
                  <a:tcPr marL="73152" marR="73152" marT="66675" marB="66675"/>
                </a:tc>
                <a:tc>
                  <a:txBody>
                    <a:bodyPr/>
                    <a:lstStyle/>
                    <a:p>
                      <a:pPr algn="l" rtl="0">
                        <a:lnSpc>
                          <a:spcPct val="115000"/>
                        </a:lnSpc>
                        <a:spcAft>
                          <a:spcPts val="720"/>
                        </a:spcAft>
                      </a:pPr>
                      <a:r>
                        <a:rPr lang="en-US" sz="1200">
                          <a:effectLst/>
                        </a:rPr>
                        <a:t>1</a:t>
                      </a:r>
                    </a:p>
                  </a:txBody>
                  <a:tcPr marL="73152" marR="73152" marT="66675" marB="66675"/>
                </a:tc>
                <a:tc>
                  <a:txBody>
                    <a:bodyPr/>
                    <a:lstStyle/>
                    <a:p>
                      <a:pPr algn="l" rtl="0">
                        <a:lnSpc>
                          <a:spcPct val="115000"/>
                        </a:lnSpc>
                        <a:spcAft>
                          <a:spcPts val="720"/>
                        </a:spcAft>
                      </a:pPr>
                      <a:r>
                        <a:rPr lang="en-US" sz="1200">
                          <a:effectLst/>
                          <a:latin typeface="Calibri, serif"/>
                        </a:rPr>
                        <a:t>0,2</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2725491777"/>
                  </a:ext>
                </a:extLst>
              </a:tr>
              <a:tr h="350685">
                <a:tc>
                  <a:txBody>
                    <a:bodyPr/>
                    <a:lstStyle/>
                    <a:p>
                      <a:pPr algn="l" rtl="0">
                        <a:lnSpc>
                          <a:spcPct val="115000"/>
                        </a:lnSpc>
                        <a:spcAft>
                          <a:spcPts val="720"/>
                        </a:spcAft>
                      </a:pPr>
                      <a:r>
                        <a:rPr lang="en-US" sz="1200" dirty="0" err="1">
                          <a:effectLst/>
                        </a:rPr>
                        <a:t>Вработување</a:t>
                      </a:r>
                      <a:endParaRPr lang="en-US" sz="1200" dirty="0">
                        <a:effectLst/>
                      </a:endParaRPr>
                    </a:p>
                  </a:txBody>
                  <a:tcPr marL="73152" marR="73152" marT="66675" marB="66675"/>
                </a:tc>
                <a:tc>
                  <a:txBody>
                    <a:bodyPr/>
                    <a:lstStyle/>
                    <a:p>
                      <a:pPr algn="l" rtl="0">
                        <a:lnSpc>
                          <a:spcPct val="115000"/>
                        </a:lnSpc>
                        <a:spcAft>
                          <a:spcPts val="720"/>
                        </a:spcAft>
                      </a:pPr>
                      <a:r>
                        <a:rPr lang="en-US" sz="1200">
                          <a:effectLst/>
                        </a:rPr>
                        <a:t>2</a:t>
                      </a:r>
                    </a:p>
                  </a:txBody>
                  <a:tcPr marL="73152" marR="73152" marT="66675" marB="66675"/>
                </a:tc>
                <a:tc>
                  <a:txBody>
                    <a:bodyPr/>
                    <a:lstStyle/>
                    <a:p>
                      <a:pPr algn="l" rtl="0">
                        <a:lnSpc>
                          <a:spcPct val="115000"/>
                        </a:lnSpc>
                        <a:spcAft>
                          <a:spcPts val="720"/>
                        </a:spcAft>
                      </a:pPr>
                      <a:r>
                        <a:rPr lang="en-US" sz="1200">
                          <a:effectLst/>
                          <a:latin typeface="Calibri, serif"/>
                        </a:rPr>
                        <a:t>0,4</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2414839959"/>
                  </a:ext>
                </a:extLst>
              </a:tr>
              <a:tr h="350685">
                <a:tc>
                  <a:txBody>
                    <a:bodyPr/>
                    <a:lstStyle/>
                    <a:p>
                      <a:pPr algn="l" rtl="0">
                        <a:lnSpc>
                          <a:spcPct val="115000"/>
                        </a:lnSpc>
                        <a:spcAft>
                          <a:spcPts val="720"/>
                        </a:spcAft>
                      </a:pPr>
                      <a:r>
                        <a:rPr lang="en-US" sz="1200" dirty="0" err="1">
                          <a:effectLst/>
                        </a:rPr>
                        <a:t>Медиуми</a:t>
                      </a:r>
                      <a:r>
                        <a:rPr lang="en-US" sz="1200" dirty="0">
                          <a:effectLst/>
                        </a:rPr>
                        <a:t> </a:t>
                      </a:r>
                    </a:p>
                  </a:txBody>
                  <a:tcPr marL="73152" marR="73152" marT="66675" marB="66675"/>
                </a:tc>
                <a:tc>
                  <a:txBody>
                    <a:bodyPr/>
                    <a:lstStyle/>
                    <a:p>
                      <a:pPr algn="l" rtl="0">
                        <a:lnSpc>
                          <a:spcPct val="115000"/>
                        </a:lnSpc>
                        <a:spcAft>
                          <a:spcPts val="720"/>
                        </a:spcAft>
                      </a:pPr>
                      <a:r>
                        <a:rPr lang="en-US" sz="1200">
                          <a:effectLst/>
                        </a:rPr>
                        <a:t>2</a:t>
                      </a:r>
                    </a:p>
                  </a:txBody>
                  <a:tcPr marL="73152" marR="73152" marT="66675" marB="66675"/>
                </a:tc>
                <a:tc>
                  <a:txBody>
                    <a:bodyPr/>
                    <a:lstStyle/>
                    <a:p>
                      <a:pPr algn="l" rtl="0">
                        <a:lnSpc>
                          <a:spcPct val="115000"/>
                        </a:lnSpc>
                        <a:spcAft>
                          <a:spcPts val="720"/>
                        </a:spcAft>
                      </a:pPr>
                      <a:r>
                        <a:rPr lang="en-US" sz="1200">
                          <a:effectLst/>
                          <a:latin typeface="Calibri, serif"/>
                        </a:rPr>
                        <a:t>0,4</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171813344"/>
                  </a:ext>
                </a:extLst>
              </a:tr>
              <a:tr h="350685">
                <a:tc>
                  <a:txBody>
                    <a:bodyPr/>
                    <a:lstStyle/>
                    <a:p>
                      <a:pPr algn="l" rtl="0">
                        <a:lnSpc>
                          <a:spcPct val="115000"/>
                        </a:lnSpc>
                        <a:spcAft>
                          <a:spcPts val="720"/>
                        </a:spcAft>
                      </a:pPr>
                      <a:r>
                        <a:rPr lang="en-US" sz="1200" dirty="0" err="1">
                          <a:effectLst/>
                        </a:rPr>
                        <a:t>Спорт</a:t>
                      </a:r>
                      <a:endParaRPr lang="en-US" sz="1200" dirty="0">
                        <a:effectLst/>
                      </a:endParaRPr>
                    </a:p>
                  </a:txBody>
                  <a:tcPr marL="73152" marR="73152" marT="66675" marB="66675"/>
                </a:tc>
                <a:tc>
                  <a:txBody>
                    <a:bodyPr/>
                    <a:lstStyle/>
                    <a:p>
                      <a:pPr algn="l" rtl="0">
                        <a:lnSpc>
                          <a:spcPct val="115000"/>
                        </a:lnSpc>
                        <a:spcAft>
                          <a:spcPts val="720"/>
                        </a:spcAft>
                      </a:pPr>
                      <a:r>
                        <a:rPr lang="en-US" sz="1200" dirty="0">
                          <a:effectLst/>
                        </a:rPr>
                        <a:t>31</a:t>
                      </a:r>
                    </a:p>
                  </a:txBody>
                  <a:tcPr marL="73152" marR="73152" marT="66675" marB="66675"/>
                </a:tc>
                <a:tc>
                  <a:txBody>
                    <a:bodyPr/>
                    <a:lstStyle/>
                    <a:p>
                      <a:pPr algn="l" rtl="0">
                        <a:lnSpc>
                          <a:spcPct val="115000"/>
                        </a:lnSpc>
                        <a:spcAft>
                          <a:spcPts val="720"/>
                        </a:spcAft>
                      </a:pPr>
                      <a:r>
                        <a:rPr lang="en-US" sz="1200">
                          <a:effectLst/>
                          <a:latin typeface="Calibri, serif"/>
                        </a:rPr>
                        <a:t>5</a:t>
                      </a:r>
                      <a:r>
                        <a:rPr lang="mk-MK" sz="1200">
                          <a:effectLst/>
                          <a:latin typeface="Calibri, serif"/>
                        </a:rPr>
                        <a:t>,5%</a:t>
                      </a:r>
                      <a:endParaRPr lang="en-US" sz="1200">
                        <a:effectLst/>
                      </a:endParaRPr>
                    </a:p>
                  </a:txBody>
                  <a:tcPr marL="73152" marR="73152" marT="66675" marB="66675" anchor="ctr"/>
                </a:tc>
                <a:extLst>
                  <a:ext uri="{0D108BD9-81ED-4DB2-BD59-A6C34878D82A}">
                    <a16:rowId xmlns:a16="http://schemas.microsoft.com/office/drawing/2014/main" val="1494992695"/>
                  </a:ext>
                </a:extLst>
              </a:tr>
              <a:tr h="350685">
                <a:tc>
                  <a:txBody>
                    <a:bodyPr/>
                    <a:lstStyle/>
                    <a:p>
                      <a:pPr algn="l" rtl="0">
                        <a:lnSpc>
                          <a:spcPct val="115000"/>
                        </a:lnSpc>
                        <a:spcAft>
                          <a:spcPts val="720"/>
                        </a:spcAft>
                      </a:pPr>
                      <a:r>
                        <a:rPr lang="en-US" sz="1200" dirty="0" err="1">
                          <a:effectLst/>
                        </a:rPr>
                        <a:t>Млади</a:t>
                      </a:r>
                      <a:r>
                        <a:rPr lang="en-US" sz="1200" dirty="0">
                          <a:effectLst/>
                        </a:rPr>
                        <a:t> </a:t>
                      </a:r>
                    </a:p>
                  </a:txBody>
                  <a:tcPr marL="73152" marR="73152" marT="66675" marB="66675"/>
                </a:tc>
                <a:tc>
                  <a:txBody>
                    <a:bodyPr/>
                    <a:lstStyle/>
                    <a:p>
                      <a:pPr algn="l" rtl="0">
                        <a:lnSpc>
                          <a:spcPct val="115000"/>
                        </a:lnSpc>
                        <a:spcAft>
                          <a:spcPts val="720"/>
                        </a:spcAft>
                      </a:pPr>
                      <a:r>
                        <a:rPr lang="en-US" sz="1200" dirty="0">
                          <a:effectLst/>
                        </a:rPr>
                        <a:t>15</a:t>
                      </a:r>
                    </a:p>
                  </a:txBody>
                  <a:tcPr marL="73152" marR="73152" marT="66675" marB="66675"/>
                </a:tc>
                <a:tc>
                  <a:txBody>
                    <a:bodyPr/>
                    <a:lstStyle/>
                    <a:p>
                      <a:pPr algn="l" rtl="0">
                        <a:lnSpc>
                          <a:spcPct val="115000"/>
                        </a:lnSpc>
                        <a:spcAft>
                          <a:spcPts val="720"/>
                        </a:spcAft>
                      </a:pPr>
                      <a:r>
                        <a:rPr lang="en-US" sz="1200">
                          <a:effectLst/>
                          <a:latin typeface="Calibri, serif"/>
                        </a:rPr>
                        <a:t>2,6</a:t>
                      </a:r>
                      <a:r>
                        <a:rPr lang="mk-MK" sz="1200">
                          <a:effectLst/>
                          <a:latin typeface="Calibri, serif"/>
                        </a:rPr>
                        <a:t>%</a:t>
                      </a:r>
                      <a:endParaRPr lang="en-US" sz="1200">
                        <a:effectLst/>
                      </a:endParaRPr>
                    </a:p>
                  </a:txBody>
                  <a:tcPr marL="73152" marR="73152" marT="66675" marB="66675" anchor="ctr"/>
                </a:tc>
                <a:extLst>
                  <a:ext uri="{0D108BD9-81ED-4DB2-BD59-A6C34878D82A}">
                    <a16:rowId xmlns:a16="http://schemas.microsoft.com/office/drawing/2014/main" val="304561660"/>
                  </a:ext>
                </a:extLst>
              </a:tr>
              <a:tr h="350685">
                <a:tc>
                  <a:txBody>
                    <a:bodyPr/>
                    <a:lstStyle/>
                    <a:p>
                      <a:pPr algn="l" rtl="0">
                        <a:lnSpc>
                          <a:spcPct val="115000"/>
                        </a:lnSpc>
                        <a:spcAft>
                          <a:spcPts val="720"/>
                        </a:spcAft>
                      </a:pPr>
                      <a:r>
                        <a:rPr lang="en-US" sz="1200" dirty="0" err="1">
                          <a:effectLst/>
                        </a:rPr>
                        <a:t>Забава</a:t>
                      </a:r>
                      <a:r>
                        <a:rPr lang="en-US" sz="1200" dirty="0">
                          <a:effectLst/>
                        </a:rPr>
                        <a:t> </a:t>
                      </a:r>
                    </a:p>
                  </a:txBody>
                  <a:tcPr marL="73152" marR="73152" marT="66675" marB="66675"/>
                </a:tc>
                <a:tc>
                  <a:txBody>
                    <a:bodyPr/>
                    <a:lstStyle/>
                    <a:p>
                      <a:pPr algn="l" rtl="0">
                        <a:lnSpc>
                          <a:spcPct val="115000"/>
                        </a:lnSpc>
                        <a:spcAft>
                          <a:spcPts val="720"/>
                        </a:spcAft>
                      </a:pPr>
                      <a:r>
                        <a:rPr lang="en-US" sz="1200" b="1" dirty="0">
                          <a:effectLst/>
                        </a:rPr>
                        <a:t>114</a:t>
                      </a:r>
                    </a:p>
                  </a:txBody>
                  <a:tcPr marL="73152" marR="73152" marT="66675" marB="66675"/>
                </a:tc>
                <a:tc>
                  <a:txBody>
                    <a:bodyPr/>
                    <a:lstStyle/>
                    <a:p>
                      <a:pPr algn="l" rtl="0">
                        <a:lnSpc>
                          <a:spcPct val="115000"/>
                        </a:lnSpc>
                        <a:spcAft>
                          <a:spcPts val="720"/>
                        </a:spcAft>
                      </a:pPr>
                      <a:r>
                        <a:rPr lang="en-US" sz="1200" b="1" dirty="0">
                          <a:effectLst/>
                          <a:latin typeface="Calibri, serif"/>
                        </a:rPr>
                        <a:t>20</a:t>
                      </a:r>
                      <a:r>
                        <a:rPr lang="mk-MK" sz="1200" b="1" dirty="0">
                          <a:effectLst/>
                          <a:latin typeface="Calibri, serif"/>
                        </a:rPr>
                        <a:t>,</a:t>
                      </a:r>
                      <a:r>
                        <a:rPr lang="en-US" sz="1200" b="1" dirty="0">
                          <a:effectLst/>
                          <a:latin typeface="Calibri, serif"/>
                        </a:rPr>
                        <a:t>1</a:t>
                      </a:r>
                      <a:r>
                        <a:rPr lang="mk-MK" sz="1200" b="1" dirty="0">
                          <a:effectLst/>
                          <a:latin typeface="Calibri, serif"/>
                        </a:rPr>
                        <a:t>%</a:t>
                      </a:r>
                      <a:endParaRPr lang="en-US" sz="1200" b="1" dirty="0">
                        <a:effectLst/>
                      </a:endParaRPr>
                    </a:p>
                  </a:txBody>
                  <a:tcPr marL="73152" marR="73152" marT="66675" marB="66675" anchor="ctr"/>
                </a:tc>
                <a:extLst>
                  <a:ext uri="{0D108BD9-81ED-4DB2-BD59-A6C34878D82A}">
                    <a16:rowId xmlns:a16="http://schemas.microsoft.com/office/drawing/2014/main" val="2436051897"/>
                  </a:ext>
                </a:extLst>
              </a:tr>
              <a:tr h="350685">
                <a:tc>
                  <a:txBody>
                    <a:bodyPr/>
                    <a:lstStyle/>
                    <a:p>
                      <a:pPr algn="l" rtl="0">
                        <a:lnSpc>
                          <a:spcPct val="115000"/>
                        </a:lnSpc>
                        <a:spcAft>
                          <a:spcPts val="720"/>
                        </a:spcAft>
                      </a:pPr>
                      <a:r>
                        <a:rPr lang="en-US" sz="1200" dirty="0" err="1">
                          <a:effectLst/>
                        </a:rPr>
                        <a:t>Мода</a:t>
                      </a:r>
                      <a:r>
                        <a:rPr lang="en-US" sz="1200" dirty="0">
                          <a:effectLst/>
                        </a:rPr>
                        <a:t> и </a:t>
                      </a:r>
                      <a:r>
                        <a:rPr lang="en-US" sz="1200" dirty="0" err="1">
                          <a:effectLst/>
                        </a:rPr>
                        <a:t>стил</a:t>
                      </a:r>
                      <a:endParaRPr lang="en-US" sz="1200" dirty="0">
                        <a:effectLst/>
                      </a:endParaRPr>
                    </a:p>
                  </a:txBody>
                  <a:tcPr marL="73152" marR="73152" marT="66675" marB="66675"/>
                </a:tc>
                <a:tc>
                  <a:txBody>
                    <a:bodyPr/>
                    <a:lstStyle/>
                    <a:p>
                      <a:pPr algn="l" rtl="0">
                        <a:lnSpc>
                          <a:spcPct val="115000"/>
                        </a:lnSpc>
                        <a:spcAft>
                          <a:spcPts val="720"/>
                        </a:spcAft>
                      </a:pPr>
                      <a:r>
                        <a:rPr lang="en-US" sz="1200" dirty="0">
                          <a:effectLst/>
                        </a:rPr>
                        <a:t>52</a:t>
                      </a:r>
                    </a:p>
                  </a:txBody>
                  <a:tcPr marL="73152" marR="73152" marT="66675" marB="66675"/>
                </a:tc>
                <a:tc>
                  <a:txBody>
                    <a:bodyPr/>
                    <a:lstStyle/>
                    <a:p>
                      <a:pPr algn="l" rtl="0">
                        <a:lnSpc>
                          <a:spcPct val="115000"/>
                        </a:lnSpc>
                        <a:spcAft>
                          <a:spcPts val="720"/>
                        </a:spcAft>
                      </a:pPr>
                      <a:r>
                        <a:rPr lang="en-US" sz="1200">
                          <a:effectLst/>
                          <a:latin typeface="Calibri, serif"/>
                        </a:rPr>
                        <a:t>9,</a:t>
                      </a:r>
                      <a:r>
                        <a:rPr lang="mk-MK" sz="1200">
                          <a:effectLst/>
                          <a:latin typeface="Calibri, serif"/>
                        </a:rPr>
                        <a:t>2%</a:t>
                      </a:r>
                      <a:endParaRPr lang="en-US" sz="1200">
                        <a:effectLst/>
                      </a:endParaRPr>
                    </a:p>
                  </a:txBody>
                  <a:tcPr marL="73152" marR="73152" marT="66675" marB="66675" anchor="ctr"/>
                </a:tc>
                <a:extLst>
                  <a:ext uri="{0D108BD9-81ED-4DB2-BD59-A6C34878D82A}">
                    <a16:rowId xmlns:a16="http://schemas.microsoft.com/office/drawing/2014/main" val="1344248218"/>
                  </a:ext>
                </a:extLst>
              </a:tr>
              <a:tr h="586878">
                <a:tc>
                  <a:txBody>
                    <a:bodyPr/>
                    <a:lstStyle/>
                    <a:p>
                      <a:pPr algn="l" rtl="0">
                        <a:lnSpc>
                          <a:spcPct val="115000"/>
                        </a:lnSpc>
                        <a:spcAft>
                          <a:spcPts val="720"/>
                        </a:spcAft>
                      </a:pPr>
                      <a:r>
                        <a:rPr lang="en-US" sz="1200" dirty="0" err="1">
                          <a:effectLst/>
                        </a:rPr>
                        <a:t>Култура</a:t>
                      </a:r>
                      <a:r>
                        <a:rPr lang="en-US" sz="1200" dirty="0">
                          <a:effectLst/>
                        </a:rPr>
                        <a:t> (</a:t>
                      </a:r>
                      <a:r>
                        <a:rPr lang="en-US" sz="1200" dirty="0" err="1">
                          <a:effectLst/>
                        </a:rPr>
                        <a:t>музика</a:t>
                      </a:r>
                      <a:r>
                        <a:rPr lang="en-US" sz="1200" dirty="0">
                          <a:effectLst/>
                        </a:rPr>
                        <a:t>, </a:t>
                      </a:r>
                      <a:r>
                        <a:rPr lang="en-US" sz="1200" dirty="0" err="1">
                          <a:effectLst/>
                        </a:rPr>
                        <a:t>филм</a:t>
                      </a:r>
                      <a:r>
                        <a:rPr lang="en-US" sz="1200" dirty="0">
                          <a:effectLst/>
                        </a:rPr>
                        <a:t>, </a:t>
                      </a:r>
                      <a:r>
                        <a:rPr lang="en-US" sz="1200" dirty="0" err="1">
                          <a:effectLst/>
                        </a:rPr>
                        <a:t>фотографија</a:t>
                      </a:r>
                      <a:r>
                        <a:rPr lang="en-US" sz="1200" dirty="0">
                          <a:effectLst/>
                        </a:rPr>
                        <a:t>, </a:t>
                      </a:r>
                      <a:r>
                        <a:rPr lang="en-US" sz="1200" dirty="0" err="1">
                          <a:effectLst/>
                        </a:rPr>
                        <a:t>уметности</a:t>
                      </a:r>
                      <a:r>
                        <a:rPr lang="en-US" sz="1200" dirty="0">
                          <a:effectLst/>
                        </a:rPr>
                        <a:t>)</a:t>
                      </a:r>
                    </a:p>
                  </a:txBody>
                  <a:tcPr marL="73152" marR="73152" marT="66675" marB="66675"/>
                </a:tc>
                <a:tc>
                  <a:txBody>
                    <a:bodyPr/>
                    <a:lstStyle/>
                    <a:p>
                      <a:pPr algn="l" rtl="0">
                        <a:lnSpc>
                          <a:spcPct val="115000"/>
                        </a:lnSpc>
                        <a:spcAft>
                          <a:spcPts val="720"/>
                        </a:spcAft>
                      </a:pPr>
                      <a:r>
                        <a:rPr lang="en-US" sz="1200" b="1" dirty="0">
                          <a:effectLst/>
                        </a:rPr>
                        <a:t>140</a:t>
                      </a:r>
                    </a:p>
                  </a:txBody>
                  <a:tcPr marL="73152" marR="73152" marT="66675" marB="66675" anchor="ctr"/>
                </a:tc>
                <a:tc>
                  <a:txBody>
                    <a:bodyPr/>
                    <a:lstStyle/>
                    <a:p>
                      <a:pPr algn="l" rtl="0">
                        <a:lnSpc>
                          <a:spcPct val="115000"/>
                        </a:lnSpc>
                        <a:spcAft>
                          <a:spcPts val="720"/>
                        </a:spcAft>
                      </a:pPr>
                      <a:r>
                        <a:rPr lang="en-US" sz="1200" b="1" dirty="0">
                          <a:effectLst/>
                          <a:latin typeface="Calibri, serif"/>
                        </a:rPr>
                        <a:t>24</a:t>
                      </a:r>
                      <a:r>
                        <a:rPr lang="mk-MK" sz="1200" b="1" dirty="0">
                          <a:effectLst/>
                          <a:latin typeface="Calibri, serif"/>
                        </a:rPr>
                        <a:t>,</a:t>
                      </a:r>
                      <a:r>
                        <a:rPr lang="en-US" sz="1200" b="1" dirty="0">
                          <a:effectLst/>
                          <a:latin typeface="Calibri, serif"/>
                        </a:rPr>
                        <a:t>7</a:t>
                      </a:r>
                      <a:r>
                        <a:rPr lang="mk-MK" sz="1200" b="1" dirty="0">
                          <a:effectLst/>
                          <a:latin typeface="Calibri, serif"/>
                        </a:rPr>
                        <a:t>%</a:t>
                      </a:r>
                      <a:endParaRPr lang="en-US" sz="1200" b="1" dirty="0">
                        <a:effectLst/>
                      </a:endParaRPr>
                    </a:p>
                  </a:txBody>
                  <a:tcPr marL="73152" marR="73152" marT="66675" marB="66675" anchor="ctr"/>
                </a:tc>
                <a:extLst>
                  <a:ext uri="{0D108BD9-81ED-4DB2-BD59-A6C34878D82A}">
                    <a16:rowId xmlns:a16="http://schemas.microsoft.com/office/drawing/2014/main" val="688639250"/>
                  </a:ext>
                </a:extLst>
              </a:tr>
              <a:tr h="498142">
                <a:tc>
                  <a:txBody>
                    <a:bodyPr/>
                    <a:lstStyle/>
                    <a:p>
                      <a:pPr algn="l" rtl="0">
                        <a:lnSpc>
                          <a:spcPct val="115000"/>
                        </a:lnSpc>
                        <a:spcAft>
                          <a:spcPts val="720"/>
                        </a:spcAft>
                      </a:pPr>
                      <a:r>
                        <a:rPr lang="en-US" sz="1200" dirty="0" err="1">
                          <a:effectLst/>
                        </a:rPr>
                        <a:t>Готвење</a:t>
                      </a:r>
                      <a:r>
                        <a:rPr lang="en-US" sz="1200" dirty="0">
                          <a:effectLst/>
                        </a:rPr>
                        <a:t>/</a:t>
                      </a:r>
                      <a:r>
                        <a:rPr lang="en-US" sz="1200" dirty="0" err="1">
                          <a:effectLst/>
                        </a:rPr>
                        <a:t>кулинарство</a:t>
                      </a:r>
                      <a:endParaRPr lang="en-US" sz="1200" dirty="0">
                        <a:effectLst/>
                      </a:endParaRPr>
                    </a:p>
                  </a:txBody>
                  <a:tcPr marL="73152" marR="73152" marT="66675" marB="66675"/>
                </a:tc>
                <a:tc>
                  <a:txBody>
                    <a:bodyPr/>
                    <a:lstStyle/>
                    <a:p>
                      <a:pPr algn="l" rtl="0">
                        <a:lnSpc>
                          <a:spcPct val="115000"/>
                        </a:lnSpc>
                        <a:spcAft>
                          <a:spcPts val="720"/>
                        </a:spcAft>
                      </a:pPr>
                      <a:r>
                        <a:rPr lang="en-US" sz="1200" dirty="0">
                          <a:effectLst/>
                        </a:rPr>
                        <a:t>54</a:t>
                      </a:r>
                    </a:p>
                  </a:txBody>
                  <a:tcPr marL="73152" marR="73152" marT="66675" marB="66675"/>
                </a:tc>
                <a:tc>
                  <a:txBody>
                    <a:bodyPr/>
                    <a:lstStyle/>
                    <a:p>
                      <a:pPr algn="l" rtl="0">
                        <a:lnSpc>
                          <a:spcPct val="115000"/>
                        </a:lnSpc>
                        <a:spcAft>
                          <a:spcPts val="720"/>
                        </a:spcAft>
                      </a:pPr>
                      <a:r>
                        <a:rPr lang="en-US" sz="1200" dirty="0">
                          <a:effectLst/>
                          <a:latin typeface="Calibri, serif"/>
                        </a:rPr>
                        <a:t>9,5</a:t>
                      </a:r>
                      <a:r>
                        <a:rPr lang="mk-MK" sz="1200" dirty="0">
                          <a:effectLst/>
                          <a:latin typeface="Calibri, serif"/>
                        </a:rPr>
                        <a:t>%</a:t>
                      </a:r>
                      <a:endParaRPr lang="en-US" sz="1200" dirty="0">
                        <a:effectLst/>
                      </a:endParaRPr>
                    </a:p>
                  </a:txBody>
                  <a:tcPr marL="73152" marR="73152" marT="66675" marB="66675" anchor="ctr"/>
                </a:tc>
                <a:extLst>
                  <a:ext uri="{0D108BD9-81ED-4DB2-BD59-A6C34878D82A}">
                    <a16:rowId xmlns:a16="http://schemas.microsoft.com/office/drawing/2014/main" val="3185525505"/>
                  </a:ext>
                </a:extLst>
              </a:tr>
            </a:tbl>
          </a:graphicData>
        </a:graphic>
      </p:graphicFrame>
      <p:graphicFrame>
        <p:nvGraphicFramePr>
          <p:cNvPr id="9" name="Table 9">
            <a:extLst>
              <a:ext uri="{FF2B5EF4-FFF2-40B4-BE49-F238E27FC236}">
                <a16:creationId xmlns:a16="http://schemas.microsoft.com/office/drawing/2014/main" id="{7DCB13AB-56C1-AE68-1440-275F5BAB5924}"/>
              </a:ext>
            </a:extLst>
          </p:cNvPr>
          <p:cNvGraphicFramePr>
            <a:graphicFrameLocks noGrp="1"/>
          </p:cNvGraphicFramePr>
          <p:nvPr>
            <p:extLst>
              <p:ext uri="{D42A27DB-BD31-4B8C-83A1-F6EECF244321}">
                <p14:modId xmlns:p14="http://schemas.microsoft.com/office/powerpoint/2010/main" val="4124615921"/>
              </p:ext>
            </p:extLst>
          </p:nvPr>
        </p:nvGraphicFramePr>
        <p:xfrm>
          <a:off x="5390422" y="1452341"/>
          <a:ext cx="6160959" cy="4890284"/>
        </p:xfrm>
        <a:graphic>
          <a:graphicData uri="http://schemas.openxmlformats.org/drawingml/2006/table">
            <a:tbl>
              <a:tblPr firstRow="1" bandRow="1">
                <a:tableStyleId>{69CF1AB2-1976-4502-BF36-3FF5EA218861}</a:tableStyleId>
              </a:tblPr>
              <a:tblGrid>
                <a:gridCol w="2659296">
                  <a:extLst>
                    <a:ext uri="{9D8B030D-6E8A-4147-A177-3AD203B41FA5}">
                      <a16:colId xmlns:a16="http://schemas.microsoft.com/office/drawing/2014/main" val="2472035184"/>
                    </a:ext>
                  </a:extLst>
                </a:gridCol>
                <a:gridCol w="1448010">
                  <a:extLst>
                    <a:ext uri="{9D8B030D-6E8A-4147-A177-3AD203B41FA5}">
                      <a16:colId xmlns:a16="http://schemas.microsoft.com/office/drawing/2014/main" val="3921748131"/>
                    </a:ext>
                  </a:extLst>
                </a:gridCol>
                <a:gridCol w="2053653">
                  <a:extLst>
                    <a:ext uri="{9D8B030D-6E8A-4147-A177-3AD203B41FA5}">
                      <a16:colId xmlns:a16="http://schemas.microsoft.com/office/drawing/2014/main" val="2200229158"/>
                    </a:ext>
                  </a:extLst>
                </a:gridCol>
              </a:tblGrid>
              <a:tr h="301290">
                <a:tc>
                  <a:txBody>
                    <a:bodyPr/>
                    <a:lstStyle/>
                    <a:p>
                      <a:pPr algn="l" rtl="0">
                        <a:lnSpc>
                          <a:spcPct val="100000"/>
                        </a:lnSpc>
                        <a:spcAft>
                          <a:spcPts val="720"/>
                        </a:spcAft>
                      </a:pPr>
                      <a:r>
                        <a:rPr lang="en-US" sz="1200" b="0" dirty="0" err="1">
                          <a:effectLst/>
                        </a:rPr>
                        <a:t>Земјоделие</a:t>
                      </a:r>
                      <a:r>
                        <a:rPr lang="en-US" sz="1200" b="0" dirty="0">
                          <a:effectLst/>
                        </a:rPr>
                        <a:t> и </a:t>
                      </a:r>
                      <a:r>
                        <a:rPr lang="en-US" sz="1200" b="0" dirty="0" err="1">
                          <a:effectLst/>
                        </a:rPr>
                        <a:t>градинарство</a:t>
                      </a:r>
                      <a:endParaRPr lang="en-US" sz="1200" b="0" dirty="0">
                        <a:effectLst/>
                      </a:endParaRPr>
                    </a:p>
                  </a:txBody>
                  <a:tcPr marL="73152" marR="73152" marT="66675" marB="66675"/>
                </a:tc>
                <a:tc>
                  <a:txBody>
                    <a:bodyPr/>
                    <a:lstStyle/>
                    <a:p>
                      <a:pPr algn="l" rtl="0">
                        <a:lnSpc>
                          <a:spcPct val="100000"/>
                        </a:lnSpc>
                        <a:spcAft>
                          <a:spcPts val="720"/>
                        </a:spcAft>
                      </a:pPr>
                      <a:r>
                        <a:rPr lang="en-US" sz="1200" b="0" dirty="0">
                          <a:effectLst/>
                        </a:rPr>
                        <a:t>5</a:t>
                      </a:r>
                    </a:p>
                  </a:txBody>
                  <a:tcPr marL="73152" marR="73152" marT="66675" marB="66675"/>
                </a:tc>
                <a:tc>
                  <a:txBody>
                    <a:bodyPr/>
                    <a:lstStyle/>
                    <a:p>
                      <a:pPr algn="l" rtl="0">
                        <a:lnSpc>
                          <a:spcPct val="100000"/>
                        </a:lnSpc>
                        <a:spcAft>
                          <a:spcPts val="720"/>
                        </a:spcAft>
                      </a:pPr>
                      <a:r>
                        <a:rPr lang="en-US" sz="1200" b="0" dirty="0">
                          <a:effectLst/>
                        </a:rPr>
                        <a:t>0,</a:t>
                      </a:r>
                      <a:r>
                        <a:rPr lang="mk-MK" sz="1200" b="0" dirty="0">
                          <a:effectLst/>
                        </a:rPr>
                        <a:t>9%</a:t>
                      </a:r>
                      <a:endParaRPr lang="en-US" sz="1200" b="0" dirty="0">
                        <a:effectLst/>
                      </a:endParaRPr>
                    </a:p>
                  </a:txBody>
                  <a:tcPr marL="73152" marR="73152" marT="66675" marB="66675" anchor="ctr"/>
                </a:tc>
                <a:extLst>
                  <a:ext uri="{0D108BD9-81ED-4DB2-BD59-A6C34878D82A}">
                    <a16:rowId xmlns:a16="http://schemas.microsoft.com/office/drawing/2014/main" val="2410334348"/>
                  </a:ext>
                </a:extLst>
              </a:tr>
              <a:tr h="301290">
                <a:tc>
                  <a:txBody>
                    <a:bodyPr/>
                    <a:lstStyle/>
                    <a:p>
                      <a:pPr algn="l" rtl="0">
                        <a:lnSpc>
                          <a:spcPct val="100000"/>
                        </a:lnSpc>
                        <a:spcAft>
                          <a:spcPts val="720"/>
                        </a:spcAft>
                      </a:pPr>
                      <a:r>
                        <a:rPr lang="en-US" sz="1200">
                          <a:effectLst/>
                        </a:rPr>
                        <a:t>Патриотизам</a:t>
                      </a:r>
                    </a:p>
                  </a:txBody>
                  <a:tcPr marL="73152" marR="73152" marT="66675" marB="66675"/>
                </a:tc>
                <a:tc>
                  <a:txBody>
                    <a:bodyPr/>
                    <a:lstStyle/>
                    <a:p>
                      <a:pPr algn="l" rtl="0">
                        <a:lnSpc>
                          <a:spcPct val="100000"/>
                        </a:lnSpc>
                        <a:spcAft>
                          <a:spcPts val="720"/>
                        </a:spcAft>
                      </a:pPr>
                      <a:r>
                        <a:rPr lang="en-US" sz="1200" dirty="0">
                          <a:effectLst/>
                        </a:rPr>
                        <a:t>7</a:t>
                      </a:r>
                    </a:p>
                  </a:txBody>
                  <a:tcPr marL="73152" marR="73152" marT="66675" marB="66675"/>
                </a:tc>
                <a:tc>
                  <a:txBody>
                    <a:bodyPr/>
                    <a:lstStyle/>
                    <a:p>
                      <a:pPr algn="l" rtl="0">
                        <a:lnSpc>
                          <a:spcPct val="100000"/>
                        </a:lnSpc>
                        <a:spcAft>
                          <a:spcPts val="720"/>
                        </a:spcAft>
                      </a:pPr>
                      <a:r>
                        <a:rPr lang="en-US" sz="1200">
                          <a:effectLst/>
                        </a:rPr>
                        <a:t>1,2</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3846144436"/>
                  </a:ext>
                </a:extLst>
              </a:tr>
              <a:tr h="301290">
                <a:tc>
                  <a:txBody>
                    <a:bodyPr/>
                    <a:lstStyle/>
                    <a:p>
                      <a:pPr algn="l" rtl="0">
                        <a:lnSpc>
                          <a:spcPct val="100000"/>
                        </a:lnSpc>
                        <a:spcAft>
                          <a:spcPts val="720"/>
                        </a:spcAft>
                      </a:pPr>
                      <a:r>
                        <a:rPr lang="en-US" sz="1200">
                          <a:effectLst/>
                        </a:rPr>
                        <a:t>Етнички односи</a:t>
                      </a:r>
                    </a:p>
                  </a:txBody>
                  <a:tcPr marL="73152" marR="73152" marT="66675" marB="66675"/>
                </a:tc>
                <a:tc>
                  <a:txBody>
                    <a:bodyPr/>
                    <a:lstStyle/>
                    <a:p>
                      <a:pPr algn="l" rtl="0">
                        <a:lnSpc>
                          <a:spcPct val="100000"/>
                        </a:lnSpc>
                        <a:spcAft>
                          <a:spcPts val="720"/>
                        </a:spcAft>
                      </a:pPr>
                      <a:r>
                        <a:rPr lang="en-US" sz="1200">
                          <a:effectLst/>
                        </a:rPr>
                        <a:t>2</a:t>
                      </a:r>
                    </a:p>
                  </a:txBody>
                  <a:tcPr marL="73152" marR="73152" marT="66675" marB="66675"/>
                </a:tc>
                <a:tc>
                  <a:txBody>
                    <a:bodyPr/>
                    <a:lstStyle/>
                    <a:p>
                      <a:pPr algn="l" rtl="0">
                        <a:lnSpc>
                          <a:spcPct val="100000"/>
                        </a:lnSpc>
                        <a:spcAft>
                          <a:spcPts val="720"/>
                        </a:spcAft>
                      </a:pPr>
                      <a:r>
                        <a:rPr lang="en-US" sz="1200">
                          <a:effectLst/>
                        </a:rPr>
                        <a:t>0,4</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3220995450"/>
                  </a:ext>
                </a:extLst>
              </a:tr>
              <a:tr h="301290">
                <a:tc>
                  <a:txBody>
                    <a:bodyPr/>
                    <a:lstStyle/>
                    <a:p>
                      <a:pPr algn="l" rtl="0">
                        <a:lnSpc>
                          <a:spcPct val="100000"/>
                        </a:lnSpc>
                        <a:spcAft>
                          <a:spcPts val="720"/>
                        </a:spcAft>
                      </a:pPr>
                      <a:r>
                        <a:rPr lang="en-US" sz="1200">
                          <a:effectLst/>
                        </a:rPr>
                        <a:t>ЛГБТИК+</a:t>
                      </a:r>
                    </a:p>
                  </a:txBody>
                  <a:tcPr marL="73152" marR="73152" marT="66675" marB="66675"/>
                </a:tc>
                <a:tc>
                  <a:txBody>
                    <a:bodyPr/>
                    <a:lstStyle/>
                    <a:p>
                      <a:pPr algn="l" rtl="0">
                        <a:lnSpc>
                          <a:spcPct val="100000"/>
                        </a:lnSpc>
                        <a:spcAft>
                          <a:spcPts val="720"/>
                        </a:spcAft>
                      </a:pPr>
                      <a:r>
                        <a:rPr lang="en-US" sz="1200">
                          <a:effectLst/>
                        </a:rPr>
                        <a:t>1</a:t>
                      </a:r>
                    </a:p>
                  </a:txBody>
                  <a:tcPr marL="73152" marR="73152" marT="66675" marB="66675"/>
                </a:tc>
                <a:tc>
                  <a:txBody>
                    <a:bodyPr/>
                    <a:lstStyle/>
                    <a:p>
                      <a:pPr algn="l" rtl="0">
                        <a:lnSpc>
                          <a:spcPct val="100000"/>
                        </a:lnSpc>
                        <a:spcAft>
                          <a:spcPts val="720"/>
                        </a:spcAft>
                      </a:pPr>
                      <a:r>
                        <a:rPr lang="en-US" sz="1200">
                          <a:effectLst/>
                        </a:rPr>
                        <a:t>0,2</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3237879142"/>
                  </a:ext>
                </a:extLst>
              </a:tr>
              <a:tr h="475531">
                <a:tc>
                  <a:txBody>
                    <a:bodyPr/>
                    <a:lstStyle/>
                    <a:p>
                      <a:pPr algn="l" rtl="0">
                        <a:lnSpc>
                          <a:spcPct val="100000"/>
                        </a:lnSpc>
                        <a:spcAft>
                          <a:spcPts val="720"/>
                        </a:spcAft>
                      </a:pPr>
                      <a:r>
                        <a:rPr lang="en-US" sz="1200">
                          <a:effectLst/>
                        </a:rPr>
                        <a:t>Род/Родови улоги во семејството и домот</a:t>
                      </a:r>
                    </a:p>
                  </a:txBody>
                  <a:tcPr marL="73152" marR="73152" marT="66675" marB="66675"/>
                </a:tc>
                <a:tc>
                  <a:txBody>
                    <a:bodyPr/>
                    <a:lstStyle/>
                    <a:p>
                      <a:pPr algn="l" rtl="0">
                        <a:lnSpc>
                          <a:spcPct val="100000"/>
                        </a:lnSpc>
                        <a:spcAft>
                          <a:spcPts val="720"/>
                        </a:spcAft>
                      </a:pPr>
                      <a:r>
                        <a:rPr lang="en-US" sz="1200">
                          <a:effectLst/>
                        </a:rPr>
                        <a:t>38</a:t>
                      </a:r>
                    </a:p>
                  </a:txBody>
                  <a:tcPr marL="73152" marR="73152" marT="66675" marB="66675"/>
                </a:tc>
                <a:tc>
                  <a:txBody>
                    <a:bodyPr/>
                    <a:lstStyle/>
                    <a:p>
                      <a:pPr algn="l" rtl="0">
                        <a:lnSpc>
                          <a:spcPct val="100000"/>
                        </a:lnSpc>
                        <a:spcAft>
                          <a:spcPts val="720"/>
                        </a:spcAft>
                      </a:pPr>
                      <a:r>
                        <a:rPr lang="en-US" sz="1200">
                          <a:effectLst/>
                        </a:rPr>
                        <a:t>6,7</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266750488"/>
                  </a:ext>
                </a:extLst>
              </a:tr>
              <a:tr h="325063">
                <a:tc>
                  <a:txBody>
                    <a:bodyPr/>
                    <a:lstStyle/>
                    <a:p>
                      <a:pPr algn="l" rtl="0">
                        <a:lnSpc>
                          <a:spcPct val="100000"/>
                        </a:lnSpc>
                        <a:spcAft>
                          <a:spcPts val="720"/>
                        </a:spcAft>
                      </a:pPr>
                      <a:r>
                        <a:rPr lang="en-US" sz="1200">
                          <a:effectLst/>
                        </a:rPr>
                        <a:t>Мажественост/женственост</a:t>
                      </a:r>
                    </a:p>
                  </a:txBody>
                  <a:tcPr marL="73152" marR="73152" marT="66675" marB="66675"/>
                </a:tc>
                <a:tc>
                  <a:txBody>
                    <a:bodyPr/>
                    <a:lstStyle/>
                    <a:p>
                      <a:pPr algn="l" rtl="0">
                        <a:lnSpc>
                          <a:spcPct val="100000"/>
                        </a:lnSpc>
                        <a:spcAft>
                          <a:spcPts val="720"/>
                        </a:spcAft>
                      </a:pPr>
                      <a:r>
                        <a:rPr lang="en-US" sz="1200">
                          <a:effectLst/>
                        </a:rPr>
                        <a:t>23</a:t>
                      </a:r>
                    </a:p>
                  </a:txBody>
                  <a:tcPr marL="73152" marR="73152" marT="66675" marB="66675"/>
                </a:tc>
                <a:tc>
                  <a:txBody>
                    <a:bodyPr/>
                    <a:lstStyle/>
                    <a:p>
                      <a:pPr algn="l" rtl="0">
                        <a:lnSpc>
                          <a:spcPct val="100000"/>
                        </a:lnSpc>
                        <a:spcAft>
                          <a:spcPts val="720"/>
                        </a:spcAft>
                      </a:pPr>
                      <a:r>
                        <a:rPr lang="en-US" sz="1200">
                          <a:effectLst/>
                        </a:rPr>
                        <a:t>4,1</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1648320210"/>
                  </a:ext>
                </a:extLst>
              </a:tr>
              <a:tr h="475531">
                <a:tc>
                  <a:txBody>
                    <a:bodyPr/>
                    <a:lstStyle/>
                    <a:p>
                      <a:pPr algn="l" rtl="0">
                        <a:lnSpc>
                          <a:spcPct val="100000"/>
                        </a:lnSpc>
                        <a:spcAft>
                          <a:spcPts val="720"/>
                        </a:spcAft>
                      </a:pPr>
                      <a:r>
                        <a:rPr lang="en-US" sz="1200">
                          <a:effectLst/>
                        </a:rPr>
                        <a:t>Род во романтични и партнерски релации</a:t>
                      </a:r>
                    </a:p>
                  </a:txBody>
                  <a:tcPr marL="73152" marR="73152" marT="66675" marB="66675"/>
                </a:tc>
                <a:tc>
                  <a:txBody>
                    <a:bodyPr/>
                    <a:lstStyle/>
                    <a:p>
                      <a:pPr algn="l" rtl="0">
                        <a:lnSpc>
                          <a:spcPct val="100000"/>
                        </a:lnSpc>
                        <a:spcAft>
                          <a:spcPts val="720"/>
                        </a:spcAft>
                      </a:pPr>
                      <a:r>
                        <a:rPr lang="en-US" sz="1200">
                          <a:effectLst/>
                        </a:rPr>
                        <a:t>22</a:t>
                      </a:r>
                    </a:p>
                  </a:txBody>
                  <a:tcPr marL="73152" marR="73152" marT="66675" marB="66675"/>
                </a:tc>
                <a:tc>
                  <a:txBody>
                    <a:bodyPr/>
                    <a:lstStyle/>
                    <a:p>
                      <a:pPr algn="l" rtl="0">
                        <a:lnSpc>
                          <a:spcPct val="100000"/>
                        </a:lnSpc>
                        <a:spcAft>
                          <a:spcPts val="720"/>
                        </a:spcAft>
                      </a:pPr>
                      <a:r>
                        <a:rPr lang="en-US" sz="1200">
                          <a:effectLst/>
                        </a:rPr>
                        <a:t>3,</a:t>
                      </a:r>
                      <a:r>
                        <a:rPr lang="mk-MK" sz="1200">
                          <a:effectLst/>
                        </a:rPr>
                        <a:t>9%</a:t>
                      </a:r>
                      <a:endParaRPr lang="en-US" sz="1200">
                        <a:effectLst/>
                      </a:endParaRPr>
                    </a:p>
                  </a:txBody>
                  <a:tcPr marL="73152" marR="73152" marT="66675" marB="66675" anchor="ctr"/>
                </a:tc>
                <a:extLst>
                  <a:ext uri="{0D108BD9-81ED-4DB2-BD59-A6C34878D82A}">
                    <a16:rowId xmlns:a16="http://schemas.microsoft.com/office/drawing/2014/main" val="3038373234"/>
                  </a:ext>
                </a:extLst>
              </a:tr>
              <a:tr h="301290">
                <a:tc>
                  <a:txBody>
                    <a:bodyPr/>
                    <a:lstStyle/>
                    <a:p>
                      <a:pPr algn="l" rtl="0">
                        <a:lnSpc>
                          <a:spcPct val="100000"/>
                        </a:lnSpc>
                        <a:spcAft>
                          <a:spcPts val="720"/>
                        </a:spcAft>
                      </a:pPr>
                      <a:r>
                        <a:rPr lang="en-US" sz="1200">
                          <a:effectLst/>
                        </a:rPr>
                        <a:t>Brain drаin и иселување</a:t>
                      </a:r>
                    </a:p>
                  </a:txBody>
                  <a:tcPr marL="73152" marR="73152" marT="66675" marB="66675"/>
                </a:tc>
                <a:tc>
                  <a:txBody>
                    <a:bodyPr/>
                    <a:lstStyle/>
                    <a:p>
                      <a:pPr algn="l" rtl="0">
                        <a:lnSpc>
                          <a:spcPct val="100000"/>
                        </a:lnSpc>
                        <a:spcAft>
                          <a:spcPts val="720"/>
                        </a:spcAft>
                      </a:pPr>
                      <a:r>
                        <a:rPr lang="en-US" sz="1200">
                          <a:effectLst/>
                        </a:rPr>
                        <a:t>2</a:t>
                      </a:r>
                    </a:p>
                  </a:txBody>
                  <a:tcPr marL="73152" marR="73152" marT="66675" marB="66675"/>
                </a:tc>
                <a:tc>
                  <a:txBody>
                    <a:bodyPr/>
                    <a:lstStyle/>
                    <a:p>
                      <a:pPr algn="l" rtl="0">
                        <a:lnSpc>
                          <a:spcPct val="100000"/>
                        </a:lnSpc>
                        <a:spcAft>
                          <a:spcPts val="720"/>
                        </a:spcAft>
                      </a:pPr>
                      <a:r>
                        <a:rPr lang="en-US" sz="1200">
                          <a:effectLst/>
                        </a:rPr>
                        <a:t>0,4</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1082012245"/>
                  </a:ext>
                </a:extLst>
              </a:tr>
              <a:tr h="657218">
                <a:tc>
                  <a:txBody>
                    <a:bodyPr/>
                    <a:lstStyle/>
                    <a:p>
                      <a:pPr algn="l" rtl="0">
                        <a:lnSpc>
                          <a:spcPct val="100000"/>
                        </a:lnSpc>
                        <a:spcAft>
                          <a:spcPts val="720"/>
                        </a:spcAft>
                      </a:pPr>
                      <a:r>
                        <a:rPr lang="en-US" sz="1200">
                          <a:effectLst/>
                        </a:rPr>
                        <a:t>Родово базирано насилство/семејно насилство</a:t>
                      </a:r>
                    </a:p>
                  </a:txBody>
                  <a:tcPr marL="73152" marR="73152" marT="66675" marB="66675"/>
                </a:tc>
                <a:tc>
                  <a:txBody>
                    <a:bodyPr/>
                    <a:lstStyle/>
                    <a:p>
                      <a:pPr algn="l" rtl="0">
                        <a:lnSpc>
                          <a:spcPct val="100000"/>
                        </a:lnSpc>
                        <a:spcAft>
                          <a:spcPts val="720"/>
                        </a:spcAft>
                      </a:pPr>
                      <a:r>
                        <a:rPr lang="en-US" sz="1200">
                          <a:effectLst/>
                        </a:rPr>
                        <a:t>2</a:t>
                      </a:r>
                    </a:p>
                  </a:txBody>
                  <a:tcPr marL="73152" marR="73152" marT="66675" marB="66675"/>
                </a:tc>
                <a:tc>
                  <a:txBody>
                    <a:bodyPr/>
                    <a:lstStyle/>
                    <a:p>
                      <a:pPr algn="l" rtl="0">
                        <a:lnSpc>
                          <a:spcPct val="100000"/>
                        </a:lnSpc>
                        <a:spcAft>
                          <a:spcPts val="720"/>
                        </a:spcAft>
                      </a:pPr>
                      <a:r>
                        <a:rPr lang="en-US" sz="1200">
                          <a:effectLst/>
                        </a:rPr>
                        <a:t>0,4</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180569011"/>
                  </a:ext>
                </a:extLst>
              </a:tr>
              <a:tr h="301290">
                <a:tc>
                  <a:txBody>
                    <a:bodyPr/>
                    <a:lstStyle/>
                    <a:p>
                      <a:pPr algn="l" rtl="0">
                        <a:lnSpc>
                          <a:spcPct val="100000"/>
                        </a:lnSpc>
                        <a:spcAft>
                          <a:spcPts val="720"/>
                        </a:spcAft>
                      </a:pPr>
                      <a:r>
                        <a:rPr lang="en-US" sz="1200">
                          <a:effectLst/>
                        </a:rPr>
                        <a:t>Социјални мрежи</a:t>
                      </a:r>
                    </a:p>
                  </a:txBody>
                  <a:tcPr marL="73152" marR="73152" marT="66675" marB="66675"/>
                </a:tc>
                <a:tc>
                  <a:txBody>
                    <a:bodyPr/>
                    <a:lstStyle/>
                    <a:p>
                      <a:pPr algn="l" rtl="0">
                        <a:lnSpc>
                          <a:spcPct val="100000"/>
                        </a:lnSpc>
                        <a:spcAft>
                          <a:spcPts val="720"/>
                        </a:spcAft>
                      </a:pPr>
                      <a:r>
                        <a:rPr lang="en-US" sz="1200">
                          <a:effectLst/>
                        </a:rPr>
                        <a:t>1</a:t>
                      </a:r>
                    </a:p>
                  </a:txBody>
                  <a:tcPr marL="73152" marR="73152" marT="66675" marB="66675"/>
                </a:tc>
                <a:tc>
                  <a:txBody>
                    <a:bodyPr/>
                    <a:lstStyle/>
                    <a:p>
                      <a:pPr algn="l" rtl="0">
                        <a:lnSpc>
                          <a:spcPct val="100000"/>
                        </a:lnSpc>
                        <a:spcAft>
                          <a:spcPts val="720"/>
                        </a:spcAft>
                      </a:pPr>
                      <a:r>
                        <a:rPr lang="en-US" sz="1200">
                          <a:effectLst/>
                        </a:rPr>
                        <a:t>0,2</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2026420801"/>
                  </a:ext>
                </a:extLst>
              </a:tr>
              <a:tr h="379943">
                <a:tc>
                  <a:txBody>
                    <a:bodyPr/>
                    <a:lstStyle/>
                    <a:p>
                      <a:pPr algn="l" rtl="0">
                        <a:lnSpc>
                          <a:spcPct val="100000"/>
                        </a:lnSpc>
                        <a:spcAft>
                          <a:spcPts val="720"/>
                        </a:spcAft>
                      </a:pPr>
                      <a:r>
                        <a:rPr lang="en-US" sz="1200">
                          <a:effectLst/>
                        </a:rPr>
                        <a:t>Родови улоги во сексуални односи</a:t>
                      </a:r>
                    </a:p>
                  </a:txBody>
                  <a:tcPr marL="73152" marR="73152" marT="66675" marB="66675"/>
                </a:tc>
                <a:tc>
                  <a:txBody>
                    <a:bodyPr/>
                    <a:lstStyle/>
                    <a:p>
                      <a:pPr algn="l" rtl="0">
                        <a:lnSpc>
                          <a:spcPct val="100000"/>
                        </a:lnSpc>
                        <a:spcAft>
                          <a:spcPts val="720"/>
                        </a:spcAft>
                      </a:pPr>
                      <a:r>
                        <a:rPr lang="en-US" sz="1200" dirty="0">
                          <a:effectLst/>
                        </a:rPr>
                        <a:t>1</a:t>
                      </a:r>
                    </a:p>
                  </a:txBody>
                  <a:tcPr marL="73152" marR="73152" marT="66675" marB="66675"/>
                </a:tc>
                <a:tc>
                  <a:txBody>
                    <a:bodyPr/>
                    <a:lstStyle/>
                    <a:p>
                      <a:pPr algn="l" rtl="0">
                        <a:lnSpc>
                          <a:spcPct val="100000"/>
                        </a:lnSpc>
                        <a:spcAft>
                          <a:spcPts val="720"/>
                        </a:spcAft>
                      </a:pPr>
                      <a:r>
                        <a:rPr lang="en-US" sz="1200">
                          <a:effectLst/>
                        </a:rPr>
                        <a:t>0</a:t>
                      </a:r>
                      <a:r>
                        <a:rPr lang="mk-MK" sz="1200">
                          <a:effectLst/>
                        </a:rPr>
                        <a:t>,</a:t>
                      </a:r>
                      <a:r>
                        <a:rPr lang="en-US" sz="1200">
                          <a:effectLst/>
                        </a:rPr>
                        <a:t>2</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2361111708"/>
                  </a:ext>
                </a:extLst>
              </a:tr>
              <a:tr h="301290">
                <a:tc>
                  <a:txBody>
                    <a:bodyPr/>
                    <a:lstStyle/>
                    <a:p>
                      <a:pPr algn="l" rtl="0">
                        <a:lnSpc>
                          <a:spcPct val="100000"/>
                        </a:lnSpc>
                        <a:spcAft>
                          <a:spcPts val="720"/>
                        </a:spcAft>
                      </a:pPr>
                      <a:r>
                        <a:rPr lang="en-US" sz="1200" dirty="0" err="1">
                          <a:effectLst/>
                        </a:rPr>
                        <a:t>Друго</a:t>
                      </a:r>
                      <a:endParaRPr lang="en-US" sz="1200" dirty="0">
                        <a:effectLst/>
                      </a:endParaRPr>
                    </a:p>
                  </a:txBody>
                  <a:tcPr marL="73152" marR="73152" marT="66675" marB="66675"/>
                </a:tc>
                <a:tc>
                  <a:txBody>
                    <a:bodyPr/>
                    <a:lstStyle/>
                    <a:p>
                      <a:pPr algn="l" rtl="0">
                        <a:lnSpc>
                          <a:spcPct val="100000"/>
                        </a:lnSpc>
                        <a:spcAft>
                          <a:spcPts val="720"/>
                        </a:spcAft>
                      </a:pPr>
                      <a:r>
                        <a:rPr lang="en-US" sz="1200">
                          <a:effectLst/>
                        </a:rPr>
                        <a:t>20</a:t>
                      </a:r>
                    </a:p>
                  </a:txBody>
                  <a:tcPr marL="73152" marR="73152" marT="66675" marB="66675"/>
                </a:tc>
                <a:tc>
                  <a:txBody>
                    <a:bodyPr/>
                    <a:lstStyle/>
                    <a:p>
                      <a:pPr algn="l" rtl="0">
                        <a:lnSpc>
                          <a:spcPct val="100000"/>
                        </a:lnSpc>
                        <a:spcAft>
                          <a:spcPts val="720"/>
                        </a:spcAft>
                      </a:pPr>
                      <a:r>
                        <a:rPr lang="en-US" sz="1200">
                          <a:effectLst/>
                        </a:rPr>
                        <a:t>3,5</a:t>
                      </a:r>
                      <a:r>
                        <a:rPr lang="mk-MK" sz="1200">
                          <a:effectLst/>
                        </a:rPr>
                        <a:t>%</a:t>
                      </a:r>
                      <a:endParaRPr lang="en-US" sz="1200">
                        <a:effectLst/>
                      </a:endParaRPr>
                    </a:p>
                  </a:txBody>
                  <a:tcPr marL="73152" marR="73152" marT="66675" marB="66675" anchor="ctr"/>
                </a:tc>
                <a:extLst>
                  <a:ext uri="{0D108BD9-81ED-4DB2-BD59-A6C34878D82A}">
                    <a16:rowId xmlns:a16="http://schemas.microsoft.com/office/drawing/2014/main" val="843320242"/>
                  </a:ext>
                </a:extLst>
              </a:tr>
              <a:tr h="301290">
                <a:tc>
                  <a:txBody>
                    <a:bodyPr/>
                    <a:lstStyle/>
                    <a:p>
                      <a:pPr algn="l" rtl="0">
                        <a:lnSpc>
                          <a:spcPct val="100000"/>
                        </a:lnSpc>
                        <a:spcAft>
                          <a:spcPts val="720"/>
                        </a:spcAft>
                      </a:pPr>
                      <a:r>
                        <a:rPr lang="en-US" sz="1200" b="1">
                          <a:effectLst/>
                        </a:rPr>
                        <a:t>Вкупно</a:t>
                      </a:r>
                      <a:endParaRPr lang="en-US" sz="1200">
                        <a:effectLst/>
                      </a:endParaRPr>
                    </a:p>
                  </a:txBody>
                  <a:tcPr marL="73152" marR="73152" marT="66675" marB="66675"/>
                </a:tc>
                <a:tc>
                  <a:txBody>
                    <a:bodyPr/>
                    <a:lstStyle/>
                    <a:p>
                      <a:pPr algn="l" rtl="0">
                        <a:lnSpc>
                          <a:spcPct val="100000"/>
                        </a:lnSpc>
                        <a:spcAft>
                          <a:spcPts val="720"/>
                        </a:spcAft>
                      </a:pPr>
                      <a:r>
                        <a:rPr lang="en-US" sz="1200" b="1">
                          <a:effectLst/>
                        </a:rPr>
                        <a:t>567</a:t>
                      </a:r>
                      <a:endParaRPr lang="en-US" sz="1200">
                        <a:effectLst/>
                      </a:endParaRPr>
                    </a:p>
                  </a:txBody>
                  <a:tcPr marL="73152" marR="73152" marT="66675" marB="66675"/>
                </a:tc>
                <a:tc>
                  <a:txBody>
                    <a:bodyPr/>
                    <a:lstStyle/>
                    <a:p>
                      <a:pPr algn="l" rtl="0">
                        <a:lnSpc>
                          <a:spcPct val="100000"/>
                        </a:lnSpc>
                        <a:spcAft>
                          <a:spcPts val="720"/>
                        </a:spcAft>
                      </a:pPr>
                      <a:r>
                        <a:rPr lang="en-US" sz="1200" b="1" dirty="0">
                          <a:effectLst/>
                        </a:rPr>
                        <a:t>100%</a:t>
                      </a:r>
                      <a:endParaRPr lang="en-US" sz="1200" dirty="0">
                        <a:effectLst/>
                      </a:endParaRPr>
                    </a:p>
                  </a:txBody>
                  <a:tcPr marL="73152" marR="73152" marT="66675" marB="66675" anchor="ctr"/>
                </a:tc>
                <a:extLst>
                  <a:ext uri="{0D108BD9-81ED-4DB2-BD59-A6C34878D82A}">
                    <a16:rowId xmlns:a16="http://schemas.microsoft.com/office/drawing/2014/main" val="2507259156"/>
                  </a:ext>
                </a:extLst>
              </a:tr>
            </a:tbl>
          </a:graphicData>
        </a:graphic>
      </p:graphicFrame>
      <p:sp>
        <p:nvSpPr>
          <p:cNvPr id="11" name="TextBox 10">
            <a:extLst>
              <a:ext uri="{FF2B5EF4-FFF2-40B4-BE49-F238E27FC236}">
                <a16:creationId xmlns:a16="http://schemas.microsoft.com/office/drawing/2014/main" id="{9760BCD5-EC37-D6DA-02FB-C8F30EC7D3DF}"/>
              </a:ext>
            </a:extLst>
          </p:cNvPr>
          <p:cNvSpPr txBox="1"/>
          <p:nvPr/>
        </p:nvSpPr>
        <p:spPr>
          <a:xfrm>
            <a:off x="5457881" y="6340020"/>
            <a:ext cx="6093500" cy="377667"/>
          </a:xfrm>
          <a:prstGeom prst="rect">
            <a:avLst/>
          </a:prstGeom>
          <a:noFill/>
        </p:spPr>
        <p:txBody>
          <a:bodyPr wrap="square">
            <a:spAutoFit/>
          </a:bodyPr>
          <a:lstStyle/>
          <a:p>
            <a:pPr algn="ctr" rtl="0">
              <a:lnSpc>
                <a:spcPct val="108000"/>
              </a:lnSpc>
              <a:spcAft>
                <a:spcPts val="792"/>
              </a:spcAft>
            </a:pPr>
            <a:r>
              <a:rPr lang="mk-MK" b="1" i="1" dirty="0">
                <a:effectLst/>
                <a:latin typeface="Calibri, serif"/>
              </a:rPr>
              <a:t>Табела 7: Застапеност на темите во забавните емисии</a:t>
            </a:r>
            <a:endParaRPr lang="en-US" dirty="0">
              <a:effectLst/>
            </a:endParaRPr>
          </a:p>
        </p:txBody>
      </p:sp>
    </p:spTree>
    <p:extLst>
      <p:ext uri="{BB962C8B-B14F-4D97-AF65-F5344CB8AC3E}">
        <p14:creationId xmlns:p14="http://schemas.microsoft.com/office/powerpoint/2010/main" val="422614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82C31-D739-AD4D-ED17-9596EA730E7D}"/>
              </a:ext>
            </a:extLst>
          </p:cNvPr>
          <p:cNvSpPr>
            <a:spLocks noGrp="1"/>
          </p:cNvSpPr>
          <p:nvPr>
            <p:ph idx="1"/>
          </p:nvPr>
        </p:nvSpPr>
        <p:spPr>
          <a:xfrm>
            <a:off x="0" y="407732"/>
            <a:ext cx="3740880" cy="6660130"/>
          </a:xfrm>
        </p:spPr>
        <p:txBody>
          <a:bodyPr>
            <a:normAutofit/>
          </a:bodyPr>
          <a:lstStyle/>
          <a:p>
            <a:r>
              <a:rPr lang="mk-MK" sz="1800" dirty="0">
                <a:solidFill>
                  <a:schemeClr val="accent4">
                    <a:lumMod val="50000"/>
                  </a:schemeClr>
                </a:solidFill>
                <a:effectLst/>
                <a:latin typeface="Calibri, serif"/>
              </a:rPr>
              <a:t>Како најчесто користен начин на кој се обработуваа емисиите од забавен карактер беше </a:t>
            </a:r>
            <a:r>
              <a:rPr lang="mk-MK" sz="1800" i="1" dirty="0">
                <a:solidFill>
                  <a:schemeClr val="accent4">
                    <a:lumMod val="50000"/>
                  </a:schemeClr>
                </a:solidFill>
                <a:effectLst/>
                <a:latin typeface="Calibri, serif"/>
              </a:rPr>
              <a:t>дискусијата/дебатата/интервјуто</a:t>
            </a:r>
            <a:r>
              <a:rPr lang="mk-MK" sz="1800" dirty="0">
                <a:solidFill>
                  <a:schemeClr val="accent4">
                    <a:lumMod val="50000"/>
                  </a:schemeClr>
                </a:solidFill>
                <a:effectLst/>
                <a:latin typeface="Calibri, serif"/>
              </a:rPr>
              <a:t> со повеќе од половина застапеност (52,5%). Втора најчеста опција или формат за обработување и претставување на темите беше </a:t>
            </a:r>
            <a:r>
              <a:rPr lang="mk-MK" sz="1800" i="1" dirty="0">
                <a:solidFill>
                  <a:schemeClr val="accent4">
                    <a:lumMod val="50000"/>
                  </a:schemeClr>
                </a:solidFill>
                <a:effectLst/>
                <a:latin typeface="Calibri, serif"/>
              </a:rPr>
              <a:t>забавата/разонодата</a:t>
            </a:r>
            <a:r>
              <a:rPr lang="mk-MK" sz="1800" dirty="0">
                <a:solidFill>
                  <a:schemeClr val="accent4">
                    <a:lumMod val="50000"/>
                  </a:schemeClr>
                </a:solidFill>
                <a:effectLst/>
                <a:latin typeface="Calibri, serif"/>
              </a:rPr>
              <a:t> со 20,5%, додека на трето место се наоѓа форматот на забавни емисии кои ги третираа темите преку одреден вид на </a:t>
            </a:r>
            <a:r>
              <a:rPr lang="mk-MK" sz="1800" i="1" dirty="0">
                <a:solidFill>
                  <a:schemeClr val="accent4">
                    <a:lumMod val="50000"/>
                  </a:schemeClr>
                </a:solidFill>
                <a:effectLst/>
                <a:latin typeface="Calibri, serif"/>
              </a:rPr>
              <a:t>евалуација/проценка/натпревар</a:t>
            </a:r>
            <a:r>
              <a:rPr lang="mk-MK" sz="1800" dirty="0">
                <a:solidFill>
                  <a:schemeClr val="accent4">
                    <a:lumMod val="50000"/>
                  </a:schemeClr>
                </a:solidFill>
                <a:effectLst/>
                <a:latin typeface="Calibri, serif"/>
              </a:rPr>
              <a:t> (14,8%). Помалку беше застапен начинот на обработката на темите на </a:t>
            </a:r>
            <a:r>
              <a:rPr lang="mk-MK" sz="1800" i="1" dirty="0">
                <a:solidFill>
                  <a:schemeClr val="accent4">
                    <a:lumMod val="50000"/>
                  </a:schemeClr>
                </a:solidFill>
                <a:effectLst/>
                <a:latin typeface="Calibri, serif"/>
              </a:rPr>
              <a:t>информативно/дескриптивен</a:t>
            </a:r>
            <a:r>
              <a:rPr lang="mk-MK" sz="1800" dirty="0">
                <a:solidFill>
                  <a:schemeClr val="accent4">
                    <a:lumMod val="50000"/>
                  </a:schemeClr>
                </a:solidFill>
                <a:effectLst/>
                <a:latin typeface="Calibri, serif"/>
              </a:rPr>
              <a:t> начин (7,6%), додека најмалку користен начин беше обработката на темите во поширок социјален контекст со само 4,5%. </a:t>
            </a:r>
            <a:endParaRPr lang="en-US" dirty="0">
              <a:solidFill>
                <a:schemeClr val="accent4">
                  <a:lumMod val="50000"/>
                </a:schemeClr>
              </a:solidFill>
              <a:effectLst/>
            </a:endParaRPr>
          </a:p>
          <a:p>
            <a:endParaRPr lang="en-US" dirty="0"/>
          </a:p>
        </p:txBody>
      </p:sp>
      <p:graphicFrame>
        <p:nvGraphicFramePr>
          <p:cNvPr id="5" name="Table 5">
            <a:extLst>
              <a:ext uri="{FF2B5EF4-FFF2-40B4-BE49-F238E27FC236}">
                <a16:creationId xmlns:a16="http://schemas.microsoft.com/office/drawing/2014/main" id="{16C65DD5-F9AF-0A4E-4F5B-13741C632CAE}"/>
              </a:ext>
            </a:extLst>
          </p:cNvPr>
          <p:cNvGraphicFramePr>
            <a:graphicFrameLocks noGrp="1"/>
          </p:cNvGraphicFramePr>
          <p:nvPr>
            <p:extLst>
              <p:ext uri="{D42A27DB-BD31-4B8C-83A1-F6EECF244321}">
                <p14:modId xmlns:p14="http://schemas.microsoft.com/office/powerpoint/2010/main" val="194781129"/>
              </p:ext>
            </p:extLst>
          </p:nvPr>
        </p:nvGraphicFramePr>
        <p:xfrm>
          <a:off x="3834151" y="1069630"/>
          <a:ext cx="8127999" cy="4689069"/>
        </p:xfrm>
        <a:graphic>
          <a:graphicData uri="http://schemas.openxmlformats.org/drawingml/2006/table">
            <a:tbl>
              <a:tblPr firstRow="1" bandRow="1">
                <a:tableStyleId>{5C22544A-7EE6-4342-B048-85BDC9FD1C3A}</a:tableStyleId>
              </a:tblPr>
              <a:tblGrid>
                <a:gridCol w="3285106">
                  <a:extLst>
                    <a:ext uri="{9D8B030D-6E8A-4147-A177-3AD203B41FA5}">
                      <a16:colId xmlns:a16="http://schemas.microsoft.com/office/drawing/2014/main" val="338949205"/>
                    </a:ext>
                  </a:extLst>
                </a:gridCol>
                <a:gridCol w="2508069">
                  <a:extLst>
                    <a:ext uri="{9D8B030D-6E8A-4147-A177-3AD203B41FA5}">
                      <a16:colId xmlns:a16="http://schemas.microsoft.com/office/drawing/2014/main" val="2074425587"/>
                    </a:ext>
                  </a:extLst>
                </a:gridCol>
                <a:gridCol w="2334824">
                  <a:extLst>
                    <a:ext uri="{9D8B030D-6E8A-4147-A177-3AD203B41FA5}">
                      <a16:colId xmlns:a16="http://schemas.microsoft.com/office/drawing/2014/main" val="3887112229"/>
                    </a:ext>
                  </a:extLst>
                </a:gridCol>
              </a:tblGrid>
              <a:tr h="928818">
                <a:tc>
                  <a:txBody>
                    <a:bodyPr/>
                    <a:lstStyle/>
                    <a:p>
                      <a:pPr algn="ctr" rtl="0">
                        <a:lnSpc>
                          <a:spcPct val="115000"/>
                        </a:lnSpc>
                        <a:spcAft>
                          <a:spcPts val="720"/>
                        </a:spcAft>
                      </a:pPr>
                      <a:r>
                        <a:rPr lang="mk-MK" sz="1600" b="1" dirty="0">
                          <a:effectLst/>
                          <a:latin typeface="Calibri, serif"/>
                        </a:rPr>
                        <a:t>На кој начин и од која перспектива беа обработени темите?</a:t>
                      </a:r>
                      <a:endParaRPr lang="en-US" sz="1600" dirty="0">
                        <a:effectLst/>
                      </a:endParaRPr>
                    </a:p>
                  </a:txBody>
                  <a:tcPr marL="73152" marR="73152" marT="66675" marB="66675" anchor="b"/>
                </a:tc>
                <a:tc>
                  <a:txBody>
                    <a:bodyPr/>
                    <a:lstStyle/>
                    <a:p>
                      <a:pPr algn="ctr" rtl="0">
                        <a:lnSpc>
                          <a:spcPct val="115000"/>
                        </a:lnSpc>
                        <a:spcAft>
                          <a:spcPts val="720"/>
                        </a:spcAft>
                      </a:pPr>
                      <a:r>
                        <a:rPr lang="mk-MK" sz="1600" b="1" dirty="0">
                          <a:effectLst/>
                          <a:latin typeface="Calibri, serif"/>
                        </a:rPr>
                        <a:t>Фреквенција</a:t>
                      </a:r>
                      <a:endParaRPr lang="en-US" sz="1600" dirty="0">
                        <a:effectLst/>
                      </a:endParaRPr>
                    </a:p>
                  </a:txBody>
                  <a:tcPr marL="73152" marR="73152" marT="66675" marB="66675" anchor="b"/>
                </a:tc>
                <a:tc>
                  <a:txBody>
                    <a:bodyPr/>
                    <a:lstStyle/>
                    <a:p>
                      <a:pPr algn="ctr" rtl="0">
                        <a:lnSpc>
                          <a:spcPct val="115000"/>
                        </a:lnSpc>
                        <a:spcAft>
                          <a:spcPts val="720"/>
                        </a:spcAft>
                      </a:pPr>
                      <a:r>
                        <a:rPr lang="mk-MK" sz="1600" b="1">
                          <a:effectLst/>
                          <a:latin typeface="Calibri, serif"/>
                        </a:rPr>
                        <a:t>Процент</a:t>
                      </a:r>
                      <a:endParaRPr lang="en-US" sz="1600">
                        <a:effectLst/>
                      </a:endParaRPr>
                    </a:p>
                  </a:txBody>
                  <a:tcPr marL="73152" marR="73152" marT="66675" marB="66675" anchor="b"/>
                </a:tc>
                <a:extLst>
                  <a:ext uri="{0D108BD9-81ED-4DB2-BD59-A6C34878D82A}">
                    <a16:rowId xmlns:a16="http://schemas.microsoft.com/office/drawing/2014/main" val="307447070"/>
                  </a:ext>
                </a:extLst>
              </a:tr>
              <a:tr h="376596">
                <a:tc>
                  <a:txBody>
                    <a:bodyPr/>
                    <a:lstStyle/>
                    <a:p>
                      <a:pPr algn="l" rtl="0">
                        <a:lnSpc>
                          <a:spcPct val="115000"/>
                        </a:lnSpc>
                        <a:spcAft>
                          <a:spcPts val="720"/>
                        </a:spcAft>
                      </a:pPr>
                      <a:r>
                        <a:rPr lang="mk-MK" sz="1600">
                          <a:effectLst/>
                          <a:latin typeface="Calibri, serif"/>
                        </a:rPr>
                        <a:t>Забава/разонода</a:t>
                      </a:r>
                      <a:endParaRPr lang="en-US" sz="1600">
                        <a:effectLst/>
                      </a:endParaRPr>
                    </a:p>
                  </a:txBody>
                  <a:tcPr marL="73152" marR="73152" marT="66675" marB="66675"/>
                </a:tc>
                <a:tc>
                  <a:txBody>
                    <a:bodyPr/>
                    <a:lstStyle/>
                    <a:p>
                      <a:pPr algn="ctr" rtl="0">
                        <a:lnSpc>
                          <a:spcPct val="115000"/>
                        </a:lnSpc>
                        <a:spcAft>
                          <a:spcPts val="720"/>
                        </a:spcAft>
                      </a:pPr>
                      <a:r>
                        <a:rPr lang="mk-MK" sz="1600" dirty="0">
                          <a:effectLst/>
                          <a:latin typeface="Calibri, serif"/>
                        </a:rPr>
                        <a:t>86</a:t>
                      </a:r>
                      <a:endParaRPr lang="en-US" sz="1600" dirty="0">
                        <a:effectLst/>
                      </a:endParaRPr>
                    </a:p>
                  </a:txBody>
                  <a:tcPr marL="73152" marR="73152" marT="66675" marB="66675" anchor="ctr"/>
                </a:tc>
                <a:tc>
                  <a:txBody>
                    <a:bodyPr/>
                    <a:lstStyle/>
                    <a:p>
                      <a:pPr algn="ctr" rtl="0">
                        <a:lnSpc>
                          <a:spcPct val="115000"/>
                        </a:lnSpc>
                        <a:spcAft>
                          <a:spcPts val="720"/>
                        </a:spcAft>
                      </a:pPr>
                      <a:r>
                        <a:rPr lang="mk-MK" sz="1600">
                          <a:effectLst/>
                          <a:latin typeface="Calibri, serif"/>
                        </a:rPr>
                        <a:t>20,5%</a:t>
                      </a:r>
                      <a:endParaRPr lang="en-US" sz="1600">
                        <a:effectLst/>
                      </a:endParaRPr>
                    </a:p>
                  </a:txBody>
                  <a:tcPr marL="73152" marR="73152" marT="66675" marB="66675" anchor="ctr"/>
                </a:tc>
                <a:extLst>
                  <a:ext uri="{0D108BD9-81ED-4DB2-BD59-A6C34878D82A}">
                    <a16:rowId xmlns:a16="http://schemas.microsoft.com/office/drawing/2014/main" val="2768032665"/>
                  </a:ext>
                </a:extLst>
              </a:tr>
              <a:tr h="652707">
                <a:tc>
                  <a:txBody>
                    <a:bodyPr/>
                    <a:lstStyle/>
                    <a:p>
                      <a:pPr algn="l" rtl="0">
                        <a:lnSpc>
                          <a:spcPct val="115000"/>
                        </a:lnSpc>
                        <a:spcAft>
                          <a:spcPts val="720"/>
                        </a:spcAft>
                      </a:pPr>
                      <a:r>
                        <a:rPr lang="mk-MK" sz="1600">
                          <a:effectLst/>
                          <a:latin typeface="Calibri, serif"/>
                        </a:rPr>
                        <a:t>Дискусија/дебата/интервју</a:t>
                      </a:r>
                      <a:endParaRPr lang="en-US" sz="1600">
                        <a:effectLst/>
                      </a:endParaRPr>
                    </a:p>
                  </a:txBody>
                  <a:tcPr marL="73152" marR="73152" marT="66675" marB="66675"/>
                </a:tc>
                <a:tc>
                  <a:txBody>
                    <a:bodyPr/>
                    <a:lstStyle/>
                    <a:p>
                      <a:pPr algn="ctr" rtl="0">
                        <a:lnSpc>
                          <a:spcPct val="115000"/>
                        </a:lnSpc>
                        <a:spcAft>
                          <a:spcPts val="720"/>
                        </a:spcAft>
                      </a:pPr>
                      <a:r>
                        <a:rPr lang="mk-MK" sz="1600" dirty="0">
                          <a:effectLst/>
                          <a:latin typeface="Calibri, serif"/>
                        </a:rPr>
                        <a:t>220</a:t>
                      </a:r>
                      <a:endParaRPr lang="en-US" sz="1600" dirty="0">
                        <a:effectLst/>
                      </a:endParaRPr>
                    </a:p>
                  </a:txBody>
                  <a:tcPr marL="73152" marR="73152" marT="66675" marB="66675" anchor="ctr"/>
                </a:tc>
                <a:tc>
                  <a:txBody>
                    <a:bodyPr/>
                    <a:lstStyle/>
                    <a:p>
                      <a:pPr algn="ctr" rtl="0">
                        <a:lnSpc>
                          <a:spcPct val="115000"/>
                        </a:lnSpc>
                        <a:spcAft>
                          <a:spcPts val="720"/>
                        </a:spcAft>
                      </a:pPr>
                      <a:r>
                        <a:rPr lang="mk-MK" sz="1600">
                          <a:effectLst/>
                          <a:latin typeface="Calibri, serif"/>
                        </a:rPr>
                        <a:t>52,5%</a:t>
                      </a:r>
                      <a:endParaRPr lang="en-US" sz="1600">
                        <a:effectLst/>
                      </a:endParaRPr>
                    </a:p>
                  </a:txBody>
                  <a:tcPr marL="73152" marR="73152" marT="66675" marB="66675" anchor="ctr"/>
                </a:tc>
                <a:extLst>
                  <a:ext uri="{0D108BD9-81ED-4DB2-BD59-A6C34878D82A}">
                    <a16:rowId xmlns:a16="http://schemas.microsoft.com/office/drawing/2014/main" val="3376411453"/>
                  </a:ext>
                </a:extLst>
              </a:tr>
              <a:tr h="652707">
                <a:tc>
                  <a:txBody>
                    <a:bodyPr/>
                    <a:lstStyle/>
                    <a:p>
                      <a:pPr algn="l" rtl="0">
                        <a:lnSpc>
                          <a:spcPct val="115000"/>
                        </a:lnSpc>
                        <a:spcAft>
                          <a:spcPts val="720"/>
                        </a:spcAft>
                      </a:pPr>
                      <a:r>
                        <a:rPr lang="mk-MK" sz="1600">
                          <a:effectLst/>
                          <a:latin typeface="Calibri, serif"/>
                        </a:rPr>
                        <a:t>Евалуација/проценка/натпревар</a:t>
                      </a:r>
                      <a:endParaRPr lang="en-US" sz="1600">
                        <a:effectLst/>
                      </a:endParaRPr>
                    </a:p>
                  </a:txBody>
                  <a:tcPr marL="73152" marR="73152" marT="66675" marB="66675"/>
                </a:tc>
                <a:tc>
                  <a:txBody>
                    <a:bodyPr/>
                    <a:lstStyle/>
                    <a:p>
                      <a:pPr algn="ctr" rtl="0">
                        <a:lnSpc>
                          <a:spcPct val="115000"/>
                        </a:lnSpc>
                        <a:spcAft>
                          <a:spcPts val="720"/>
                        </a:spcAft>
                      </a:pPr>
                      <a:r>
                        <a:rPr lang="en-US" sz="1600" dirty="0">
                          <a:effectLst/>
                          <a:latin typeface="Calibri, serif"/>
                        </a:rPr>
                        <a:t>62</a:t>
                      </a:r>
                      <a:endParaRPr lang="en-US" sz="1600" dirty="0">
                        <a:effectLst/>
                      </a:endParaRPr>
                    </a:p>
                  </a:txBody>
                  <a:tcPr marL="73152" marR="73152" marT="66675" marB="66675" anchor="ctr"/>
                </a:tc>
                <a:tc>
                  <a:txBody>
                    <a:bodyPr/>
                    <a:lstStyle/>
                    <a:p>
                      <a:pPr algn="ctr" rtl="0">
                        <a:lnSpc>
                          <a:spcPct val="115000"/>
                        </a:lnSpc>
                        <a:spcAft>
                          <a:spcPts val="720"/>
                        </a:spcAft>
                      </a:pPr>
                      <a:r>
                        <a:rPr lang="en-US" sz="1600">
                          <a:effectLst/>
                          <a:latin typeface="Calibri, serif"/>
                        </a:rPr>
                        <a:t>14,8</a:t>
                      </a:r>
                      <a:r>
                        <a:rPr lang="mk-MK" sz="1600">
                          <a:effectLst/>
                          <a:latin typeface="Calibri, serif"/>
                        </a:rPr>
                        <a:t>%</a:t>
                      </a:r>
                      <a:endParaRPr lang="en-US" sz="1600">
                        <a:effectLst/>
                      </a:endParaRPr>
                    </a:p>
                  </a:txBody>
                  <a:tcPr marL="73152" marR="73152" marT="66675" marB="66675" anchor="ctr"/>
                </a:tc>
                <a:extLst>
                  <a:ext uri="{0D108BD9-81ED-4DB2-BD59-A6C34878D82A}">
                    <a16:rowId xmlns:a16="http://schemas.microsoft.com/office/drawing/2014/main" val="3765713615"/>
                  </a:ext>
                </a:extLst>
              </a:tr>
              <a:tr h="928818">
                <a:tc>
                  <a:txBody>
                    <a:bodyPr/>
                    <a:lstStyle/>
                    <a:p>
                      <a:pPr algn="l" rtl="0">
                        <a:lnSpc>
                          <a:spcPct val="115000"/>
                        </a:lnSpc>
                        <a:spcAft>
                          <a:spcPts val="720"/>
                        </a:spcAft>
                      </a:pPr>
                      <a:r>
                        <a:rPr lang="mk-MK" sz="1600">
                          <a:effectLst/>
                          <a:latin typeface="Calibri, serif"/>
                        </a:rPr>
                        <a:t>Социјални аспекти (темата во поширок социјален контекст)</a:t>
                      </a:r>
                      <a:endParaRPr lang="en-US" sz="1600">
                        <a:effectLst/>
                      </a:endParaRPr>
                    </a:p>
                  </a:txBody>
                  <a:tcPr marL="73152" marR="73152" marT="66675" marB="66675"/>
                </a:tc>
                <a:tc>
                  <a:txBody>
                    <a:bodyPr/>
                    <a:lstStyle/>
                    <a:p>
                      <a:pPr algn="ctr" rtl="0">
                        <a:lnSpc>
                          <a:spcPct val="115000"/>
                        </a:lnSpc>
                        <a:spcAft>
                          <a:spcPts val="720"/>
                        </a:spcAft>
                      </a:pPr>
                      <a:r>
                        <a:rPr lang="mk-MK" sz="1600" dirty="0">
                          <a:effectLst/>
                          <a:latin typeface="Calibri, serif"/>
                        </a:rPr>
                        <a:t>19</a:t>
                      </a:r>
                      <a:endParaRPr lang="en-US" sz="1600" dirty="0">
                        <a:effectLst/>
                      </a:endParaRPr>
                    </a:p>
                  </a:txBody>
                  <a:tcPr marL="73152" marR="73152" marT="66675" marB="66675" anchor="ctr"/>
                </a:tc>
                <a:tc>
                  <a:txBody>
                    <a:bodyPr/>
                    <a:lstStyle/>
                    <a:p>
                      <a:pPr algn="ctr" rtl="0">
                        <a:lnSpc>
                          <a:spcPct val="115000"/>
                        </a:lnSpc>
                        <a:spcAft>
                          <a:spcPts val="720"/>
                        </a:spcAft>
                      </a:pPr>
                      <a:r>
                        <a:rPr lang="en-US" sz="1600" dirty="0">
                          <a:effectLst/>
                          <a:latin typeface="Calibri, serif"/>
                        </a:rPr>
                        <a:t>4,5</a:t>
                      </a:r>
                      <a:r>
                        <a:rPr lang="mk-MK" sz="1600" dirty="0">
                          <a:effectLst/>
                          <a:latin typeface="Calibri, serif"/>
                        </a:rPr>
                        <a:t>%</a:t>
                      </a:r>
                      <a:endParaRPr lang="en-US" sz="1600" dirty="0">
                        <a:effectLst/>
                      </a:endParaRPr>
                    </a:p>
                  </a:txBody>
                  <a:tcPr marL="73152" marR="73152" marT="66675" marB="66675" anchor="ctr"/>
                </a:tc>
                <a:extLst>
                  <a:ext uri="{0D108BD9-81ED-4DB2-BD59-A6C34878D82A}">
                    <a16:rowId xmlns:a16="http://schemas.microsoft.com/office/drawing/2014/main" val="1763319837"/>
                  </a:ext>
                </a:extLst>
              </a:tr>
              <a:tr h="652707">
                <a:tc>
                  <a:txBody>
                    <a:bodyPr/>
                    <a:lstStyle/>
                    <a:p>
                      <a:pPr algn="l" rtl="0">
                        <a:lnSpc>
                          <a:spcPct val="115000"/>
                        </a:lnSpc>
                        <a:spcAft>
                          <a:spcPts val="720"/>
                        </a:spcAft>
                      </a:pPr>
                      <a:r>
                        <a:rPr lang="mk-MK" sz="1600">
                          <a:effectLst/>
                          <a:latin typeface="Calibri, serif"/>
                        </a:rPr>
                        <a:t>Информативно/дескриптивно</a:t>
                      </a:r>
                      <a:endParaRPr lang="en-US" sz="1600">
                        <a:effectLst/>
                      </a:endParaRPr>
                    </a:p>
                  </a:txBody>
                  <a:tcPr marL="73152" marR="73152" marT="66675" marB="66675"/>
                </a:tc>
                <a:tc>
                  <a:txBody>
                    <a:bodyPr/>
                    <a:lstStyle/>
                    <a:p>
                      <a:pPr algn="ctr" rtl="0">
                        <a:lnSpc>
                          <a:spcPct val="115000"/>
                        </a:lnSpc>
                        <a:spcAft>
                          <a:spcPts val="720"/>
                        </a:spcAft>
                      </a:pPr>
                      <a:r>
                        <a:rPr lang="mk-MK" sz="1600" dirty="0">
                          <a:effectLst/>
                          <a:latin typeface="Calibri, serif"/>
                        </a:rPr>
                        <a:t>32</a:t>
                      </a:r>
                      <a:endParaRPr lang="en-US" sz="1600" dirty="0">
                        <a:effectLst/>
                      </a:endParaRPr>
                    </a:p>
                  </a:txBody>
                  <a:tcPr marL="73152" marR="73152" marT="66675" marB="66675" anchor="ctr"/>
                </a:tc>
                <a:tc>
                  <a:txBody>
                    <a:bodyPr/>
                    <a:lstStyle/>
                    <a:p>
                      <a:pPr algn="ctr" rtl="0">
                        <a:lnSpc>
                          <a:spcPct val="115000"/>
                        </a:lnSpc>
                        <a:spcAft>
                          <a:spcPts val="720"/>
                        </a:spcAft>
                      </a:pPr>
                      <a:r>
                        <a:rPr lang="en-US" sz="1600" dirty="0">
                          <a:effectLst/>
                          <a:latin typeface="Calibri, serif"/>
                        </a:rPr>
                        <a:t>7,6</a:t>
                      </a:r>
                      <a:r>
                        <a:rPr lang="mk-MK" sz="1600" dirty="0">
                          <a:effectLst/>
                          <a:latin typeface="Calibri, serif"/>
                        </a:rPr>
                        <a:t>%</a:t>
                      </a:r>
                      <a:endParaRPr lang="en-US" sz="1600" dirty="0">
                        <a:effectLst/>
                      </a:endParaRPr>
                    </a:p>
                  </a:txBody>
                  <a:tcPr marL="73152" marR="73152" marT="66675" marB="66675" anchor="ctr"/>
                </a:tc>
                <a:extLst>
                  <a:ext uri="{0D108BD9-81ED-4DB2-BD59-A6C34878D82A}">
                    <a16:rowId xmlns:a16="http://schemas.microsoft.com/office/drawing/2014/main" val="4054147590"/>
                  </a:ext>
                </a:extLst>
              </a:tr>
              <a:tr h="376596">
                <a:tc>
                  <a:txBody>
                    <a:bodyPr/>
                    <a:lstStyle/>
                    <a:p>
                      <a:pPr algn="l" rtl="0">
                        <a:lnSpc>
                          <a:spcPct val="115000"/>
                        </a:lnSpc>
                        <a:spcAft>
                          <a:spcPts val="720"/>
                        </a:spcAft>
                      </a:pPr>
                      <a:r>
                        <a:rPr lang="mk-MK" sz="1600" b="1" dirty="0">
                          <a:effectLst/>
                          <a:latin typeface="Calibri, serif"/>
                        </a:rPr>
                        <a:t>Вкупно</a:t>
                      </a:r>
                      <a:endParaRPr lang="en-US" sz="1600" dirty="0">
                        <a:effectLst/>
                      </a:endParaRPr>
                    </a:p>
                  </a:txBody>
                  <a:tcPr marL="73152" marR="73152" marT="66675" marB="66675"/>
                </a:tc>
                <a:tc>
                  <a:txBody>
                    <a:bodyPr/>
                    <a:lstStyle/>
                    <a:p>
                      <a:pPr algn="ctr" rtl="0">
                        <a:lnSpc>
                          <a:spcPct val="115000"/>
                        </a:lnSpc>
                        <a:spcAft>
                          <a:spcPts val="720"/>
                        </a:spcAft>
                      </a:pPr>
                      <a:r>
                        <a:rPr lang="mk-MK" sz="1600" b="1" dirty="0">
                          <a:effectLst/>
                          <a:latin typeface="Calibri, serif"/>
                        </a:rPr>
                        <a:t>4</a:t>
                      </a:r>
                      <a:r>
                        <a:rPr lang="en-US" sz="1600" b="1" dirty="0">
                          <a:effectLst/>
                          <a:latin typeface="Calibri, serif"/>
                        </a:rPr>
                        <a:t>19</a:t>
                      </a:r>
                      <a:endParaRPr lang="en-US" sz="1600" dirty="0">
                        <a:effectLst/>
                      </a:endParaRPr>
                    </a:p>
                  </a:txBody>
                  <a:tcPr marL="73152" marR="73152" marT="66675" marB="66675" anchor="ctr"/>
                </a:tc>
                <a:tc>
                  <a:txBody>
                    <a:bodyPr/>
                    <a:lstStyle/>
                    <a:p>
                      <a:pPr algn="ctr" rtl="0">
                        <a:lnSpc>
                          <a:spcPct val="115000"/>
                        </a:lnSpc>
                        <a:spcAft>
                          <a:spcPts val="720"/>
                        </a:spcAft>
                      </a:pPr>
                      <a:r>
                        <a:rPr lang="en-US" sz="1600" b="1" dirty="0">
                          <a:effectLst/>
                          <a:latin typeface="Calibri, serif"/>
                        </a:rPr>
                        <a:t>100%</a:t>
                      </a:r>
                      <a:endParaRPr lang="en-US" sz="1600" dirty="0">
                        <a:effectLst/>
                      </a:endParaRPr>
                    </a:p>
                  </a:txBody>
                  <a:tcPr marL="73152" marR="73152" marT="66675" marB="66675" anchor="ctr"/>
                </a:tc>
                <a:extLst>
                  <a:ext uri="{0D108BD9-81ED-4DB2-BD59-A6C34878D82A}">
                    <a16:rowId xmlns:a16="http://schemas.microsoft.com/office/drawing/2014/main" val="3063895316"/>
                  </a:ext>
                </a:extLst>
              </a:tr>
            </a:tbl>
          </a:graphicData>
        </a:graphic>
      </p:graphicFrame>
      <p:sp>
        <p:nvSpPr>
          <p:cNvPr id="7" name="TextBox 6">
            <a:extLst>
              <a:ext uri="{FF2B5EF4-FFF2-40B4-BE49-F238E27FC236}">
                <a16:creationId xmlns:a16="http://schemas.microsoft.com/office/drawing/2014/main" id="{6C835687-55D6-B60C-A1AF-21FFA715C1CD}"/>
              </a:ext>
            </a:extLst>
          </p:cNvPr>
          <p:cNvSpPr txBox="1"/>
          <p:nvPr/>
        </p:nvSpPr>
        <p:spPr>
          <a:xfrm>
            <a:off x="4281773" y="5788369"/>
            <a:ext cx="7232754" cy="676852"/>
          </a:xfrm>
          <a:prstGeom prst="rect">
            <a:avLst/>
          </a:prstGeom>
          <a:noFill/>
        </p:spPr>
        <p:txBody>
          <a:bodyPr wrap="square">
            <a:spAutoFit/>
          </a:bodyPr>
          <a:lstStyle/>
          <a:p>
            <a:pPr algn="ctr" rtl="0">
              <a:lnSpc>
                <a:spcPct val="108000"/>
              </a:lnSpc>
              <a:spcAft>
                <a:spcPts val="792"/>
              </a:spcAft>
            </a:pPr>
            <a:r>
              <a:rPr lang="mk-MK" b="1" i="1" dirty="0">
                <a:effectLst/>
                <a:latin typeface="Calibri, serif"/>
              </a:rPr>
              <a:t>Табела 8: На кој начин и од која перспектива беа обработени темите</a:t>
            </a:r>
            <a:endParaRPr lang="en-US" dirty="0">
              <a:effectLst/>
            </a:endParaRPr>
          </a:p>
        </p:txBody>
      </p:sp>
    </p:spTree>
    <p:extLst>
      <p:ext uri="{BB962C8B-B14F-4D97-AF65-F5344CB8AC3E}">
        <p14:creationId xmlns:p14="http://schemas.microsoft.com/office/powerpoint/2010/main" val="1119512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1093</TotalTime>
  <Words>2529</Words>
  <Application>Microsoft Office PowerPoint</Application>
  <PresentationFormat>Widescreen</PresentationFormat>
  <Paragraphs>291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 Light</vt:lpstr>
      <vt:lpstr>Calibri, serif</vt:lpstr>
      <vt:lpstr>Corbel</vt:lpstr>
      <vt:lpstr>Wingdings</vt:lpstr>
      <vt:lpstr>Banded</vt:lpstr>
      <vt:lpstr>Анализи на родовите прашања и начинот на прикажување и претставување на жените и на мажите во програмите на радиодифузерите</vt:lpstr>
      <vt:lpstr>Вовед </vt:lpstr>
      <vt:lpstr>Методологија</vt:lpstr>
      <vt:lpstr>PowerPoint Presentation</vt:lpstr>
      <vt:lpstr>Претставување на општите наоди (квантитативни и квалитативни збирни податоци од сите програмски сервиси)</vt:lpstr>
      <vt:lpstr>PowerPoint Presentation</vt:lpstr>
      <vt:lpstr>PowerPoint Presentation</vt:lpstr>
      <vt:lpstr>Истражувањето ги анализираше и темите кои беа опфатени во забавните емисии. При обработката, постоеше повеќекратна опција да се избере темата што беше застапена во прилозите. </vt:lpstr>
      <vt:lpstr>PowerPoint Presentation</vt:lpstr>
      <vt:lpstr>PowerPoint Presentation</vt:lpstr>
      <vt:lpstr>Родовата анализата на прилозите го опфати и индикаторот на претпоставена возраст на соговорниците/соговорничките или визуелно прикажаните личности. </vt:lpstr>
      <vt:lpstr>PowerPoint Presentation</vt:lpstr>
      <vt:lpstr>Заклучоци</vt:lpstr>
      <vt:lpstr>Препораки</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Meriton</dc:creator>
  <cp:lastModifiedBy>viktorija.borovska@isshs.edu.mk</cp:lastModifiedBy>
  <cp:revision>30</cp:revision>
  <dcterms:created xsi:type="dcterms:W3CDTF">2023-02-07T10:14:52Z</dcterms:created>
  <dcterms:modified xsi:type="dcterms:W3CDTF">2023-03-23T10:06:24Z</dcterms:modified>
</cp:coreProperties>
</file>