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1765"/>
    <a:srgbClr val="9A7500"/>
    <a:srgbClr val="70002D"/>
    <a:srgbClr val="FF0066"/>
    <a:srgbClr val="001236"/>
    <a:srgbClr val="490F48"/>
    <a:srgbClr val="261036"/>
    <a:srgbClr val="FF4F96"/>
    <a:srgbClr val="FA1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8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154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79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5007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900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027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681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7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6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1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7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3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5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3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2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2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797" y="2292825"/>
            <a:ext cx="8825658" cy="2293488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Водич за мониторинг на известувањето за родово засновано насилство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811" y="5699884"/>
            <a:ext cx="4815624" cy="506704"/>
          </a:xfrm>
        </p:spPr>
        <p:txBody>
          <a:bodyPr>
            <a:normAutofit fontScale="85000" lnSpcReduction="10000"/>
          </a:bodyPr>
          <a:lstStyle/>
          <a:p>
            <a:r>
              <a:rPr lang="mk-MK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М-р Емилија Петреска-Камењарова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0" y="447359"/>
            <a:ext cx="4111343" cy="88631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04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87356"/>
            <a:ext cx="10565524" cy="5061044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IV.	Општо покривање</a:t>
            </a:r>
          </a:p>
          <a:p>
            <a:r>
              <a:rPr lang="ru-RU" dirty="0"/>
              <a:t>Дали известувањето ја загрозува понатамошната безбедност на жртвата/преживеаното лице или тие што зависат од неа?</a:t>
            </a:r>
          </a:p>
          <a:p>
            <a:r>
              <a:rPr lang="ru-RU" dirty="0"/>
              <a:t>Дали машкиот сторител на насилство е невидлив (дали преку текст или слика) во известувањето? Ова се прави преку фокусирање на настанот (насилството) „што ѝ се случува“ на жртвата/преживеаното лице.</a:t>
            </a:r>
          </a:p>
          <a:p>
            <a:r>
              <a:rPr lang="ru-RU" dirty="0"/>
              <a:t>Дали известувањето е нејасно и амбивалентно во однос на динамиката, влијанието и штетата од насилството врз жените?</a:t>
            </a:r>
          </a:p>
          <a:p>
            <a:r>
              <a:rPr lang="ru-RU" dirty="0"/>
              <a:t>Дали известувањето ја минимизира штетата од насилството? Чести алатки се тривијализирање на насилството и тврдењата на жените, како и дехуманизација на жените.</a:t>
            </a:r>
          </a:p>
          <a:p>
            <a:r>
              <a:rPr lang="ru-RU" dirty="0"/>
              <a:t>Дали известувањето произведува некои аргументи или сугестии што го оправдуваат насилството врз конкретна жртва/преживеано лице и/или насилство врз жени воопшто?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672" y="125171"/>
            <a:ext cx="10112991" cy="570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Конкретни комуникациски алатки во известувањето</a:t>
            </a:r>
            <a:r>
              <a:rPr lang="mk-MK" sz="2400" dirty="0"/>
              <a:t> –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6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3564" y="5450664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/>
              <a:t>Благодарам</a:t>
            </a:r>
          </a:p>
          <a:p>
            <a:r>
              <a:rPr lang="en-US" dirty="0"/>
              <a:t>e.petreska-kamenjarova@avmu.mk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29" y="515345"/>
            <a:ext cx="4086225" cy="5581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196084" y="3121504"/>
            <a:ext cx="200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www.avmu.mk</a:t>
            </a:r>
          </a:p>
        </p:txBody>
      </p:sp>
    </p:spTree>
    <p:extLst>
      <p:ext uri="{BB962C8B-B14F-4D97-AF65-F5344CB8AC3E}">
        <p14:creationId xmlns:p14="http://schemas.microsoft.com/office/powerpoint/2010/main" val="262816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783" y="541611"/>
            <a:ext cx="7729728" cy="864108"/>
          </a:xfrm>
        </p:spPr>
        <p:txBody>
          <a:bodyPr>
            <a:normAutofit/>
          </a:bodyPr>
          <a:lstStyle/>
          <a:p>
            <a:r>
              <a:rPr lang="mk-MK" sz="2400" dirty="0"/>
              <a:t>За Водичот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26" y="1501254"/>
            <a:ext cx="10413242" cy="4653887"/>
          </a:xfrm>
        </p:spPr>
        <p:txBody>
          <a:bodyPr>
            <a:normAutofit/>
          </a:bodyPr>
          <a:lstStyle/>
          <a:p>
            <a:pPr algn="just"/>
            <a:r>
              <a:rPr lang="mk-MK" sz="2000" dirty="0">
                <a:solidFill>
                  <a:schemeClr val="tx1"/>
                </a:solidFill>
              </a:rPr>
              <a:t>Една од активностите на АВМУ за спроведување во пракса на </a:t>
            </a:r>
            <a:r>
              <a:rPr lang="ru-RU" sz="2000" dirty="0">
                <a:solidFill>
                  <a:schemeClr val="tx1"/>
                </a:solidFill>
              </a:rPr>
              <a:t>Конвенцијата на Советот на Европа за спречување и борба против насилството врз жените и домашното насилство (Истанбулската конвенција);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Изработен од г-а Катарине Сарикакис, експертка на Советот на Европа, ангжирана во рамките на проектот ЈУФРЕКС2 „Слобода на изразување и слобода на медиумите во Република Северна Македонија“ спроведуван од СоЕ и Европската Унија.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Алатка што ќе биде користена при надзорот на програмите за да се утврди дали известувањето на радиодифузерите за случаи на родово засновано насилство (РЗН) е во согласност со Законот за аудио и аудиовизуелните медиумски услуги.</a:t>
            </a:r>
            <a:r>
              <a:rPr lang="mk-MK" sz="20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mk-MK" sz="2000" dirty="0">
                <a:solidFill>
                  <a:schemeClr val="tx1"/>
                </a:solidFill>
              </a:rPr>
              <a:t>Ќе се користи во корелација со Водичот за мониторинг на говорот на омраза.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5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835" y="126547"/>
            <a:ext cx="3540730" cy="645171"/>
          </a:xfrm>
        </p:spPr>
        <p:txBody>
          <a:bodyPr>
            <a:normAutofit/>
          </a:bodyPr>
          <a:lstStyle/>
          <a:p>
            <a:r>
              <a:rPr lang="mk-MK" sz="2400" dirty="0"/>
              <a:t>Содржи: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973" y="5421138"/>
            <a:ext cx="8259170" cy="1351129"/>
          </a:xfrm>
          <a:solidFill>
            <a:srgbClr val="671765"/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Дава јасни насоки за тоа како ќе се спроведува надзорот кои ќе им бидат познати и на медиумите со оглед на фактот дека тој е објавен и достапен на веб сајтот на регулаторното тело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mk-MK" sz="2000" dirty="0">
                <a:solidFill>
                  <a:schemeClr val="tx1"/>
                </a:solidFill>
              </a:rPr>
              <a:t>и се организират работилници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449" y="2454725"/>
            <a:ext cx="5345373" cy="11545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Преглед на најважните меѓународни документи и на домашната легислатива;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73423" y="1582002"/>
            <a:ext cx="5163402" cy="1479294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Објаснување на значењето и на регулацијата и на саморегулацијата за известувањето за РЗН;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80866" y="964882"/>
            <a:ext cx="3107140" cy="123423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Пресек на состојбата со РЗН во земјава;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0639" y="3747275"/>
            <a:ext cx="8934734" cy="1535897"/>
          </a:xfrm>
          <a:prstGeom prst="rect">
            <a:avLst/>
          </a:prstGeom>
          <a:solidFill>
            <a:srgbClr val="70002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Обезбедува серија од прашања во однос на кои, при надзорот, треба да се анализира прилогот/програмата за која постои сомнеж дека не ги следи стандардите за известување за случаите на РЗН.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348717" y="3385252"/>
            <a:ext cx="2718179" cy="1576069"/>
          </a:xfrm>
          <a:prstGeom prst="rect">
            <a:avLst/>
          </a:prstGeom>
          <a:solidFill>
            <a:srgbClr val="001236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Добри практики што треба да се следат при известувањето;</a:t>
            </a:r>
          </a:p>
        </p:txBody>
      </p:sp>
    </p:spTree>
    <p:extLst>
      <p:ext uri="{BB962C8B-B14F-4D97-AF65-F5344CB8AC3E}">
        <p14:creationId xmlns:p14="http://schemas.microsoft.com/office/powerpoint/2010/main" val="242168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593" y="418781"/>
            <a:ext cx="9539785" cy="700335"/>
          </a:xfrm>
        </p:spPr>
        <p:txBody>
          <a:bodyPr>
            <a:noAutofit/>
          </a:bodyPr>
          <a:lstStyle/>
          <a:p>
            <a:r>
              <a:rPr lang="ru-RU" sz="2400" dirty="0"/>
              <a:t>Генерички прашања во контекст на сторијата/прилогот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0" y="1433015"/>
            <a:ext cx="11891750" cy="5172501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Дали извештајот што опишува насилство остава некаков сомнеж дека тоа е насилен инцидент?</a:t>
            </a:r>
          </a:p>
          <a:p>
            <a:pPr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Дали извештајот е збунувачки во однос на прашањето на насилство врз жените?</a:t>
            </a:r>
          </a:p>
          <a:p>
            <a:pPr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Дали тонот што се користи за опишување на настанот на некој начин наведува на предрасуда, особено кон жртвата/преживеаното лице?</a:t>
            </a:r>
          </a:p>
          <a:p>
            <a:pPr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Дали извештајот го претставува настанот без контекстуални информации околу насилството врз жените?</a:t>
            </a:r>
          </a:p>
          <a:p>
            <a:pPr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Дали извештајот е склон кон минимизирање на опсегот и сериозноста на насилството врз жените на каков било начин, на пример преку сликите, кајронот/телопот, тонот на презентацијата, други аудио елементи, коментари?</a:t>
            </a:r>
          </a:p>
          <a:p>
            <a:pPr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Дали извештајот на каков било начин ги зајакнува, легитимира, нормализира или оправдува сексистичките ставови за жените и оправдува насилство?</a:t>
            </a:r>
          </a:p>
          <a:p>
            <a:pPr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Дали извештајот крши некој од професионалните стандарди?</a:t>
            </a:r>
          </a:p>
          <a:p>
            <a:pPr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r">
              <a:spcBef>
                <a:spcPts val="300"/>
              </a:spcBef>
            </a:pPr>
            <a:r>
              <a:rPr lang="ru-RU" sz="2000" u="sng" dirty="0">
                <a:solidFill>
                  <a:schemeClr val="tx1"/>
                </a:solidFill>
              </a:rPr>
              <a:t>Ако еден или повеќе одговори се „да“ се поставуваат подетални прашања. </a:t>
            </a:r>
          </a:p>
        </p:txBody>
      </p:sp>
    </p:spTree>
    <p:extLst>
      <p:ext uri="{BB962C8B-B14F-4D97-AF65-F5344CB8AC3E}">
        <p14:creationId xmlns:p14="http://schemas.microsoft.com/office/powerpoint/2010/main" val="32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70864"/>
          </a:xfrm>
        </p:spPr>
        <p:txBody>
          <a:bodyPr/>
          <a:lstStyle/>
          <a:p>
            <a:r>
              <a:rPr lang="ru-RU" sz="2400" dirty="0"/>
              <a:t>Конкретни прашања за содржината на прилогот - 1</a:t>
            </a:r>
            <a:br>
              <a:rPr lang="ru-RU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119116"/>
            <a:ext cx="10711748" cy="5268036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ru-RU" dirty="0">
              <a:solidFill>
                <a:srgbClr val="26103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I.	Дали жртвите/преживеаните лица се прикажани:</a:t>
            </a:r>
          </a:p>
          <a:p>
            <a:r>
              <a:rPr lang="ru-RU" dirty="0">
                <a:solidFill>
                  <a:srgbClr val="261036"/>
                </a:solidFill>
              </a:rPr>
              <a:t>На каков било начин како слаби и на тој начин одговорни што не се заштитиле?</a:t>
            </a:r>
          </a:p>
          <a:p>
            <a:r>
              <a:rPr lang="ru-RU" dirty="0">
                <a:solidFill>
                  <a:srgbClr val="261036"/>
                </a:solidFill>
              </a:rPr>
              <a:t>Како премногу глупави или премногу неодговорни што не се заштитиле?</a:t>
            </a:r>
          </a:p>
          <a:p>
            <a:r>
              <a:rPr lang="ru-RU" dirty="0">
                <a:solidFill>
                  <a:srgbClr val="261036"/>
                </a:solidFill>
              </a:rPr>
              <a:t>Провокативни, сугестивни, дека „си го бараат“ особено на сексуален начин?</a:t>
            </a:r>
          </a:p>
          <a:p>
            <a:r>
              <a:rPr lang="ru-RU" dirty="0">
                <a:solidFill>
                  <a:srgbClr val="261036"/>
                </a:solidFill>
              </a:rPr>
              <a:t>Стануваат жртва/преживеано лице поради нивната појава?</a:t>
            </a:r>
          </a:p>
          <a:p>
            <a:r>
              <a:rPr lang="ru-RU" dirty="0">
                <a:solidFill>
                  <a:srgbClr val="261036"/>
                </a:solidFill>
              </a:rPr>
              <a:t>Дека на каков било начин „заслужуваат“ насилство поради нивното сексуално или културолошко морално однесување, нивното минато, етничка припадност или врски...?</a:t>
            </a:r>
          </a:p>
          <a:p>
            <a:r>
              <a:rPr lang="ru-RU" dirty="0">
                <a:solidFill>
                  <a:srgbClr val="261036"/>
                </a:solidFill>
              </a:rPr>
              <a:t>На обвинувачки или понижувачки начин?</a:t>
            </a:r>
          </a:p>
          <a:p>
            <a:r>
              <a:rPr lang="ru-RU" dirty="0">
                <a:solidFill>
                  <a:srgbClr val="261036"/>
                </a:solidFill>
              </a:rPr>
              <a:t>Одговорно на каков било начин за нападот?</a:t>
            </a:r>
          </a:p>
          <a:p>
            <a:endParaRPr lang="en-US" dirty="0">
              <a:solidFill>
                <a:srgbClr val="2610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70864"/>
          </a:xfrm>
        </p:spPr>
        <p:txBody>
          <a:bodyPr/>
          <a:lstStyle/>
          <a:p>
            <a:r>
              <a:rPr lang="ru-RU" sz="2400" dirty="0"/>
              <a:t>Конкретни прашања за содржината на прилогот - 2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7" y="1037230"/>
            <a:ext cx="5213444" cy="5663821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II.	Приказ на насилникот/напаѓачот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ru-RU" dirty="0"/>
              <a:t>Дали лицето/лицата се прикажани како: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dirty="0"/>
              <a:t>Нестабилни?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dirty="0"/>
              <a:t>„Чудовишта“?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dirty="0"/>
              <a:t>Дека биле присилени да нападнат/злоупотребат?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dirty="0"/>
              <a:t>Дека сториле кривично дело од страст?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dirty="0"/>
              <a:t>Дека немале избор освен да го извршат насилното кривично дело?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dirty="0"/>
              <a:t>Како насилни поради нивната раса/класа/образование, односно надвор од прифатените норми?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45709" y="1037230"/>
            <a:ext cx="6250674" cy="582077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514350" indent="-514350">
              <a:buFont typeface="Wingdings 3" charset="2"/>
              <a:buAutoNum type="romanUcPeriod" startAt="3"/>
            </a:pPr>
            <a:r>
              <a:rPr lang="mk-MK" i="1" dirty="0">
                <a:solidFill>
                  <a:srgbClr val="490F48"/>
                </a:solidFill>
              </a:rPr>
              <a:t>Приказ на настанот</a:t>
            </a:r>
            <a:endParaRPr lang="en-US" i="1" dirty="0">
              <a:solidFill>
                <a:srgbClr val="490F48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mk-MK" dirty="0">
                <a:solidFill>
                  <a:schemeClr val="accent1">
                    <a:lumMod val="50000"/>
                  </a:schemeClr>
                </a:solidFill>
              </a:rPr>
              <a:t>Дали настанот е прикажан како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mk-MK" dirty="0">
                <a:solidFill>
                  <a:schemeClr val="accent1">
                    <a:lumMod val="50000"/>
                  </a:schemeClr>
                </a:solidFill>
              </a:rPr>
              <a:t>Изолиран инцидент?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mk-MK" dirty="0">
                <a:solidFill>
                  <a:schemeClr val="accent1">
                    <a:lumMod val="50000"/>
                  </a:schemeClr>
                </a:solidFill>
              </a:rPr>
              <a:t>Вонреден инцидент што се истакнува во општество во кое генерално нема насилство?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mk-MK" dirty="0">
                <a:solidFill>
                  <a:schemeClr val="accent1">
                    <a:lumMod val="50000"/>
                  </a:schemeClr>
                </a:solidFill>
              </a:rPr>
              <a:t>Кривично дело од страст/чест, израз на „љубов“ и генерално од повисок културен „морал“?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mk-MK" dirty="0">
                <a:solidFill>
                  <a:schemeClr val="accent1">
                    <a:lumMod val="50000"/>
                  </a:schemeClr>
                </a:solidFill>
              </a:rPr>
              <a:t>„Жртвување“ за „општото добро“?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mk-MK" dirty="0">
                <a:solidFill>
                  <a:schemeClr val="accent1">
                    <a:lumMod val="50000"/>
                  </a:schemeClr>
                </a:solidFill>
              </a:rPr>
              <a:t>„Лекција“ и предупредување за други жени?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mk-MK" dirty="0">
                <a:solidFill>
                  <a:schemeClr val="accent1">
                    <a:lumMod val="50000"/>
                  </a:schemeClr>
                </a:solidFill>
              </a:rPr>
              <a:t>Приватна работа?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mk-MK" dirty="0">
                <a:solidFill>
                  <a:schemeClr val="accent1">
                    <a:lumMod val="50000"/>
                  </a:schemeClr>
                </a:solidFill>
              </a:rPr>
              <a:t>Претежно се припишува на „вонредни“ услови како што се технологија што промовира насилен говор?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125171"/>
            <a:ext cx="10058401" cy="570864"/>
          </a:xfrm>
        </p:spPr>
        <p:txBody>
          <a:bodyPr/>
          <a:lstStyle/>
          <a:p>
            <a:r>
              <a:rPr lang="ru-RU" sz="2400" dirty="0"/>
              <a:t>Конкретни комуникациски алатки во известувањето</a:t>
            </a:r>
            <a:r>
              <a:rPr lang="mk-MK" sz="2400" dirty="0"/>
              <a:t> – ЈАЗИК 1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4085" y="1665027"/>
            <a:ext cx="8911988" cy="450376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dirty="0"/>
              <a:t>I.	Дали јазикот што се употребува е:</a:t>
            </a:r>
          </a:p>
          <a:p>
            <a:pPr marL="0" indent="0">
              <a:spcBef>
                <a:spcPts val="600"/>
              </a:spcBef>
              <a:buNone/>
            </a:pP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Непрецизен или неточен јазик при опишување на настанот?</a:t>
            </a:r>
          </a:p>
          <a:p>
            <a:pPr>
              <a:spcBef>
                <a:spcPts val="600"/>
              </a:spcBef>
            </a:pPr>
            <a:r>
              <a:rPr lang="ru-RU" dirty="0"/>
              <a:t>Зборови со културолошко значење, особено со навредливо значење?</a:t>
            </a:r>
          </a:p>
          <a:p>
            <a:pPr>
              <a:spcBef>
                <a:spcPts val="600"/>
              </a:spcBef>
            </a:pPr>
            <a:r>
              <a:rPr lang="ru-RU" dirty="0"/>
              <a:t>Повикува на осуда или оправдување на насилството врз жени?</a:t>
            </a:r>
          </a:p>
          <a:p>
            <a:pPr>
              <a:spcBef>
                <a:spcPts val="600"/>
              </a:spcBef>
            </a:pPr>
            <a:r>
              <a:rPr lang="ru-RU" dirty="0"/>
              <a:t>Го прави насилството гламурозно или сензационалистичко?</a:t>
            </a:r>
          </a:p>
          <a:p>
            <a:pPr>
              <a:spcBef>
                <a:spcPts val="600"/>
              </a:spcBef>
            </a:pPr>
            <a:r>
              <a:rPr lang="ru-RU" dirty="0"/>
              <a:t>Се употребува за „давање лекции“?</a:t>
            </a:r>
          </a:p>
          <a:p>
            <a:pPr>
              <a:spcBef>
                <a:spcPts val="600"/>
              </a:spcBef>
            </a:pPr>
            <a:r>
              <a:rPr lang="ru-RU" dirty="0"/>
              <a:t>Создава секундарна виктимизација?</a:t>
            </a:r>
          </a:p>
          <a:p>
            <a:pPr>
              <a:spcBef>
                <a:spcPts val="600"/>
              </a:spcBef>
            </a:pPr>
            <a:r>
              <a:rPr lang="ru-RU" dirty="0"/>
              <a:t>Стереотипен јазик?</a:t>
            </a:r>
          </a:p>
          <a:p>
            <a:pPr>
              <a:spcBef>
                <a:spcPts val="600"/>
              </a:spcBef>
            </a:pPr>
            <a:r>
              <a:rPr lang="ru-RU" dirty="0"/>
              <a:t>Пасивен и сугерира вина?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802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125171"/>
            <a:ext cx="10112991" cy="570864"/>
          </a:xfrm>
        </p:spPr>
        <p:txBody>
          <a:bodyPr/>
          <a:lstStyle/>
          <a:p>
            <a:r>
              <a:rPr lang="ru-RU" sz="2400" dirty="0"/>
              <a:t>Конкретни комуникациски алатки во известувањето</a:t>
            </a:r>
            <a:r>
              <a:rPr lang="mk-MK" sz="2400" dirty="0"/>
              <a:t> – ЈАЗИК 2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6160" y="1487606"/>
            <a:ext cx="10085697" cy="477671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dirty="0"/>
              <a:t>I.	Тон, кајрон, телоп...</a:t>
            </a:r>
          </a:p>
          <a:p>
            <a:pPr marL="0" indent="0">
              <a:spcBef>
                <a:spcPts val="600"/>
              </a:spcBef>
              <a:buNone/>
            </a:pP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Дали тонот на прилогот е жесток, груб или наметлив, особено во однос на преживеаните лица?</a:t>
            </a:r>
          </a:p>
          <a:p>
            <a:pPr>
              <a:spcBef>
                <a:spcPts val="600"/>
              </a:spcBef>
            </a:pPr>
            <a:r>
              <a:rPr lang="ru-RU" dirty="0"/>
              <a:t>Дали тонот на прилогот е жесток или манипулативен, особено во однос на малолетниците?</a:t>
            </a:r>
          </a:p>
          <a:p>
            <a:pPr>
              <a:spcBef>
                <a:spcPts val="600"/>
              </a:spcBef>
            </a:pPr>
            <a:r>
              <a:rPr lang="ru-RU" dirty="0"/>
              <a:t>Дали кајронот, телопот или други текстуални помагала погрешно ја наведуваат или погрешно ја претставуваат сторијата?</a:t>
            </a:r>
          </a:p>
          <a:p>
            <a:pPr>
              <a:spcBef>
                <a:spcPts val="600"/>
              </a:spcBef>
            </a:pPr>
            <a:r>
              <a:rPr lang="ru-RU" dirty="0"/>
              <a:t>Дали е јазикот алатка која им служи на поставените прашања поврзани со насилникот, жртвата/преживеаното лице и настанот, односно дали прашањата се сугестивни или обвинувачки кон жртвата, дали некого поддржува со придавки или изрази, директно или индиректно?</a:t>
            </a:r>
          </a:p>
        </p:txBody>
      </p:sp>
    </p:spTree>
    <p:extLst>
      <p:ext uri="{BB962C8B-B14F-4D97-AF65-F5344CB8AC3E}">
        <p14:creationId xmlns:p14="http://schemas.microsoft.com/office/powerpoint/2010/main" val="85600881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5960" y="668739"/>
            <a:ext cx="6114197" cy="6161964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III.	Дали визуелните материјали:</a:t>
            </a:r>
          </a:p>
          <a:p>
            <a:pPr>
              <a:buClr>
                <a:srgbClr val="002060"/>
              </a:buClr>
            </a:pPr>
            <a:r>
              <a:rPr lang="ru-RU" dirty="0"/>
              <a:t>Се користат без дозвола од жртвата/преживеаното лице?</a:t>
            </a:r>
          </a:p>
          <a:p>
            <a:pPr>
              <a:buClr>
                <a:srgbClr val="002060"/>
              </a:buClr>
            </a:pPr>
            <a:r>
              <a:rPr lang="ru-RU" dirty="0"/>
              <a:t>Ја претставува жртвата/преживеаното лице на неповолен начин и така сугерира вина? Дали сликите придонесуваат кон обвинувачки или деградирачки третман на жртвата/преживеаното лице?</a:t>
            </a:r>
          </a:p>
          <a:p>
            <a:pPr>
              <a:buClr>
                <a:srgbClr val="002060"/>
              </a:buClr>
            </a:pPr>
            <a:r>
              <a:rPr lang="ru-RU" dirty="0"/>
              <a:t>Дали изборот на слики и нивното уредување е прецизно и дали го преставуваат настанот на точен начин и со покажување почит?</a:t>
            </a:r>
          </a:p>
          <a:p>
            <a:pPr>
              <a:buClr>
                <a:srgbClr val="002060"/>
              </a:buClr>
            </a:pPr>
            <a:r>
              <a:rPr lang="ru-RU" dirty="0"/>
              <a:t>Сликите се премногу детални и вознемирувачки, а не пренесуваат суштински информации, туку служат за сензационализам во сторијата?</a:t>
            </a:r>
          </a:p>
          <a:p>
            <a:pPr>
              <a:buClr>
                <a:srgbClr val="002060"/>
              </a:buClr>
            </a:pPr>
            <a:r>
              <a:rPr lang="ru-RU" dirty="0"/>
              <a:t>Дали сликите ги инфантилизираат или обезмоќува жените?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536" y="750627"/>
            <a:ext cx="5895832" cy="60937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II.	Интервјуа со жртви/преживеани лица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Кршење на протокол и етика при интервјуа со деца или други ранливи поединци?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Откриени се името или лицето или други карактеристики на жртвата/преживеаното лице, или информациите во извештајот може да доведат до нивна идентификација без нивна согласност или судска дозвола?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Дали се користи преведувач кога е потребно?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Ако сторителот е  интервјуиран - дали неговите ставови се прифатени и директно или индиректно се користат како оправдување за насилството? Ова исто така се постигнува ако се дозволат проблематични делови од интервјуто, а отсуствува коментар од страна на новинарот.</a:t>
            </a:r>
            <a:endParaRPr lang="en-US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7672" y="125171"/>
            <a:ext cx="10112991" cy="570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Конкретни комуникациски алатки во известувањето</a:t>
            </a:r>
            <a:r>
              <a:rPr lang="mk-MK" sz="2400" dirty="0"/>
              <a:t> –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80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795</TotalTime>
  <Words>1208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</vt:lpstr>
      <vt:lpstr>Водич за мониторинг на известувањето за родово засновано насилство</vt:lpstr>
      <vt:lpstr>За Водичот</vt:lpstr>
      <vt:lpstr>Содржи:</vt:lpstr>
      <vt:lpstr>Генерички прашања во контекст на сторијата/прилогот</vt:lpstr>
      <vt:lpstr>Конкретни прашања за содржината на прилогот - 1 </vt:lpstr>
      <vt:lpstr>Конкретни прашања за содржината на прилогот - 2</vt:lpstr>
      <vt:lpstr>Конкретни комуникациски алатки во известувањето – ЈАЗИК 1</vt:lpstr>
      <vt:lpstr>Конкретни комуникациски алатки во известувањето – ЈАЗИК 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Emilija Petrevska</dc:creator>
  <cp:lastModifiedBy>Emilija Ep. Petreska</cp:lastModifiedBy>
  <cp:revision>60</cp:revision>
  <dcterms:created xsi:type="dcterms:W3CDTF">2021-11-09T04:29:08Z</dcterms:created>
  <dcterms:modified xsi:type="dcterms:W3CDTF">2022-06-06T08:41:08Z</dcterms:modified>
</cp:coreProperties>
</file>