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5" r:id="rId5"/>
  </p:sldMasterIdLst>
  <p:notesMasterIdLst>
    <p:notesMasterId r:id="rId45"/>
  </p:notesMasterIdLst>
  <p:handoutMasterIdLst>
    <p:handoutMasterId r:id="rId46"/>
  </p:handoutMasterIdLst>
  <p:sldIdLst>
    <p:sldId id="256" r:id="rId6"/>
    <p:sldId id="257" r:id="rId7"/>
    <p:sldId id="278" r:id="rId8"/>
    <p:sldId id="289" r:id="rId9"/>
    <p:sldId id="288" r:id="rId10"/>
    <p:sldId id="258" r:id="rId11"/>
    <p:sldId id="286" r:id="rId12"/>
    <p:sldId id="287" r:id="rId13"/>
    <p:sldId id="290" r:id="rId14"/>
    <p:sldId id="280" r:id="rId15"/>
    <p:sldId id="291" r:id="rId16"/>
    <p:sldId id="292" r:id="rId17"/>
    <p:sldId id="293" r:id="rId18"/>
    <p:sldId id="294" r:id="rId19"/>
    <p:sldId id="266" r:id="rId20"/>
    <p:sldId id="281" r:id="rId21"/>
    <p:sldId id="285" r:id="rId22"/>
    <p:sldId id="282" r:id="rId23"/>
    <p:sldId id="284" r:id="rId24"/>
    <p:sldId id="311" r:id="rId25"/>
    <p:sldId id="308" r:id="rId26"/>
    <p:sldId id="307" r:id="rId27"/>
    <p:sldId id="309" r:id="rId28"/>
    <p:sldId id="312" r:id="rId29"/>
    <p:sldId id="310" r:id="rId30"/>
    <p:sldId id="271"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28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0655" autoAdjust="0"/>
  </p:normalViewPr>
  <p:slideViewPr>
    <p:cSldViewPr snapToGrid="0">
      <p:cViewPr varScale="1">
        <p:scale>
          <a:sx n="101" d="100"/>
          <a:sy n="101" d="100"/>
        </p:scale>
        <p:origin x="738" y="102"/>
      </p:cViewPr>
      <p:guideLst>
        <p:guide orient="horz" pos="2160"/>
        <p:guide pos="3840"/>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BDBCD-C32E-44B9-97DA-AAFC80BCABB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825D5C4-EB15-441A-BC09-9D83BC34E640}">
      <dgm:prSet phldrT="[Text]"/>
      <dgm:spPr/>
      <dgm:t>
        <a:bodyPr/>
        <a:lstStyle/>
        <a:p>
          <a:r>
            <a:rPr lang="mk-MK" dirty="0"/>
            <a:t>Прилози кои се однесуваа на судските процеси поврзани со Јилдиз Веапоска</a:t>
          </a:r>
          <a:endParaRPr lang="en-US" dirty="0"/>
        </a:p>
      </dgm:t>
    </dgm:pt>
    <dgm:pt modelId="{B9D2FC66-C488-4429-A9AE-4326B0854AB6}" type="parTrans" cxnId="{186E3CD3-5F24-480F-83F0-5B979CD6869E}">
      <dgm:prSet/>
      <dgm:spPr/>
      <dgm:t>
        <a:bodyPr/>
        <a:lstStyle/>
        <a:p>
          <a:endParaRPr lang="en-US"/>
        </a:p>
      </dgm:t>
    </dgm:pt>
    <dgm:pt modelId="{C3678059-EFE3-456B-B9C0-E3812A5D4FC9}" type="sibTrans" cxnId="{186E3CD3-5F24-480F-83F0-5B979CD6869E}">
      <dgm:prSet/>
      <dgm:spPr/>
      <dgm:t>
        <a:bodyPr/>
        <a:lstStyle/>
        <a:p>
          <a:endParaRPr lang="en-US"/>
        </a:p>
      </dgm:t>
    </dgm:pt>
    <dgm:pt modelId="{069939B7-4FB6-472D-99D6-AE1DA5E6B4F6}">
      <dgm:prSet phldrT="[Text]"/>
      <dgm:spPr/>
      <dgm:t>
        <a:bodyPr/>
        <a:lstStyle/>
        <a:p>
          <a:r>
            <a:rPr lang="mk-MK"/>
            <a:t>Прилози од странска продукција (Украина, Турција, Косово, жени мигрантки) </a:t>
          </a:r>
          <a:endParaRPr lang="en-US"/>
        </a:p>
      </dgm:t>
    </dgm:pt>
    <dgm:pt modelId="{D343AA54-0DF8-4AA8-97BE-8B61E64DEB44}" type="parTrans" cxnId="{B864A83E-2B20-4BA9-8696-7BE734A21902}">
      <dgm:prSet/>
      <dgm:spPr/>
      <dgm:t>
        <a:bodyPr/>
        <a:lstStyle/>
        <a:p>
          <a:endParaRPr lang="en-US"/>
        </a:p>
      </dgm:t>
    </dgm:pt>
    <dgm:pt modelId="{F7825E4D-B4C4-444B-B1CE-A2DE8D0325B2}" type="sibTrans" cxnId="{B864A83E-2B20-4BA9-8696-7BE734A21902}">
      <dgm:prSet/>
      <dgm:spPr/>
      <dgm:t>
        <a:bodyPr/>
        <a:lstStyle/>
        <a:p>
          <a:endParaRPr lang="en-US"/>
        </a:p>
      </dgm:t>
    </dgm:pt>
    <dgm:pt modelId="{6CF428E8-93D0-45BD-838F-2EF13A26AC7B}">
      <dgm:prSet phldrT="[Text]"/>
      <dgm:spPr/>
      <dgm:t>
        <a:bodyPr/>
        <a:lstStyle/>
        <a:p>
          <a:r>
            <a:rPr lang="mk-MK"/>
            <a:t>Прилози кои упатуваа на сексуално вознемирување на девојки </a:t>
          </a:r>
          <a:endParaRPr lang="en-US"/>
        </a:p>
      </dgm:t>
    </dgm:pt>
    <dgm:pt modelId="{D7B1C915-1380-4F1C-99D0-CFCBC2863808}" type="parTrans" cxnId="{61F3555B-5C83-4127-9CAB-A2BD846D0578}">
      <dgm:prSet/>
      <dgm:spPr/>
      <dgm:t>
        <a:bodyPr/>
        <a:lstStyle/>
        <a:p>
          <a:endParaRPr lang="en-US"/>
        </a:p>
      </dgm:t>
    </dgm:pt>
    <dgm:pt modelId="{5FEFA0DB-3733-4B02-A7A0-DD215FBE5CAC}" type="sibTrans" cxnId="{61F3555B-5C83-4127-9CAB-A2BD846D0578}">
      <dgm:prSet/>
      <dgm:spPr/>
      <dgm:t>
        <a:bodyPr/>
        <a:lstStyle/>
        <a:p>
          <a:endParaRPr lang="en-US"/>
        </a:p>
      </dgm:t>
    </dgm:pt>
    <dgm:pt modelId="{5CF0314C-7461-4414-8270-121C12248A24}">
      <dgm:prSet/>
      <dgm:spPr/>
      <dgm:t>
        <a:bodyPr/>
        <a:lstStyle/>
        <a:p>
          <a:r>
            <a:rPr lang="mk-MK"/>
            <a:t>Сторија за повлеченото обвинение за обид за силување изречена на фудбалер на „Манчестер јунајтед“ </a:t>
          </a:r>
          <a:endParaRPr lang="en-US"/>
        </a:p>
      </dgm:t>
    </dgm:pt>
    <dgm:pt modelId="{F4547800-B35B-42BB-AA21-78499BFE5017}" type="parTrans" cxnId="{B7BC604D-A9F4-4C68-83FB-F35543638C27}">
      <dgm:prSet/>
      <dgm:spPr/>
      <dgm:t>
        <a:bodyPr/>
        <a:lstStyle/>
        <a:p>
          <a:endParaRPr lang="en-US"/>
        </a:p>
      </dgm:t>
    </dgm:pt>
    <dgm:pt modelId="{E26E800F-EE9E-4D62-83EE-01A186FEC8A4}" type="sibTrans" cxnId="{B7BC604D-A9F4-4C68-83FB-F35543638C27}">
      <dgm:prSet/>
      <dgm:spPr/>
      <dgm:t>
        <a:bodyPr/>
        <a:lstStyle/>
        <a:p>
          <a:endParaRPr lang="en-US"/>
        </a:p>
      </dgm:t>
    </dgm:pt>
    <dgm:pt modelId="{938C5BD3-1F81-45BE-8F39-314E7388A52E}">
      <dgm:prSet/>
      <dgm:spPr/>
      <dgm:t>
        <a:bodyPr/>
        <a:lstStyle/>
        <a:p>
          <a:r>
            <a:rPr lang="mk-MK"/>
            <a:t>Прилози кои се однесуваа на судење за убиено момче  </a:t>
          </a:r>
          <a:endParaRPr lang="en-US"/>
        </a:p>
      </dgm:t>
    </dgm:pt>
    <dgm:pt modelId="{66A3D777-D980-4F56-B233-5F7E2CA17C7A}" type="parTrans" cxnId="{D0C7B263-EBE9-4F7D-B98B-010AE890CDF2}">
      <dgm:prSet/>
      <dgm:spPr/>
      <dgm:t>
        <a:bodyPr/>
        <a:lstStyle/>
        <a:p>
          <a:endParaRPr lang="en-US"/>
        </a:p>
      </dgm:t>
    </dgm:pt>
    <dgm:pt modelId="{1455DCB6-8EEE-451B-A4CC-23872D09DF30}" type="sibTrans" cxnId="{D0C7B263-EBE9-4F7D-B98B-010AE890CDF2}">
      <dgm:prSet/>
      <dgm:spPr/>
      <dgm:t>
        <a:bodyPr/>
        <a:lstStyle/>
        <a:p>
          <a:endParaRPr lang="en-US"/>
        </a:p>
      </dgm:t>
    </dgm:pt>
    <dgm:pt modelId="{89B46628-7AE4-4543-B66C-0774887DCD78}">
      <dgm:prSet/>
      <dgm:spPr/>
      <dgm:t>
        <a:bodyPr/>
        <a:lstStyle/>
        <a:p>
          <a:r>
            <a:rPr lang="mk-MK" dirty="0" smtClean="0"/>
            <a:t>Прилог кој се однесува на текст на транспарент од протестот на жените по повод 8 март</a:t>
          </a:r>
          <a:endParaRPr lang="en-US" dirty="0"/>
        </a:p>
      </dgm:t>
    </dgm:pt>
    <dgm:pt modelId="{9CA8F06D-1188-4A0E-A141-D66D95179585}" type="parTrans" cxnId="{D34AF050-0F63-41E3-B324-938A71004182}">
      <dgm:prSet/>
      <dgm:spPr/>
      <dgm:t>
        <a:bodyPr/>
        <a:lstStyle/>
        <a:p>
          <a:endParaRPr lang="en-US"/>
        </a:p>
      </dgm:t>
    </dgm:pt>
    <dgm:pt modelId="{277966CE-5B14-4CC9-8A5C-2AF645CFC3D6}" type="sibTrans" cxnId="{D34AF050-0F63-41E3-B324-938A71004182}">
      <dgm:prSet/>
      <dgm:spPr/>
      <dgm:t>
        <a:bodyPr/>
        <a:lstStyle/>
        <a:p>
          <a:endParaRPr lang="en-US"/>
        </a:p>
      </dgm:t>
    </dgm:pt>
    <dgm:pt modelId="{83E5311A-0B7F-4397-B0EE-A95D89144B3D}" type="pres">
      <dgm:prSet presAssocID="{74CBDBCD-C32E-44B9-97DA-AAFC80BCABBE}" presName="linear" presStyleCnt="0">
        <dgm:presLayoutVars>
          <dgm:dir/>
          <dgm:animLvl val="lvl"/>
          <dgm:resizeHandles val="exact"/>
        </dgm:presLayoutVars>
      </dgm:prSet>
      <dgm:spPr/>
      <dgm:t>
        <a:bodyPr/>
        <a:lstStyle/>
        <a:p>
          <a:endParaRPr lang="en-US"/>
        </a:p>
      </dgm:t>
    </dgm:pt>
    <dgm:pt modelId="{7AACCBF7-ACC2-41B0-A573-81A0E00292D1}" type="pres">
      <dgm:prSet presAssocID="{9825D5C4-EB15-441A-BC09-9D83BC34E640}" presName="parentLin" presStyleCnt="0"/>
      <dgm:spPr/>
    </dgm:pt>
    <dgm:pt modelId="{F09F6E8A-4689-436E-89B0-16E4445F3299}" type="pres">
      <dgm:prSet presAssocID="{9825D5C4-EB15-441A-BC09-9D83BC34E640}" presName="parentLeftMargin" presStyleLbl="node1" presStyleIdx="0" presStyleCnt="6"/>
      <dgm:spPr/>
      <dgm:t>
        <a:bodyPr/>
        <a:lstStyle/>
        <a:p>
          <a:endParaRPr lang="en-US"/>
        </a:p>
      </dgm:t>
    </dgm:pt>
    <dgm:pt modelId="{0AA896A3-3805-41B7-B665-9547846B01A3}" type="pres">
      <dgm:prSet presAssocID="{9825D5C4-EB15-441A-BC09-9D83BC34E640}" presName="parentText" presStyleLbl="node1" presStyleIdx="0" presStyleCnt="6">
        <dgm:presLayoutVars>
          <dgm:chMax val="0"/>
          <dgm:bulletEnabled val="1"/>
        </dgm:presLayoutVars>
      </dgm:prSet>
      <dgm:spPr/>
      <dgm:t>
        <a:bodyPr/>
        <a:lstStyle/>
        <a:p>
          <a:endParaRPr lang="en-US"/>
        </a:p>
      </dgm:t>
    </dgm:pt>
    <dgm:pt modelId="{EAE02850-678C-4F99-8DAD-5FF7AFE68219}" type="pres">
      <dgm:prSet presAssocID="{9825D5C4-EB15-441A-BC09-9D83BC34E640}" presName="negativeSpace" presStyleCnt="0"/>
      <dgm:spPr/>
    </dgm:pt>
    <dgm:pt modelId="{D63CA487-8749-42D1-89B2-6555404A5E62}" type="pres">
      <dgm:prSet presAssocID="{9825D5C4-EB15-441A-BC09-9D83BC34E640}" presName="childText" presStyleLbl="conFgAcc1" presStyleIdx="0" presStyleCnt="6">
        <dgm:presLayoutVars>
          <dgm:bulletEnabled val="1"/>
        </dgm:presLayoutVars>
      </dgm:prSet>
      <dgm:spPr/>
    </dgm:pt>
    <dgm:pt modelId="{70EA6E2C-19C0-4603-B329-F8B7010EC12E}" type="pres">
      <dgm:prSet presAssocID="{C3678059-EFE3-456B-B9C0-E3812A5D4FC9}" presName="spaceBetweenRectangles" presStyleCnt="0"/>
      <dgm:spPr/>
    </dgm:pt>
    <dgm:pt modelId="{216CDB36-1E1B-49EE-8FA0-EB5548653399}" type="pres">
      <dgm:prSet presAssocID="{5CF0314C-7461-4414-8270-121C12248A24}" presName="parentLin" presStyleCnt="0"/>
      <dgm:spPr/>
    </dgm:pt>
    <dgm:pt modelId="{6C83E416-1385-438F-B6A1-DD30A3978722}" type="pres">
      <dgm:prSet presAssocID="{5CF0314C-7461-4414-8270-121C12248A24}" presName="parentLeftMargin" presStyleLbl="node1" presStyleIdx="0" presStyleCnt="6"/>
      <dgm:spPr/>
      <dgm:t>
        <a:bodyPr/>
        <a:lstStyle/>
        <a:p>
          <a:endParaRPr lang="en-US"/>
        </a:p>
      </dgm:t>
    </dgm:pt>
    <dgm:pt modelId="{020A3429-8482-4FB3-BFDD-6B0027FFC66A}" type="pres">
      <dgm:prSet presAssocID="{5CF0314C-7461-4414-8270-121C12248A24}" presName="parentText" presStyleLbl="node1" presStyleIdx="1" presStyleCnt="6">
        <dgm:presLayoutVars>
          <dgm:chMax val="0"/>
          <dgm:bulletEnabled val="1"/>
        </dgm:presLayoutVars>
      </dgm:prSet>
      <dgm:spPr/>
      <dgm:t>
        <a:bodyPr/>
        <a:lstStyle/>
        <a:p>
          <a:endParaRPr lang="en-US"/>
        </a:p>
      </dgm:t>
    </dgm:pt>
    <dgm:pt modelId="{7627CE89-DA09-4E2A-AA53-9F8FB99FDD9E}" type="pres">
      <dgm:prSet presAssocID="{5CF0314C-7461-4414-8270-121C12248A24}" presName="negativeSpace" presStyleCnt="0"/>
      <dgm:spPr/>
    </dgm:pt>
    <dgm:pt modelId="{C6BE1CCD-EAD7-449A-96C3-3214505844ED}" type="pres">
      <dgm:prSet presAssocID="{5CF0314C-7461-4414-8270-121C12248A24}" presName="childText" presStyleLbl="conFgAcc1" presStyleIdx="1" presStyleCnt="6">
        <dgm:presLayoutVars>
          <dgm:bulletEnabled val="1"/>
        </dgm:presLayoutVars>
      </dgm:prSet>
      <dgm:spPr/>
    </dgm:pt>
    <dgm:pt modelId="{F356A279-6479-4CF1-904D-2BBE9FD69612}" type="pres">
      <dgm:prSet presAssocID="{E26E800F-EE9E-4D62-83EE-01A186FEC8A4}" presName="spaceBetweenRectangles" presStyleCnt="0"/>
      <dgm:spPr/>
    </dgm:pt>
    <dgm:pt modelId="{DD690C62-4E8C-4AAD-9150-66D53AF66077}" type="pres">
      <dgm:prSet presAssocID="{938C5BD3-1F81-45BE-8F39-314E7388A52E}" presName="parentLin" presStyleCnt="0"/>
      <dgm:spPr/>
    </dgm:pt>
    <dgm:pt modelId="{31D70C63-5B6B-481F-95F1-F040F5CBD156}" type="pres">
      <dgm:prSet presAssocID="{938C5BD3-1F81-45BE-8F39-314E7388A52E}" presName="parentLeftMargin" presStyleLbl="node1" presStyleIdx="1" presStyleCnt="6"/>
      <dgm:spPr/>
      <dgm:t>
        <a:bodyPr/>
        <a:lstStyle/>
        <a:p>
          <a:endParaRPr lang="en-US"/>
        </a:p>
      </dgm:t>
    </dgm:pt>
    <dgm:pt modelId="{26DA0208-59C6-4B3F-A226-AD57109B8688}" type="pres">
      <dgm:prSet presAssocID="{938C5BD3-1F81-45BE-8F39-314E7388A52E}" presName="parentText" presStyleLbl="node1" presStyleIdx="2" presStyleCnt="6">
        <dgm:presLayoutVars>
          <dgm:chMax val="0"/>
          <dgm:bulletEnabled val="1"/>
        </dgm:presLayoutVars>
      </dgm:prSet>
      <dgm:spPr/>
      <dgm:t>
        <a:bodyPr/>
        <a:lstStyle/>
        <a:p>
          <a:endParaRPr lang="en-US"/>
        </a:p>
      </dgm:t>
    </dgm:pt>
    <dgm:pt modelId="{9B66755A-6CD0-42F7-994B-4F3C0566FAED}" type="pres">
      <dgm:prSet presAssocID="{938C5BD3-1F81-45BE-8F39-314E7388A52E}" presName="negativeSpace" presStyleCnt="0"/>
      <dgm:spPr/>
    </dgm:pt>
    <dgm:pt modelId="{36B7FFC3-0FC8-4E09-80D3-B58084703A20}" type="pres">
      <dgm:prSet presAssocID="{938C5BD3-1F81-45BE-8F39-314E7388A52E}" presName="childText" presStyleLbl="conFgAcc1" presStyleIdx="2" presStyleCnt="6">
        <dgm:presLayoutVars>
          <dgm:bulletEnabled val="1"/>
        </dgm:presLayoutVars>
      </dgm:prSet>
      <dgm:spPr/>
    </dgm:pt>
    <dgm:pt modelId="{4C1C1ABE-0E25-4D81-B9C1-9289ED9B9AF6}" type="pres">
      <dgm:prSet presAssocID="{1455DCB6-8EEE-451B-A4CC-23872D09DF30}" presName="spaceBetweenRectangles" presStyleCnt="0"/>
      <dgm:spPr/>
    </dgm:pt>
    <dgm:pt modelId="{A3AFAFC6-8255-4C2F-BCA5-944F4C93F321}" type="pres">
      <dgm:prSet presAssocID="{069939B7-4FB6-472D-99D6-AE1DA5E6B4F6}" presName="parentLin" presStyleCnt="0"/>
      <dgm:spPr/>
    </dgm:pt>
    <dgm:pt modelId="{807A314D-B471-411A-8ADE-571E5067F20C}" type="pres">
      <dgm:prSet presAssocID="{069939B7-4FB6-472D-99D6-AE1DA5E6B4F6}" presName="parentLeftMargin" presStyleLbl="node1" presStyleIdx="2" presStyleCnt="6"/>
      <dgm:spPr/>
      <dgm:t>
        <a:bodyPr/>
        <a:lstStyle/>
        <a:p>
          <a:endParaRPr lang="en-US"/>
        </a:p>
      </dgm:t>
    </dgm:pt>
    <dgm:pt modelId="{90CE112D-7F12-404B-A886-EACB6CC6F935}" type="pres">
      <dgm:prSet presAssocID="{069939B7-4FB6-472D-99D6-AE1DA5E6B4F6}" presName="parentText" presStyleLbl="node1" presStyleIdx="3" presStyleCnt="6">
        <dgm:presLayoutVars>
          <dgm:chMax val="0"/>
          <dgm:bulletEnabled val="1"/>
        </dgm:presLayoutVars>
      </dgm:prSet>
      <dgm:spPr/>
      <dgm:t>
        <a:bodyPr/>
        <a:lstStyle/>
        <a:p>
          <a:endParaRPr lang="en-US"/>
        </a:p>
      </dgm:t>
    </dgm:pt>
    <dgm:pt modelId="{23197D05-9F53-47B2-B66A-4950F4A0965A}" type="pres">
      <dgm:prSet presAssocID="{069939B7-4FB6-472D-99D6-AE1DA5E6B4F6}" presName="negativeSpace" presStyleCnt="0"/>
      <dgm:spPr/>
    </dgm:pt>
    <dgm:pt modelId="{E5F143AE-B13B-43A8-AACD-BB08C8BDB0D6}" type="pres">
      <dgm:prSet presAssocID="{069939B7-4FB6-472D-99D6-AE1DA5E6B4F6}" presName="childText" presStyleLbl="conFgAcc1" presStyleIdx="3" presStyleCnt="6">
        <dgm:presLayoutVars>
          <dgm:bulletEnabled val="1"/>
        </dgm:presLayoutVars>
      </dgm:prSet>
      <dgm:spPr/>
    </dgm:pt>
    <dgm:pt modelId="{4F1B2270-7147-4EA5-A321-6C04A6F9D562}" type="pres">
      <dgm:prSet presAssocID="{F7825E4D-B4C4-444B-B1CE-A2DE8D0325B2}" presName="spaceBetweenRectangles" presStyleCnt="0"/>
      <dgm:spPr/>
    </dgm:pt>
    <dgm:pt modelId="{EC014B0E-86BE-42ED-A7A4-C55BF6465185}" type="pres">
      <dgm:prSet presAssocID="{6CF428E8-93D0-45BD-838F-2EF13A26AC7B}" presName="parentLin" presStyleCnt="0"/>
      <dgm:spPr/>
    </dgm:pt>
    <dgm:pt modelId="{E9CC857B-9B97-4B88-A242-3368150D7A01}" type="pres">
      <dgm:prSet presAssocID="{6CF428E8-93D0-45BD-838F-2EF13A26AC7B}" presName="parentLeftMargin" presStyleLbl="node1" presStyleIdx="3" presStyleCnt="6"/>
      <dgm:spPr/>
      <dgm:t>
        <a:bodyPr/>
        <a:lstStyle/>
        <a:p>
          <a:endParaRPr lang="en-US"/>
        </a:p>
      </dgm:t>
    </dgm:pt>
    <dgm:pt modelId="{23906F3D-FA74-4D12-9357-E61C2419122D}" type="pres">
      <dgm:prSet presAssocID="{6CF428E8-93D0-45BD-838F-2EF13A26AC7B}" presName="parentText" presStyleLbl="node1" presStyleIdx="4" presStyleCnt="6">
        <dgm:presLayoutVars>
          <dgm:chMax val="0"/>
          <dgm:bulletEnabled val="1"/>
        </dgm:presLayoutVars>
      </dgm:prSet>
      <dgm:spPr/>
      <dgm:t>
        <a:bodyPr/>
        <a:lstStyle/>
        <a:p>
          <a:endParaRPr lang="en-US"/>
        </a:p>
      </dgm:t>
    </dgm:pt>
    <dgm:pt modelId="{35C7067D-2670-4539-95C5-36751384510E}" type="pres">
      <dgm:prSet presAssocID="{6CF428E8-93D0-45BD-838F-2EF13A26AC7B}" presName="negativeSpace" presStyleCnt="0"/>
      <dgm:spPr/>
    </dgm:pt>
    <dgm:pt modelId="{BCBEB0CB-2B73-4A07-8E53-9C19F5EDFEDF}" type="pres">
      <dgm:prSet presAssocID="{6CF428E8-93D0-45BD-838F-2EF13A26AC7B}" presName="childText" presStyleLbl="conFgAcc1" presStyleIdx="4" presStyleCnt="6">
        <dgm:presLayoutVars>
          <dgm:bulletEnabled val="1"/>
        </dgm:presLayoutVars>
      </dgm:prSet>
      <dgm:spPr/>
    </dgm:pt>
    <dgm:pt modelId="{96A40E4C-64FB-4416-AA27-39DCC5BBE7F9}" type="pres">
      <dgm:prSet presAssocID="{5FEFA0DB-3733-4B02-A7A0-DD215FBE5CAC}" presName="spaceBetweenRectangles" presStyleCnt="0"/>
      <dgm:spPr/>
    </dgm:pt>
    <dgm:pt modelId="{EAFDDC57-E4A0-4B4E-B712-F4014035B71F}" type="pres">
      <dgm:prSet presAssocID="{89B46628-7AE4-4543-B66C-0774887DCD78}" presName="parentLin" presStyleCnt="0"/>
      <dgm:spPr/>
    </dgm:pt>
    <dgm:pt modelId="{B4612840-6452-4195-A25C-5C5773C07B19}" type="pres">
      <dgm:prSet presAssocID="{89B46628-7AE4-4543-B66C-0774887DCD78}" presName="parentLeftMargin" presStyleLbl="node1" presStyleIdx="4" presStyleCnt="6"/>
      <dgm:spPr/>
      <dgm:t>
        <a:bodyPr/>
        <a:lstStyle/>
        <a:p>
          <a:endParaRPr lang="en-US"/>
        </a:p>
      </dgm:t>
    </dgm:pt>
    <dgm:pt modelId="{748F8F79-AA57-4513-A1E9-CAE051F49206}" type="pres">
      <dgm:prSet presAssocID="{89B46628-7AE4-4543-B66C-0774887DCD78}" presName="parentText" presStyleLbl="node1" presStyleIdx="5" presStyleCnt="6">
        <dgm:presLayoutVars>
          <dgm:chMax val="0"/>
          <dgm:bulletEnabled val="1"/>
        </dgm:presLayoutVars>
      </dgm:prSet>
      <dgm:spPr/>
      <dgm:t>
        <a:bodyPr/>
        <a:lstStyle/>
        <a:p>
          <a:endParaRPr lang="en-US"/>
        </a:p>
      </dgm:t>
    </dgm:pt>
    <dgm:pt modelId="{B20E34C2-C36F-43C2-953C-6E8FFECA7FC9}" type="pres">
      <dgm:prSet presAssocID="{89B46628-7AE4-4543-B66C-0774887DCD78}" presName="negativeSpace" presStyleCnt="0"/>
      <dgm:spPr/>
    </dgm:pt>
    <dgm:pt modelId="{F8E01D01-5CC5-48AD-8E9C-019A31EF140F}" type="pres">
      <dgm:prSet presAssocID="{89B46628-7AE4-4543-B66C-0774887DCD78}" presName="childText" presStyleLbl="conFgAcc1" presStyleIdx="5" presStyleCnt="6">
        <dgm:presLayoutVars>
          <dgm:bulletEnabled val="1"/>
        </dgm:presLayoutVars>
      </dgm:prSet>
      <dgm:spPr/>
    </dgm:pt>
  </dgm:ptLst>
  <dgm:cxnLst>
    <dgm:cxn modelId="{5D2E5B01-DFEA-48F0-B283-2D9B6EEBAFA3}" type="presOf" srcId="{9825D5C4-EB15-441A-BC09-9D83BC34E640}" destId="{0AA896A3-3805-41B7-B665-9547846B01A3}" srcOrd="1" destOrd="0" presId="urn:microsoft.com/office/officeart/2005/8/layout/list1"/>
    <dgm:cxn modelId="{B864A83E-2B20-4BA9-8696-7BE734A21902}" srcId="{74CBDBCD-C32E-44B9-97DA-AAFC80BCABBE}" destId="{069939B7-4FB6-472D-99D6-AE1DA5E6B4F6}" srcOrd="3" destOrd="0" parTransId="{D343AA54-0DF8-4AA8-97BE-8B61E64DEB44}" sibTransId="{F7825E4D-B4C4-444B-B1CE-A2DE8D0325B2}"/>
    <dgm:cxn modelId="{4BC3AA79-A577-4846-9F03-24EE77EE6E50}" type="presOf" srcId="{069939B7-4FB6-472D-99D6-AE1DA5E6B4F6}" destId="{90CE112D-7F12-404B-A886-EACB6CC6F935}" srcOrd="1" destOrd="0" presId="urn:microsoft.com/office/officeart/2005/8/layout/list1"/>
    <dgm:cxn modelId="{7EB30605-2E9B-4E59-9A9B-FDE4A96B011A}" type="presOf" srcId="{5CF0314C-7461-4414-8270-121C12248A24}" destId="{6C83E416-1385-438F-B6A1-DD30A3978722}" srcOrd="0" destOrd="0" presId="urn:microsoft.com/office/officeart/2005/8/layout/list1"/>
    <dgm:cxn modelId="{F71CDC4C-112C-40DD-B036-999F2FAB16F8}" type="presOf" srcId="{89B46628-7AE4-4543-B66C-0774887DCD78}" destId="{748F8F79-AA57-4513-A1E9-CAE051F49206}" srcOrd="1" destOrd="0" presId="urn:microsoft.com/office/officeart/2005/8/layout/list1"/>
    <dgm:cxn modelId="{61F3555B-5C83-4127-9CAB-A2BD846D0578}" srcId="{74CBDBCD-C32E-44B9-97DA-AAFC80BCABBE}" destId="{6CF428E8-93D0-45BD-838F-2EF13A26AC7B}" srcOrd="4" destOrd="0" parTransId="{D7B1C915-1380-4F1C-99D0-CFCBC2863808}" sibTransId="{5FEFA0DB-3733-4B02-A7A0-DD215FBE5CAC}"/>
    <dgm:cxn modelId="{15185CF0-B4D0-4B0C-843D-E64AE5D0F3B3}" type="presOf" srcId="{5CF0314C-7461-4414-8270-121C12248A24}" destId="{020A3429-8482-4FB3-BFDD-6B0027FFC66A}" srcOrd="1" destOrd="0" presId="urn:microsoft.com/office/officeart/2005/8/layout/list1"/>
    <dgm:cxn modelId="{3E403118-CBAE-4BEB-9C1F-8702BB388660}" type="presOf" srcId="{89B46628-7AE4-4543-B66C-0774887DCD78}" destId="{B4612840-6452-4195-A25C-5C5773C07B19}" srcOrd="0" destOrd="0" presId="urn:microsoft.com/office/officeart/2005/8/layout/list1"/>
    <dgm:cxn modelId="{30CBCAA1-EECC-4F36-9705-A8E551DCF516}" type="presOf" srcId="{6CF428E8-93D0-45BD-838F-2EF13A26AC7B}" destId="{23906F3D-FA74-4D12-9357-E61C2419122D}" srcOrd="1" destOrd="0" presId="urn:microsoft.com/office/officeart/2005/8/layout/list1"/>
    <dgm:cxn modelId="{956A9162-8100-45F4-BBD2-039E4766F2CA}" type="presOf" srcId="{6CF428E8-93D0-45BD-838F-2EF13A26AC7B}" destId="{E9CC857B-9B97-4B88-A242-3368150D7A01}" srcOrd="0" destOrd="0" presId="urn:microsoft.com/office/officeart/2005/8/layout/list1"/>
    <dgm:cxn modelId="{D0C7B263-EBE9-4F7D-B98B-010AE890CDF2}" srcId="{74CBDBCD-C32E-44B9-97DA-AAFC80BCABBE}" destId="{938C5BD3-1F81-45BE-8F39-314E7388A52E}" srcOrd="2" destOrd="0" parTransId="{66A3D777-D980-4F56-B233-5F7E2CA17C7A}" sibTransId="{1455DCB6-8EEE-451B-A4CC-23872D09DF30}"/>
    <dgm:cxn modelId="{E8C79400-D308-4B0E-8594-937659AD1AC1}" type="presOf" srcId="{9825D5C4-EB15-441A-BC09-9D83BC34E640}" destId="{F09F6E8A-4689-436E-89B0-16E4445F3299}" srcOrd="0" destOrd="0" presId="urn:microsoft.com/office/officeart/2005/8/layout/list1"/>
    <dgm:cxn modelId="{186E3CD3-5F24-480F-83F0-5B979CD6869E}" srcId="{74CBDBCD-C32E-44B9-97DA-AAFC80BCABBE}" destId="{9825D5C4-EB15-441A-BC09-9D83BC34E640}" srcOrd="0" destOrd="0" parTransId="{B9D2FC66-C488-4429-A9AE-4326B0854AB6}" sibTransId="{C3678059-EFE3-456B-B9C0-E3812A5D4FC9}"/>
    <dgm:cxn modelId="{012161BA-6BDC-40BC-B186-7325B4E2A825}" type="presOf" srcId="{938C5BD3-1F81-45BE-8F39-314E7388A52E}" destId="{26DA0208-59C6-4B3F-A226-AD57109B8688}" srcOrd="1" destOrd="0" presId="urn:microsoft.com/office/officeart/2005/8/layout/list1"/>
    <dgm:cxn modelId="{B7BC604D-A9F4-4C68-83FB-F35543638C27}" srcId="{74CBDBCD-C32E-44B9-97DA-AAFC80BCABBE}" destId="{5CF0314C-7461-4414-8270-121C12248A24}" srcOrd="1" destOrd="0" parTransId="{F4547800-B35B-42BB-AA21-78499BFE5017}" sibTransId="{E26E800F-EE9E-4D62-83EE-01A186FEC8A4}"/>
    <dgm:cxn modelId="{27893E70-1B78-4425-8CA8-BAD6C1CEF109}" type="presOf" srcId="{74CBDBCD-C32E-44B9-97DA-AAFC80BCABBE}" destId="{83E5311A-0B7F-4397-B0EE-A95D89144B3D}" srcOrd="0" destOrd="0" presId="urn:microsoft.com/office/officeart/2005/8/layout/list1"/>
    <dgm:cxn modelId="{9C720CA3-F6C1-438B-9624-09254971B4B1}" type="presOf" srcId="{069939B7-4FB6-472D-99D6-AE1DA5E6B4F6}" destId="{807A314D-B471-411A-8ADE-571E5067F20C}" srcOrd="0" destOrd="0" presId="urn:microsoft.com/office/officeart/2005/8/layout/list1"/>
    <dgm:cxn modelId="{A96CDB76-D525-459D-AFBC-54A3EE19446A}" type="presOf" srcId="{938C5BD3-1F81-45BE-8F39-314E7388A52E}" destId="{31D70C63-5B6B-481F-95F1-F040F5CBD156}" srcOrd="0" destOrd="0" presId="urn:microsoft.com/office/officeart/2005/8/layout/list1"/>
    <dgm:cxn modelId="{D34AF050-0F63-41E3-B324-938A71004182}" srcId="{74CBDBCD-C32E-44B9-97DA-AAFC80BCABBE}" destId="{89B46628-7AE4-4543-B66C-0774887DCD78}" srcOrd="5" destOrd="0" parTransId="{9CA8F06D-1188-4A0E-A141-D66D95179585}" sibTransId="{277966CE-5B14-4CC9-8A5C-2AF645CFC3D6}"/>
    <dgm:cxn modelId="{53BF009B-52F6-4B35-9A5B-F42BBC86BA89}" type="presParOf" srcId="{83E5311A-0B7F-4397-B0EE-A95D89144B3D}" destId="{7AACCBF7-ACC2-41B0-A573-81A0E00292D1}" srcOrd="0" destOrd="0" presId="urn:microsoft.com/office/officeart/2005/8/layout/list1"/>
    <dgm:cxn modelId="{321CE6FA-F7FD-4EB8-A98F-AE11FB0A9F05}" type="presParOf" srcId="{7AACCBF7-ACC2-41B0-A573-81A0E00292D1}" destId="{F09F6E8A-4689-436E-89B0-16E4445F3299}" srcOrd="0" destOrd="0" presId="urn:microsoft.com/office/officeart/2005/8/layout/list1"/>
    <dgm:cxn modelId="{777A8A83-E1D2-4115-A70E-8DFDFA97FC8F}" type="presParOf" srcId="{7AACCBF7-ACC2-41B0-A573-81A0E00292D1}" destId="{0AA896A3-3805-41B7-B665-9547846B01A3}" srcOrd="1" destOrd="0" presId="urn:microsoft.com/office/officeart/2005/8/layout/list1"/>
    <dgm:cxn modelId="{AAA0296D-25EC-4605-B2F3-82CB99CB4DF5}" type="presParOf" srcId="{83E5311A-0B7F-4397-B0EE-A95D89144B3D}" destId="{EAE02850-678C-4F99-8DAD-5FF7AFE68219}" srcOrd="1" destOrd="0" presId="urn:microsoft.com/office/officeart/2005/8/layout/list1"/>
    <dgm:cxn modelId="{EF8CEC46-A99A-4E3B-91FC-6B28B2D58DB4}" type="presParOf" srcId="{83E5311A-0B7F-4397-B0EE-A95D89144B3D}" destId="{D63CA487-8749-42D1-89B2-6555404A5E62}" srcOrd="2" destOrd="0" presId="urn:microsoft.com/office/officeart/2005/8/layout/list1"/>
    <dgm:cxn modelId="{2E49C180-2F92-4858-95CD-72DF9F131312}" type="presParOf" srcId="{83E5311A-0B7F-4397-B0EE-A95D89144B3D}" destId="{70EA6E2C-19C0-4603-B329-F8B7010EC12E}" srcOrd="3" destOrd="0" presId="urn:microsoft.com/office/officeart/2005/8/layout/list1"/>
    <dgm:cxn modelId="{2D694280-A907-4AAC-9533-3EA45F97EB4A}" type="presParOf" srcId="{83E5311A-0B7F-4397-B0EE-A95D89144B3D}" destId="{216CDB36-1E1B-49EE-8FA0-EB5548653399}" srcOrd="4" destOrd="0" presId="urn:microsoft.com/office/officeart/2005/8/layout/list1"/>
    <dgm:cxn modelId="{4CE3604A-8F50-4F4A-B59A-44B166478468}" type="presParOf" srcId="{216CDB36-1E1B-49EE-8FA0-EB5548653399}" destId="{6C83E416-1385-438F-B6A1-DD30A3978722}" srcOrd="0" destOrd="0" presId="urn:microsoft.com/office/officeart/2005/8/layout/list1"/>
    <dgm:cxn modelId="{E0E2B497-F95F-4AAA-8C24-8C6D339ADFF2}" type="presParOf" srcId="{216CDB36-1E1B-49EE-8FA0-EB5548653399}" destId="{020A3429-8482-4FB3-BFDD-6B0027FFC66A}" srcOrd="1" destOrd="0" presId="urn:microsoft.com/office/officeart/2005/8/layout/list1"/>
    <dgm:cxn modelId="{388A6F80-F364-4DC4-AE18-62808C212B0F}" type="presParOf" srcId="{83E5311A-0B7F-4397-B0EE-A95D89144B3D}" destId="{7627CE89-DA09-4E2A-AA53-9F8FB99FDD9E}" srcOrd="5" destOrd="0" presId="urn:microsoft.com/office/officeart/2005/8/layout/list1"/>
    <dgm:cxn modelId="{552CC2EA-A57A-432F-B256-E5B230B342C1}" type="presParOf" srcId="{83E5311A-0B7F-4397-B0EE-A95D89144B3D}" destId="{C6BE1CCD-EAD7-449A-96C3-3214505844ED}" srcOrd="6" destOrd="0" presId="urn:microsoft.com/office/officeart/2005/8/layout/list1"/>
    <dgm:cxn modelId="{6998A860-C14C-4CCF-B47B-EC45539A7144}" type="presParOf" srcId="{83E5311A-0B7F-4397-B0EE-A95D89144B3D}" destId="{F356A279-6479-4CF1-904D-2BBE9FD69612}" srcOrd="7" destOrd="0" presId="urn:microsoft.com/office/officeart/2005/8/layout/list1"/>
    <dgm:cxn modelId="{2C3E3653-4913-4E9E-AE2E-055DEA4401AB}" type="presParOf" srcId="{83E5311A-0B7F-4397-B0EE-A95D89144B3D}" destId="{DD690C62-4E8C-4AAD-9150-66D53AF66077}" srcOrd="8" destOrd="0" presId="urn:microsoft.com/office/officeart/2005/8/layout/list1"/>
    <dgm:cxn modelId="{1394346E-3265-4599-8DD7-2165EE4D90C8}" type="presParOf" srcId="{DD690C62-4E8C-4AAD-9150-66D53AF66077}" destId="{31D70C63-5B6B-481F-95F1-F040F5CBD156}" srcOrd="0" destOrd="0" presId="urn:microsoft.com/office/officeart/2005/8/layout/list1"/>
    <dgm:cxn modelId="{F1B4AFC9-3E9D-4D76-9B0F-58E67B550AFA}" type="presParOf" srcId="{DD690C62-4E8C-4AAD-9150-66D53AF66077}" destId="{26DA0208-59C6-4B3F-A226-AD57109B8688}" srcOrd="1" destOrd="0" presId="urn:microsoft.com/office/officeart/2005/8/layout/list1"/>
    <dgm:cxn modelId="{2111D3DC-ECF9-46AB-93AE-D9B22166FB55}" type="presParOf" srcId="{83E5311A-0B7F-4397-B0EE-A95D89144B3D}" destId="{9B66755A-6CD0-42F7-994B-4F3C0566FAED}" srcOrd="9" destOrd="0" presId="urn:microsoft.com/office/officeart/2005/8/layout/list1"/>
    <dgm:cxn modelId="{3569E2EA-10C3-4784-A88E-71C781A89212}" type="presParOf" srcId="{83E5311A-0B7F-4397-B0EE-A95D89144B3D}" destId="{36B7FFC3-0FC8-4E09-80D3-B58084703A20}" srcOrd="10" destOrd="0" presId="urn:microsoft.com/office/officeart/2005/8/layout/list1"/>
    <dgm:cxn modelId="{967B129B-E510-41FB-A7C4-E83929BFDF98}" type="presParOf" srcId="{83E5311A-0B7F-4397-B0EE-A95D89144B3D}" destId="{4C1C1ABE-0E25-4D81-B9C1-9289ED9B9AF6}" srcOrd="11" destOrd="0" presId="urn:microsoft.com/office/officeart/2005/8/layout/list1"/>
    <dgm:cxn modelId="{9FFD5368-DD73-44FB-B864-3C9C5255320C}" type="presParOf" srcId="{83E5311A-0B7F-4397-B0EE-A95D89144B3D}" destId="{A3AFAFC6-8255-4C2F-BCA5-944F4C93F321}" srcOrd="12" destOrd="0" presId="urn:microsoft.com/office/officeart/2005/8/layout/list1"/>
    <dgm:cxn modelId="{647929D6-2BB1-4416-BBDE-6F2680ACD6C1}" type="presParOf" srcId="{A3AFAFC6-8255-4C2F-BCA5-944F4C93F321}" destId="{807A314D-B471-411A-8ADE-571E5067F20C}" srcOrd="0" destOrd="0" presId="urn:microsoft.com/office/officeart/2005/8/layout/list1"/>
    <dgm:cxn modelId="{05462278-1632-48AA-AB71-CFEB076E2196}" type="presParOf" srcId="{A3AFAFC6-8255-4C2F-BCA5-944F4C93F321}" destId="{90CE112D-7F12-404B-A886-EACB6CC6F935}" srcOrd="1" destOrd="0" presId="urn:microsoft.com/office/officeart/2005/8/layout/list1"/>
    <dgm:cxn modelId="{FC08CA00-505A-4E07-BA17-9C1CE0943AC3}" type="presParOf" srcId="{83E5311A-0B7F-4397-B0EE-A95D89144B3D}" destId="{23197D05-9F53-47B2-B66A-4950F4A0965A}" srcOrd="13" destOrd="0" presId="urn:microsoft.com/office/officeart/2005/8/layout/list1"/>
    <dgm:cxn modelId="{86D33ACB-8EB9-4607-BE12-D6D2F9356093}" type="presParOf" srcId="{83E5311A-0B7F-4397-B0EE-A95D89144B3D}" destId="{E5F143AE-B13B-43A8-AACD-BB08C8BDB0D6}" srcOrd="14" destOrd="0" presId="urn:microsoft.com/office/officeart/2005/8/layout/list1"/>
    <dgm:cxn modelId="{5B1AA4A5-4F43-49F0-84F7-10D269C17C8E}" type="presParOf" srcId="{83E5311A-0B7F-4397-B0EE-A95D89144B3D}" destId="{4F1B2270-7147-4EA5-A321-6C04A6F9D562}" srcOrd="15" destOrd="0" presId="urn:microsoft.com/office/officeart/2005/8/layout/list1"/>
    <dgm:cxn modelId="{08B5B5ED-DBDA-4690-905C-18DEAB24473C}" type="presParOf" srcId="{83E5311A-0B7F-4397-B0EE-A95D89144B3D}" destId="{EC014B0E-86BE-42ED-A7A4-C55BF6465185}" srcOrd="16" destOrd="0" presId="urn:microsoft.com/office/officeart/2005/8/layout/list1"/>
    <dgm:cxn modelId="{959F26A3-3712-49DB-9EC2-4D3CB90C8DFE}" type="presParOf" srcId="{EC014B0E-86BE-42ED-A7A4-C55BF6465185}" destId="{E9CC857B-9B97-4B88-A242-3368150D7A01}" srcOrd="0" destOrd="0" presId="urn:microsoft.com/office/officeart/2005/8/layout/list1"/>
    <dgm:cxn modelId="{05ECEFCD-17AA-4E73-B3D8-2913B2D31319}" type="presParOf" srcId="{EC014B0E-86BE-42ED-A7A4-C55BF6465185}" destId="{23906F3D-FA74-4D12-9357-E61C2419122D}" srcOrd="1" destOrd="0" presId="urn:microsoft.com/office/officeart/2005/8/layout/list1"/>
    <dgm:cxn modelId="{3D681ADA-CFF5-454F-B7C8-54C1A2CFEBA1}" type="presParOf" srcId="{83E5311A-0B7F-4397-B0EE-A95D89144B3D}" destId="{35C7067D-2670-4539-95C5-36751384510E}" srcOrd="17" destOrd="0" presId="urn:microsoft.com/office/officeart/2005/8/layout/list1"/>
    <dgm:cxn modelId="{C5555F28-3466-4A6E-BF5F-B0BA5CED9087}" type="presParOf" srcId="{83E5311A-0B7F-4397-B0EE-A95D89144B3D}" destId="{BCBEB0CB-2B73-4A07-8E53-9C19F5EDFEDF}" srcOrd="18" destOrd="0" presId="urn:microsoft.com/office/officeart/2005/8/layout/list1"/>
    <dgm:cxn modelId="{E9E29946-5BB6-48C0-8300-4715A511D5D8}" type="presParOf" srcId="{83E5311A-0B7F-4397-B0EE-A95D89144B3D}" destId="{96A40E4C-64FB-4416-AA27-39DCC5BBE7F9}" srcOrd="19" destOrd="0" presId="urn:microsoft.com/office/officeart/2005/8/layout/list1"/>
    <dgm:cxn modelId="{582D59EC-97BC-4A3C-9906-FCA4BD91A99F}" type="presParOf" srcId="{83E5311A-0B7F-4397-B0EE-A95D89144B3D}" destId="{EAFDDC57-E4A0-4B4E-B712-F4014035B71F}" srcOrd="20" destOrd="0" presId="urn:microsoft.com/office/officeart/2005/8/layout/list1"/>
    <dgm:cxn modelId="{A24C42FC-D819-4CD8-8318-A56B121D5D5B}" type="presParOf" srcId="{EAFDDC57-E4A0-4B4E-B712-F4014035B71F}" destId="{B4612840-6452-4195-A25C-5C5773C07B19}" srcOrd="0" destOrd="0" presId="urn:microsoft.com/office/officeart/2005/8/layout/list1"/>
    <dgm:cxn modelId="{ED6896DC-336F-4C99-AE51-244451F44976}" type="presParOf" srcId="{EAFDDC57-E4A0-4B4E-B712-F4014035B71F}" destId="{748F8F79-AA57-4513-A1E9-CAE051F49206}" srcOrd="1" destOrd="0" presId="urn:microsoft.com/office/officeart/2005/8/layout/list1"/>
    <dgm:cxn modelId="{83C7DBBD-549D-4FC5-AEA9-86636FD0C51D}" type="presParOf" srcId="{83E5311A-0B7F-4397-B0EE-A95D89144B3D}" destId="{B20E34C2-C36F-43C2-953C-6E8FFECA7FC9}" srcOrd="21" destOrd="0" presId="urn:microsoft.com/office/officeart/2005/8/layout/list1"/>
    <dgm:cxn modelId="{AED07174-4147-4B5D-9336-34F0EF73C03A}" type="presParOf" srcId="{83E5311A-0B7F-4397-B0EE-A95D89144B3D}" destId="{F8E01D01-5CC5-48AD-8E9C-019A31EF140F}"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BDBCD-C32E-44B9-97DA-AAFC80BCABB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825D5C4-EB15-441A-BC09-9D83BC34E640}">
      <dgm:prSet phldrT="[Text]"/>
      <dgm:spPr/>
      <dgm:t>
        <a:bodyPr/>
        <a:lstStyle/>
        <a:p>
          <a:r>
            <a:rPr lang="mk-MK" dirty="0"/>
            <a:t>Релативно ретка застапеност на прилози кои се однесуваат на РЗН</a:t>
          </a:r>
          <a:endParaRPr lang="en-US" dirty="0"/>
        </a:p>
      </dgm:t>
    </dgm:pt>
    <dgm:pt modelId="{B9D2FC66-C488-4429-A9AE-4326B0854AB6}" type="parTrans" cxnId="{186E3CD3-5F24-480F-83F0-5B979CD6869E}">
      <dgm:prSet/>
      <dgm:spPr/>
      <dgm:t>
        <a:bodyPr/>
        <a:lstStyle/>
        <a:p>
          <a:endParaRPr lang="en-US"/>
        </a:p>
      </dgm:t>
    </dgm:pt>
    <dgm:pt modelId="{C3678059-EFE3-456B-B9C0-E3812A5D4FC9}" type="sibTrans" cxnId="{186E3CD3-5F24-480F-83F0-5B979CD6869E}">
      <dgm:prSet/>
      <dgm:spPr/>
      <dgm:t>
        <a:bodyPr/>
        <a:lstStyle/>
        <a:p>
          <a:endParaRPr lang="en-US"/>
        </a:p>
      </dgm:t>
    </dgm:pt>
    <dgm:pt modelId="{069939B7-4FB6-472D-99D6-AE1DA5E6B4F6}">
      <dgm:prSet phldrT="[Text]"/>
      <dgm:spPr/>
      <dgm:t>
        <a:bodyPr/>
        <a:lstStyle/>
        <a:p>
          <a:r>
            <a:rPr lang="mk-MK" dirty="0"/>
            <a:t>Прилозите кои беа анализирани беа во </a:t>
          </a:r>
          <a:r>
            <a:rPr lang="mk-MK" dirty="0" smtClean="0"/>
            <a:t>„околина“ со </a:t>
          </a:r>
          <a:r>
            <a:rPr lang="mk-MK" dirty="0"/>
            <a:t>прилози кои се однесуваат на судски процеси за криминал, или во </a:t>
          </a:r>
          <a:r>
            <a:rPr lang="mk-MK" dirty="0" smtClean="0"/>
            <a:t>„околина„ на </a:t>
          </a:r>
          <a:r>
            <a:rPr lang="mk-MK" dirty="0"/>
            <a:t>спорадични  актуелни теми</a:t>
          </a:r>
          <a:endParaRPr lang="en-US" dirty="0"/>
        </a:p>
      </dgm:t>
    </dgm:pt>
    <dgm:pt modelId="{D343AA54-0DF8-4AA8-97BE-8B61E64DEB44}" type="parTrans" cxnId="{B864A83E-2B20-4BA9-8696-7BE734A21902}">
      <dgm:prSet/>
      <dgm:spPr/>
      <dgm:t>
        <a:bodyPr/>
        <a:lstStyle/>
        <a:p>
          <a:endParaRPr lang="en-US"/>
        </a:p>
      </dgm:t>
    </dgm:pt>
    <dgm:pt modelId="{F7825E4D-B4C4-444B-B1CE-A2DE8D0325B2}" type="sibTrans" cxnId="{B864A83E-2B20-4BA9-8696-7BE734A21902}">
      <dgm:prSet/>
      <dgm:spPr/>
      <dgm:t>
        <a:bodyPr/>
        <a:lstStyle/>
        <a:p>
          <a:endParaRPr lang="en-US"/>
        </a:p>
      </dgm:t>
    </dgm:pt>
    <dgm:pt modelId="{6CF428E8-93D0-45BD-838F-2EF13A26AC7B}">
      <dgm:prSet phldrT="[Text]"/>
      <dgm:spPr/>
      <dgm:t>
        <a:bodyPr/>
        <a:lstStyle/>
        <a:p>
          <a:r>
            <a:rPr lang="mk-MK" dirty="0"/>
            <a:t>Генерално новинарските стандарди  се </a:t>
          </a:r>
          <a:r>
            <a:rPr lang="mk-MK" dirty="0" smtClean="0"/>
            <a:t>запазени, именувањето, претставувањето и </a:t>
          </a:r>
          <a:r>
            <a:rPr lang="mk-MK" dirty="0"/>
            <a:t>упатувањето на лицата за кои се говори е соодветно</a:t>
          </a:r>
          <a:endParaRPr lang="en-US" dirty="0"/>
        </a:p>
      </dgm:t>
    </dgm:pt>
    <dgm:pt modelId="{D7B1C915-1380-4F1C-99D0-CFCBC2863808}" type="parTrans" cxnId="{61F3555B-5C83-4127-9CAB-A2BD846D0578}">
      <dgm:prSet/>
      <dgm:spPr/>
      <dgm:t>
        <a:bodyPr/>
        <a:lstStyle/>
        <a:p>
          <a:endParaRPr lang="en-US"/>
        </a:p>
      </dgm:t>
    </dgm:pt>
    <dgm:pt modelId="{5FEFA0DB-3733-4B02-A7A0-DD215FBE5CAC}" type="sibTrans" cxnId="{61F3555B-5C83-4127-9CAB-A2BD846D0578}">
      <dgm:prSet/>
      <dgm:spPr/>
      <dgm:t>
        <a:bodyPr/>
        <a:lstStyle/>
        <a:p>
          <a:endParaRPr lang="en-US"/>
        </a:p>
      </dgm:t>
    </dgm:pt>
    <dgm:pt modelId="{5CF0314C-7461-4414-8270-121C12248A24}">
      <dgm:prSet/>
      <dgm:spPr/>
      <dgm:t>
        <a:bodyPr/>
        <a:lstStyle/>
        <a:p>
          <a:r>
            <a:rPr lang="mk-MK" dirty="0"/>
            <a:t>Настанот за кој </a:t>
          </a:r>
          <a:r>
            <a:rPr lang="mk-MK" dirty="0" smtClean="0"/>
            <a:t>се известува </a:t>
          </a:r>
          <a:r>
            <a:rPr lang="mk-MK" dirty="0"/>
            <a:t>не </a:t>
          </a:r>
          <a:r>
            <a:rPr lang="mk-MK" dirty="0" smtClean="0"/>
            <a:t>е </a:t>
          </a:r>
          <a:r>
            <a:rPr lang="mk-MK" dirty="0"/>
            <a:t>именуван како РЗН</a:t>
          </a:r>
          <a:endParaRPr lang="en-US" dirty="0"/>
        </a:p>
      </dgm:t>
    </dgm:pt>
    <dgm:pt modelId="{F4547800-B35B-42BB-AA21-78499BFE5017}" type="parTrans" cxnId="{B7BC604D-A9F4-4C68-83FB-F35543638C27}">
      <dgm:prSet/>
      <dgm:spPr/>
      <dgm:t>
        <a:bodyPr/>
        <a:lstStyle/>
        <a:p>
          <a:endParaRPr lang="en-US"/>
        </a:p>
      </dgm:t>
    </dgm:pt>
    <dgm:pt modelId="{E26E800F-EE9E-4D62-83EE-01A186FEC8A4}" type="sibTrans" cxnId="{B7BC604D-A9F4-4C68-83FB-F35543638C27}">
      <dgm:prSet/>
      <dgm:spPr/>
      <dgm:t>
        <a:bodyPr/>
        <a:lstStyle/>
        <a:p>
          <a:endParaRPr lang="en-US"/>
        </a:p>
      </dgm:t>
    </dgm:pt>
    <dgm:pt modelId="{938C5BD3-1F81-45BE-8F39-314E7388A52E}">
      <dgm:prSet/>
      <dgm:spPr/>
      <dgm:t>
        <a:bodyPr/>
        <a:lstStyle/>
        <a:p>
          <a:r>
            <a:rPr lang="mk-MK"/>
            <a:t>Прилозите кои се однесуваат на РЗН најчесто се емитуваат на крајот на иформативните емисии</a:t>
          </a:r>
          <a:endParaRPr lang="en-US"/>
        </a:p>
      </dgm:t>
    </dgm:pt>
    <dgm:pt modelId="{66A3D777-D980-4F56-B233-5F7E2CA17C7A}" type="parTrans" cxnId="{D0C7B263-EBE9-4F7D-B98B-010AE890CDF2}">
      <dgm:prSet/>
      <dgm:spPr/>
      <dgm:t>
        <a:bodyPr/>
        <a:lstStyle/>
        <a:p>
          <a:endParaRPr lang="en-US"/>
        </a:p>
      </dgm:t>
    </dgm:pt>
    <dgm:pt modelId="{1455DCB6-8EEE-451B-A4CC-23872D09DF30}" type="sibTrans" cxnId="{D0C7B263-EBE9-4F7D-B98B-010AE890CDF2}">
      <dgm:prSet/>
      <dgm:spPr/>
      <dgm:t>
        <a:bodyPr/>
        <a:lstStyle/>
        <a:p>
          <a:endParaRPr lang="en-US"/>
        </a:p>
      </dgm:t>
    </dgm:pt>
    <dgm:pt modelId="{89B46628-7AE4-4543-B66C-0774887DCD78}">
      <dgm:prSet/>
      <dgm:spPr/>
      <dgm:t>
        <a:bodyPr/>
        <a:lstStyle/>
        <a:p>
          <a:r>
            <a:rPr lang="mk-MK" dirty="0"/>
            <a:t>Прилозите се најчесто во форма на вест или извештај , актерите и изворите </a:t>
          </a:r>
          <a:r>
            <a:rPr lang="mk-MK" dirty="0" smtClean="0"/>
            <a:t>на информации </a:t>
          </a:r>
          <a:r>
            <a:rPr lang="mk-MK" dirty="0"/>
            <a:t>се прецизно наведени </a:t>
          </a:r>
          <a:endParaRPr lang="en-US" dirty="0"/>
        </a:p>
      </dgm:t>
    </dgm:pt>
    <dgm:pt modelId="{9CA8F06D-1188-4A0E-A141-D66D95179585}" type="parTrans" cxnId="{D34AF050-0F63-41E3-B324-938A71004182}">
      <dgm:prSet/>
      <dgm:spPr/>
      <dgm:t>
        <a:bodyPr/>
        <a:lstStyle/>
        <a:p>
          <a:endParaRPr lang="en-US"/>
        </a:p>
      </dgm:t>
    </dgm:pt>
    <dgm:pt modelId="{277966CE-5B14-4CC9-8A5C-2AF645CFC3D6}" type="sibTrans" cxnId="{D34AF050-0F63-41E3-B324-938A71004182}">
      <dgm:prSet/>
      <dgm:spPr/>
      <dgm:t>
        <a:bodyPr/>
        <a:lstStyle/>
        <a:p>
          <a:endParaRPr lang="en-US"/>
        </a:p>
      </dgm:t>
    </dgm:pt>
    <dgm:pt modelId="{83E5311A-0B7F-4397-B0EE-A95D89144B3D}" type="pres">
      <dgm:prSet presAssocID="{74CBDBCD-C32E-44B9-97DA-AAFC80BCABBE}" presName="linear" presStyleCnt="0">
        <dgm:presLayoutVars>
          <dgm:dir/>
          <dgm:animLvl val="lvl"/>
          <dgm:resizeHandles val="exact"/>
        </dgm:presLayoutVars>
      </dgm:prSet>
      <dgm:spPr/>
      <dgm:t>
        <a:bodyPr/>
        <a:lstStyle/>
        <a:p>
          <a:endParaRPr lang="en-US"/>
        </a:p>
      </dgm:t>
    </dgm:pt>
    <dgm:pt modelId="{7AACCBF7-ACC2-41B0-A573-81A0E00292D1}" type="pres">
      <dgm:prSet presAssocID="{9825D5C4-EB15-441A-BC09-9D83BC34E640}" presName="parentLin" presStyleCnt="0"/>
      <dgm:spPr/>
    </dgm:pt>
    <dgm:pt modelId="{F09F6E8A-4689-436E-89B0-16E4445F3299}" type="pres">
      <dgm:prSet presAssocID="{9825D5C4-EB15-441A-BC09-9D83BC34E640}" presName="parentLeftMargin" presStyleLbl="node1" presStyleIdx="0" presStyleCnt="6"/>
      <dgm:spPr/>
      <dgm:t>
        <a:bodyPr/>
        <a:lstStyle/>
        <a:p>
          <a:endParaRPr lang="en-US"/>
        </a:p>
      </dgm:t>
    </dgm:pt>
    <dgm:pt modelId="{0AA896A3-3805-41B7-B665-9547846B01A3}" type="pres">
      <dgm:prSet presAssocID="{9825D5C4-EB15-441A-BC09-9D83BC34E640}" presName="parentText" presStyleLbl="node1" presStyleIdx="0" presStyleCnt="6">
        <dgm:presLayoutVars>
          <dgm:chMax val="0"/>
          <dgm:bulletEnabled val="1"/>
        </dgm:presLayoutVars>
      </dgm:prSet>
      <dgm:spPr/>
      <dgm:t>
        <a:bodyPr/>
        <a:lstStyle/>
        <a:p>
          <a:endParaRPr lang="en-US"/>
        </a:p>
      </dgm:t>
    </dgm:pt>
    <dgm:pt modelId="{EAE02850-678C-4F99-8DAD-5FF7AFE68219}" type="pres">
      <dgm:prSet presAssocID="{9825D5C4-EB15-441A-BC09-9D83BC34E640}" presName="negativeSpace" presStyleCnt="0"/>
      <dgm:spPr/>
    </dgm:pt>
    <dgm:pt modelId="{D63CA487-8749-42D1-89B2-6555404A5E62}" type="pres">
      <dgm:prSet presAssocID="{9825D5C4-EB15-441A-BC09-9D83BC34E640}" presName="childText" presStyleLbl="conFgAcc1" presStyleIdx="0" presStyleCnt="6">
        <dgm:presLayoutVars>
          <dgm:bulletEnabled val="1"/>
        </dgm:presLayoutVars>
      </dgm:prSet>
      <dgm:spPr/>
    </dgm:pt>
    <dgm:pt modelId="{70EA6E2C-19C0-4603-B329-F8B7010EC12E}" type="pres">
      <dgm:prSet presAssocID="{C3678059-EFE3-456B-B9C0-E3812A5D4FC9}" presName="spaceBetweenRectangles" presStyleCnt="0"/>
      <dgm:spPr/>
    </dgm:pt>
    <dgm:pt modelId="{216CDB36-1E1B-49EE-8FA0-EB5548653399}" type="pres">
      <dgm:prSet presAssocID="{5CF0314C-7461-4414-8270-121C12248A24}" presName="parentLin" presStyleCnt="0"/>
      <dgm:spPr/>
    </dgm:pt>
    <dgm:pt modelId="{6C83E416-1385-438F-B6A1-DD30A3978722}" type="pres">
      <dgm:prSet presAssocID="{5CF0314C-7461-4414-8270-121C12248A24}" presName="parentLeftMargin" presStyleLbl="node1" presStyleIdx="0" presStyleCnt="6"/>
      <dgm:spPr/>
      <dgm:t>
        <a:bodyPr/>
        <a:lstStyle/>
        <a:p>
          <a:endParaRPr lang="en-US"/>
        </a:p>
      </dgm:t>
    </dgm:pt>
    <dgm:pt modelId="{020A3429-8482-4FB3-BFDD-6B0027FFC66A}" type="pres">
      <dgm:prSet presAssocID="{5CF0314C-7461-4414-8270-121C12248A24}" presName="parentText" presStyleLbl="node1" presStyleIdx="1" presStyleCnt="6">
        <dgm:presLayoutVars>
          <dgm:chMax val="0"/>
          <dgm:bulletEnabled val="1"/>
        </dgm:presLayoutVars>
      </dgm:prSet>
      <dgm:spPr/>
      <dgm:t>
        <a:bodyPr/>
        <a:lstStyle/>
        <a:p>
          <a:endParaRPr lang="en-US"/>
        </a:p>
      </dgm:t>
    </dgm:pt>
    <dgm:pt modelId="{7627CE89-DA09-4E2A-AA53-9F8FB99FDD9E}" type="pres">
      <dgm:prSet presAssocID="{5CF0314C-7461-4414-8270-121C12248A24}" presName="negativeSpace" presStyleCnt="0"/>
      <dgm:spPr/>
    </dgm:pt>
    <dgm:pt modelId="{C6BE1CCD-EAD7-449A-96C3-3214505844ED}" type="pres">
      <dgm:prSet presAssocID="{5CF0314C-7461-4414-8270-121C12248A24}" presName="childText" presStyleLbl="conFgAcc1" presStyleIdx="1" presStyleCnt="6">
        <dgm:presLayoutVars>
          <dgm:bulletEnabled val="1"/>
        </dgm:presLayoutVars>
      </dgm:prSet>
      <dgm:spPr/>
    </dgm:pt>
    <dgm:pt modelId="{F356A279-6479-4CF1-904D-2BBE9FD69612}" type="pres">
      <dgm:prSet presAssocID="{E26E800F-EE9E-4D62-83EE-01A186FEC8A4}" presName="spaceBetweenRectangles" presStyleCnt="0"/>
      <dgm:spPr/>
    </dgm:pt>
    <dgm:pt modelId="{DD690C62-4E8C-4AAD-9150-66D53AF66077}" type="pres">
      <dgm:prSet presAssocID="{938C5BD3-1F81-45BE-8F39-314E7388A52E}" presName="parentLin" presStyleCnt="0"/>
      <dgm:spPr/>
    </dgm:pt>
    <dgm:pt modelId="{31D70C63-5B6B-481F-95F1-F040F5CBD156}" type="pres">
      <dgm:prSet presAssocID="{938C5BD3-1F81-45BE-8F39-314E7388A52E}" presName="parentLeftMargin" presStyleLbl="node1" presStyleIdx="1" presStyleCnt="6"/>
      <dgm:spPr/>
      <dgm:t>
        <a:bodyPr/>
        <a:lstStyle/>
        <a:p>
          <a:endParaRPr lang="en-US"/>
        </a:p>
      </dgm:t>
    </dgm:pt>
    <dgm:pt modelId="{26DA0208-59C6-4B3F-A226-AD57109B8688}" type="pres">
      <dgm:prSet presAssocID="{938C5BD3-1F81-45BE-8F39-314E7388A52E}" presName="parentText" presStyleLbl="node1" presStyleIdx="2" presStyleCnt="6">
        <dgm:presLayoutVars>
          <dgm:chMax val="0"/>
          <dgm:bulletEnabled val="1"/>
        </dgm:presLayoutVars>
      </dgm:prSet>
      <dgm:spPr/>
      <dgm:t>
        <a:bodyPr/>
        <a:lstStyle/>
        <a:p>
          <a:endParaRPr lang="en-US"/>
        </a:p>
      </dgm:t>
    </dgm:pt>
    <dgm:pt modelId="{9B66755A-6CD0-42F7-994B-4F3C0566FAED}" type="pres">
      <dgm:prSet presAssocID="{938C5BD3-1F81-45BE-8F39-314E7388A52E}" presName="negativeSpace" presStyleCnt="0"/>
      <dgm:spPr/>
    </dgm:pt>
    <dgm:pt modelId="{36B7FFC3-0FC8-4E09-80D3-B58084703A20}" type="pres">
      <dgm:prSet presAssocID="{938C5BD3-1F81-45BE-8F39-314E7388A52E}" presName="childText" presStyleLbl="conFgAcc1" presStyleIdx="2" presStyleCnt="6">
        <dgm:presLayoutVars>
          <dgm:bulletEnabled val="1"/>
        </dgm:presLayoutVars>
      </dgm:prSet>
      <dgm:spPr/>
    </dgm:pt>
    <dgm:pt modelId="{4C1C1ABE-0E25-4D81-B9C1-9289ED9B9AF6}" type="pres">
      <dgm:prSet presAssocID="{1455DCB6-8EEE-451B-A4CC-23872D09DF30}" presName="spaceBetweenRectangles" presStyleCnt="0"/>
      <dgm:spPr/>
    </dgm:pt>
    <dgm:pt modelId="{A3AFAFC6-8255-4C2F-BCA5-944F4C93F321}" type="pres">
      <dgm:prSet presAssocID="{069939B7-4FB6-472D-99D6-AE1DA5E6B4F6}" presName="parentLin" presStyleCnt="0"/>
      <dgm:spPr/>
    </dgm:pt>
    <dgm:pt modelId="{807A314D-B471-411A-8ADE-571E5067F20C}" type="pres">
      <dgm:prSet presAssocID="{069939B7-4FB6-472D-99D6-AE1DA5E6B4F6}" presName="parentLeftMargin" presStyleLbl="node1" presStyleIdx="2" presStyleCnt="6"/>
      <dgm:spPr/>
      <dgm:t>
        <a:bodyPr/>
        <a:lstStyle/>
        <a:p>
          <a:endParaRPr lang="en-US"/>
        </a:p>
      </dgm:t>
    </dgm:pt>
    <dgm:pt modelId="{90CE112D-7F12-404B-A886-EACB6CC6F935}" type="pres">
      <dgm:prSet presAssocID="{069939B7-4FB6-472D-99D6-AE1DA5E6B4F6}" presName="parentText" presStyleLbl="node1" presStyleIdx="3" presStyleCnt="6">
        <dgm:presLayoutVars>
          <dgm:chMax val="0"/>
          <dgm:bulletEnabled val="1"/>
        </dgm:presLayoutVars>
      </dgm:prSet>
      <dgm:spPr/>
      <dgm:t>
        <a:bodyPr/>
        <a:lstStyle/>
        <a:p>
          <a:endParaRPr lang="en-US"/>
        </a:p>
      </dgm:t>
    </dgm:pt>
    <dgm:pt modelId="{23197D05-9F53-47B2-B66A-4950F4A0965A}" type="pres">
      <dgm:prSet presAssocID="{069939B7-4FB6-472D-99D6-AE1DA5E6B4F6}" presName="negativeSpace" presStyleCnt="0"/>
      <dgm:spPr/>
    </dgm:pt>
    <dgm:pt modelId="{E5F143AE-B13B-43A8-AACD-BB08C8BDB0D6}" type="pres">
      <dgm:prSet presAssocID="{069939B7-4FB6-472D-99D6-AE1DA5E6B4F6}" presName="childText" presStyleLbl="conFgAcc1" presStyleIdx="3" presStyleCnt="6">
        <dgm:presLayoutVars>
          <dgm:bulletEnabled val="1"/>
        </dgm:presLayoutVars>
      </dgm:prSet>
      <dgm:spPr/>
    </dgm:pt>
    <dgm:pt modelId="{4F1B2270-7147-4EA5-A321-6C04A6F9D562}" type="pres">
      <dgm:prSet presAssocID="{F7825E4D-B4C4-444B-B1CE-A2DE8D0325B2}" presName="spaceBetweenRectangles" presStyleCnt="0"/>
      <dgm:spPr/>
    </dgm:pt>
    <dgm:pt modelId="{EC014B0E-86BE-42ED-A7A4-C55BF6465185}" type="pres">
      <dgm:prSet presAssocID="{6CF428E8-93D0-45BD-838F-2EF13A26AC7B}" presName="parentLin" presStyleCnt="0"/>
      <dgm:spPr/>
    </dgm:pt>
    <dgm:pt modelId="{E9CC857B-9B97-4B88-A242-3368150D7A01}" type="pres">
      <dgm:prSet presAssocID="{6CF428E8-93D0-45BD-838F-2EF13A26AC7B}" presName="parentLeftMargin" presStyleLbl="node1" presStyleIdx="3" presStyleCnt="6"/>
      <dgm:spPr/>
      <dgm:t>
        <a:bodyPr/>
        <a:lstStyle/>
        <a:p>
          <a:endParaRPr lang="en-US"/>
        </a:p>
      </dgm:t>
    </dgm:pt>
    <dgm:pt modelId="{23906F3D-FA74-4D12-9357-E61C2419122D}" type="pres">
      <dgm:prSet presAssocID="{6CF428E8-93D0-45BD-838F-2EF13A26AC7B}" presName="parentText" presStyleLbl="node1" presStyleIdx="4" presStyleCnt="6">
        <dgm:presLayoutVars>
          <dgm:chMax val="0"/>
          <dgm:bulletEnabled val="1"/>
        </dgm:presLayoutVars>
      </dgm:prSet>
      <dgm:spPr/>
      <dgm:t>
        <a:bodyPr/>
        <a:lstStyle/>
        <a:p>
          <a:endParaRPr lang="en-US"/>
        </a:p>
      </dgm:t>
    </dgm:pt>
    <dgm:pt modelId="{35C7067D-2670-4539-95C5-36751384510E}" type="pres">
      <dgm:prSet presAssocID="{6CF428E8-93D0-45BD-838F-2EF13A26AC7B}" presName="negativeSpace" presStyleCnt="0"/>
      <dgm:spPr/>
    </dgm:pt>
    <dgm:pt modelId="{BCBEB0CB-2B73-4A07-8E53-9C19F5EDFEDF}" type="pres">
      <dgm:prSet presAssocID="{6CF428E8-93D0-45BD-838F-2EF13A26AC7B}" presName="childText" presStyleLbl="conFgAcc1" presStyleIdx="4" presStyleCnt="6">
        <dgm:presLayoutVars>
          <dgm:bulletEnabled val="1"/>
        </dgm:presLayoutVars>
      </dgm:prSet>
      <dgm:spPr/>
    </dgm:pt>
    <dgm:pt modelId="{96A40E4C-64FB-4416-AA27-39DCC5BBE7F9}" type="pres">
      <dgm:prSet presAssocID="{5FEFA0DB-3733-4B02-A7A0-DD215FBE5CAC}" presName="spaceBetweenRectangles" presStyleCnt="0"/>
      <dgm:spPr/>
    </dgm:pt>
    <dgm:pt modelId="{EAFDDC57-E4A0-4B4E-B712-F4014035B71F}" type="pres">
      <dgm:prSet presAssocID="{89B46628-7AE4-4543-B66C-0774887DCD78}" presName="parentLin" presStyleCnt="0"/>
      <dgm:spPr/>
    </dgm:pt>
    <dgm:pt modelId="{B4612840-6452-4195-A25C-5C5773C07B19}" type="pres">
      <dgm:prSet presAssocID="{89B46628-7AE4-4543-B66C-0774887DCD78}" presName="parentLeftMargin" presStyleLbl="node1" presStyleIdx="4" presStyleCnt="6"/>
      <dgm:spPr/>
      <dgm:t>
        <a:bodyPr/>
        <a:lstStyle/>
        <a:p>
          <a:endParaRPr lang="en-US"/>
        </a:p>
      </dgm:t>
    </dgm:pt>
    <dgm:pt modelId="{748F8F79-AA57-4513-A1E9-CAE051F49206}" type="pres">
      <dgm:prSet presAssocID="{89B46628-7AE4-4543-B66C-0774887DCD78}" presName="parentText" presStyleLbl="node1" presStyleIdx="5" presStyleCnt="6">
        <dgm:presLayoutVars>
          <dgm:chMax val="0"/>
          <dgm:bulletEnabled val="1"/>
        </dgm:presLayoutVars>
      </dgm:prSet>
      <dgm:spPr/>
      <dgm:t>
        <a:bodyPr/>
        <a:lstStyle/>
        <a:p>
          <a:endParaRPr lang="en-US"/>
        </a:p>
      </dgm:t>
    </dgm:pt>
    <dgm:pt modelId="{B20E34C2-C36F-43C2-953C-6E8FFECA7FC9}" type="pres">
      <dgm:prSet presAssocID="{89B46628-7AE4-4543-B66C-0774887DCD78}" presName="negativeSpace" presStyleCnt="0"/>
      <dgm:spPr/>
    </dgm:pt>
    <dgm:pt modelId="{F8E01D01-5CC5-48AD-8E9C-019A31EF140F}" type="pres">
      <dgm:prSet presAssocID="{89B46628-7AE4-4543-B66C-0774887DCD78}" presName="childText" presStyleLbl="conFgAcc1" presStyleIdx="5" presStyleCnt="6">
        <dgm:presLayoutVars>
          <dgm:bulletEnabled val="1"/>
        </dgm:presLayoutVars>
      </dgm:prSet>
      <dgm:spPr/>
    </dgm:pt>
  </dgm:ptLst>
  <dgm:cxnLst>
    <dgm:cxn modelId="{4FA0274F-8B4A-451E-835D-DCA1DA57E8D0}" type="presOf" srcId="{6CF428E8-93D0-45BD-838F-2EF13A26AC7B}" destId="{23906F3D-FA74-4D12-9357-E61C2419122D}" srcOrd="1" destOrd="0" presId="urn:microsoft.com/office/officeart/2005/8/layout/list1"/>
    <dgm:cxn modelId="{ECA1DBCC-A3AD-442E-A960-E516EA099ABA}" type="presOf" srcId="{9825D5C4-EB15-441A-BC09-9D83BC34E640}" destId="{F09F6E8A-4689-436E-89B0-16E4445F3299}" srcOrd="0" destOrd="0" presId="urn:microsoft.com/office/officeart/2005/8/layout/list1"/>
    <dgm:cxn modelId="{B864A83E-2B20-4BA9-8696-7BE734A21902}" srcId="{74CBDBCD-C32E-44B9-97DA-AAFC80BCABBE}" destId="{069939B7-4FB6-472D-99D6-AE1DA5E6B4F6}" srcOrd="3" destOrd="0" parTransId="{D343AA54-0DF8-4AA8-97BE-8B61E64DEB44}" sibTransId="{F7825E4D-B4C4-444B-B1CE-A2DE8D0325B2}"/>
    <dgm:cxn modelId="{61F3555B-5C83-4127-9CAB-A2BD846D0578}" srcId="{74CBDBCD-C32E-44B9-97DA-AAFC80BCABBE}" destId="{6CF428E8-93D0-45BD-838F-2EF13A26AC7B}" srcOrd="4" destOrd="0" parTransId="{D7B1C915-1380-4F1C-99D0-CFCBC2863808}" sibTransId="{5FEFA0DB-3733-4B02-A7A0-DD215FBE5CAC}"/>
    <dgm:cxn modelId="{4FB5132F-43F3-47FC-8481-ED28DA3C2A5C}" type="presOf" srcId="{74CBDBCD-C32E-44B9-97DA-AAFC80BCABBE}" destId="{83E5311A-0B7F-4397-B0EE-A95D89144B3D}" srcOrd="0" destOrd="0" presId="urn:microsoft.com/office/officeart/2005/8/layout/list1"/>
    <dgm:cxn modelId="{D0C7B263-EBE9-4F7D-B98B-010AE890CDF2}" srcId="{74CBDBCD-C32E-44B9-97DA-AAFC80BCABBE}" destId="{938C5BD3-1F81-45BE-8F39-314E7388A52E}" srcOrd="2" destOrd="0" parTransId="{66A3D777-D980-4F56-B233-5F7E2CA17C7A}" sibTransId="{1455DCB6-8EEE-451B-A4CC-23872D09DF30}"/>
    <dgm:cxn modelId="{3F850BC6-C465-461F-BFA8-69C00D70A98C}" type="presOf" srcId="{069939B7-4FB6-472D-99D6-AE1DA5E6B4F6}" destId="{807A314D-B471-411A-8ADE-571E5067F20C}" srcOrd="0" destOrd="0" presId="urn:microsoft.com/office/officeart/2005/8/layout/list1"/>
    <dgm:cxn modelId="{B89A39E5-7B5A-452C-9F72-724135503C96}" type="presOf" srcId="{069939B7-4FB6-472D-99D6-AE1DA5E6B4F6}" destId="{90CE112D-7F12-404B-A886-EACB6CC6F935}" srcOrd="1" destOrd="0" presId="urn:microsoft.com/office/officeart/2005/8/layout/list1"/>
    <dgm:cxn modelId="{186E3CD3-5F24-480F-83F0-5B979CD6869E}" srcId="{74CBDBCD-C32E-44B9-97DA-AAFC80BCABBE}" destId="{9825D5C4-EB15-441A-BC09-9D83BC34E640}" srcOrd="0" destOrd="0" parTransId="{B9D2FC66-C488-4429-A9AE-4326B0854AB6}" sibTransId="{C3678059-EFE3-456B-B9C0-E3812A5D4FC9}"/>
    <dgm:cxn modelId="{C3354A14-ACA7-4945-B1B2-DA3A7B85D2E6}" type="presOf" srcId="{5CF0314C-7461-4414-8270-121C12248A24}" destId="{020A3429-8482-4FB3-BFDD-6B0027FFC66A}" srcOrd="1" destOrd="0" presId="urn:microsoft.com/office/officeart/2005/8/layout/list1"/>
    <dgm:cxn modelId="{2FFA4586-EE9F-4069-BA83-24FA64F374F5}" type="presOf" srcId="{938C5BD3-1F81-45BE-8F39-314E7388A52E}" destId="{26DA0208-59C6-4B3F-A226-AD57109B8688}" srcOrd="1" destOrd="0" presId="urn:microsoft.com/office/officeart/2005/8/layout/list1"/>
    <dgm:cxn modelId="{B7BC604D-A9F4-4C68-83FB-F35543638C27}" srcId="{74CBDBCD-C32E-44B9-97DA-AAFC80BCABBE}" destId="{5CF0314C-7461-4414-8270-121C12248A24}" srcOrd="1" destOrd="0" parTransId="{F4547800-B35B-42BB-AA21-78499BFE5017}" sibTransId="{E26E800F-EE9E-4D62-83EE-01A186FEC8A4}"/>
    <dgm:cxn modelId="{7E6BF9AC-AC19-4C16-B22F-E4A63D41E021}" type="presOf" srcId="{9825D5C4-EB15-441A-BC09-9D83BC34E640}" destId="{0AA896A3-3805-41B7-B665-9547846B01A3}" srcOrd="1" destOrd="0" presId="urn:microsoft.com/office/officeart/2005/8/layout/list1"/>
    <dgm:cxn modelId="{1527C6D7-1A56-453D-ACEF-4096260EC5F6}" type="presOf" srcId="{6CF428E8-93D0-45BD-838F-2EF13A26AC7B}" destId="{E9CC857B-9B97-4B88-A242-3368150D7A01}" srcOrd="0" destOrd="0" presId="urn:microsoft.com/office/officeart/2005/8/layout/list1"/>
    <dgm:cxn modelId="{DBD9A19B-D2A0-4E71-9ACA-D6D4454F97AD}" type="presOf" srcId="{5CF0314C-7461-4414-8270-121C12248A24}" destId="{6C83E416-1385-438F-B6A1-DD30A3978722}" srcOrd="0" destOrd="0" presId="urn:microsoft.com/office/officeart/2005/8/layout/list1"/>
    <dgm:cxn modelId="{CC7B1559-592C-4E97-8B7C-3DE9C5AFEEF9}" type="presOf" srcId="{89B46628-7AE4-4543-B66C-0774887DCD78}" destId="{B4612840-6452-4195-A25C-5C5773C07B19}" srcOrd="0" destOrd="0" presId="urn:microsoft.com/office/officeart/2005/8/layout/list1"/>
    <dgm:cxn modelId="{2854CCDA-7F83-4261-94A9-05C5A797F2BD}" type="presOf" srcId="{89B46628-7AE4-4543-B66C-0774887DCD78}" destId="{748F8F79-AA57-4513-A1E9-CAE051F49206}" srcOrd="1" destOrd="0" presId="urn:microsoft.com/office/officeart/2005/8/layout/list1"/>
    <dgm:cxn modelId="{349C968F-45E3-4436-9908-2AA3CF7F3BE4}" type="presOf" srcId="{938C5BD3-1F81-45BE-8F39-314E7388A52E}" destId="{31D70C63-5B6B-481F-95F1-F040F5CBD156}" srcOrd="0" destOrd="0" presId="urn:microsoft.com/office/officeart/2005/8/layout/list1"/>
    <dgm:cxn modelId="{D34AF050-0F63-41E3-B324-938A71004182}" srcId="{74CBDBCD-C32E-44B9-97DA-AAFC80BCABBE}" destId="{89B46628-7AE4-4543-B66C-0774887DCD78}" srcOrd="5" destOrd="0" parTransId="{9CA8F06D-1188-4A0E-A141-D66D95179585}" sibTransId="{277966CE-5B14-4CC9-8A5C-2AF645CFC3D6}"/>
    <dgm:cxn modelId="{1E451DA2-7F61-4BB7-AFC4-BE444D23D4F1}" type="presParOf" srcId="{83E5311A-0B7F-4397-B0EE-A95D89144B3D}" destId="{7AACCBF7-ACC2-41B0-A573-81A0E00292D1}" srcOrd="0" destOrd="0" presId="urn:microsoft.com/office/officeart/2005/8/layout/list1"/>
    <dgm:cxn modelId="{C41066DC-521A-408B-AF1B-5F064F24E801}" type="presParOf" srcId="{7AACCBF7-ACC2-41B0-A573-81A0E00292D1}" destId="{F09F6E8A-4689-436E-89B0-16E4445F3299}" srcOrd="0" destOrd="0" presId="urn:microsoft.com/office/officeart/2005/8/layout/list1"/>
    <dgm:cxn modelId="{0923E623-EE6F-434D-A325-119EEE99302E}" type="presParOf" srcId="{7AACCBF7-ACC2-41B0-A573-81A0E00292D1}" destId="{0AA896A3-3805-41B7-B665-9547846B01A3}" srcOrd="1" destOrd="0" presId="urn:microsoft.com/office/officeart/2005/8/layout/list1"/>
    <dgm:cxn modelId="{6A383D51-E203-45ED-A7EB-ABE245D14B55}" type="presParOf" srcId="{83E5311A-0B7F-4397-B0EE-A95D89144B3D}" destId="{EAE02850-678C-4F99-8DAD-5FF7AFE68219}" srcOrd="1" destOrd="0" presId="urn:microsoft.com/office/officeart/2005/8/layout/list1"/>
    <dgm:cxn modelId="{754983EB-7D77-47EF-8BB8-CBFAD0125524}" type="presParOf" srcId="{83E5311A-0B7F-4397-B0EE-A95D89144B3D}" destId="{D63CA487-8749-42D1-89B2-6555404A5E62}" srcOrd="2" destOrd="0" presId="urn:microsoft.com/office/officeart/2005/8/layout/list1"/>
    <dgm:cxn modelId="{85F8C4C3-2071-43E7-9142-F2CC2A0D8280}" type="presParOf" srcId="{83E5311A-0B7F-4397-B0EE-A95D89144B3D}" destId="{70EA6E2C-19C0-4603-B329-F8B7010EC12E}" srcOrd="3" destOrd="0" presId="urn:microsoft.com/office/officeart/2005/8/layout/list1"/>
    <dgm:cxn modelId="{494B6720-9AC6-4003-9332-4D45F6251EA9}" type="presParOf" srcId="{83E5311A-0B7F-4397-B0EE-A95D89144B3D}" destId="{216CDB36-1E1B-49EE-8FA0-EB5548653399}" srcOrd="4" destOrd="0" presId="urn:microsoft.com/office/officeart/2005/8/layout/list1"/>
    <dgm:cxn modelId="{E1A9B146-AA37-4A97-B23F-C03F8A4A6CB9}" type="presParOf" srcId="{216CDB36-1E1B-49EE-8FA0-EB5548653399}" destId="{6C83E416-1385-438F-B6A1-DD30A3978722}" srcOrd="0" destOrd="0" presId="urn:microsoft.com/office/officeart/2005/8/layout/list1"/>
    <dgm:cxn modelId="{E444C946-0965-4E3F-86CB-719436545103}" type="presParOf" srcId="{216CDB36-1E1B-49EE-8FA0-EB5548653399}" destId="{020A3429-8482-4FB3-BFDD-6B0027FFC66A}" srcOrd="1" destOrd="0" presId="urn:microsoft.com/office/officeart/2005/8/layout/list1"/>
    <dgm:cxn modelId="{E2BE475A-B98F-4BBE-A76F-FD891C2D7A5D}" type="presParOf" srcId="{83E5311A-0B7F-4397-B0EE-A95D89144B3D}" destId="{7627CE89-DA09-4E2A-AA53-9F8FB99FDD9E}" srcOrd="5" destOrd="0" presId="urn:microsoft.com/office/officeart/2005/8/layout/list1"/>
    <dgm:cxn modelId="{9F4DA072-ABDF-422A-923D-EF496E906764}" type="presParOf" srcId="{83E5311A-0B7F-4397-B0EE-A95D89144B3D}" destId="{C6BE1CCD-EAD7-449A-96C3-3214505844ED}" srcOrd="6" destOrd="0" presId="urn:microsoft.com/office/officeart/2005/8/layout/list1"/>
    <dgm:cxn modelId="{82B3C988-0A36-4675-A58A-074734975B24}" type="presParOf" srcId="{83E5311A-0B7F-4397-B0EE-A95D89144B3D}" destId="{F356A279-6479-4CF1-904D-2BBE9FD69612}" srcOrd="7" destOrd="0" presId="urn:microsoft.com/office/officeart/2005/8/layout/list1"/>
    <dgm:cxn modelId="{00D63206-879D-447A-8DEC-9E407B86907F}" type="presParOf" srcId="{83E5311A-0B7F-4397-B0EE-A95D89144B3D}" destId="{DD690C62-4E8C-4AAD-9150-66D53AF66077}" srcOrd="8" destOrd="0" presId="urn:microsoft.com/office/officeart/2005/8/layout/list1"/>
    <dgm:cxn modelId="{89840F04-874E-4D13-B37E-5F7B48BA3B67}" type="presParOf" srcId="{DD690C62-4E8C-4AAD-9150-66D53AF66077}" destId="{31D70C63-5B6B-481F-95F1-F040F5CBD156}" srcOrd="0" destOrd="0" presId="urn:microsoft.com/office/officeart/2005/8/layout/list1"/>
    <dgm:cxn modelId="{8467992B-01C6-4DB0-8230-7DE6D865B621}" type="presParOf" srcId="{DD690C62-4E8C-4AAD-9150-66D53AF66077}" destId="{26DA0208-59C6-4B3F-A226-AD57109B8688}" srcOrd="1" destOrd="0" presId="urn:microsoft.com/office/officeart/2005/8/layout/list1"/>
    <dgm:cxn modelId="{3F065D6F-FFE3-478D-A3F6-E667581ACD9A}" type="presParOf" srcId="{83E5311A-0B7F-4397-B0EE-A95D89144B3D}" destId="{9B66755A-6CD0-42F7-994B-4F3C0566FAED}" srcOrd="9" destOrd="0" presId="urn:microsoft.com/office/officeart/2005/8/layout/list1"/>
    <dgm:cxn modelId="{5C419787-4933-4EF6-9921-97E0887D1393}" type="presParOf" srcId="{83E5311A-0B7F-4397-B0EE-A95D89144B3D}" destId="{36B7FFC3-0FC8-4E09-80D3-B58084703A20}" srcOrd="10" destOrd="0" presId="urn:microsoft.com/office/officeart/2005/8/layout/list1"/>
    <dgm:cxn modelId="{2CEBDA43-A7D0-4D5E-A6AB-9D9F7331F46E}" type="presParOf" srcId="{83E5311A-0B7F-4397-B0EE-A95D89144B3D}" destId="{4C1C1ABE-0E25-4D81-B9C1-9289ED9B9AF6}" srcOrd="11" destOrd="0" presId="urn:microsoft.com/office/officeart/2005/8/layout/list1"/>
    <dgm:cxn modelId="{05BB6D6C-30C2-44A3-B770-0CBBD57488E7}" type="presParOf" srcId="{83E5311A-0B7F-4397-B0EE-A95D89144B3D}" destId="{A3AFAFC6-8255-4C2F-BCA5-944F4C93F321}" srcOrd="12" destOrd="0" presId="urn:microsoft.com/office/officeart/2005/8/layout/list1"/>
    <dgm:cxn modelId="{7C9DF1F3-15DA-4755-9430-5B3088F754EF}" type="presParOf" srcId="{A3AFAFC6-8255-4C2F-BCA5-944F4C93F321}" destId="{807A314D-B471-411A-8ADE-571E5067F20C}" srcOrd="0" destOrd="0" presId="urn:microsoft.com/office/officeart/2005/8/layout/list1"/>
    <dgm:cxn modelId="{AE448D9A-450D-4826-BB90-A146DFA649C3}" type="presParOf" srcId="{A3AFAFC6-8255-4C2F-BCA5-944F4C93F321}" destId="{90CE112D-7F12-404B-A886-EACB6CC6F935}" srcOrd="1" destOrd="0" presId="urn:microsoft.com/office/officeart/2005/8/layout/list1"/>
    <dgm:cxn modelId="{95A4C2CD-0BDC-4477-A653-63659CE81E2D}" type="presParOf" srcId="{83E5311A-0B7F-4397-B0EE-A95D89144B3D}" destId="{23197D05-9F53-47B2-B66A-4950F4A0965A}" srcOrd="13" destOrd="0" presId="urn:microsoft.com/office/officeart/2005/8/layout/list1"/>
    <dgm:cxn modelId="{D99B4336-1EAD-4F0C-8C26-23A64A9DCA72}" type="presParOf" srcId="{83E5311A-0B7F-4397-B0EE-A95D89144B3D}" destId="{E5F143AE-B13B-43A8-AACD-BB08C8BDB0D6}" srcOrd="14" destOrd="0" presId="urn:microsoft.com/office/officeart/2005/8/layout/list1"/>
    <dgm:cxn modelId="{BF87CBA6-C701-48BA-867A-C48BCEB4F286}" type="presParOf" srcId="{83E5311A-0B7F-4397-B0EE-A95D89144B3D}" destId="{4F1B2270-7147-4EA5-A321-6C04A6F9D562}" srcOrd="15" destOrd="0" presId="urn:microsoft.com/office/officeart/2005/8/layout/list1"/>
    <dgm:cxn modelId="{CDFAD4B6-D680-4F41-B9A1-612CF8E540A2}" type="presParOf" srcId="{83E5311A-0B7F-4397-B0EE-A95D89144B3D}" destId="{EC014B0E-86BE-42ED-A7A4-C55BF6465185}" srcOrd="16" destOrd="0" presId="urn:microsoft.com/office/officeart/2005/8/layout/list1"/>
    <dgm:cxn modelId="{5889E30E-8118-44C2-94E9-273F78BB743C}" type="presParOf" srcId="{EC014B0E-86BE-42ED-A7A4-C55BF6465185}" destId="{E9CC857B-9B97-4B88-A242-3368150D7A01}" srcOrd="0" destOrd="0" presId="urn:microsoft.com/office/officeart/2005/8/layout/list1"/>
    <dgm:cxn modelId="{CACAF924-ACB2-4D0D-8CB9-7A5A891E3021}" type="presParOf" srcId="{EC014B0E-86BE-42ED-A7A4-C55BF6465185}" destId="{23906F3D-FA74-4D12-9357-E61C2419122D}" srcOrd="1" destOrd="0" presId="urn:microsoft.com/office/officeart/2005/8/layout/list1"/>
    <dgm:cxn modelId="{309755F7-F56C-480C-A192-2B7A5C53949C}" type="presParOf" srcId="{83E5311A-0B7F-4397-B0EE-A95D89144B3D}" destId="{35C7067D-2670-4539-95C5-36751384510E}" srcOrd="17" destOrd="0" presId="urn:microsoft.com/office/officeart/2005/8/layout/list1"/>
    <dgm:cxn modelId="{67AA0525-0E2C-4479-92C6-B761C8DD2135}" type="presParOf" srcId="{83E5311A-0B7F-4397-B0EE-A95D89144B3D}" destId="{BCBEB0CB-2B73-4A07-8E53-9C19F5EDFEDF}" srcOrd="18" destOrd="0" presId="urn:microsoft.com/office/officeart/2005/8/layout/list1"/>
    <dgm:cxn modelId="{5E8AF42E-BCE8-473F-A886-1D26E2D7445D}" type="presParOf" srcId="{83E5311A-0B7F-4397-B0EE-A95D89144B3D}" destId="{96A40E4C-64FB-4416-AA27-39DCC5BBE7F9}" srcOrd="19" destOrd="0" presId="urn:microsoft.com/office/officeart/2005/8/layout/list1"/>
    <dgm:cxn modelId="{51F63424-14FD-412F-BB74-92926DA9DE3C}" type="presParOf" srcId="{83E5311A-0B7F-4397-B0EE-A95D89144B3D}" destId="{EAFDDC57-E4A0-4B4E-B712-F4014035B71F}" srcOrd="20" destOrd="0" presId="urn:microsoft.com/office/officeart/2005/8/layout/list1"/>
    <dgm:cxn modelId="{B029E531-749F-44F8-BB35-4610D2AD2C70}" type="presParOf" srcId="{EAFDDC57-E4A0-4B4E-B712-F4014035B71F}" destId="{B4612840-6452-4195-A25C-5C5773C07B19}" srcOrd="0" destOrd="0" presId="urn:microsoft.com/office/officeart/2005/8/layout/list1"/>
    <dgm:cxn modelId="{BE55BD4D-13BB-4599-A3F2-67AFFD204539}" type="presParOf" srcId="{EAFDDC57-E4A0-4B4E-B712-F4014035B71F}" destId="{748F8F79-AA57-4513-A1E9-CAE051F49206}" srcOrd="1" destOrd="0" presId="urn:microsoft.com/office/officeart/2005/8/layout/list1"/>
    <dgm:cxn modelId="{A025BCEC-58AB-4A15-BC20-96F03AD308FA}" type="presParOf" srcId="{83E5311A-0B7F-4397-B0EE-A95D89144B3D}" destId="{B20E34C2-C36F-43C2-953C-6E8FFECA7FC9}" srcOrd="21" destOrd="0" presId="urn:microsoft.com/office/officeart/2005/8/layout/list1"/>
    <dgm:cxn modelId="{AA81E384-4205-4A46-A633-996EBE1878A1}" type="presParOf" srcId="{83E5311A-0B7F-4397-B0EE-A95D89144B3D}" destId="{F8E01D01-5CC5-48AD-8E9C-019A31EF140F}"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CA487-8749-42D1-89B2-6555404A5E62}">
      <dsp:nvSpPr>
        <dsp:cNvPr id="0" name=""/>
        <dsp:cNvSpPr/>
      </dsp:nvSpPr>
      <dsp:spPr>
        <a:xfrm>
          <a:off x="0" y="298470"/>
          <a:ext cx="7979121" cy="378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A896A3-3805-41B7-B665-9547846B01A3}">
      <dsp:nvSpPr>
        <dsp:cNvPr id="0" name=""/>
        <dsp:cNvSpPr/>
      </dsp:nvSpPr>
      <dsp:spPr>
        <a:xfrm>
          <a:off x="398956" y="77070"/>
          <a:ext cx="5585384" cy="442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114" tIns="0" rIns="211114" bIns="0" numCol="1" spcCol="1270" anchor="ctr" anchorCtr="0">
          <a:noAutofit/>
        </a:bodyPr>
        <a:lstStyle/>
        <a:p>
          <a:pPr lvl="0" algn="l" defTabSz="666750">
            <a:lnSpc>
              <a:spcPct val="90000"/>
            </a:lnSpc>
            <a:spcBef>
              <a:spcPct val="0"/>
            </a:spcBef>
            <a:spcAft>
              <a:spcPct val="35000"/>
            </a:spcAft>
          </a:pPr>
          <a:r>
            <a:rPr lang="mk-MK" sz="1500" kern="1200" dirty="0"/>
            <a:t>Прилози кои се однесуваа на судските процеси поврзани со Јилдиз Веапоска</a:t>
          </a:r>
          <a:endParaRPr lang="en-US" sz="1500" kern="1200" dirty="0"/>
        </a:p>
      </dsp:txBody>
      <dsp:txXfrm>
        <a:off x="420572" y="98686"/>
        <a:ext cx="5542152" cy="399568"/>
      </dsp:txXfrm>
    </dsp:sp>
    <dsp:sp modelId="{C6BE1CCD-EAD7-449A-96C3-3214505844ED}">
      <dsp:nvSpPr>
        <dsp:cNvPr id="0" name=""/>
        <dsp:cNvSpPr/>
      </dsp:nvSpPr>
      <dsp:spPr>
        <a:xfrm>
          <a:off x="0" y="978870"/>
          <a:ext cx="7979121" cy="378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0A3429-8482-4FB3-BFDD-6B0027FFC66A}">
      <dsp:nvSpPr>
        <dsp:cNvPr id="0" name=""/>
        <dsp:cNvSpPr/>
      </dsp:nvSpPr>
      <dsp:spPr>
        <a:xfrm>
          <a:off x="398956" y="757470"/>
          <a:ext cx="5585384" cy="442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114" tIns="0" rIns="211114" bIns="0" numCol="1" spcCol="1270" anchor="ctr" anchorCtr="0">
          <a:noAutofit/>
        </a:bodyPr>
        <a:lstStyle/>
        <a:p>
          <a:pPr lvl="0" algn="l" defTabSz="666750">
            <a:lnSpc>
              <a:spcPct val="90000"/>
            </a:lnSpc>
            <a:spcBef>
              <a:spcPct val="0"/>
            </a:spcBef>
            <a:spcAft>
              <a:spcPct val="35000"/>
            </a:spcAft>
          </a:pPr>
          <a:r>
            <a:rPr lang="mk-MK" sz="1500" kern="1200"/>
            <a:t>Сторија за повлеченото обвинение за обид за силување изречена на фудбалер на „Манчестер јунајтед“ </a:t>
          </a:r>
          <a:endParaRPr lang="en-US" sz="1500" kern="1200"/>
        </a:p>
      </dsp:txBody>
      <dsp:txXfrm>
        <a:off x="420572" y="779086"/>
        <a:ext cx="5542152" cy="399568"/>
      </dsp:txXfrm>
    </dsp:sp>
    <dsp:sp modelId="{36B7FFC3-0FC8-4E09-80D3-B58084703A20}">
      <dsp:nvSpPr>
        <dsp:cNvPr id="0" name=""/>
        <dsp:cNvSpPr/>
      </dsp:nvSpPr>
      <dsp:spPr>
        <a:xfrm>
          <a:off x="0" y="1659270"/>
          <a:ext cx="7979121" cy="378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DA0208-59C6-4B3F-A226-AD57109B8688}">
      <dsp:nvSpPr>
        <dsp:cNvPr id="0" name=""/>
        <dsp:cNvSpPr/>
      </dsp:nvSpPr>
      <dsp:spPr>
        <a:xfrm>
          <a:off x="398956" y="1437870"/>
          <a:ext cx="5585384" cy="442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114" tIns="0" rIns="211114" bIns="0" numCol="1" spcCol="1270" anchor="ctr" anchorCtr="0">
          <a:noAutofit/>
        </a:bodyPr>
        <a:lstStyle/>
        <a:p>
          <a:pPr lvl="0" algn="l" defTabSz="666750">
            <a:lnSpc>
              <a:spcPct val="90000"/>
            </a:lnSpc>
            <a:spcBef>
              <a:spcPct val="0"/>
            </a:spcBef>
            <a:spcAft>
              <a:spcPct val="35000"/>
            </a:spcAft>
          </a:pPr>
          <a:r>
            <a:rPr lang="mk-MK" sz="1500" kern="1200"/>
            <a:t>Прилози кои се однесуваа на судење за убиено момче  </a:t>
          </a:r>
          <a:endParaRPr lang="en-US" sz="1500" kern="1200"/>
        </a:p>
      </dsp:txBody>
      <dsp:txXfrm>
        <a:off x="420572" y="1459486"/>
        <a:ext cx="5542152" cy="399568"/>
      </dsp:txXfrm>
    </dsp:sp>
    <dsp:sp modelId="{E5F143AE-B13B-43A8-AACD-BB08C8BDB0D6}">
      <dsp:nvSpPr>
        <dsp:cNvPr id="0" name=""/>
        <dsp:cNvSpPr/>
      </dsp:nvSpPr>
      <dsp:spPr>
        <a:xfrm>
          <a:off x="0" y="2339670"/>
          <a:ext cx="7979121" cy="378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E112D-7F12-404B-A886-EACB6CC6F935}">
      <dsp:nvSpPr>
        <dsp:cNvPr id="0" name=""/>
        <dsp:cNvSpPr/>
      </dsp:nvSpPr>
      <dsp:spPr>
        <a:xfrm>
          <a:off x="398956" y="2118270"/>
          <a:ext cx="5585384" cy="442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114" tIns="0" rIns="211114" bIns="0" numCol="1" spcCol="1270" anchor="ctr" anchorCtr="0">
          <a:noAutofit/>
        </a:bodyPr>
        <a:lstStyle/>
        <a:p>
          <a:pPr lvl="0" algn="l" defTabSz="666750">
            <a:lnSpc>
              <a:spcPct val="90000"/>
            </a:lnSpc>
            <a:spcBef>
              <a:spcPct val="0"/>
            </a:spcBef>
            <a:spcAft>
              <a:spcPct val="35000"/>
            </a:spcAft>
          </a:pPr>
          <a:r>
            <a:rPr lang="mk-MK" sz="1500" kern="1200"/>
            <a:t>Прилози од странска продукција (Украина, Турција, Косово, жени мигрантки) </a:t>
          </a:r>
          <a:endParaRPr lang="en-US" sz="1500" kern="1200"/>
        </a:p>
      </dsp:txBody>
      <dsp:txXfrm>
        <a:off x="420572" y="2139886"/>
        <a:ext cx="5542152" cy="399568"/>
      </dsp:txXfrm>
    </dsp:sp>
    <dsp:sp modelId="{BCBEB0CB-2B73-4A07-8E53-9C19F5EDFEDF}">
      <dsp:nvSpPr>
        <dsp:cNvPr id="0" name=""/>
        <dsp:cNvSpPr/>
      </dsp:nvSpPr>
      <dsp:spPr>
        <a:xfrm>
          <a:off x="0" y="3020070"/>
          <a:ext cx="7979121" cy="378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906F3D-FA74-4D12-9357-E61C2419122D}">
      <dsp:nvSpPr>
        <dsp:cNvPr id="0" name=""/>
        <dsp:cNvSpPr/>
      </dsp:nvSpPr>
      <dsp:spPr>
        <a:xfrm>
          <a:off x="398956" y="2798670"/>
          <a:ext cx="5585384" cy="442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114" tIns="0" rIns="211114" bIns="0" numCol="1" spcCol="1270" anchor="ctr" anchorCtr="0">
          <a:noAutofit/>
        </a:bodyPr>
        <a:lstStyle/>
        <a:p>
          <a:pPr lvl="0" algn="l" defTabSz="666750">
            <a:lnSpc>
              <a:spcPct val="90000"/>
            </a:lnSpc>
            <a:spcBef>
              <a:spcPct val="0"/>
            </a:spcBef>
            <a:spcAft>
              <a:spcPct val="35000"/>
            </a:spcAft>
          </a:pPr>
          <a:r>
            <a:rPr lang="mk-MK" sz="1500" kern="1200"/>
            <a:t>Прилози кои упатуваа на сексуално вознемирување на девојки </a:t>
          </a:r>
          <a:endParaRPr lang="en-US" sz="1500" kern="1200"/>
        </a:p>
      </dsp:txBody>
      <dsp:txXfrm>
        <a:off x="420572" y="2820286"/>
        <a:ext cx="5542152" cy="399568"/>
      </dsp:txXfrm>
    </dsp:sp>
    <dsp:sp modelId="{F8E01D01-5CC5-48AD-8E9C-019A31EF140F}">
      <dsp:nvSpPr>
        <dsp:cNvPr id="0" name=""/>
        <dsp:cNvSpPr/>
      </dsp:nvSpPr>
      <dsp:spPr>
        <a:xfrm>
          <a:off x="0" y="3700470"/>
          <a:ext cx="7979121" cy="378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F8F79-AA57-4513-A1E9-CAE051F49206}">
      <dsp:nvSpPr>
        <dsp:cNvPr id="0" name=""/>
        <dsp:cNvSpPr/>
      </dsp:nvSpPr>
      <dsp:spPr>
        <a:xfrm>
          <a:off x="398956" y="3479070"/>
          <a:ext cx="5585384" cy="442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114" tIns="0" rIns="211114" bIns="0" numCol="1" spcCol="1270" anchor="ctr" anchorCtr="0">
          <a:noAutofit/>
        </a:bodyPr>
        <a:lstStyle/>
        <a:p>
          <a:pPr lvl="0" algn="l" defTabSz="666750">
            <a:lnSpc>
              <a:spcPct val="90000"/>
            </a:lnSpc>
            <a:spcBef>
              <a:spcPct val="0"/>
            </a:spcBef>
            <a:spcAft>
              <a:spcPct val="35000"/>
            </a:spcAft>
          </a:pPr>
          <a:r>
            <a:rPr lang="mk-MK" sz="1500" kern="1200" dirty="0" smtClean="0"/>
            <a:t>Прилог кој се однесува на текст на транспарент од протестот на жените по повод 8 март</a:t>
          </a:r>
          <a:endParaRPr lang="en-US" sz="1500" kern="1200" dirty="0"/>
        </a:p>
      </dsp:txBody>
      <dsp:txXfrm>
        <a:off x="420572" y="3500686"/>
        <a:ext cx="5542152"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CA487-8749-42D1-89B2-6555404A5E62}">
      <dsp:nvSpPr>
        <dsp:cNvPr id="0" name=""/>
        <dsp:cNvSpPr/>
      </dsp:nvSpPr>
      <dsp:spPr>
        <a:xfrm>
          <a:off x="0" y="975728"/>
          <a:ext cx="9306961" cy="30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A896A3-3805-41B7-B665-9547846B01A3}">
      <dsp:nvSpPr>
        <dsp:cNvPr id="0" name=""/>
        <dsp:cNvSpPr/>
      </dsp:nvSpPr>
      <dsp:spPr>
        <a:xfrm>
          <a:off x="465348" y="798608"/>
          <a:ext cx="6514872"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247" tIns="0" rIns="246247" bIns="0" numCol="1" spcCol="1270" anchor="ctr" anchorCtr="0">
          <a:noAutofit/>
        </a:bodyPr>
        <a:lstStyle/>
        <a:p>
          <a:pPr lvl="0" algn="l" defTabSz="533400">
            <a:lnSpc>
              <a:spcPct val="90000"/>
            </a:lnSpc>
            <a:spcBef>
              <a:spcPct val="0"/>
            </a:spcBef>
            <a:spcAft>
              <a:spcPct val="35000"/>
            </a:spcAft>
          </a:pPr>
          <a:r>
            <a:rPr lang="mk-MK" sz="1200" kern="1200" dirty="0"/>
            <a:t>Релативно ретка застапеност на прилози кои се однесуваат на РЗН</a:t>
          </a:r>
          <a:endParaRPr lang="en-US" sz="1200" kern="1200" dirty="0"/>
        </a:p>
      </dsp:txBody>
      <dsp:txXfrm>
        <a:off x="482641" y="815901"/>
        <a:ext cx="6480286" cy="319654"/>
      </dsp:txXfrm>
    </dsp:sp>
    <dsp:sp modelId="{C6BE1CCD-EAD7-449A-96C3-3214505844ED}">
      <dsp:nvSpPr>
        <dsp:cNvPr id="0" name=""/>
        <dsp:cNvSpPr/>
      </dsp:nvSpPr>
      <dsp:spPr>
        <a:xfrm>
          <a:off x="0" y="1520048"/>
          <a:ext cx="9306961" cy="30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0A3429-8482-4FB3-BFDD-6B0027FFC66A}">
      <dsp:nvSpPr>
        <dsp:cNvPr id="0" name=""/>
        <dsp:cNvSpPr/>
      </dsp:nvSpPr>
      <dsp:spPr>
        <a:xfrm>
          <a:off x="465348" y="1342928"/>
          <a:ext cx="6514872"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247" tIns="0" rIns="246247" bIns="0" numCol="1" spcCol="1270" anchor="ctr" anchorCtr="0">
          <a:noAutofit/>
        </a:bodyPr>
        <a:lstStyle/>
        <a:p>
          <a:pPr lvl="0" algn="l" defTabSz="533400">
            <a:lnSpc>
              <a:spcPct val="90000"/>
            </a:lnSpc>
            <a:spcBef>
              <a:spcPct val="0"/>
            </a:spcBef>
            <a:spcAft>
              <a:spcPct val="35000"/>
            </a:spcAft>
          </a:pPr>
          <a:r>
            <a:rPr lang="mk-MK" sz="1200" kern="1200" dirty="0"/>
            <a:t>Настанот за кој </a:t>
          </a:r>
          <a:r>
            <a:rPr lang="mk-MK" sz="1200" kern="1200" dirty="0" smtClean="0"/>
            <a:t>се известува </a:t>
          </a:r>
          <a:r>
            <a:rPr lang="mk-MK" sz="1200" kern="1200" dirty="0"/>
            <a:t>не </a:t>
          </a:r>
          <a:r>
            <a:rPr lang="mk-MK" sz="1200" kern="1200" dirty="0" smtClean="0"/>
            <a:t>е </a:t>
          </a:r>
          <a:r>
            <a:rPr lang="mk-MK" sz="1200" kern="1200" dirty="0"/>
            <a:t>именуван како РЗН</a:t>
          </a:r>
          <a:endParaRPr lang="en-US" sz="1200" kern="1200" dirty="0"/>
        </a:p>
      </dsp:txBody>
      <dsp:txXfrm>
        <a:off x="482641" y="1360221"/>
        <a:ext cx="6480286" cy="319654"/>
      </dsp:txXfrm>
    </dsp:sp>
    <dsp:sp modelId="{36B7FFC3-0FC8-4E09-80D3-B58084703A20}">
      <dsp:nvSpPr>
        <dsp:cNvPr id="0" name=""/>
        <dsp:cNvSpPr/>
      </dsp:nvSpPr>
      <dsp:spPr>
        <a:xfrm>
          <a:off x="0" y="2064368"/>
          <a:ext cx="9306961" cy="30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DA0208-59C6-4B3F-A226-AD57109B8688}">
      <dsp:nvSpPr>
        <dsp:cNvPr id="0" name=""/>
        <dsp:cNvSpPr/>
      </dsp:nvSpPr>
      <dsp:spPr>
        <a:xfrm>
          <a:off x="465348" y="1887248"/>
          <a:ext cx="6514872"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247" tIns="0" rIns="246247" bIns="0" numCol="1" spcCol="1270" anchor="ctr" anchorCtr="0">
          <a:noAutofit/>
        </a:bodyPr>
        <a:lstStyle/>
        <a:p>
          <a:pPr lvl="0" algn="l" defTabSz="533400">
            <a:lnSpc>
              <a:spcPct val="90000"/>
            </a:lnSpc>
            <a:spcBef>
              <a:spcPct val="0"/>
            </a:spcBef>
            <a:spcAft>
              <a:spcPct val="35000"/>
            </a:spcAft>
          </a:pPr>
          <a:r>
            <a:rPr lang="mk-MK" sz="1200" kern="1200"/>
            <a:t>Прилозите кои се однесуваат на РЗН најчесто се емитуваат на крајот на иформативните емисии</a:t>
          </a:r>
          <a:endParaRPr lang="en-US" sz="1200" kern="1200"/>
        </a:p>
      </dsp:txBody>
      <dsp:txXfrm>
        <a:off x="482641" y="1904541"/>
        <a:ext cx="6480286" cy="319654"/>
      </dsp:txXfrm>
    </dsp:sp>
    <dsp:sp modelId="{E5F143AE-B13B-43A8-AACD-BB08C8BDB0D6}">
      <dsp:nvSpPr>
        <dsp:cNvPr id="0" name=""/>
        <dsp:cNvSpPr/>
      </dsp:nvSpPr>
      <dsp:spPr>
        <a:xfrm>
          <a:off x="0" y="2608687"/>
          <a:ext cx="9306961" cy="30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E112D-7F12-404B-A886-EACB6CC6F935}">
      <dsp:nvSpPr>
        <dsp:cNvPr id="0" name=""/>
        <dsp:cNvSpPr/>
      </dsp:nvSpPr>
      <dsp:spPr>
        <a:xfrm>
          <a:off x="465348" y="2431567"/>
          <a:ext cx="6514872"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247" tIns="0" rIns="246247" bIns="0" numCol="1" spcCol="1270" anchor="ctr" anchorCtr="0">
          <a:noAutofit/>
        </a:bodyPr>
        <a:lstStyle/>
        <a:p>
          <a:pPr lvl="0" algn="l" defTabSz="533400">
            <a:lnSpc>
              <a:spcPct val="90000"/>
            </a:lnSpc>
            <a:spcBef>
              <a:spcPct val="0"/>
            </a:spcBef>
            <a:spcAft>
              <a:spcPct val="35000"/>
            </a:spcAft>
          </a:pPr>
          <a:r>
            <a:rPr lang="mk-MK" sz="1200" kern="1200" dirty="0"/>
            <a:t>Прилозите кои беа анализирани беа во </a:t>
          </a:r>
          <a:r>
            <a:rPr lang="mk-MK" sz="1200" kern="1200" dirty="0" smtClean="0"/>
            <a:t>„околина“ со </a:t>
          </a:r>
          <a:r>
            <a:rPr lang="mk-MK" sz="1200" kern="1200" dirty="0"/>
            <a:t>прилози кои се однесуваат на судски процеси за криминал, или во </a:t>
          </a:r>
          <a:r>
            <a:rPr lang="mk-MK" sz="1200" kern="1200" dirty="0" smtClean="0"/>
            <a:t>„околина„ на </a:t>
          </a:r>
          <a:r>
            <a:rPr lang="mk-MK" sz="1200" kern="1200" dirty="0"/>
            <a:t>спорадични  актуелни теми</a:t>
          </a:r>
          <a:endParaRPr lang="en-US" sz="1200" kern="1200" dirty="0"/>
        </a:p>
      </dsp:txBody>
      <dsp:txXfrm>
        <a:off x="482641" y="2448860"/>
        <a:ext cx="6480286" cy="319654"/>
      </dsp:txXfrm>
    </dsp:sp>
    <dsp:sp modelId="{BCBEB0CB-2B73-4A07-8E53-9C19F5EDFEDF}">
      <dsp:nvSpPr>
        <dsp:cNvPr id="0" name=""/>
        <dsp:cNvSpPr/>
      </dsp:nvSpPr>
      <dsp:spPr>
        <a:xfrm>
          <a:off x="0" y="3153007"/>
          <a:ext cx="9306961" cy="30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906F3D-FA74-4D12-9357-E61C2419122D}">
      <dsp:nvSpPr>
        <dsp:cNvPr id="0" name=""/>
        <dsp:cNvSpPr/>
      </dsp:nvSpPr>
      <dsp:spPr>
        <a:xfrm>
          <a:off x="465348" y="2975887"/>
          <a:ext cx="6514872"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247" tIns="0" rIns="246247" bIns="0" numCol="1" spcCol="1270" anchor="ctr" anchorCtr="0">
          <a:noAutofit/>
        </a:bodyPr>
        <a:lstStyle/>
        <a:p>
          <a:pPr lvl="0" algn="l" defTabSz="533400">
            <a:lnSpc>
              <a:spcPct val="90000"/>
            </a:lnSpc>
            <a:spcBef>
              <a:spcPct val="0"/>
            </a:spcBef>
            <a:spcAft>
              <a:spcPct val="35000"/>
            </a:spcAft>
          </a:pPr>
          <a:r>
            <a:rPr lang="mk-MK" sz="1200" kern="1200" dirty="0"/>
            <a:t>Генерално новинарските стандарди  се </a:t>
          </a:r>
          <a:r>
            <a:rPr lang="mk-MK" sz="1200" kern="1200" dirty="0" smtClean="0"/>
            <a:t>запазени, именувањето, претставувањето и </a:t>
          </a:r>
          <a:r>
            <a:rPr lang="mk-MK" sz="1200" kern="1200" dirty="0"/>
            <a:t>упатувањето на лицата за кои се говори е соодветно</a:t>
          </a:r>
          <a:endParaRPr lang="en-US" sz="1200" kern="1200" dirty="0"/>
        </a:p>
      </dsp:txBody>
      <dsp:txXfrm>
        <a:off x="482641" y="2993180"/>
        <a:ext cx="6480286" cy="319654"/>
      </dsp:txXfrm>
    </dsp:sp>
    <dsp:sp modelId="{F8E01D01-5CC5-48AD-8E9C-019A31EF140F}">
      <dsp:nvSpPr>
        <dsp:cNvPr id="0" name=""/>
        <dsp:cNvSpPr/>
      </dsp:nvSpPr>
      <dsp:spPr>
        <a:xfrm>
          <a:off x="0" y="3697327"/>
          <a:ext cx="9306961" cy="30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F8F79-AA57-4513-A1E9-CAE051F49206}">
      <dsp:nvSpPr>
        <dsp:cNvPr id="0" name=""/>
        <dsp:cNvSpPr/>
      </dsp:nvSpPr>
      <dsp:spPr>
        <a:xfrm>
          <a:off x="465348" y="3520207"/>
          <a:ext cx="6514872"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247" tIns="0" rIns="246247" bIns="0" numCol="1" spcCol="1270" anchor="ctr" anchorCtr="0">
          <a:noAutofit/>
        </a:bodyPr>
        <a:lstStyle/>
        <a:p>
          <a:pPr lvl="0" algn="l" defTabSz="533400">
            <a:lnSpc>
              <a:spcPct val="90000"/>
            </a:lnSpc>
            <a:spcBef>
              <a:spcPct val="0"/>
            </a:spcBef>
            <a:spcAft>
              <a:spcPct val="35000"/>
            </a:spcAft>
          </a:pPr>
          <a:r>
            <a:rPr lang="mk-MK" sz="1200" kern="1200" dirty="0"/>
            <a:t>Прилозите се најчесто во форма на вест или извештај , актерите и изворите </a:t>
          </a:r>
          <a:r>
            <a:rPr lang="mk-MK" sz="1200" kern="1200" dirty="0" smtClean="0"/>
            <a:t>на информации </a:t>
          </a:r>
          <a:r>
            <a:rPr lang="mk-MK" sz="1200" kern="1200" dirty="0"/>
            <a:t>се прецизно наведени </a:t>
          </a:r>
          <a:endParaRPr lang="en-US" sz="1200" kern="1200" dirty="0"/>
        </a:p>
      </dsp:txBody>
      <dsp:txXfrm>
        <a:off x="482641" y="3537500"/>
        <a:ext cx="6480286"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pPr/>
              <a:t>3/29/2024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pPr/>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pPr/>
              <a:t>3/29/2024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pPr/>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18</a:t>
            </a:fld>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19</a:t>
            </a:fld>
            <a:endParaRPr lang="en-US" dirty="0"/>
          </a:p>
        </p:txBody>
      </p:sp>
    </p:spTree>
    <p:extLst>
      <p:ext uri="{BB962C8B-B14F-4D97-AF65-F5344CB8AC3E}">
        <p14:creationId xmlns:p14="http://schemas.microsoft.com/office/powerpoint/2010/main" val="57546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20</a:t>
            </a:fld>
            <a:endParaRPr lang="en-US" dirty="0"/>
          </a:p>
        </p:txBody>
      </p:sp>
    </p:spTree>
    <p:extLst>
      <p:ext uri="{BB962C8B-B14F-4D97-AF65-F5344CB8AC3E}">
        <p14:creationId xmlns:p14="http://schemas.microsoft.com/office/powerpoint/2010/main" val="524817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21</a:t>
            </a:fld>
            <a:endParaRPr lang="en-US" dirty="0"/>
          </a:p>
        </p:txBody>
      </p:sp>
    </p:spTree>
    <p:extLst>
      <p:ext uri="{BB962C8B-B14F-4D97-AF65-F5344CB8AC3E}">
        <p14:creationId xmlns:p14="http://schemas.microsoft.com/office/powerpoint/2010/main" val="111834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22</a:t>
            </a:fld>
            <a:endParaRPr lang="en-US" dirty="0"/>
          </a:p>
        </p:txBody>
      </p:sp>
    </p:spTree>
    <p:extLst>
      <p:ext uri="{BB962C8B-B14F-4D97-AF65-F5344CB8AC3E}">
        <p14:creationId xmlns:p14="http://schemas.microsoft.com/office/powerpoint/2010/main" val="45208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23</a:t>
            </a:fld>
            <a:endParaRPr lang="en-US" dirty="0"/>
          </a:p>
        </p:txBody>
      </p:sp>
    </p:spTree>
    <p:extLst>
      <p:ext uri="{BB962C8B-B14F-4D97-AF65-F5344CB8AC3E}">
        <p14:creationId xmlns:p14="http://schemas.microsoft.com/office/powerpoint/2010/main" val="404202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24</a:t>
            </a:fld>
            <a:endParaRPr lang="en-US" dirty="0"/>
          </a:p>
        </p:txBody>
      </p:sp>
    </p:spTree>
    <p:extLst>
      <p:ext uri="{BB962C8B-B14F-4D97-AF65-F5344CB8AC3E}">
        <p14:creationId xmlns:p14="http://schemas.microsoft.com/office/powerpoint/2010/main" val="371629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25</a:t>
            </a:fld>
            <a:endParaRPr lang="en-US" dirty="0"/>
          </a:p>
        </p:txBody>
      </p:sp>
    </p:spTree>
    <p:extLst>
      <p:ext uri="{BB962C8B-B14F-4D97-AF65-F5344CB8AC3E}">
        <p14:creationId xmlns:p14="http://schemas.microsoft.com/office/powerpoint/2010/main" val="1150499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26</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fld id="{D40D1CF5-B6E6-47D7-9919-EE6F45AF1BB4}"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65042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00063"/>
            <a:ext cx="6096000" cy="3429000"/>
          </a:xfrm>
        </p:spPr>
      </p:sp>
      <p:sp>
        <p:nvSpPr>
          <p:cNvPr id="3" name="Notes Placeholder 2"/>
          <p:cNvSpPr>
            <a:spLocks noGrp="1"/>
          </p:cNvSpPr>
          <p:nvPr>
            <p:ph type="body" idx="1"/>
          </p:nvPr>
        </p:nvSpPr>
        <p:spPr/>
        <p:txBody>
          <a:bodyPr/>
          <a:lstStyle/>
          <a:p>
            <a:pPr>
              <a:spcAft>
                <a:spcPts val="600"/>
              </a:spcAft>
            </a:pPr>
            <a:endParaRPr lang="mk-MK" sz="1400" noProof="0" dirty="0"/>
          </a:p>
        </p:txBody>
      </p:sp>
      <p:sp>
        <p:nvSpPr>
          <p:cNvPr id="4" name="Slide Number Placeholder 3"/>
          <p:cNvSpPr>
            <a:spLocks noGrp="1"/>
          </p:cNvSpPr>
          <p:nvPr>
            <p:ph type="sldNum" sz="quarter" idx="10"/>
          </p:nvPr>
        </p:nvSpPr>
        <p:spPr/>
        <p:txBody>
          <a:bodyPr/>
          <a:lstStyle/>
          <a:p>
            <a:fld id="{650B5403-AC70-4AC7-9F27-61ED849F112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0006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4350" y="4400549"/>
            <a:ext cx="5829300" cy="4371975"/>
          </a:xfrm>
        </p:spPr>
        <p:txBody>
          <a:bodyPr/>
          <a:lstStyle/>
          <a:p>
            <a:endParaRPr lang="mk-MK" sz="1400" noProof="0" dirty="0"/>
          </a:p>
        </p:txBody>
      </p:sp>
      <p:sp>
        <p:nvSpPr>
          <p:cNvPr id="4" name="Slide Number Placeholder 3"/>
          <p:cNvSpPr>
            <a:spLocks noGrp="1"/>
          </p:cNvSpPr>
          <p:nvPr>
            <p:ph type="sldNum" sz="quarter" idx="5"/>
          </p:nvPr>
        </p:nvSpPr>
        <p:spPr/>
        <p:txBody>
          <a:bodyPr/>
          <a:lstStyle/>
          <a:p>
            <a:fld id="{D40D1CF5-B6E6-47D7-9919-EE6F45AF1BB4}"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1734315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00063"/>
            <a:ext cx="6096000" cy="3429000"/>
          </a:xfrm>
        </p:spPr>
      </p:sp>
      <p:sp>
        <p:nvSpPr>
          <p:cNvPr id="3" name="Notes Placeholder 2"/>
          <p:cNvSpPr>
            <a:spLocks noGrp="1"/>
          </p:cNvSpPr>
          <p:nvPr>
            <p:ph type="body" idx="1"/>
          </p:nvPr>
        </p:nvSpPr>
        <p:spPr>
          <a:xfrm>
            <a:off x="685799" y="4400550"/>
            <a:ext cx="5791201" cy="3600450"/>
          </a:xfrm>
        </p:spPr>
        <p:txBody>
          <a:bodyPr/>
          <a:lstStyle/>
          <a:p>
            <a:pPr>
              <a:spcAft>
                <a:spcPts val="600"/>
              </a:spcAft>
            </a:pPr>
            <a:endParaRPr lang="mk-MK" sz="1400" noProof="0" dirty="0"/>
          </a:p>
        </p:txBody>
      </p:sp>
      <p:sp>
        <p:nvSpPr>
          <p:cNvPr id="4" name="Slide Number Placeholder 3"/>
          <p:cNvSpPr>
            <a:spLocks noGrp="1"/>
          </p:cNvSpPr>
          <p:nvPr>
            <p:ph type="sldNum" sz="quarter" idx="10"/>
          </p:nvPr>
        </p:nvSpPr>
        <p:spPr/>
        <p:txBody>
          <a:bodyPr/>
          <a:lstStyle/>
          <a:p>
            <a:fld id="{650B5403-AC70-4AC7-9F27-61ED849F1123}"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812503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00063"/>
            <a:ext cx="6096000" cy="3429000"/>
          </a:xfrm>
        </p:spPr>
      </p:sp>
      <p:sp>
        <p:nvSpPr>
          <p:cNvPr id="3" name="Notes Placeholder 2"/>
          <p:cNvSpPr>
            <a:spLocks noGrp="1"/>
          </p:cNvSpPr>
          <p:nvPr>
            <p:ph type="body" idx="1"/>
          </p:nvPr>
        </p:nvSpPr>
        <p:spPr>
          <a:xfrm>
            <a:off x="685799" y="4400550"/>
            <a:ext cx="5791201" cy="3600450"/>
          </a:xfrm>
        </p:spPr>
        <p:txBody>
          <a:bodyPr/>
          <a:lstStyle/>
          <a:p>
            <a:pPr>
              <a:spcAft>
                <a:spcPts val="600"/>
              </a:spcAft>
            </a:pPr>
            <a:endParaRPr lang="mk-MK" sz="1400" noProof="0" dirty="0"/>
          </a:p>
        </p:txBody>
      </p:sp>
      <p:sp>
        <p:nvSpPr>
          <p:cNvPr id="4" name="Slide Number Placeholder 3"/>
          <p:cNvSpPr>
            <a:spLocks noGrp="1"/>
          </p:cNvSpPr>
          <p:nvPr>
            <p:ph type="sldNum" sz="quarter" idx="10"/>
          </p:nvPr>
        </p:nvSpPr>
        <p:spPr/>
        <p:txBody>
          <a:bodyPr/>
          <a:lstStyle/>
          <a:p>
            <a:fld id="{650B5403-AC70-4AC7-9F27-61ED849F112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421718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2425" y="4391024"/>
            <a:ext cx="6153150" cy="4619625"/>
          </a:xfrm>
        </p:spPr>
        <p:txBody>
          <a:bodyPr/>
          <a:lstStyle/>
          <a:p>
            <a:pPr>
              <a:spcAft>
                <a:spcPts val="600"/>
              </a:spcAft>
            </a:pPr>
            <a:endParaRPr lang="mk-MK" sz="1300" baseline="0" noProof="0" dirty="0"/>
          </a:p>
        </p:txBody>
      </p:sp>
      <p:sp>
        <p:nvSpPr>
          <p:cNvPr id="4" name="Slide Number Placeholder 3"/>
          <p:cNvSpPr>
            <a:spLocks noGrp="1"/>
          </p:cNvSpPr>
          <p:nvPr>
            <p:ph type="sldNum" sz="quarter" idx="10"/>
          </p:nvPr>
        </p:nvSpPr>
        <p:spPr/>
        <p:txBody>
          <a:bodyPr/>
          <a:lstStyle/>
          <a:p>
            <a:fld id="{958B4286-E83C-4F34-A616-288504FBF02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593140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sz="1400" dirty="0"/>
          </a:p>
        </p:txBody>
      </p:sp>
      <p:sp>
        <p:nvSpPr>
          <p:cNvPr id="4" name="Slide Number Placeholder 3"/>
          <p:cNvSpPr>
            <a:spLocks noGrp="1"/>
          </p:cNvSpPr>
          <p:nvPr>
            <p:ph type="sldNum" sz="quarter" idx="10"/>
          </p:nvPr>
        </p:nvSpPr>
        <p:spPr/>
        <p:txBody>
          <a:bodyPr/>
          <a:lstStyle/>
          <a:p>
            <a:fld id="{958B4286-E83C-4F34-A616-288504FBF02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191033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C53BF1EA-B3F4-485E-94FE-CDA7E5B1E60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019274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D1CF5-B6E6-47D7-9919-EE6F45AF1BB4}"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2054446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sz="1400" dirty="0"/>
          </a:p>
        </p:txBody>
      </p:sp>
      <p:sp>
        <p:nvSpPr>
          <p:cNvPr id="4" name="Slide Number Placeholder 3"/>
          <p:cNvSpPr>
            <a:spLocks noGrp="1"/>
          </p:cNvSpPr>
          <p:nvPr>
            <p:ph type="sldNum" sz="quarter" idx="10"/>
          </p:nvPr>
        </p:nvSpPr>
        <p:spPr/>
        <p:txBody>
          <a:bodyPr/>
          <a:lstStyle/>
          <a:p>
            <a:fld id="{958B4286-E83C-4F34-A616-288504FBF02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83467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00063"/>
            <a:ext cx="6096000" cy="3429000"/>
          </a:xfrm>
        </p:spPr>
      </p:sp>
      <p:sp>
        <p:nvSpPr>
          <p:cNvPr id="3" name="Notes Placeholder 2"/>
          <p:cNvSpPr>
            <a:spLocks noGrp="1"/>
          </p:cNvSpPr>
          <p:nvPr>
            <p:ph type="body" idx="1"/>
          </p:nvPr>
        </p:nvSpPr>
        <p:spPr/>
        <p:txBody>
          <a:bodyPr/>
          <a:lstStyle/>
          <a:p>
            <a:pPr>
              <a:spcAft>
                <a:spcPts val="600"/>
              </a:spcAft>
            </a:pPr>
            <a:endParaRPr lang="mk-MK" sz="1400" noProof="0" dirty="0"/>
          </a:p>
        </p:txBody>
      </p:sp>
      <p:sp>
        <p:nvSpPr>
          <p:cNvPr id="4" name="Slide Number Placeholder 3"/>
          <p:cNvSpPr>
            <a:spLocks noGrp="1"/>
          </p:cNvSpPr>
          <p:nvPr>
            <p:ph type="sldNum" sz="quarter" idx="10"/>
          </p:nvPr>
        </p:nvSpPr>
        <p:spPr/>
        <p:txBody>
          <a:bodyPr/>
          <a:lstStyle/>
          <a:p>
            <a:pPr defTabSz="914400">
              <a:defRPr/>
            </a:pPr>
            <a:fld id="{650B5403-AC70-4AC7-9F27-61ED849F1123}" type="slidenum">
              <a:rPr lang="en-US" smtClean="0">
                <a:solidFill>
                  <a:prstClr val="black"/>
                </a:solidFill>
              </a:rPr>
              <a:pPr defTabSz="914400">
                <a:defRPr/>
              </a:pPr>
              <a:t>37</a:t>
            </a:fld>
            <a:endParaRPr lang="en-US" dirty="0">
              <a:solidFill>
                <a:prstClr val="black"/>
              </a:solidFill>
            </a:endParaRPr>
          </a:p>
        </p:txBody>
      </p:sp>
    </p:spTree>
    <p:extLst>
      <p:ext uri="{BB962C8B-B14F-4D97-AF65-F5344CB8AC3E}">
        <p14:creationId xmlns:p14="http://schemas.microsoft.com/office/powerpoint/2010/main" val="23517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3</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mk-MK" sz="1400" noProof="0" dirty="0"/>
          </a:p>
        </p:txBody>
      </p:sp>
      <p:sp>
        <p:nvSpPr>
          <p:cNvPr id="4" name="Slide Number Placeholder 3"/>
          <p:cNvSpPr>
            <a:spLocks noGrp="1"/>
          </p:cNvSpPr>
          <p:nvPr>
            <p:ph type="sldNum" sz="quarter" idx="10"/>
          </p:nvPr>
        </p:nvSpPr>
        <p:spPr/>
        <p:txBody>
          <a:bodyPr/>
          <a:lstStyle/>
          <a:p>
            <a:fld id="{C53BF1EA-B3F4-485E-94FE-CDA7E5B1E60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416062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39</a:t>
            </a:fld>
            <a:endParaRPr lang="en-US" dirty="0"/>
          </a:p>
        </p:txBody>
      </p:sp>
    </p:spTree>
    <p:extLst>
      <p:ext uri="{BB962C8B-B14F-4D97-AF65-F5344CB8AC3E}">
        <p14:creationId xmlns:p14="http://schemas.microsoft.com/office/powerpoint/2010/main" val="84098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6</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10</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89C57-55D7-40A4-A101-E74FAC7A092B}" type="slidenum">
              <a:rPr lang="en-US" smtClean="0"/>
              <a:pPr/>
              <a:t>11</a:t>
            </a:fld>
            <a:endParaRPr lang="en-US" dirty="0"/>
          </a:p>
        </p:txBody>
      </p:sp>
    </p:spTree>
    <p:extLst>
      <p:ext uri="{BB962C8B-B14F-4D97-AF65-F5344CB8AC3E}">
        <p14:creationId xmlns:p14="http://schemas.microsoft.com/office/powerpoint/2010/main" val="402925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15</a:t>
            </a:fld>
            <a:endParaRPr lang="en-US" dirty="0"/>
          </a:p>
        </p:txBody>
      </p:sp>
    </p:spTree>
    <p:extLst>
      <p:ext uri="{BB962C8B-B14F-4D97-AF65-F5344CB8AC3E}">
        <p14:creationId xmlns:p14="http://schemas.microsoft.com/office/powerpoint/2010/main" val="310568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16</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pPr/>
              <a:t>17</a:t>
            </a:fld>
            <a:endParaRPr lang="en-US" dirty="0"/>
          </a:p>
        </p:txBody>
      </p:sp>
    </p:spTree>
    <p:extLst>
      <p:ext uri="{BB962C8B-B14F-4D97-AF65-F5344CB8AC3E}">
        <p14:creationId xmlns:p14="http://schemas.microsoft.com/office/powerpoint/2010/main" val="537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xmlns=""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xmlns=""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939438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87687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91568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22092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83233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31791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99745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90410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381568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463454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73714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p>
            <a:pPr algn="r" defTabSz="457200"/>
            <a:r>
              <a:rPr lang="en-US" sz="12200" dirty="0">
                <a:solidFill>
                  <a:srgbClr val="B31166">
                    <a:lumMod val="60000"/>
                    <a:lumOff val="40000"/>
                  </a:srgbClr>
                </a:solidFill>
                <a:latin typeface="Arial"/>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defTabSz="457200"/>
            <a:r>
              <a:rPr lang="en-US" sz="12200" dirty="0">
                <a:solidFill>
                  <a:srgbClr val="B31166">
                    <a:lumMod val="60000"/>
                    <a:lumOff val="40000"/>
                  </a:srgbClr>
                </a:solidFill>
                <a:latin typeface="Arial"/>
              </a:rPr>
              <a:t>”</a:t>
            </a:r>
          </a:p>
        </p:txBody>
      </p:sp>
    </p:spTree>
    <p:extLst>
      <p:ext uri="{BB962C8B-B14F-4D97-AF65-F5344CB8AC3E}">
        <p14:creationId xmlns:p14="http://schemas.microsoft.com/office/powerpoint/2010/main" val="1036486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775432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747730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71501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30983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xmlns=""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4C9640-BF34-4834-9285-4C6CD0AA534D}" type="datetimeFigureOut">
              <a:rPr lang="en-GB" smtClean="0">
                <a:solidFill>
                  <a:prstClr val="white">
                    <a:tint val="75000"/>
                    <a:alpha val="60000"/>
                  </a:prstClr>
                </a:solidFill>
              </a:rPr>
              <a:pPr/>
              <a:t>29/03/2024</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74D33552-A7C3-4187-BE41-176EF0AFE49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724749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prstClr val="white">
                  <a:tint val="75000"/>
                  <a:alpha val="60000"/>
                </a:prstClr>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prstClr val="white">
                  <a:tint val="75000"/>
                  <a:alpha val="60000"/>
                </a:prstClr>
              </a:solidFill>
            </a:endParaRPr>
          </a:p>
        </p:txBody>
      </p:sp>
      <p:sp>
        <p:nvSpPr>
          <p:cNvPr id="7" name="Rectangle 8"/>
          <p:cNvSpPr>
            <a:spLocks noGrp="1" noChangeArrowheads="1"/>
          </p:cNvSpPr>
          <p:nvPr>
            <p:ph type="sldNum" sz="quarter" idx="12"/>
          </p:nvPr>
        </p:nvSpPr>
        <p:spPr>
          <a:ln/>
        </p:spPr>
        <p:txBody>
          <a:bodyPr/>
          <a:lstStyle>
            <a:lvl1pPr>
              <a:defRPr/>
            </a:lvl1pPr>
          </a:lstStyle>
          <a:p>
            <a:fld id="{C2864E56-E59D-4E11-BA50-CDA6CB826B4C}" type="slidenum">
              <a:rPr lang="en-US" altLang="en-US">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205957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xmlns=""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xmlns=""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xmlns=""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xmlns=""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xmlns=""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9.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11.png"/><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5E4C9640-BF34-4834-9285-4C6CD0AA534D}" type="datetimeFigureOut">
              <a:rPr lang="en-GB" smtClean="0">
                <a:solidFill>
                  <a:prstClr val="white">
                    <a:tint val="75000"/>
                    <a:alpha val="60000"/>
                  </a:prstClr>
                </a:solidFill>
              </a:rPr>
              <a:pPr defTabSz="457200"/>
              <a:t>29/03/2024</a:t>
            </a:fld>
            <a:endParaRPr lang="en-GB">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GB">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74D33552-A7C3-4187-BE41-176EF0AFE492}" type="slidenum">
              <a:rPr lang="en-GB" smtClean="0">
                <a:solidFill>
                  <a:prstClr val="white">
                    <a:tint val="75000"/>
                  </a:prstClr>
                </a:solidFill>
              </a:rPr>
              <a:pPr defTabSz="457200"/>
              <a:t>‹#›</a:t>
            </a:fld>
            <a:endParaRPr lang="en-GB">
              <a:solidFill>
                <a:prstClr val="white">
                  <a:tint val="75000"/>
                </a:prstClr>
              </a:solidFill>
            </a:endParaRPr>
          </a:p>
        </p:txBody>
      </p:sp>
    </p:spTree>
    <p:extLst>
      <p:ext uri="{BB962C8B-B14F-4D97-AF65-F5344CB8AC3E}">
        <p14:creationId xmlns:p14="http://schemas.microsoft.com/office/powerpoint/2010/main" val="4287526861"/>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2706986" y="501445"/>
            <a:ext cx="8676704" cy="6028745"/>
          </a:xfrm>
        </p:spPr>
        <p:txBody>
          <a:bodyPr anchor="ctr"/>
          <a:lstStyle/>
          <a:p>
            <a:pPr algn="ctr">
              <a:lnSpc>
                <a:spcPct val="100000"/>
              </a:lnSpc>
            </a:pPr>
            <a:r>
              <a:rPr lang="mk-MK" sz="2800" b="1" cap="none" dirty="0" smtClean="0">
                <a:solidFill>
                  <a:srgbClr val="7030A0"/>
                </a:solidFill>
                <a:latin typeface="Georgia" pitchFamily="18" charset="0"/>
              </a:rPr>
              <a:t/>
            </a:r>
            <a:br>
              <a:rPr lang="mk-MK" sz="2800" b="1" cap="none" dirty="0" smtClean="0">
                <a:solidFill>
                  <a:srgbClr val="7030A0"/>
                </a:solidFill>
                <a:latin typeface="Georgia" pitchFamily="18" charset="0"/>
              </a:rPr>
            </a:br>
            <a:r>
              <a:rPr lang="mk-MK" sz="2800" b="1" cap="none" dirty="0" smtClean="0">
                <a:solidFill>
                  <a:srgbClr val="7030A0"/>
                </a:solidFill>
                <a:latin typeface="Georgia" pitchFamily="18" charset="0"/>
              </a:rPr>
              <a:t/>
            </a:r>
            <a:br>
              <a:rPr lang="mk-MK" sz="2800" b="1" cap="none" dirty="0" smtClean="0">
                <a:solidFill>
                  <a:srgbClr val="7030A0"/>
                </a:solidFill>
                <a:latin typeface="Georgia" pitchFamily="18" charset="0"/>
              </a:rPr>
            </a:br>
            <a:r>
              <a:rPr lang="mk-MK" sz="2800" b="1" cap="none" dirty="0" smtClean="0">
                <a:solidFill>
                  <a:srgbClr val="7030A0"/>
                </a:solidFill>
                <a:latin typeface="Georgia" pitchFamily="18" charset="0"/>
              </a:rPr>
              <a:t/>
            </a:r>
            <a:br>
              <a:rPr lang="mk-MK" sz="2800" b="1" cap="none" dirty="0" smtClean="0">
                <a:solidFill>
                  <a:srgbClr val="7030A0"/>
                </a:solidFill>
                <a:latin typeface="Georgia" pitchFamily="18" charset="0"/>
              </a:rPr>
            </a:br>
            <a:r>
              <a:rPr lang="mk-MK" sz="2800" b="1" cap="none" dirty="0" smtClean="0">
                <a:solidFill>
                  <a:srgbClr val="7030A0"/>
                </a:solidFill>
                <a:latin typeface="Georgia" pitchFamily="18" charset="0"/>
              </a:rPr>
              <a:t/>
            </a:r>
            <a:br>
              <a:rPr lang="mk-MK" sz="2800" b="1" cap="none" dirty="0" smtClean="0">
                <a:solidFill>
                  <a:srgbClr val="7030A0"/>
                </a:solidFill>
                <a:latin typeface="Georgia" pitchFamily="18" charset="0"/>
              </a:rPr>
            </a:br>
            <a:r>
              <a:rPr lang="en-US" sz="2800" cap="none" dirty="0" smtClean="0">
                <a:solidFill>
                  <a:schemeClr val="tx1">
                    <a:lumMod val="95000"/>
                    <a:lumOff val="5000"/>
                  </a:schemeClr>
                </a:solidFill>
                <a:latin typeface="Georgia" pitchFamily="18" charset="0"/>
              </a:rPr>
              <a:t>A</a:t>
            </a:r>
            <a:r>
              <a:rPr lang="mk-MK" sz="2800" cap="none" dirty="0" smtClean="0">
                <a:solidFill>
                  <a:schemeClr val="tx1">
                    <a:lumMod val="95000"/>
                    <a:lumOff val="5000"/>
                  </a:schemeClr>
                </a:solidFill>
                <a:latin typeface="Franklin Gothic Medium Cond" pitchFamily="34" charset="0"/>
              </a:rPr>
              <a:t>нализи на родовите прашања и на начинот на прикажување и претставување на жените и на мажите во програмите на радиодифузерите</a:t>
            </a:r>
            <a:br>
              <a:rPr lang="mk-MK" sz="2800" cap="none" dirty="0" smtClean="0">
                <a:solidFill>
                  <a:schemeClr val="tx1">
                    <a:lumMod val="95000"/>
                    <a:lumOff val="5000"/>
                  </a:schemeClr>
                </a:solidFill>
                <a:latin typeface="Franklin Gothic Medium Cond" pitchFamily="34" charset="0"/>
              </a:rPr>
            </a:br>
            <a:r>
              <a:rPr lang="mk-MK" sz="2800" cap="none" dirty="0" smtClean="0">
                <a:solidFill>
                  <a:schemeClr val="tx1">
                    <a:lumMod val="95000"/>
                    <a:lumOff val="5000"/>
                  </a:schemeClr>
                </a:solidFill>
                <a:latin typeface="Franklin Gothic Medium Cond" pitchFamily="34" charset="0"/>
              </a:rPr>
              <a:t>ААВМУ: </a:t>
            </a:r>
            <a:br>
              <a:rPr lang="mk-MK" sz="2800" cap="none" dirty="0" smtClean="0">
                <a:solidFill>
                  <a:schemeClr val="tx1">
                    <a:lumMod val="95000"/>
                    <a:lumOff val="5000"/>
                  </a:schemeClr>
                </a:solidFill>
                <a:latin typeface="Franklin Gothic Medium Cond" pitchFamily="34" charset="0"/>
              </a:rPr>
            </a:br>
            <a:r>
              <a:rPr lang="mk-MK" sz="2800" b="1" i="1" cap="none" dirty="0" smtClean="0">
                <a:solidFill>
                  <a:schemeClr val="tx1">
                    <a:lumMod val="95000"/>
                    <a:lumOff val="5000"/>
                  </a:schemeClr>
                </a:solidFill>
                <a:latin typeface="Franklin Gothic Medium Cond" pitchFamily="34" charset="0"/>
              </a:rPr>
              <a:t>Анализа на РЗН во информативни изданија на вести и емисии</a:t>
            </a:r>
            <a:r>
              <a:rPr lang="mk-MK" i="1" cap="none" dirty="0" smtClean="0">
                <a:solidFill>
                  <a:schemeClr val="tx1">
                    <a:lumMod val="95000"/>
                    <a:lumOff val="5000"/>
                  </a:schemeClr>
                </a:solidFill>
              </a:rPr>
              <a:t/>
            </a:r>
            <a:br>
              <a:rPr lang="mk-MK" i="1" cap="none" dirty="0" smtClean="0">
                <a:solidFill>
                  <a:schemeClr val="tx1">
                    <a:lumMod val="95000"/>
                    <a:lumOff val="5000"/>
                  </a:schemeClr>
                </a:solidFill>
              </a:rPr>
            </a:br>
            <a:r>
              <a:rPr lang="mk-MK" cap="none" dirty="0" smtClean="0">
                <a:solidFill>
                  <a:schemeClr val="tx1">
                    <a:lumMod val="95000"/>
                    <a:lumOff val="5000"/>
                  </a:schemeClr>
                </a:solidFill>
              </a:rPr>
              <a:t/>
            </a:r>
            <a:br>
              <a:rPr lang="mk-MK" cap="none" dirty="0" smtClean="0">
                <a:solidFill>
                  <a:schemeClr val="tx1">
                    <a:lumMod val="95000"/>
                    <a:lumOff val="5000"/>
                  </a:schemeClr>
                </a:solidFill>
              </a:rPr>
            </a:br>
            <a:r>
              <a:rPr lang="mk-MK" sz="1800" b="1" cap="none" dirty="0" smtClean="0">
                <a:solidFill>
                  <a:schemeClr val="tx1">
                    <a:lumMod val="95000"/>
                    <a:lumOff val="5000"/>
                  </a:schemeClr>
                </a:solidFill>
                <a:latin typeface="Franklin Gothic Medium Cond" pitchFamily="34" charset="0"/>
                <a:cs typeface="Times New Roman" pitchFamily="18" charset="0"/>
              </a:rPr>
              <a:t>ИНСТИТУТ ЗА СОЦИОЛОШКИ И ПОЛИТИЧКО-ПРАВНИ ИСТРАЖУВАЊА –УКИМ</a:t>
            </a:r>
            <a:r>
              <a:rPr lang="mk-MK" sz="1800" b="1" cap="none" dirty="0" smtClean="0">
                <a:solidFill>
                  <a:schemeClr val="tx1">
                    <a:lumMod val="95000"/>
                    <a:lumOff val="5000"/>
                  </a:schemeClr>
                </a:solidFill>
                <a:latin typeface="Times New Roman" pitchFamily="18" charset="0"/>
                <a:cs typeface="Times New Roman" pitchFamily="18" charset="0"/>
              </a:rPr>
              <a:t/>
            </a:r>
            <a:br>
              <a:rPr lang="mk-MK" sz="1800" b="1" cap="none" dirty="0" smtClean="0">
                <a:solidFill>
                  <a:schemeClr val="tx1">
                    <a:lumMod val="95000"/>
                    <a:lumOff val="5000"/>
                  </a:schemeClr>
                </a:solidFill>
                <a:latin typeface="Times New Roman" pitchFamily="18" charset="0"/>
                <a:cs typeface="Times New Roman" pitchFamily="18" charset="0"/>
              </a:rPr>
            </a:br>
            <a:r>
              <a:rPr lang="mk-MK" sz="1400" cap="none" dirty="0" smtClean="0">
                <a:solidFill>
                  <a:schemeClr val="tx1">
                    <a:lumMod val="95000"/>
                    <a:lumOff val="5000"/>
                  </a:schemeClr>
                </a:solidFill>
                <a:latin typeface="Franklin Gothic Medium Cond" panose="020B0606030402020204" pitchFamily="34" charset="0"/>
                <a:cs typeface="Times New Roman" pitchFamily="18" charset="0"/>
              </a:rPr>
              <a:t>Проф. д-р Елеонора Серафимовска </a:t>
            </a:r>
            <a:r>
              <a:rPr lang="en-US" sz="1400" cap="none" dirty="0" smtClean="0">
                <a:solidFill>
                  <a:schemeClr val="tx1">
                    <a:lumMod val="95000"/>
                    <a:lumOff val="5000"/>
                  </a:schemeClr>
                </a:solidFill>
                <a:latin typeface="Franklin Gothic Medium Cond" panose="020B0606030402020204" pitchFamily="34" charset="0"/>
                <a:cs typeface="Times New Roman" pitchFamily="18" charset="0"/>
              </a:rPr>
              <a:t/>
            </a:r>
            <a:br>
              <a:rPr lang="en-US" sz="1400" cap="none" dirty="0" smtClean="0">
                <a:solidFill>
                  <a:schemeClr val="tx1">
                    <a:lumMod val="95000"/>
                    <a:lumOff val="5000"/>
                  </a:schemeClr>
                </a:solidFill>
                <a:latin typeface="Franklin Gothic Medium Cond" panose="020B0606030402020204" pitchFamily="34" charset="0"/>
                <a:cs typeface="Times New Roman" pitchFamily="18" charset="0"/>
              </a:rPr>
            </a:br>
            <a:r>
              <a:rPr lang="mk-MK" sz="1400" cap="none" dirty="0" smtClean="0">
                <a:solidFill>
                  <a:schemeClr val="tx1">
                    <a:lumMod val="95000"/>
                    <a:lumOff val="5000"/>
                  </a:schemeClr>
                </a:solidFill>
                <a:latin typeface="Franklin Gothic Medium Cond" panose="020B0606030402020204" pitchFamily="34" charset="0"/>
                <a:cs typeface="Times New Roman" pitchFamily="18" charset="0"/>
              </a:rPr>
              <a:t>Проф. д-р Маријана Марковиќ</a:t>
            </a:r>
            <a:br>
              <a:rPr lang="mk-MK" sz="1400" cap="none" dirty="0" smtClean="0">
                <a:solidFill>
                  <a:schemeClr val="tx1">
                    <a:lumMod val="95000"/>
                    <a:lumOff val="5000"/>
                  </a:schemeClr>
                </a:solidFill>
                <a:latin typeface="Franklin Gothic Medium Cond" panose="020B0606030402020204" pitchFamily="34" charset="0"/>
                <a:cs typeface="Times New Roman" pitchFamily="18" charset="0"/>
              </a:rPr>
            </a:br>
            <a:r>
              <a:rPr lang="mk-MK" sz="1400" cap="none" dirty="0" smtClean="0">
                <a:solidFill>
                  <a:schemeClr val="tx1">
                    <a:lumMod val="95000"/>
                    <a:lumOff val="5000"/>
                  </a:schemeClr>
                </a:solidFill>
                <a:latin typeface="Franklin Gothic Medium Cond" panose="020B0606030402020204" pitchFamily="34" charset="0"/>
                <a:cs typeface="Times New Roman" pitchFamily="18" charset="0"/>
              </a:rPr>
              <a:t>Доц. д-р Милка Димитровска</a:t>
            </a:r>
            <a:r>
              <a:rPr lang="en-US" sz="1400" cap="none" dirty="0" smtClean="0">
                <a:solidFill>
                  <a:schemeClr val="tx1">
                    <a:lumMod val="95000"/>
                    <a:lumOff val="5000"/>
                  </a:schemeClr>
                </a:solidFill>
                <a:latin typeface="Franklin Gothic Medium Cond" panose="020B0606030402020204" pitchFamily="34" charset="0"/>
                <a:cs typeface="Times New Roman" pitchFamily="18" charset="0"/>
              </a:rPr>
              <a:t/>
            </a:r>
            <a:br>
              <a:rPr lang="en-US" sz="1400" cap="none" dirty="0" smtClean="0">
                <a:solidFill>
                  <a:schemeClr val="tx1">
                    <a:lumMod val="95000"/>
                    <a:lumOff val="5000"/>
                  </a:schemeClr>
                </a:solidFill>
                <a:latin typeface="Franklin Gothic Medium Cond" panose="020B0606030402020204" pitchFamily="34" charset="0"/>
                <a:cs typeface="Times New Roman" pitchFamily="18" charset="0"/>
              </a:rPr>
            </a:br>
            <a:r>
              <a:rPr lang="mk-MK" sz="1400" cap="none" dirty="0" smtClean="0">
                <a:solidFill>
                  <a:schemeClr val="tx1">
                    <a:lumMod val="95000"/>
                    <a:lumOff val="5000"/>
                  </a:schemeClr>
                </a:solidFill>
                <a:latin typeface="Franklin Gothic Medium Cond" panose="020B0606030402020204" pitchFamily="34" charset="0"/>
                <a:cs typeface="Times New Roman" pitchFamily="18" charset="0"/>
              </a:rPr>
              <a:t>Асс. м-р Теа Конеска Василевска</a:t>
            </a:r>
            <a:r>
              <a:rPr lang="en-US" sz="1400" cap="none" dirty="0" smtClean="0">
                <a:solidFill>
                  <a:schemeClr val="tx1">
                    <a:lumMod val="95000"/>
                    <a:lumOff val="5000"/>
                  </a:schemeClr>
                </a:solidFill>
                <a:latin typeface="Franklin Gothic Medium Cond" panose="020B0606030402020204" pitchFamily="34" charset="0"/>
                <a:cs typeface="Times New Roman" pitchFamily="18" charset="0"/>
              </a:rPr>
              <a:t/>
            </a:r>
            <a:br>
              <a:rPr lang="en-US" sz="1400" cap="none" dirty="0" smtClean="0">
                <a:solidFill>
                  <a:schemeClr val="tx1">
                    <a:lumMod val="95000"/>
                    <a:lumOff val="5000"/>
                  </a:schemeClr>
                </a:solidFill>
                <a:latin typeface="Franklin Gothic Medium Cond" panose="020B0606030402020204" pitchFamily="34" charset="0"/>
                <a:cs typeface="Times New Roman" pitchFamily="18" charset="0"/>
              </a:rPr>
            </a:br>
            <a:r>
              <a:rPr lang="mk-MK" sz="1400" cap="none" dirty="0" smtClean="0">
                <a:solidFill>
                  <a:schemeClr val="tx1">
                    <a:lumMod val="95000"/>
                    <a:lumOff val="5000"/>
                  </a:schemeClr>
                </a:solidFill>
                <a:latin typeface="Franklin Gothic Medium Cond" panose="020B0606030402020204" pitchFamily="34" charset="0"/>
                <a:cs typeface="Times New Roman" pitchFamily="18" charset="0"/>
              </a:rPr>
              <a:t>М-р Љуан Имери</a:t>
            </a:r>
            <a:r>
              <a:rPr lang="mk-MK" cap="none" dirty="0" smtClean="0">
                <a:solidFill>
                  <a:schemeClr val="tx1">
                    <a:lumMod val="95000"/>
                    <a:lumOff val="5000"/>
                  </a:schemeClr>
                </a:solidFill>
                <a:latin typeface="Franklin Gothic Medium Cond" panose="020B0606030402020204" pitchFamily="34" charset="0"/>
              </a:rPr>
              <a:t/>
            </a:r>
            <a:br>
              <a:rPr lang="mk-MK" cap="none" dirty="0" smtClean="0">
                <a:solidFill>
                  <a:schemeClr val="tx1">
                    <a:lumMod val="95000"/>
                    <a:lumOff val="5000"/>
                  </a:schemeClr>
                </a:solidFill>
                <a:latin typeface="Franklin Gothic Medium Cond" panose="020B0606030402020204" pitchFamily="34" charset="0"/>
              </a:rPr>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586058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6991350" y="406400"/>
            <a:ext cx="4179570" cy="3457971"/>
          </a:xfrm>
        </p:spPr>
        <p:txBody>
          <a:bodyPr/>
          <a:lstStyle/>
          <a:p>
            <a:r>
              <a:rPr lang="en-US" dirty="0"/>
              <a:t>Selecting Visual Aids</a:t>
            </a:r>
          </a:p>
        </p:txBody>
      </p:sp>
      <p:graphicFrame>
        <p:nvGraphicFramePr>
          <p:cNvPr id="3" name="Table 2"/>
          <p:cNvGraphicFramePr>
            <a:graphicFrameLocks noGrp="1"/>
          </p:cNvGraphicFramePr>
          <p:nvPr/>
        </p:nvGraphicFramePr>
        <p:xfrm>
          <a:off x="642795" y="1294648"/>
          <a:ext cx="10402433" cy="4744014"/>
        </p:xfrm>
        <a:graphic>
          <a:graphicData uri="http://schemas.openxmlformats.org/drawingml/2006/table">
            <a:tbl>
              <a:tblPr/>
              <a:tblGrid>
                <a:gridCol w="1364253">
                  <a:extLst>
                    <a:ext uri="{9D8B030D-6E8A-4147-A177-3AD203B41FA5}">
                      <a16:colId xmlns:a16="http://schemas.microsoft.com/office/drawing/2014/main" val="20000"/>
                    </a:ext>
                  </a:extLst>
                </a:gridCol>
                <a:gridCol w="1108456">
                  <a:extLst>
                    <a:ext uri="{9D8B030D-6E8A-4147-A177-3AD203B41FA5}">
                      <a16:colId xmlns:a16="http://schemas.microsoft.com/office/drawing/2014/main" val="20001"/>
                    </a:ext>
                  </a:extLst>
                </a:gridCol>
                <a:gridCol w="1278988">
                  <a:extLst>
                    <a:ext uri="{9D8B030D-6E8A-4147-A177-3AD203B41FA5}">
                      <a16:colId xmlns:a16="http://schemas.microsoft.com/office/drawing/2014/main" val="20002"/>
                    </a:ext>
                  </a:extLst>
                </a:gridCol>
                <a:gridCol w="852658">
                  <a:extLst>
                    <a:ext uri="{9D8B030D-6E8A-4147-A177-3AD203B41FA5}">
                      <a16:colId xmlns:a16="http://schemas.microsoft.com/office/drawing/2014/main" val="20003"/>
                    </a:ext>
                  </a:extLst>
                </a:gridCol>
                <a:gridCol w="1023190">
                  <a:extLst>
                    <a:ext uri="{9D8B030D-6E8A-4147-A177-3AD203B41FA5}">
                      <a16:colId xmlns:a16="http://schemas.microsoft.com/office/drawing/2014/main" val="20004"/>
                    </a:ext>
                  </a:extLst>
                </a:gridCol>
                <a:gridCol w="1193722">
                  <a:extLst>
                    <a:ext uri="{9D8B030D-6E8A-4147-A177-3AD203B41FA5}">
                      <a16:colId xmlns:a16="http://schemas.microsoft.com/office/drawing/2014/main" val="20005"/>
                    </a:ext>
                  </a:extLst>
                </a:gridCol>
                <a:gridCol w="1449520">
                  <a:extLst>
                    <a:ext uri="{9D8B030D-6E8A-4147-A177-3AD203B41FA5}">
                      <a16:colId xmlns:a16="http://schemas.microsoft.com/office/drawing/2014/main" val="20006"/>
                    </a:ext>
                  </a:extLst>
                </a:gridCol>
                <a:gridCol w="596861">
                  <a:extLst>
                    <a:ext uri="{9D8B030D-6E8A-4147-A177-3AD203B41FA5}">
                      <a16:colId xmlns:a16="http://schemas.microsoft.com/office/drawing/2014/main" val="20007"/>
                    </a:ext>
                  </a:extLst>
                </a:gridCol>
                <a:gridCol w="596861">
                  <a:extLst>
                    <a:ext uri="{9D8B030D-6E8A-4147-A177-3AD203B41FA5}">
                      <a16:colId xmlns:a16="http://schemas.microsoft.com/office/drawing/2014/main" val="20008"/>
                    </a:ext>
                  </a:extLst>
                </a:gridCol>
                <a:gridCol w="937924">
                  <a:extLst>
                    <a:ext uri="{9D8B030D-6E8A-4147-A177-3AD203B41FA5}">
                      <a16:colId xmlns:a16="http://schemas.microsoft.com/office/drawing/2014/main" val="20009"/>
                    </a:ext>
                  </a:extLst>
                </a:gridCol>
              </a:tblGrid>
              <a:tr h="1013099">
                <a:tc>
                  <a:txBody>
                    <a:bodyPr/>
                    <a:lstStyle/>
                    <a:p>
                      <a:pPr marL="0" marR="0">
                        <a:lnSpc>
                          <a:spcPct val="107000"/>
                        </a:lnSpc>
                        <a:spcBef>
                          <a:spcPts val="0"/>
                        </a:spcBef>
                        <a:spcAft>
                          <a:spcPts val="0"/>
                        </a:spcAft>
                      </a:pPr>
                      <a:endParaRPr lang="mk-MK" sz="1800" dirty="0">
                        <a:latin typeface="Times New Roman"/>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mk-MK" sz="1800" dirty="0">
                          <a:latin typeface="Times New Roman"/>
                          <a:ea typeface="Times New Roman"/>
                          <a:cs typeface="Calibri"/>
                        </a:rPr>
                        <a:t>Број на прилози според месец</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mk-MK" sz="1800">
                          <a:latin typeface="Times New Roman"/>
                          <a:ea typeface="Times New Roman"/>
                          <a:cs typeface="Calibri"/>
                        </a:rPr>
                        <a:t>Вкупен број на прилози</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mk-MK" sz="1800">
                          <a:latin typeface="Times New Roman"/>
                          <a:ea typeface="Times New Roman"/>
                          <a:cs typeface="Calibri"/>
                        </a:rPr>
                        <a:t>Автор/ка на прилог според пол</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07000"/>
                        </a:lnSpc>
                        <a:spcBef>
                          <a:spcPts val="0"/>
                        </a:spcBef>
                        <a:spcAft>
                          <a:spcPts val="0"/>
                        </a:spcAft>
                      </a:pPr>
                      <a:r>
                        <a:rPr lang="mk-MK" sz="1800">
                          <a:latin typeface="Times New Roman"/>
                          <a:ea typeface="Times New Roman"/>
                          <a:cs typeface="Calibri"/>
                        </a:rPr>
                        <a:t>Извори на информации</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7700">
                <a:tc>
                  <a:txBody>
                    <a:bodyPr/>
                    <a:lstStyle/>
                    <a:p>
                      <a:pPr marL="0" marR="0">
                        <a:lnSpc>
                          <a:spcPct val="107000"/>
                        </a:lnSpc>
                        <a:spcBef>
                          <a:spcPts val="0"/>
                        </a:spcBef>
                        <a:spcAft>
                          <a:spcPts val="0"/>
                        </a:spcAft>
                      </a:pPr>
                      <a:r>
                        <a:rPr lang="mk-MK" sz="1800" b="1">
                          <a:latin typeface="Times New Roman"/>
                          <a:ea typeface="Times New Roman"/>
                          <a:cs typeface="Calibri"/>
                        </a:rPr>
                        <a:t>Телевизија </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mk-MK" sz="1800" b="1">
                          <a:latin typeface="Times New Roman"/>
                          <a:ea typeface="Times New Roman"/>
                          <a:cs typeface="Calibri"/>
                        </a:rPr>
                        <a:t>Јануари</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mk-MK" sz="1800" b="1">
                          <a:latin typeface="Times New Roman"/>
                          <a:ea typeface="Times New Roman"/>
                          <a:cs typeface="Calibri"/>
                        </a:rPr>
                        <a:t>Февруари </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mk-MK" sz="1800" b="1" dirty="0">
                          <a:latin typeface="Times New Roman"/>
                          <a:ea typeface="Times New Roman"/>
                          <a:cs typeface="Calibri"/>
                        </a:rPr>
                        <a:t>Март</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mk-MK" sz="1800" b="1" dirty="0">
                          <a:latin typeface="Times New Roman"/>
                          <a:ea typeface="Times New Roman"/>
                          <a:cs typeface="Calibri"/>
                        </a:rPr>
                        <a:t>Вкупно</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07000"/>
                        </a:lnSpc>
                        <a:spcBef>
                          <a:spcPts val="0"/>
                        </a:spcBef>
                        <a:spcAft>
                          <a:spcPts val="0"/>
                        </a:spcAft>
                      </a:pPr>
                      <a:r>
                        <a:rPr lang="mk-MK" sz="1800" b="1">
                          <a:latin typeface="Times New Roman"/>
                          <a:ea typeface="Times New Roman"/>
                          <a:cs typeface="Calibri"/>
                        </a:rPr>
                        <a:t>Новинар</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b="1">
                          <a:latin typeface="Times New Roman"/>
                          <a:ea typeface="Times New Roman"/>
                          <a:cs typeface="Calibri"/>
                        </a:rPr>
                        <a:t>Новинарка</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b="1">
                          <a:latin typeface="Times New Roman"/>
                          <a:ea typeface="Times New Roman"/>
                          <a:cs typeface="Calibri"/>
                        </a:rPr>
                        <a:t>М</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b="1">
                          <a:latin typeface="Times New Roman"/>
                          <a:ea typeface="Times New Roman"/>
                          <a:cs typeface="Calibri"/>
                        </a:rPr>
                        <a:t>Ж</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Друго*</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700">
                <a:tc>
                  <a:txBody>
                    <a:bodyPr/>
                    <a:lstStyle/>
                    <a:p>
                      <a:pPr marL="0" marR="0">
                        <a:lnSpc>
                          <a:spcPct val="107000"/>
                        </a:lnSpc>
                        <a:spcBef>
                          <a:spcPts val="0"/>
                        </a:spcBef>
                        <a:spcAft>
                          <a:spcPts val="0"/>
                        </a:spcAft>
                      </a:pPr>
                      <a:r>
                        <a:rPr lang="mk-MK" sz="1800" dirty="0">
                          <a:latin typeface="Times New Roman"/>
                          <a:ea typeface="Times New Roman"/>
                          <a:cs typeface="Calibri"/>
                        </a:rPr>
                        <a:t>ТВ Канал 5 </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dirty="0">
                          <a:latin typeface="Times New Roman"/>
                          <a:ea typeface="Times New Roman"/>
                          <a:cs typeface="Calibri"/>
                        </a:rPr>
                        <a:t>2</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3</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3</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7700">
                <a:tc>
                  <a:txBody>
                    <a:bodyPr/>
                    <a:lstStyle/>
                    <a:p>
                      <a:pPr marL="0" marR="0">
                        <a:lnSpc>
                          <a:spcPct val="107000"/>
                        </a:lnSpc>
                        <a:spcBef>
                          <a:spcPts val="0"/>
                        </a:spcBef>
                        <a:spcAft>
                          <a:spcPts val="0"/>
                        </a:spcAft>
                      </a:pPr>
                      <a:r>
                        <a:rPr lang="mk-MK" sz="1800">
                          <a:latin typeface="Times New Roman"/>
                          <a:ea typeface="Times New Roman"/>
                          <a:cs typeface="Calibri"/>
                        </a:rPr>
                        <a:t>ТВ Телма</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3</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dirty="0">
                          <a:latin typeface="Times New Roman"/>
                          <a:ea typeface="Times New Roman"/>
                          <a:cs typeface="Calibri"/>
                        </a:rPr>
                        <a:t>5</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3</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5</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700">
                <a:tc>
                  <a:txBody>
                    <a:bodyPr/>
                    <a:lstStyle/>
                    <a:p>
                      <a:pPr marL="0" marR="0">
                        <a:lnSpc>
                          <a:spcPct val="107000"/>
                        </a:lnSpc>
                        <a:spcBef>
                          <a:spcPts val="0"/>
                        </a:spcBef>
                        <a:spcAft>
                          <a:spcPts val="0"/>
                        </a:spcAft>
                      </a:pPr>
                      <a:r>
                        <a:rPr lang="mk-MK" sz="1800">
                          <a:latin typeface="Times New Roman"/>
                          <a:ea typeface="Times New Roman"/>
                          <a:cs typeface="Calibri"/>
                        </a:rPr>
                        <a:t>ТВ Сител</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3</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4</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07000"/>
                        </a:lnSpc>
                        <a:spcBef>
                          <a:spcPts val="0"/>
                        </a:spcBef>
                        <a:spcAft>
                          <a:spcPts val="0"/>
                        </a:spcAft>
                      </a:pPr>
                      <a:r>
                        <a:rPr lang="mk-MK" sz="1800" dirty="0">
                          <a:latin typeface="Times New Roman"/>
                          <a:ea typeface="Times New Roman"/>
                          <a:cs typeface="Calibri"/>
                        </a:rPr>
                        <a:t>1</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3</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700">
                <a:tc>
                  <a:txBody>
                    <a:bodyPr/>
                    <a:lstStyle/>
                    <a:p>
                      <a:pPr marL="0" marR="0">
                        <a:lnSpc>
                          <a:spcPct val="107000"/>
                        </a:lnSpc>
                        <a:spcBef>
                          <a:spcPts val="0"/>
                        </a:spcBef>
                        <a:spcAft>
                          <a:spcPts val="0"/>
                        </a:spcAft>
                      </a:pPr>
                      <a:r>
                        <a:rPr lang="mk-MK" sz="1800">
                          <a:latin typeface="Times New Roman"/>
                          <a:ea typeface="Times New Roman"/>
                          <a:cs typeface="Calibri"/>
                        </a:rPr>
                        <a:t>МРТ 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3</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07000"/>
                        </a:lnSpc>
                        <a:spcBef>
                          <a:spcPts val="0"/>
                        </a:spcBef>
                        <a:spcAft>
                          <a:spcPts val="0"/>
                        </a:spcAft>
                      </a:pPr>
                      <a:r>
                        <a:rPr lang="mk-MK" sz="1800" dirty="0">
                          <a:latin typeface="Times New Roman"/>
                          <a:ea typeface="Times New Roman"/>
                          <a:cs typeface="Calibri"/>
                        </a:rPr>
                        <a:t>1</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3</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3916">
                <a:tc>
                  <a:txBody>
                    <a:bodyPr/>
                    <a:lstStyle/>
                    <a:p>
                      <a:pPr marL="0" marR="0">
                        <a:lnSpc>
                          <a:spcPct val="107000"/>
                        </a:lnSpc>
                        <a:spcBef>
                          <a:spcPts val="0"/>
                        </a:spcBef>
                        <a:spcAft>
                          <a:spcPts val="0"/>
                        </a:spcAft>
                      </a:pPr>
                      <a:r>
                        <a:rPr lang="mk-MK" sz="1800">
                          <a:latin typeface="Times New Roman"/>
                          <a:ea typeface="Times New Roman"/>
                          <a:cs typeface="Calibri"/>
                        </a:rPr>
                        <a:t>ТВ Алфа</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4</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07000"/>
                        </a:lnSpc>
                        <a:spcBef>
                          <a:spcPts val="0"/>
                        </a:spcBef>
                        <a:spcAft>
                          <a:spcPts val="0"/>
                        </a:spcAft>
                      </a:pPr>
                      <a:r>
                        <a:rPr lang="mk-MK" sz="1800" dirty="0">
                          <a:latin typeface="Times New Roman"/>
                          <a:ea typeface="Times New Roman"/>
                          <a:cs typeface="Calibri"/>
                        </a:rPr>
                        <a:t>0</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4</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3</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7700">
                <a:tc>
                  <a:txBody>
                    <a:bodyPr/>
                    <a:lstStyle/>
                    <a:p>
                      <a:pPr marL="0" marR="0">
                        <a:lnSpc>
                          <a:spcPct val="107000"/>
                        </a:lnSpc>
                        <a:spcBef>
                          <a:spcPts val="0"/>
                        </a:spcBef>
                        <a:spcAft>
                          <a:spcPts val="0"/>
                        </a:spcAft>
                      </a:pPr>
                      <a:r>
                        <a:rPr lang="mk-MK" sz="1800">
                          <a:latin typeface="Times New Roman"/>
                          <a:ea typeface="Times New Roman"/>
                          <a:cs typeface="Calibri"/>
                        </a:rPr>
                        <a:t>МРТ 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07000"/>
                        </a:lnSpc>
                        <a:spcBef>
                          <a:spcPts val="0"/>
                        </a:spcBef>
                        <a:spcAft>
                          <a:spcPts val="0"/>
                        </a:spcAft>
                      </a:pPr>
                      <a:r>
                        <a:rPr lang="mk-MK" sz="1800" dirty="0">
                          <a:latin typeface="Times New Roman"/>
                          <a:ea typeface="Times New Roman"/>
                          <a:cs typeface="Calibri"/>
                        </a:rPr>
                        <a:t>0</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7700">
                <a:tc>
                  <a:txBody>
                    <a:bodyPr/>
                    <a:lstStyle/>
                    <a:p>
                      <a:pPr marL="0" marR="0">
                        <a:lnSpc>
                          <a:spcPct val="107000"/>
                        </a:lnSpc>
                        <a:spcBef>
                          <a:spcPts val="0"/>
                        </a:spcBef>
                        <a:spcAft>
                          <a:spcPts val="0"/>
                        </a:spcAft>
                      </a:pPr>
                      <a:r>
                        <a:rPr lang="mk-MK" sz="1800">
                          <a:latin typeface="Times New Roman"/>
                          <a:ea typeface="Times New Roman"/>
                          <a:cs typeface="Calibri"/>
                        </a:rPr>
                        <a:t>ТВ 21 – М</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07000"/>
                        </a:lnSpc>
                        <a:spcBef>
                          <a:spcPts val="0"/>
                        </a:spcBef>
                        <a:spcAft>
                          <a:spcPts val="0"/>
                        </a:spcAft>
                      </a:pPr>
                      <a:r>
                        <a:rPr lang="mk-MK" sz="1800" dirty="0">
                          <a:latin typeface="Times New Roman"/>
                          <a:ea typeface="Times New Roman"/>
                          <a:cs typeface="Calibri"/>
                        </a:rPr>
                        <a:t>1</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75399">
                <a:tc>
                  <a:txBody>
                    <a:bodyPr/>
                    <a:lstStyle/>
                    <a:p>
                      <a:pPr marL="0" marR="0">
                        <a:lnSpc>
                          <a:spcPct val="107000"/>
                        </a:lnSpc>
                        <a:spcBef>
                          <a:spcPts val="0"/>
                        </a:spcBef>
                        <a:spcAft>
                          <a:spcPts val="0"/>
                        </a:spcAft>
                      </a:pPr>
                      <a:r>
                        <a:rPr lang="mk-MK" sz="1800">
                          <a:latin typeface="Times New Roman"/>
                          <a:ea typeface="Times New Roman"/>
                          <a:cs typeface="Calibri"/>
                        </a:rPr>
                        <a:t>ТВ Алсат - М</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07000"/>
                        </a:lnSpc>
                        <a:spcBef>
                          <a:spcPts val="0"/>
                        </a:spcBef>
                        <a:spcAft>
                          <a:spcPts val="0"/>
                        </a:spcAft>
                      </a:pPr>
                      <a:r>
                        <a:rPr lang="mk-MK" sz="1800" dirty="0">
                          <a:latin typeface="Times New Roman"/>
                          <a:ea typeface="Times New Roman"/>
                          <a:cs typeface="Calibri"/>
                        </a:rPr>
                        <a:t>0</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a:latin typeface="Times New Roman"/>
                          <a:ea typeface="Times New Roman"/>
                          <a:cs typeface="Calibri"/>
                        </a:rPr>
                        <a:t>1</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7700">
                <a:tc>
                  <a:txBody>
                    <a:bodyPr/>
                    <a:lstStyle/>
                    <a:p>
                      <a:pPr marL="0" marR="0">
                        <a:lnSpc>
                          <a:spcPct val="107000"/>
                        </a:lnSpc>
                        <a:spcBef>
                          <a:spcPts val="0"/>
                        </a:spcBef>
                        <a:spcAft>
                          <a:spcPts val="0"/>
                        </a:spcAft>
                      </a:pPr>
                      <a:r>
                        <a:rPr lang="mk-MK" sz="1800" b="1">
                          <a:latin typeface="Times New Roman"/>
                          <a:ea typeface="Times New Roman"/>
                          <a:cs typeface="Calibri"/>
                        </a:rPr>
                        <a:t>Вкупно </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b="1">
                          <a:latin typeface="Times New Roman"/>
                          <a:ea typeface="Times New Roman"/>
                          <a:cs typeface="Calibri"/>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b="1">
                          <a:latin typeface="Times New Roman"/>
                          <a:ea typeface="Times New Roman"/>
                          <a:cs typeface="Calibri"/>
                        </a:rPr>
                        <a:t>10</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b="1" dirty="0">
                          <a:latin typeface="Times New Roman"/>
                          <a:ea typeface="Times New Roman"/>
                          <a:cs typeface="Calibri"/>
                        </a:rPr>
                        <a:t>12</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b="1">
                          <a:latin typeface="Times New Roman"/>
                          <a:ea typeface="Times New Roman"/>
                          <a:cs typeface="Calibri"/>
                        </a:rPr>
                        <a:t>22</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07000"/>
                        </a:lnSpc>
                        <a:spcBef>
                          <a:spcPts val="0"/>
                        </a:spcBef>
                        <a:spcAft>
                          <a:spcPts val="0"/>
                        </a:spcAft>
                      </a:pPr>
                      <a:r>
                        <a:rPr lang="mk-MK" sz="1800" b="1">
                          <a:latin typeface="Times New Roman"/>
                          <a:ea typeface="Times New Roman"/>
                          <a:cs typeface="Calibri"/>
                        </a:rPr>
                        <a:t>5</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b="1" dirty="0">
                          <a:latin typeface="Times New Roman"/>
                          <a:ea typeface="Times New Roman"/>
                          <a:cs typeface="Calibri"/>
                        </a:rPr>
                        <a:t>17</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mk-MK" sz="1800" b="1">
                          <a:latin typeface="Times New Roman"/>
                          <a:ea typeface="Times New Roman"/>
                          <a:cs typeface="Calibri"/>
                        </a:rPr>
                        <a:t>6</a:t>
                      </a:r>
                      <a:endParaRPr lang="en-US" sz="18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mk-MK" sz="1800" b="1" dirty="0">
                          <a:latin typeface="Times New Roman"/>
                          <a:ea typeface="Times New Roman"/>
                          <a:cs typeface="Calibri"/>
                        </a:rPr>
                        <a:t>16</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marL="0" marR="0" algn="ctr">
                        <a:lnSpc>
                          <a:spcPct val="107000"/>
                        </a:lnSpc>
                        <a:spcBef>
                          <a:spcPts val="0"/>
                        </a:spcBef>
                        <a:spcAft>
                          <a:spcPts val="0"/>
                        </a:spcAft>
                      </a:pPr>
                      <a:r>
                        <a:rPr lang="mk-MK" sz="1800" b="1" dirty="0">
                          <a:latin typeface="Times New Roman"/>
                          <a:ea typeface="Times New Roman"/>
                          <a:cs typeface="Calibri"/>
                        </a:rPr>
                        <a:t>22</a:t>
                      </a:r>
                      <a:endParaRPr lang="en-US" sz="1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4696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93813" y="388293"/>
            <a:ext cx="3474456" cy="1648737"/>
          </a:xfrm>
        </p:spPr>
        <p:txBody>
          <a:bodyPr/>
          <a:lstStyle/>
          <a:p>
            <a:r>
              <a:rPr lang="mk-MK" b="1" dirty="0" smtClean="0">
                <a:solidFill>
                  <a:srgbClr val="0070C0"/>
                </a:solidFill>
                <a:latin typeface="Franklin Gothic Medium Cond" panose="020B0606030402020204" pitchFamily="34" charset="0"/>
              </a:rPr>
              <a:t>прилози</a:t>
            </a:r>
            <a:endParaRPr lang="en-US" b="1" dirty="0">
              <a:solidFill>
                <a:srgbClr val="0070C0"/>
              </a:solidFill>
              <a:latin typeface="Franklin Gothic Medium Cond" panose="020B0606030402020204" pitchFamily="34" charset="0"/>
            </a:endParaRPr>
          </a:p>
        </p:txBody>
      </p:sp>
      <p:graphicFrame>
        <p:nvGraphicFramePr>
          <p:cNvPr id="3" name="Diagram 2"/>
          <p:cNvGraphicFramePr/>
          <p:nvPr/>
        </p:nvGraphicFramePr>
        <p:xfrm>
          <a:off x="860079" y="1928387"/>
          <a:ext cx="7979121" cy="4155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1869" y="0"/>
            <a:ext cx="5422913" cy="1240325"/>
          </a:xfrm>
        </p:spPr>
        <p:txBody>
          <a:bodyPr>
            <a:normAutofit/>
          </a:bodyPr>
          <a:lstStyle/>
          <a:p>
            <a:pPr lvl="0">
              <a:lnSpc>
                <a:spcPct val="100000"/>
              </a:lnSpc>
              <a:spcBef>
                <a:spcPts val="0"/>
              </a:spcBef>
            </a:pPr>
            <a:r>
              <a:rPr lang="mk-MK" b="1" dirty="0" smtClean="0">
                <a:solidFill>
                  <a:srgbClr val="0070C0"/>
                </a:solidFill>
                <a:latin typeface="Times New Roman" pitchFamily="18" charset="0"/>
                <a:ea typeface="Times New Roman" pitchFamily="18" charset="0"/>
                <a:cs typeface="Times New Roman" pitchFamily="18" charset="0"/>
              </a:rPr>
              <a:t>Прилози кои се однесуваа на судските процеси поврзани со Јилдиз Веапоска</a:t>
            </a:r>
            <a:endParaRPr lang="mk-MK" sz="2800" b="1" dirty="0" smtClean="0">
              <a:solidFill>
                <a:srgbClr val="0070C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A49DFD55-3C28-40EF-9E31-A92D2E4017FF}" type="slidenum">
              <a:rPr lang="en-US" smtClean="0"/>
              <a:pPr/>
              <a:t>12</a:t>
            </a:fld>
            <a:endParaRPr lang="en-US" dirty="0"/>
          </a:p>
        </p:txBody>
      </p:sp>
      <p:graphicFrame>
        <p:nvGraphicFramePr>
          <p:cNvPr id="5" name="Table 4"/>
          <p:cNvGraphicFramePr>
            <a:graphicFrameLocks noGrp="1"/>
          </p:cNvGraphicFramePr>
          <p:nvPr/>
        </p:nvGraphicFramePr>
        <p:xfrm>
          <a:off x="334978" y="1249377"/>
          <a:ext cx="10031240" cy="4695952"/>
        </p:xfrm>
        <a:graphic>
          <a:graphicData uri="http://schemas.openxmlformats.org/drawingml/2006/table">
            <a:tbl>
              <a:tblPr/>
              <a:tblGrid>
                <a:gridCol w="888329">
                  <a:extLst>
                    <a:ext uri="{9D8B030D-6E8A-4147-A177-3AD203B41FA5}">
                      <a16:colId xmlns:a16="http://schemas.microsoft.com/office/drawing/2014/main" val="20000"/>
                    </a:ext>
                  </a:extLst>
                </a:gridCol>
                <a:gridCol w="1616799">
                  <a:extLst>
                    <a:ext uri="{9D8B030D-6E8A-4147-A177-3AD203B41FA5}">
                      <a16:colId xmlns:a16="http://schemas.microsoft.com/office/drawing/2014/main" val="20001"/>
                    </a:ext>
                  </a:extLst>
                </a:gridCol>
                <a:gridCol w="7526112">
                  <a:extLst>
                    <a:ext uri="{9D8B030D-6E8A-4147-A177-3AD203B41FA5}">
                      <a16:colId xmlns:a16="http://schemas.microsoft.com/office/drawing/2014/main" val="20002"/>
                    </a:ext>
                  </a:extLst>
                </a:gridCol>
              </a:tblGrid>
              <a:tr h="286881">
                <a:tc>
                  <a:txBody>
                    <a:bodyPr/>
                    <a:lstStyle/>
                    <a:p>
                      <a:pPr marL="0" marR="0" algn="just">
                        <a:lnSpc>
                          <a:spcPct val="107000"/>
                        </a:lnSpc>
                        <a:spcBef>
                          <a:spcPts val="0"/>
                        </a:spcBef>
                        <a:spcAft>
                          <a:spcPts val="0"/>
                        </a:spcAft>
                      </a:pPr>
                      <a:r>
                        <a:rPr lang="mk-MK" sz="1800" b="1" dirty="0">
                          <a:latin typeface="Times New Roman" pitchFamily="18" charset="0"/>
                          <a:ea typeface="Times New Roman"/>
                          <a:cs typeface="Times New Roman" pitchFamily="18" charset="0"/>
                        </a:rPr>
                        <a:t>Датум</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b="1">
                          <a:latin typeface="Times New Roman" pitchFamily="18" charset="0"/>
                          <a:ea typeface="Times New Roman"/>
                          <a:cs typeface="Times New Roman" pitchFamily="18" charset="0"/>
                        </a:rPr>
                        <a:t>ТВ-станица</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b="1" dirty="0">
                          <a:latin typeface="Times New Roman" pitchFamily="18" charset="0"/>
                          <a:ea typeface="Times New Roman"/>
                          <a:cs typeface="Times New Roman" pitchFamily="18" charset="0"/>
                        </a:rPr>
                        <a:t>Телоп</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3764">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02.02</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ТВ Алфа</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„Условна казна доби гинекологот Асани за ординацијата во која ја остави родилката Веапоска без матка, јајник и бубрег“</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3764">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02.02</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МРТ 1</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dirty="0">
                          <a:latin typeface="Times New Roman" pitchFamily="18" charset="0"/>
                          <a:ea typeface="Times New Roman"/>
                          <a:cs typeface="Times New Roman" pitchFamily="18" charset="0"/>
                        </a:rPr>
                        <a:t>„Пресуда за поранешниот директор на болницата</a:t>
                      </a:r>
                      <a:endParaRPr lang="en-US" sz="1800" dirty="0">
                        <a:latin typeface="Times New Roman" pitchFamily="18" charset="0"/>
                        <a:ea typeface="Calibri"/>
                        <a:cs typeface="Times New Roman" pitchFamily="18" charset="0"/>
                      </a:endParaRPr>
                    </a:p>
                    <a:p>
                      <a:pPr marL="0" marR="0" algn="just">
                        <a:lnSpc>
                          <a:spcPct val="107000"/>
                        </a:lnSpc>
                        <a:spcBef>
                          <a:spcPts val="0"/>
                        </a:spcBef>
                        <a:spcAft>
                          <a:spcPts val="0"/>
                        </a:spcAft>
                      </a:pPr>
                      <a:r>
                        <a:rPr lang="mk-MK" sz="1800" dirty="0">
                          <a:latin typeface="Times New Roman" pitchFamily="18" charset="0"/>
                          <a:ea typeface="Times New Roman"/>
                          <a:cs typeface="Times New Roman" pitchFamily="18" charset="0"/>
                        </a:rPr>
                        <a:t>Јилдис Веапоска: родилка од Дебар, Сведок во постапката“</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3764">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10.03</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ТВ Алфа</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dirty="0">
                          <a:latin typeface="Times New Roman" pitchFamily="18" charset="0"/>
                          <a:ea typeface="Times New Roman"/>
                          <a:cs typeface="Times New Roman" pitchFamily="18" charset="0"/>
                        </a:rPr>
                        <a:t>„По трет пат одложено судското рочиште за случајот со родилката Веапоска во Дебар“</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6881">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10.03</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МРТ 1</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dirty="0">
                          <a:latin typeface="Times New Roman" pitchFamily="18" charset="0"/>
                          <a:ea typeface="Times New Roman"/>
                          <a:cs typeface="Times New Roman" pitchFamily="18" charset="0"/>
                        </a:rPr>
                        <a:t>„Одложено судењето за родилката од Дебар“</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3764">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03.02</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ТВ Алфа</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dirty="0">
                          <a:latin typeface="Times New Roman" pitchFamily="18" charset="0"/>
                          <a:ea typeface="Times New Roman"/>
                          <a:cs typeface="Times New Roman" pitchFamily="18" charset="0"/>
                        </a:rPr>
                        <a:t>„Платформата за родова еднаквост бара на гинекологот да му се одземе лекарската лиценца“</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60645">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02.02</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ТВ Канал 5</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mk-MK" sz="1800" dirty="0">
                          <a:latin typeface="Times New Roman" pitchFamily="18" charset="0"/>
                          <a:ea typeface="Times New Roman"/>
                          <a:cs typeface="Times New Roman" pitchFamily="18" charset="0"/>
                        </a:rPr>
                        <a:t>1.„Условна казна за гинекологот Асани поради нелегалната ординација каде давал здравствени услуги“</a:t>
                      </a:r>
                      <a:endParaRPr lang="en-US" sz="1800" dirty="0">
                        <a:latin typeface="Times New Roman" pitchFamily="18" charset="0"/>
                        <a:ea typeface="Calibri"/>
                        <a:cs typeface="Times New Roman" pitchFamily="18" charset="0"/>
                      </a:endParaRPr>
                    </a:p>
                    <a:p>
                      <a:pPr marL="0" marR="0" algn="just">
                        <a:lnSpc>
                          <a:spcPct val="107000"/>
                        </a:lnSpc>
                        <a:spcBef>
                          <a:spcPts val="0"/>
                        </a:spcBef>
                        <a:spcAft>
                          <a:spcPts val="0"/>
                        </a:spcAft>
                      </a:pPr>
                      <a:r>
                        <a:rPr lang="mk-MK" sz="1800" dirty="0">
                          <a:latin typeface="Times New Roman" pitchFamily="18" charset="0"/>
                          <a:ea typeface="Times New Roman"/>
                          <a:cs typeface="Times New Roman" pitchFamily="18" charset="0"/>
                        </a:rPr>
                        <a:t>2. „Веапоска: верувам дека во мојот случај правдата ќе биде задоволена“</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3764">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02.02</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ТВ Сител</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mk-MK" sz="1800" dirty="0">
                          <a:latin typeface="Times New Roman" pitchFamily="18" charset="0"/>
                          <a:ea typeface="Times New Roman"/>
                          <a:cs typeface="Times New Roman" pitchFamily="18" charset="0"/>
                        </a:rPr>
                        <a:t>„Условна казна за гинекологот Асани од Струга</a:t>
                      </a:r>
                      <a:endParaRPr lang="en-US" sz="1800" dirty="0">
                        <a:latin typeface="Times New Roman" pitchFamily="18" charset="0"/>
                        <a:ea typeface="Calibri"/>
                        <a:cs typeface="Times New Roman" pitchFamily="18" charset="0"/>
                      </a:endParaRPr>
                    </a:p>
                    <a:p>
                      <a:pPr marL="0" marR="0" algn="just">
                        <a:lnSpc>
                          <a:spcPct val="107000"/>
                        </a:lnSpc>
                        <a:spcBef>
                          <a:spcPts val="0"/>
                        </a:spcBef>
                        <a:spcAft>
                          <a:spcPts val="0"/>
                        </a:spcAft>
                      </a:pPr>
                      <a:r>
                        <a:rPr lang="mk-MK" sz="1800" dirty="0">
                          <a:latin typeface="Times New Roman" pitchFamily="18" charset="0"/>
                          <a:ea typeface="Times New Roman"/>
                          <a:cs typeface="Times New Roman" pitchFamily="18" charset="0"/>
                        </a:rPr>
                        <a:t>Јилдиз Веапоска, родилка од Струга“</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6881">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03.02</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mk-MK" sz="1800">
                          <a:latin typeface="Times New Roman" pitchFamily="18" charset="0"/>
                          <a:ea typeface="Times New Roman"/>
                          <a:cs typeface="Times New Roman" pitchFamily="18" charset="0"/>
                        </a:rPr>
                        <a:t>ТВ Алсат - М</a:t>
                      </a:r>
                      <a:endParaRPr lang="en-US"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mk-MK" sz="1800" dirty="0">
                          <a:latin typeface="Times New Roman" pitchFamily="18" charset="0"/>
                          <a:ea typeface="Times New Roman"/>
                          <a:cs typeface="Times New Roman" pitchFamily="18" charset="0"/>
                        </a:rPr>
                        <a:t>„НВО ја бараат лиценцата на Асани“</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37854" y="2685842"/>
            <a:ext cx="7079810" cy="3470514"/>
          </a:xfrm>
        </p:spPr>
        <p:txBody>
          <a:bodyPr>
            <a:normAutofit fontScale="70000" lnSpcReduction="20000"/>
          </a:bodyPr>
          <a:lstStyle/>
          <a:p>
            <a:pPr lvl="0" indent="457200" algn="just" fontAlgn="base">
              <a:lnSpc>
                <a:spcPct val="100000"/>
              </a:lnSpc>
              <a:spcBef>
                <a:spcPct val="0"/>
              </a:spcBef>
              <a:spcAft>
                <a:spcPct val="0"/>
              </a:spcAft>
            </a:pPr>
            <a:r>
              <a:rPr lang="mk-MK" sz="2300" b="1" dirty="0" smtClean="0">
                <a:solidFill>
                  <a:srgbClr val="0070C0"/>
                </a:solidFill>
                <a:latin typeface="Times New Roman" pitchFamily="18" charset="0"/>
                <a:ea typeface="Times New Roman" pitchFamily="18" charset="0"/>
                <a:cs typeface="Times New Roman" pitchFamily="18" charset="0"/>
              </a:rPr>
              <a:t>Коментари објавени на ФБ профили на граѓани, кои беа посочени во прилогот:</a:t>
            </a:r>
            <a:endParaRPr lang="en-US" sz="2300" b="1" dirty="0" smtClean="0">
              <a:solidFill>
                <a:srgbClr val="0070C0"/>
              </a:solidFill>
              <a:latin typeface="Times New Roman" pitchFamily="18" charset="0"/>
              <a:cs typeface="Times New Roman" pitchFamily="18" charset="0"/>
            </a:endParaRPr>
          </a:p>
          <a:p>
            <a:pPr lvl="0" indent="457200" algn="just" eaLnBrk="0" fontAlgn="base" hangingPunct="0">
              <a:lnSpc>
                <a:spcPct val="100000"/>
              </a:lnSpc>
              <a:spcBef>
                <a:spcPct val="0"/>
              </a:spcBef>
              <a:spcAft>
                <a:spcPct val="0"/>
              </a:spcAft>
            </a:pPr>
            <a:r>
              <a:rPr lang="mk-MK" sz="2300" dirty="0" smtClean="0">
                <a:solidFill>
                  <a:schemeClr val="tx1"/>
                </a:solidFill>
                <a:latin typeface="Times New Roman" pitchFamily="18" charset="0"/>
                <a:ea typeface="Times New Roman" pitchFamily="18" charset="0"/>
                <a:cs typeface="Times New Roman" pitchFamily="18" charset="0"/>
              </a:rPr>
              <a:t>1. „Да се срамиш што си женско од вакви изроди“.</a:t>
            </a:r>
            <a:endParaRPr lang="en-US" sz="2300" dirty="0" smtClean="0">
              <a:solidFill>
                <a:schemeClr val="tx1"/>
              </a:solidFill>
              <a:latin typeface="Times New Roman" pitchFamily="18" charset="0"/>
              <a:cs typeface="Times New Roman" pitchFamily="18" charset="0"/>
            </a:endParaRPr>
          </a:p>
          <a:p>
            <a:pPr lvl="0" indent="457200" algn="just" eaLnBrk="0" fontAlgn="base" hangingPunct="0">
              <a:lnSpc>
                <a:spcPct val="100000"/>
              </a:lnSpc>
              <a:spcBef>
                <a:spcPct val="0"/>
              </a:spcBef>
              <a:spcAft>
                <a:spcPct val="0"/>
              </a:spcAft>
            </a:pPr>
            <a:r>
              <a:rPr lang="mk-MK" sz="2300" dirty="0" smtClean="0">
                <a:solidFill>
                  <a:schemeClr val="tx1"/>
                </a:solidFill>
                <a:latin typeface="Times New Roman" pitchFamily="18" charset="0"/>
                <a:ea typeface="Times New Roman" pitchFamily="18" charset="0"/>
                <a:cs typeface="Times New Roman" pitchFamily="18" charset="0"/>
              </a:rPr>
              <a:t>2.„...а ако се и другите со нејзино мислење и поддршка не треба да им се дозволат никакви законски права...“.</a:t>
            </a:r>
            <a:endParaRPr lang="en-US" sz="2300" dirty="0" smtClean="0">
              <a:solidFill>
                <a:schemeClr val="tx1"/>
              </a:solidFill>
              <a:latin typeface="Times New Roman" pitchFamily="18" charset="0"/>
              <a:cs typeface="Times New Roman" pitchFamily="18" charset="0"/>
            </a:endParaRPr>
          </a:p>
          <a:p>
            <a:pPr lvl="0" indent="457200" algn="just" eaLnBrk="0" fontAlgn="base" hangingPunct="0">
              <a:lnSpc>
                <a:spcPct val="100000"/>
              </a:lnSpc>
              <a:spcBef>
                <a:spcPct val="0"/>
              </a:spcBef>
              <a:spcAft>
                <a:spcPct val="0"/>
              </a:spcAft>
            </a:pPr>
            <a:r>
              <a:rPr lang="mk-MK" sz="2300" dirty="0" smtClean="0">
                <a:solidFill>
                  <a:schemeClr val="tx1"/>
                </a:solidFill>
                <a:latin typeface="Times New Roman" pitchFamily="18" charset="0"/>
                <a:ea typeface="Times New Roman" pitchFamily="18" charset="0"/>
                <a:cs typeface="Times New Roman" pitchFamily="18" charset="0"/>
              </a:rPr>
              <a:t>3. „Тенката суптилна линија помеѓу активизам и примитивизам“.</a:t>
            </a:r>
            <a:endParaRPr lang="en-US" sz="2300" dirty="0" smtClean="0">
              <a:solidFill>
                <a:schemeClr val="tx1"/>
              </a:solidFill>
              <a:latin typeface="Times New Roman" pitchFamily="18" charset="0"/>
              <a:cs typeface="Times New Roman" pitchFamily="18" charset="0"/>
            </a:endParaRPr>
          </a:p>
          <a:p>
            <a:pPr lvl="0" indent="457200" algn="just" eaLnBrk="0" fontAlgn="base" hangingPunct="0">
              <a:lnSpc>
                <a:spcPct val="100000"/>
              </a:lnSpc>
              <a:spcBef>
                <a:spcPct val="0"/>
              </a:spcBef>
              <a:spcAft>
                <a:spcPct val="0"/>
              </a:spcAft>
            </a:pPr>
            <a:r>
              <a:rPr lang="mk-MK" sz="2300" dirty="0" smtClean="0">
                <a:solidFill>
                  <a:schemeClr val="tx1"/>
                </a:solidFill>
                <a:latin typeface="Times New Roman" pitchFamily="18" charset="0"/>
                <a:ea typeface="Times New Roman" pitchFamily="18" charset="0"/>
                <a:cs typeface="Times New Roman" pitchFamily="18" charset="0"/>
              </a:rPr>
              <a:t>4. „Црквата денес преку ѓакониите има организирано да се нахранат 100 жени кои се социјални случаеви. Што ти денес направи за жените“.</a:t>
            </a:r>
            <a:endParaRPr lang="en-US" sz="2300" dirty="0" smtClean="0">
              <a:solidFill>
                <a:schemeClr val="tx1"/>
              </a:solidFill>
              <a:latin typeface="Times New Roman" pitchFamily="18" charset="0"/>
              <a:cs typeface="Times New Roman" pitchFamily="18" charset="0"/>
            </a:endParaRPr>
          </a:p>
          <a:p>
            <a:pPr lvl="0" indent="457200" algn="just" eaLnBrk="0" fontAlgn="base" hangingPunct="0">
              <a:lnSpc>
                <a:spcPct val="100000"/>
              </a:lnSpc>
              <a:spcBef>
                <a:spcPct val="0"/>
              </a:spcBef>
              <a:spcAft>
                <a:spcPct val="0"/>
              </a:spcAft>
            </a:pPr>
            <a:r>
              <a:rPr lang="mk-MK" sz="2300" dirty="0" smtClean="0">
                <a:solidFill>
                  <a:schemeClr val="tx1"/>
                </a:solidFill>
                <a:latin typeface="Times New Roman" pitchFamily="18" charset="0"/>
                <a:ea typeface="Times New Roman" pitchFamily="18" charset="0"/>
                <a:cs typeface="Times New Roman" pitchFamily="18" charset="0"/>
              </a:rPr>
              <a:t>5.„Овие не се дупени како треба затоа се цекнат“. (изворно: „Ovie ne se dupeni kako treba zatoa se ceknat“).</a:t>
            </a:r>
            <a:endParaRPr lang="en-US" sz="2300" dirty="0" smtClean="0">
              <a:solidFill>
                <a:schemeClr val="tx1"/>
              </a:solidFill>
              <a:latin typeface="Times New Roman" pitchFamily="18" charset="0"/>
              <a:cs typeface="Times New Roman" pitchFamily="18" charset="0"/>
            </a:endParaRPr>
          </a:p>
          <a:p>
            <a:pPr lvl="0" indent="457200" algn="just" eaLnBrk="0" fontAlgn="base" hangingPunct="0">
              <a:lnSpc>
                <a:spcPct val="100000"/>
              </a:lnSpc>
              <a:spcBef>
                <a:spcPct val="0"/>
              </a:spcBef>
              <a:spcAft>
                <a:spcPct val="0"/>
              </a:spcAft>
            </a:pPr>
            <a:r>
              <a:rPr lang="mk-MK" sz="2300" dirty="0" smtClean="0">
                <a:solidFill>
                  <a:schemeClr val="tx1"/>
                </a:solidFill>
                <a:latin typeface="Times New Roman" pitchFamily="18" charset="0"/>
                <a:ea typeface="Times New Roman" pitchFamily="18" charset="0"/>
                <a:cs typeface="Times New Roman" pitchFamily="18" charset="0"/>
              </a:rPr>
              <a:t>6. „Многу се собрале, Е баш за овие важи она долга коса краток п....Треба да се срамат“. (изворно: MNOGU SE SOBRALE. E bas za ovie vazi ona dolga kosa kratok p…..TREBA DA SE SRAMAT“.)</a:t>
            </a:r>
            <a:endParaRPr lang="mk-MK" sz="2300" dirty="0" smtClean="0">
              <a:solidFill>
                <a:schemeClr val="tx1"/>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A49DFD55-3C28-40EF-9E31-A92D2E4017FF}" type="slidenum">
              <a:rPr lang="en-US" smtClean="0"/>
              <a:pPr/>
              <a:t>13</a:t>
            </a:fld>
            <a:endParaRPr lang="en-US" dirty="0"/>
          </a:p>
        </p:txBody>
      </p:sp>
      <p:sp>
        <p:nvSpPr>
          <p:cNvPr id="6" name="TextBox 5"/>
          <p:cNvSpPr txBox="1"/>
          <p:nvPr/>
        </p:nvSpPr>
        <p:spPr>
          <a:xfrm>
            <a:off x="4725909" y="932507"/>
            <a:ext cx="6400800" cy="707886"/>
          </a:xfrm>
          <a:prstGeom prst="rect">
            <a:avLst/>
          </a:prstGeom>
          <a:noFill/>
        </p:spPr>
        <p:txBody>
          <a:bodyPr wrap="square" rtlCol="0">
            <a:spAutoFit/>
          </a:bodyPr>
          <a:lstStyle/>
          <a:p>
            <a:pPr lvl="0"/>
            <a:r>
              <a:rPr lang="mk-MK" sz="2000" b="1" dirty="0" smtClean="0">
                <a:solidFill>
                  <a:srgbClr val="0070C0"/>
                </a:solidFill>
                <a:latin typeface="Times New Roman" pitchFamily="18" charset="0"/>
                <a:cs typeface="Times New Roman" pitchFamily="18" charset="0"/>
              </a:rPr>
              <a:t>Прилог кој се однесува на текст на транспарент од протестот на жените по повод 8 март</a:t>
            </a:r>
            <a:endParaRPr lang="en-US" sz="2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2430" y="248663"/>
            <a:ext cx="4179570" cy="1524735"/>
          </a:xfrm>
        </p:spPr>
        <p:txBody>
          <a:bodyPr/>
          <a:lstStyle/>
          <a:p>
            <a:r>
              <a:rPr lang="mk-MK" b="1" dirty="0" smtClean="0">
                <a:solidFill>
                  <a:srgbClr val="0070C0"/>
                </a:solidFill>
              </a:rPr>
              <a:t>заклучоци</a:t>
            </a:r>
            <a:endParaRPr lang="en-US" b="1" dirty="0">
              <a:solidFill>
                <a:srgbClr val="0070C0"/>
              </a:solidFill>
            </a:endParaRPr>
          </a:p>
        </p:txBody>
      </p:sp>
      <p:sp>
        <p:nvSpPr>
          <p:cNvPr id="4" name="Slide Number Placeholder 3"/>
          <p:cNvSpPr>
            <a:spLocks noGrp="1"/>
          </p:cNvSpPr>
          <p:nvPr>
            <p:ph type="sldNum" sz="quarter" idx="12"/>
          </p:nvPr>
        </p:nvSpPr>
        <p:spPr/>
        <p:txBody>
          <a:bodyPr/>
          <a:lstStyle/>
          <a:p>
            <a:fld id="{A49DFD55-3C28-40EF-9E31-A92D2E4017FF}" type="slidenum">
              <a:rPr lang="en-US" smtClean="0"/>
              <a:pPr/>
              <a:t>14</a:t>
            </a:fld>
            <a:endParaRPr lang="en-US" dirty="0"/>
          </a:p>
        </p:txBody>
      </p:sp>
      <p:graphicFrame>
        <p:nvGraphicFramePr>
          <p:cNvPr id="5" name="Diagram 4"/>
          <p:cNvGraphicFramePr/>
          <p:nvPr/>
        </p:nvGraphicFramePr>
        <p:xfrm>
          <a:off x="1140737" y="1629624"/>
          <a:ext cx="9306961" cy="4798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81955" y="597697"/>
            <a:ext cx="5884027" cy="1204912"/>
          </a:xfrm>
        </p:spPr>
        <p:txBody>
          <a:bodyPr>
            <a:normAutofit fontScale="90000"/>
          </a:bodyPr>
          <a:lstStyle/>
          <a:p>
            <a:r>
              <a:rPr lang="mk-MK" b="1" dirty="0">
                <a:latin typeface="Franklin Gothic Medium Cond" panose="020B0606030402020204" pitchFamily="34" charset="0"/>
              </a:rPr>
              <a:t>II Прилози кои го обработуваа родово заснованото насилство како појава </a:t>
            </a:r>
            <a:endParaRPr lang="en-US" dirty="0">
              <a:latin typeface="Franklin Gothic Medium Cond" panose="020B0606030402020204" pitchFamily="34" charset="0"/>
            </a:endParaRP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15</a:t>
            </a:fld>
            <a:endParaRPr lang="en-US"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sz="half" idx="14"/>
          </p:nvPr>
        </p:nvSpPr>
        <p:spPr>
          <a:xfrm>
            <a:off x="5615957" y="2006395"/>
            <a:ext cx="5907176" cy="4527139"/>
          </a:xfrm>
        </p:spPr>
        <p:txBody>
          <a:bodyPr>
            <a:noAutofit/>
          </a:bodyPr>
          <a:lstStyle/>
          <a:p>
            <a:r>
              <a:rPr lang="mk-MK" dirty="0" smtClean="0"/>
              <a:t>Во </a:t>
            </a:r>
            <a:r>
              <a:rPr lang="mk-MK" dirty="0"/>
              <a:t>овој дел од анализата, детално се мониторираа прилозите кои го обработуваа РЗН, но не преку конкретна сторија (случај), туку преку </a:t>
            </a:r>
            <a:r>
              <a:rPr lang="mk-MK" b="1" dirty="0"/>
              <a:t>презентирање на одредени состојби </a:t>
            </a:r>
            <a:r>
              <a:rPr lang="mk-MK" dirty="0"/>
              <a:t>поврзани со РЗН, </a:t>
            </a:r>
            <a:r>
              <a:rPr lang="mk-MK" b="1" dirty="0"/>
              <a:t>податоци од истражувања</a:t>
            </a:r>
            <a:r>
              <a:rPr lang="mk-MK" dirty="0"/>
              <a:t>, </a:t>
            </a:r>
            <a:r>
              <a:rPr lang="mk-MK" b="1" dirty="0"/>
              <a:t>статистички податоци</a:t>
            </a:r>
            <a:r>
              <a:rPr lang="mk-MK" dirty="0"/>
              <a:t>, како и </a:t>
            </a:r>
            <a:r>
              <a:rPr lang="mk-MK" b="1" dirty="0"/>
              <a:t>односот на релевантните институции </a:t>
            </a:r>
            <a:r>
              <a:rPr lang="mk-MK" dirty="0"/>
              <a:t>и мерките што истите ги преземаат во однос на РЗН во македонското општество, но и надвор од него</a:t>
            </a:r>
            <a:r>
              <a:rPr lang="mk-MK" dirty="0" smtClean="0"/>
              <a:t>.</a:t>
            </a:r>
            <a:endParaRPr lang="en-US" dirty="0" smtClean="0"/>
          </a:p>
          <a:p>
            <a:r>
              <a:rPr lang="mk-MK" dirty="0" smtClean="0"/>
              <a:t>Цел</a:t>
            </a:r>
            <a:r>
              <a:rPr lang="en-US" dirty="0" smtClean="0"/>
              <a:t>:</a:t>
            </a:r>
            <a:r>
              <a:rPr lang="mk-MK" dirty="0" smtClean="0"/>
              <a:t> </a:t>
            </a:r>
            <a:r>
              <a:rPr lang="mk-MK" dirty="0"/>
              <a:t>појмовно определување и дефинирање, поттикнување на свесноста на граѓаните за постоење на ваков вид на насилство, како и поттикнување на проактивен </a:t>
            </a:r>
            <a:r>
              <a:rPr lang="mk-MK" dirty="0" smtClean="0"/>
              <a:t>однос</a:t>
            </a:r>
            <a:r>
              <a:rPr lang="mk-MK" dirty="0"/>
              <a:t> </a:t>
            </a:r>
            <a:r>
              <a:rPr lang="mk-MK" dirty="0" smtClean="0"/>
              <a:t>кон </a:t>
            </a:r>
            <a:r>
              <a:rPr lang="mk-MK" dirty="0"/>
              <a:t>борбата против родово заснованото насилство.</a:t>
            </a:r>
            <a:endParaRPr lang="en-US" dirty="0"/>
          </a:p>
          <a:p>
            <a:endParaRPr lang="en-US" dirty="0" smtClean="0"/>
          </a:p>
          <a:p>
            <a:endParaRPr lang="en-US" dirty="0"/>
          </a:p>
        </p:txBody>
      </p:sp>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xmlns="" val="1"/>
              </a:ext>
            </a:extLst>
          </p:cNvPr>
          <p:cNvCxnSpPr>
            <a:cxnSpLocks/>
          </p:cNvCxnSpPr>
          <p:nvPr/>
        </p:nvCxnSpPr>
        <p:spPr>
          <a:xfrm flipH="1" flipV="1">
            <a:off x="0" y="876300"/>
            <a:ext cx="5246255" cy="170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8" name="Picture 6" descr="Horrific! 12 year old girl raped and hanged from tree in Assam | www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0138" r="20138"/>
          <a:stretch>
            <a:fillRect/>
          </a:stretch>
        </p:blipFill>
        <p:spPr bwMode="auto">
          <a:xfrm>
            <a:off x="294968" y="-9144"/>
            <a:ext cx="5158757" cy="687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61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54B61B9-26F6-B304-92CD-03053DAAF2A8}"/>
              </a:ext>
            </a:extLst>
          </p:cNvPr>
          <p:cNvSpPr>
            <a:spLocks noGrp="1"/>
          </p:cNvSpPr>
          <p:nvPr>
            <p:ph type="body" idx="1"/>
          </p:nvPr>
        </p:nvSpPr>
        <p:spPr>
          <a:xfrm>
            <a:off x="323138" y="983701"/>
            <a:ext cx="11195352" cy="461641"/>
          </a:xfrm>
        </p:spPr>
        <p:txBody>
          <a:bodyPr>
            <a:normAutofit/>
          </a:bodyPr>
          <a:lstStyle/>
          <a:p>
            <a:r>
              <a:rPr lang="mk-MK" sz="2400" dirty="0">
                <a:latin typeface="Franklin Gothic Medium Cond" panose="020B0606030402020204" pitchFamily="34" charset="0"/>
              </a:rPr>
              <a:t>Дел </a:t>
            </a:r>
            <a:r>
              <a:rPr lang="mk-MK" sz="2400" dirty="0" smtClean="0">
                <a:latin typeface="Franklin Gothic Medium Cond" panose="020B0606030402020204" pitchFamily="34" charset="0"/>
              </a:rPr>
              <a:t>1 </a:t>
            </a:r>
            <a:r>
              <a:rPr lang="mk-MK" sz="2400" dirty="0">
                <a:latin typeface="Franklin Gothic Medium Cond" panose="020B0606030402020204" pitchFamily="34" charset="0"/>
              </a:rPr>
              <a:t>во којшто детално се претставени карактеристиките на прилозите за РЗН во вестите</a:t>
            </a:r>
            <a:endParaRPr lang="en-US" sz="2400" dirty="0">
              <a:latin typeface="Franklin Gothic Medium Cond" panose="020B0606030402020204" pitchFamily="34" charset="0"/>
            </a:endParaRPr>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74033799"/>
              </p:ext>
            </p:extLst>
          </p:nvPr>
        </p:nvGraphicFramePr>
        <p:xfrm>
          <a:off x="323138" y="1814054"/>
          <a:ext cx="11037765" cy="4627193"/>
        </p:xfrm>
        <a:graphic>
          <a:graphicData uri="http://schemas.openxmlformats.org/drawingml/2006/table">
            <a:tbl>
              <a:tblPr bandRow="1">
                <a:tableStyleId>{8FD4443E-F989-4FC4-A0C8-D5A2AF1F390B}</a:tableStyleId>
              </a:tblPr>
              <a:tblGrid>
                <a:gridCol w="2043547">
                  <a:extLst>
                    <a:ext uri="{9D8B030D-6E8A-4147-A177-3AD203B41FA5}">
                      <a16:colId xmlns:a16="http://schemas.microsoft.com/office/drawing/2014/main" val="2881240184"/>
                    </a:ext>
                  </a:extLst>
                </a:gridCol>
                <a:gridCol w="1904369">
                  <a:extLst>
                    <a:ext uri="{9D8B030D-6E8A-4147-A177-3AD203B41FA5}">
                      <a16:colId xmlns:a16="http://schemas.microsoft.com/office/drawing/2014/main" val="3727548301"/>
                    </a:ext>
                  </a:extLst>
                </a:gridCol>
                <a:gridCol w="1785346">
                  <a:extLst>
                    <a:ext uri="{9D8B030D-6E8A-4147-A177-3AD203B41FA5}">
                      <a16:colId xmlns:a16="http://schemas.microsoft.com/office/drawing/2014/main" val="3989076181"/>
                    </a:ext>
                  </a:extLst>
                </a:gridCol>
                <a:gridCol w="1160475">
                  <a:extLst>
                    <a:ext uri="{9D8B030D-6E8A-4147-A177-3AD203B41FA5}">
                      <a16:colId xmlns:a16="http://schemas.microsoft.com/office/drawing/2014/main" val="2653347492"/>
                    </a:ext>
                  </a:extLst>
                </a:gridCol>
                <a:gridCol w="1368765">
                  <a:extLst>
                    <a:ext uri="{9D8B030D-6E8A-4147-A177-3AD203B41FA5}">
                      <a16:colId xmlns:a16="http://schemas.microsoft.com/office/drawing/2014/main" val="954576333"/>
                    </a:ext>
                  </a:extLst>
                </a:gridCol>
                <a:gridCol w="1197587">
                  <a:extLst>
                    <a:ext uri="{9D8B030D-6E8A-4147-A177-3AD203B41FA5}">
                      <a16:colId xmlns:a16="http://schemas.microsoft.com/office/drawing/2014/main" val="3280847713"/>
                    </a:ext>
                  </a:extLst>
                </a:gridCol>
                <a:gridCol w="1577676">
                  <a:extLst>
                    <a:ext uri="{9D8B030D-6E8A-4147-A177-3AD203B41FA5}">
                      <a16:colId xmlns:a16="http://schemas.microsoft.com/office/drawing/2014/main" val="3078743503"/>
                    </a:ext>
                  </a:extLst>
                </a:gridCol>
              </a:tblGrid>
              <a:tr h="466325">
                <a:tc rowSpan="2">
                  <a:txBody>
                    <a:bodyPr/>
                    <a:lstStyle/>
                    <a:p>
                      <a:pPr marL="0" marR="0">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ТВ-станица</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Автор/ка на прилог според пол</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3">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Извори на информации</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Вкупен број на прилози</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6638916"/>
                  </a:ext>
                </a:extLst>
              </a:tr>
              <a:tr h="718477">
                <a:tc vMerge="1">
                  <a:txBody>
                    <a:bodyPr/>
                    <a:lstStyle/>
                    <a:p>
                      <a:endParaRPr lang="en-US"/>
                    </a:p>
                  </a:txBody>
                  <a:tcPr/>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Новинари</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Новинарки</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Мажи</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Жени</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Друго*</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888541609"/>
                  </a:ext>
                </a:extLst>
              </a:tr>
              <a:tr h="435626">
                <a:tc>
                  <a:txBody>
                    <a:bodyPr/>
                    <a:lstStyle/>
                    <a:p>
                      <a:pPr marL="0" marR="0">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1. </a:t>
                      </a:r>
                      <a:r>
                        <a:rPr lang="mk-MK" sz="1800" dirty="0" smtClean="0">
                          <a:solidFill>
                            <a:schemeClr val="bg1"/>
                          </a:solidFill>
                          <a:effectLst/>
                          <a:latin typeface="Times New Roman" panose="02020603050405020304" pitchFamily="18" charset="0"/>
                          <a:cs typeface="Times New Roman" panose="02020603050405020304" pitchFamily="18" charset="0"/>
                        </a:rPr>
                        <a:t>МРТ </a:t>
                      </a:r>
                      <a:r>
                        <a:rPr lang="mk-MK" sz="1800" dirty="0">
                          <a:solidFill>
                            <a:schemeClr val="bg1"/>
                          </a:solidFill>
                          <a:effectLst/>
                          <a:latin typeface="Times New Roman" panose="02020603050405020304" pitchFamily="18" charset="0"/>
                          <a:cs typeface="Times New Roman" panose="02020603050405020304" pitchFamily="18" charset="0"/>
                        </a:rPr>
                        <a:t>1</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0</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2</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0</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3</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1</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2</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7878539"/>
                  </a:ext>
                </a:extLst>
              </a:tr>
              <a:tr h="446279">
                <a:tc>
                  <a:txBody>
                    <a:bodyPr/>
                    <a:lstStyle/>
                    <a:p>
                      <a:pPr marL="0" marR="0">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3. ТВ Алфа</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0</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1</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0</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1</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 </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1</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3504271"/>
                  </a:ext>
                </a:extLst>
              </a:tr>
              <a:tr h="382358">
                <a:tc>
                  <a:txBody>
                    <a:bodyPr/>
                    <a:lstStyle/>
                    <a:p>
                      <a:pPr marL="0" marR="0">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4. ТВ Сител</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1</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1</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1</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3</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1</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2</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448504"/>
                  </a:ext>
                </a:extLst>
              </a:tr>
              <a:tr h="520856">
                <a:tc>
                  <a:txBody>
                    <a:bodyPr/>
                    <a:lstStyle/>
                    <a:p>
                      <a:pPr marL="0" marR="0">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6. ТВ Телма</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0</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2</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0</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2</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2</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2</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860305"/>
                  </a:ext>
                </a:extLst>
              </a:tr>
              <a:tr h="414318">
                <a:tc>
                  <a:txBody>
                    <a:bodyPr/>
                    <a:lstStyle/>
                    <a:p>
                      <a:pPr marL="0" marR="0">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8. МРТ 2</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1</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0</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1</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2</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 </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1</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2456194"/>
                  </a:ext>
                </a:extLst>
              </a:tr>
              <a:tr h="414318">
                <a:tc>
                  <a:txBody>
                    <a:bodyPr/>
                    <a:lstStyle/>
                    <a:p>
                      <a:pPr marL="0" marR="0">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10. ТВ 21 - М</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1</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2</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2</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5</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4</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3</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77508"/>
                  </a:ext>
                </a:extLst>
              </a:tr>
              <a:tr h="414318">
                <a:tc>
                  <a:txBody>
                    <a:bodyPr/>
                    <a:lstStyle/>
                    <a:p>
                      <a:pPr marL="0" marR="0">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Вкупно 1</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3</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8</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4</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16</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8</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11</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8091476"/>
                  </a:ext>
                </a:extLst>
              </a:tr>
              <a:tr h="414318">
                <a:tc>
                  <a:txBody>
                    <a:bodyPr/>
                    <a:lstStyle/>
                    <a:p>
                      <a:pPr marL="0" marR="0">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Вкупно 2</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mk-MK" sz="1800">
                          <a:solidFill>
                            <a:schemeClr val="bg1"/>
                          </a:solidFill>
                          <a:effectLst/>
                          <a:latin typeface="Times New Roman" panose="02020603050405020304" pitchFamily="18" charset="0"/>
                          <a:cs typeface="Times New Roman" panose="02020603050405020304" pitchFamily="18" charset="0"/>
                        </a:rPr>
                        <a:t>11</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3">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28</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mk-MK" sz="1800" dirty="0">
                          <a:solidFill>
                            <a:schemeClr val="bg1"/>
                          </a:solidFill>
                          <a:effectLst/>
                          <a:latin typeface="Times New Roman" panose="02020603050405020304" pitchFamily="18" charset="0"/>
                          <a:cs typeface="Times New Roman" panose="02020603050405020304" pitchFamily="18" charset="0"/>
                        </a:rPr>
                        <a:t>11</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2827150"/>
                  </a:ext>
                </a:extLst>
              </a:tr>
            </a:tbl>
          </a:graphicData>
        </a:graphic>
      </p:graphicFrame>
    </p:spTree>
    <p:extLst>
      <p:ext uri="{BB962C8B-B14F-4D97-AF65-F5344CB8AC3E}">
        <p14:creationId xmlns:p14="http://schemas.microsoft.com/office/powerpoint/2010/main" val="103458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17</a:t>
            </a:fld>
            <a:endParaRPr lang="en-US" dirty="0"/>
          </a:p>
        </p:txBody>
      </p:sp>
      <p:graphicFrame>
        <p:nvGraphicFramePr>
          <p:cNvPr id="7" name="Table Placeholder 6"/>
          <p:cNvGraphicFramePr>
            <a:graphicFrameLocks noGrp="1"/>
          </p:cNvGraphicFramePr>
          <p:nvPr>
            <p:ph type="tbl" sz="quarter" idx="14"/>
            <p:extLst>
              <p:ext uri="{D42A27DB-BD31-4B8C-83A1-F6EECF244321}">
                <p14:modId xmlns:p14="http://schemas.microsoft.com/office/powerpoint/2010/main" val="1184788435"/>
              </p:ext>
            </p:extLst>
          </p:nvPr>
        </p:nvGraphicFramePr>
        <p:xfrm>
          <a:off x="545690" y="1603257"/>
          <a:ext cx="10815211" cy="5118216"/>
        </p:xfrm>
        <a:graphic>
          <a:graphicData uri="http://schemas.openxmlformats.org/drawingml/2006/table">
            <a:tbl>
              <a:tblPr bandRow="1">
                <a:tableStyleId>{5C22544A-7EE6-4342-B048-85BDC9FD1C3A}</a:tableStyleId>
              </a:tblPr>
              <a:tblGrid>
                <a:gridCol w="1626230">
                  <a:extLst>
                    <a:ext uri="{9D8B030D-6E8A-4147-A177-3AD203B41FA5}">
                      <a16:colId xmlns:a16="http://schemas.microsoft.com/office/drawing/2014/main" val="1712091654"/>
                    </a:ext>
                  </a:extLst>
                </a:gridCol>
                <a:gridCol w="2873153">
                  <a:extLst>
                    <a:ext uri="{9D8B030D-6E8A-4147-A177-3AD203B41FA5}">
                      <a16:colId xmlns:a16="http://schemas.microsoft.com/office/drawing/2014/main" val="17258805"/>
                    </a:ext>
                  </a:extLst>
                </a:gridCol>
                <a:gridCol w="1601760">
                  <a:extLst>
                    <a:ext uri="{9D8B030D-6E8A-4147-A177-3AD203B41FA5}">
                      <a16:colId xmlns:a16="http://schemas.microsoft.com/office/drawing/2014/main" val="3795444740"/>
                    </a:ext>
                  </a:extLst>
                </a:gridCol>
                <a:gridCol w="1601760">
                  <a:extLst>
                    <a:ext uri="{9D8B030D-6E8A-4147-A177-3AD203B41FA5}">
                      <a16:colId xmlns:a16="http://schemas.microsoft.com/office/drawing/2014/main" val="2346715711"/>
                    </a:ext>
                  </a:extLst>
                </a:gridCol>
                <a:gridCol w="1001100">
                  <a:extLst>
                    <a:ext uri="{9D8B030D-6E8A-4147-A177-3AD203B41FA5}">
                      <a16:colId xmlns:a16="http://schemas.microsoft.com/office/drawing/2014/main" val="544457175"/>
                    </a:ext>
                  </a:extLst>
                </a:gridCol>
                <a:gridCol w="1055604">
                  <a:extLst>
                    <a:ext uri="{9D8B030D-6E8A-4147-A177-3AD203B41FA5}">
                      <a16:colId xmlns:a16="http://schemas.microsoft.com/office/drawing/2014/main" val="2151066905"/>
                    </a:ext>
                  </a:extLst>
                </a:gridCol>
                <a:gridCol w="1055604">
                  <a:extLst>
                    <a:ext uri="{9D8B030D-6E8A-4147-A177-3AD203B41FA5}">
                      <a16:colId xmlns:a16="http://schemas.microsoft.com/office/drawing/2014/main" val="3949897729"/>
                    </a:ext>
                  </a:extLst>
                </a:gridCol>
              </a:tblGrid>
              <a:tr h="1000468">
                <a:tc rowSpan="2">
                  <a:txBody>
                    <a:bodyPr/>
                    <a:lstStyle/>
                    <a:p>
                      <a:pPr marL="0" marR="0">
                        <a:lnSpc>
                          <a:spcPct val="107000"/>
                        </a:lnSpc>
                        <a:spcBef>
                          <a:spcPts val="0"/>
                        </a:spcBef>
                        <a:spcAft>
                          <a:spcPts val="0"/>
                        </a:spcAft>
                      </a:pPr>
                      <a:r>
                        <a:rPr lang="mk-MK" sz="2000" dirty="0">
                          <a:effectLst/>
                          <a:latin typeface="Franklin Gothic Medium Cond" panose="020B0606030402020204" pitchFamily="34" charset="0"/>
                        </a:rPr>
                        <a:t>ТВ-станица</a:t>
                      </a:r>
                      <a:endParaRPr lang="en-US" sz="200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mk-MK" sz="2000" dirty="0">
                          <a:effectLst/>
                          <a:latin typeface="Franklin Gothic Medium Cond" panose="020B0606030402020204" pitchFamily="34" charset="0"/>
                        </a:rPr>
                        <a:t>Емисија: назив</a:t>
                      </a:r>
                      <a:endParaRPr lang="en-US" sz="200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mk-MK" sz="2000" dirty="0">
                          <a:effectLst/>
                          <a:latin typeface="Franklin Gothic Medium Cond" panose="020B0606030402020204" pitchFamily="34" charset="0"/>
                        </a:rPr>
                        <a:t>Водител(к)и според пол</a:t>
                      </a:r>
                      <a:endParaRPr lang="en-US" sz="200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3">
                  <a:txBody>
                    <a:bodyPr/>
                    <a:lstStyle/>
                    <a:p>
                      <a:pPr marL="0" marR="0" algn="ctr">
                        <a:lnSpc>
                          <a:spcPct val="107000"/>
                        </a:lnSpc>
                        <a:spcBef>
                          <a:spcPts val="0"/>
                        </a:spcBef>
                        <a:spcAft>
                          <a:spcPts val="0"/>
                        </a:spcAft>
                      </a:pPr>
                      <a:r>
                        <a:rPr lang="mk-MK" sz="2000" dirty="0">
                          <a:effectLst/>
                          <a:latin typeface="Franklin Gothic Medium Cond" panose="020B0606030402020204" pitchFamily="34" charset="0"/>
                        </a:rPr>
                        <a:t>Соговорници/чки</a:t>
                      </a:r>
                      <a:endParaRPr lang="en-US" sz="2000" dirty="0">
                        <a:effectLst/>
                        <a:latin typeface="Franklin Gothic Medium Cond" panose="020B0606030402020204" pitchFamily="34" charset="0"/>
                      </a:endParaRPr>
                    </a:p>
                    <a:p>
                      <a:pPr marL="0" marR="0" algn="ctr">
                        <a:lnSpc>
                          <a:spcPct val="107000"/>
                        </a:lnSpc>
                        <a:spcBef>
                          <a:spcPts val="0"/>
                        </a:spcBef>
                        <a:spcAft>
                          <a:spcPts val="0"/>
                        </a:spcAft>
                      </a:pPr>
                      <a:r>
                        <a:rPr lang="mk-MK" sz="2000" dirty="0">
                          <a:effectLst/>
                          <a:latin typeface="Franklin Gothic Medium Cond" panose="020B0606030402020204" pitchFamily="34" charset="0"/>
                        </a:rPr>
                        <a:t>Извори на информации</a:t>
                      </a:r>
                      <a:endParaRPr lang="en-US" sz="200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3370588"/>
                  </a:ext>
                </a:extLst>
              </a:tr>
              <a:tr h="93907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mk-MK" sz="2000">
                          <a:effectLst/>
                          <a:latin typeface="Franklin Gothic Medium Cond" panose="020B0606030402020204" pitchFamily="34" charset="0"/>
                        </a:rPr>
                        <a:t>Водители</a:t>
                      </a:r>
                      <a:endParaRPr lang="en-US" sz="200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a:effectLst/>
                          <a:latin typeface="Franklin Gothic Medium Cond" panose="020B0606030402020204" pitchFamily="34" charset="0"/>
                        </a:rPr>
                        <a:t>Водителки</a:t>
                      </a:r>
                      <a:endParaRPr lang="en-US" sz="200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a:effectLst/>
                          <a:latin typeface="Franklin Gothic Medium Cond" panose="020B0606030402020204" pitchFamily="34" charset="0"/>
                        </a:rPr>
                        <a:t>Мажи</a:t>
                      </a:r>
                      <a:endParaRPr lang="en-US" sz="200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dirty="0">
                          <a:effectLst/>
                          <a:latin typeface="Franklin Gothic Medium Cond" panose="020B0606030402020204" pitchFamily="34" charset="0"/>
                        </a:rPr>
                        <a:t>Жени</a:t>
                      </a:r>
                      <a:endParaRPr lang="en-US" sz="200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dirty="0">
                          <a:effectLst/>
                          <a:latin typeface="Franklin Gothic Medium Cond" panose="020B0606030402020204" pitchFamily="34" charset="0"/>
                        </a:rPr>
                        <a:t>Друго*</a:t>
                      </a:r>
                      <a:endParaRPr lang="en-US" sz="200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3308949"/>
                  </a:ext>
                </a:extLst>
              </a:tr>
              <a:tr h="635735">
                <a:tc>
                  <a:txBody>
                    <a:bodyPr/>
                    <a:lstStyle/>
                    <a:p>
                      <a:pPr marL="0" marR="0">
                        <a:lnSpc>
                          <a:spcPct val="107000"/>
                        </a:lnSpc>
                        <a:spcBef>
                          <a:spcPts val="0"/>
                        </a:spcBef>
                        <a:spcAft>
                          <a:spcPts val="0"/>
                        </a:spcAft>
                      </a:pPr>
                      <a:r>
                        <a:rPr lang="mk-MK" sz="2000" b="0" dirty="0">
                          <a:effectLst/>
                          <a:latin typeface="Franklin Gothic Medium Cond" panose="020B0606030402020204" pitchFamily="34" charset="0"/>
                        </a:rPr>
                        <a:t>МРТ 1</a:t>
                      </a:r>
                      <a:endParaRPr lang="en-US" sz="2000" b="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mk-MK" sz="2000" b="0" dirty="0">
                          <a:effectLst/>
                          <a:latin typeface="Franklin Gothic Medium Cond" panose="020B0606030402020204" pitchFamily="34" charset="0"/>
                        </a:rPr>
                        <a:t>Приказна</a:t>
                      </a:r>
                      <a:endParaRPr lang="en-US" sz="2000" b="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dirty="0">
                          <a:effectLst/>
                          <a:latin typeface="Franklin Gothic Medium Cond" panose="020B0606030402020204" pitchFamily="34" charset="0"/>
                        </a:rPr>
                        <a:t>0</a:t>
                      </a:r>
                      <a:endParaRPr lang="en-US" sz="2000" b="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dirty="0">
                          <a:effectLst/>
                          <a:latin typeface="Franklin Gothic Medium Cond" panose="020B0606030402020204" pitchFamily="34" charset="0"/>
                        </a:rPr>
                        <a:t>1</a:t>
                      </a:r>
                      <a:endParaRPr lang="en-US" sz="2000" b="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dirty="0">
                          <a:effectLst/>
                          <a:latin typeface="Franklin Gothic Medium Cond" panose="020B0606030402020204" pitchFamily="34" charset="0"/>
                        </a:rPr>
                        <a:t>0</a:t>
                      </a:r>
                      <a:endParaRPr lang="en-US" sz="2000" b="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a:effectLst/>
                          <a:latin typeface="Franklin Gothic Medium Cond" panose="020B0606030402020204" pitchFamily="34" charset="0"/>
                        </a:rPr>
                        <a:t>5</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dirty="0">
                          <a:effectLst/>
                          <a:latin typeface="Franklin Gothic Medium Cond" panose="020B0606030402020204" pitchFamily="34" charset="0"/>
                        </a:rPr>
                        <a:t>0</a:t>
                      </a:r>
                      <a:endParaRPr lang="en-US" sz="2000" b="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4079059"/>
                  </a:ext>
                </a:extLst>
              </a:tr>
              <a:tr h="635735">
                <a:tc>
                  <a:txBody>
                    <a:bodyPr/>
                    <a:lstStyle/>
                    <a:p>
                      <a:pPr marL="0" marR="0">
                        <a:lnSpc>
                          <a:spcPct val="107000"/>
                        </a:lnSpc>
                        <a:spcBef>
                          <a:spcPts val="0"/>
                        </a:spcBef>
                        <a:spcAft>
                          <a:spcPts val="0"/>
                        </a:spcAft>
                      </a:pPr>
                      <a:r>
                        <a:rPr lang="mk-MK" sz="2000" b="0">
                          <a:effectLst/>
                          <a:latin typeface="Franklin Gothic Medium Cond" panose="020B0606030402020204" pitchFamily="34" charset="0"/>
                        </a:rPr>
                        <a:t>МРТ 1</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mk-MK" sz="2000" b="0">
                          <a:effectLst/>
                          <a:latin typeface="Franklin Gothic Medium Cond" panose="020B0606030402020204" pitchFamily="34" charset="0"/>
                        </a:rPr>
                        <a:t>„Македонија наутро“</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a:effectLst/>
                          <a:latin typeface="Franklin Gothic Medium Cond" panose="020B0606030402020204" pitchFamily="34" charset="0"/>
                        </a:rPr>
                        <a:t>0</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a:effectLst/>
                          <a:latin typeface="Franklin Gothic Medium Cond" panose="020B0606030402020204" pitchFamily="34" charset="0"/>
                        </a:rPr>
                        <a:t>1</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dirty="0">
                          <a:effectLst/>
                          <a:latin typeface="Franklin Gothic Medium Cond" panose="020B0606030402020204" pitchFamily="34" charset="0"/>
                        </a:rPr>
                        <a:t>1</a:t>
                      </a:r>
                      <a:endParaRPr lang="en-US" sz="2000" b="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dirty="0">
                          <a:effectLst/>
                          <a:latin typeface="Franklin Gothic Medium Cond" panose="020B0606030402020204" pitchFamily="34" charset="0"/>
                        </a:rPr>
                        <a:t>1</a:t>
                      </a:r>
                      <a:endParaRPr lang="en-US" sz="2000" b="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dirty="0">
                          <a:effectLst/>
                          <a:latin typeface="Franklin Gothic Medium Cond" panose="020B0606030402020204" pitchFamily="34" charset="0"/>
                        </a:rPr>
                        <a:t>1</a:t>
                      </a:r>
                      <a:endParaRPr lang="en-US" sz="2000" b="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4913523"/>
                  </a:ext>
                </a:extLst>
              </a:tr>
              <a:tr h="635735">
                <a:tc>
                  <a:txBody>
                    <a:bodyPr/>
                    <a:lstStyle/>
                    <a:p>
                      <a:pPr marL="0" marR="0">
                        <a:lnSpc>
                          <a:spcPct val="107000"/>
                        </a:lnSpc>
                        <a:spcBef>
                          <a:spcPts val="0"/>
                        </a:spcBef>
                        <a:spcAft>
                          <a:spcPts val="0"/>
                        </a:spcAft>
                      </a:pPr>
                      <a:r>
                        <a:rPr lang="mk-MK" sz="2000" b="0">
                          <a:effectLst/>
                          <a:latin typeface="Franklin Gothic Medium Cond" panose="020B0606030402020204" pitchFamily="34" charset="0"/>
                        </a:rPr>
                        <a:t>ТВ Сител</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mk-MK" sz="2000" b="0">
                          <a:effectLst/>
                          <a:latin typeface="Franklin Gothic Medium Cond" panose="020B0606030402020204" pitchFamily="34" charset="0"/>
                        </a:rPr>
                        <a:t>Ја сакам Македонија</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a:effectLst/>
                          <a:latin typeface="Franklin Gothic Medium Cond" panose="020B0606030402020204" pitchFamily="34" charset="0"/>
                        </a:rPr>
                        <a:t>1</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a:effectLst/>
                          <a:latin typeface="Franklin Gothic Medium Cond" panose="020B0606030402020204" pitchFamily="34" charset="0"/>
                        </a:rPr>
                        <a:t>0</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a:effectLst/>
                          <a:latin typeface="Franklin Gothic Medium Cond" panose="020B0606030402020204" pitchFamily="34" charset="0"/>
                        </a:rPr>
                        <a:t>0</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a:effectLst/>
                          <a:latin typeface="Franklin Gothic Medium Cond" panose="020B0606030402020204" pitchFamily="34" charset="0"/>
                        </a:rPr>
                        <a:t>1</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dirty="0">
                          <a:effectLst/>
                          <a:latin typeface="Franklin Gothic Medium Cond" panose="020B0606030402020204" pitchFamily="34" charset="0"/>
                        </a:rPr>
                        <a:t>0</a:t>
                      </a:r>
                      <a:endParaRPr lang="en-US" sz="2000" b="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89043"/>
                  </a:ext>
                </a:extLst>
              </a:tr>
              <a:tr h="635735">
                <a:tc>
                  <a:txBody>
                    <a:bodyPr/>
                    <a:lstStyle/>
                    <a:p>
                      <a:pPr marL="0" marR="0">
                        <a:lnSpc>
                          <a:spcPct val="107000"/>
                        </a:lnSpc>
                        <a:spcBef>
                          <a:spcPts val="0"/>
                        </a:spcBef>
                        <a:spcAft>
                          <a:spcPts val="0"/>
                        </a:spcAft>
                      </a:pPr>
                      <a:r>
                        <a:rPr lang="mk-MK" sz="2000" b="0">
                          <a:effectLst/>
                          <a:latin typeface="Franklin Gothic Medium Cond" panose="020B0606030402020204" pitchFamily="34" charset="0"/>
                        </a:rPr>
                        <a:t>МРТ 2</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mk-MK" sz="2000" b="0">
                          <a:effectLst/>
                          <a:latin typeface="Franklin Gothic Medium Cond" panose="020B0606030402020204" pitchFamily="34" charset="0"/>
                        </a:rPr>
                        <a:t>Мотив</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a:effectLst/>
                          <a:latin typeface="Franklin Gothic Medium Cond" panose="020B0606030402020204" pitchFamily="34" charset="0"/>
                        </a:rPr>
                        <a:t>0</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a:effectLst/>
                          <a:latin typeface="Franklin Gothic Medium Cond" panose="020B0606030402020204" pitchFamily="34" charset="0"/>
                        </a:rPr>
                        <a:t>1</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a:effectLst/>
                          <a:latin typeface="Franklin Gothic Medium Cond" panose="020B0606030402020204" pitchFamily="34" charset="0"/>
                        </a:rPr>
                        <a:t>0</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a:effectLst/>
                          <a:latin typeface="Franklin Gothic Medium Cond" panose="020B0606030402020204" pitchFamily="34" charset="0"/>
                        </a:rPr>
                        <a:t>2</a:t>
                      </a:r>
                      <a:endParaRPr lang="en-US" sz="2000" b="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0" dirty="0">
                          <a:effectLst/>
                          <a:latin typeface="Franklin Gothic Medium Cond" panose="020B0606030402020204" pitchFamily="34" charset="0"/>
                        </a:rPr>
                        <a:t>0</a:t>
                      </a:r>
                      <a:endParaRPr lang="en-US" sz="2000" b="0"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426569"/>
                  </a:ext>
                </a:extLst>
              </a:tr>
              <a:tr h="635735">
                <a:tc>
                  <a:txBody>
                    <a:bodyPr/>
                    <a:lstStyle/>
                    <a:p>
                      <a:pPr marL="0" marR="0">
                        <a:lnSpc>
                          <a:spcPct val="107000"/>
                        </a:lnSpc>
                        <a:spcBef>
                          <a:spcPts val="0"/>
                        </a:spcBef>
                        <a:spcAft>
                          <a:spcPts val="0"/>
                        </a:spcAft>
                      </a:pPr>
                      <a:r>
                        <a:rPr lang="mk-MK" sz="2000" b="1" dirty="0">
                          <a:effectLst/>
                          <a:latin typeface="Franklin Gothic Medium Cond" panose="020B0606030402020204" pitchFamily="34" charset="0"/>
                        </a:rPr>
                        <a:t>Вкупно</a:t>
                      </a:r>
                      <a:endParaRPr lang="en-US" sz="2000" b="1"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mk-MK" sz="2000" b="1" dirty="0">
                          <a:effectLst/>
                          <a:latin typeface="Franklin Gothic Medium Cond" panose="020B0606030402020204" pitchFamily="34" charset="0"/>
                        </a:rPr>
                        <a:t>4</a:t>
                      </a:r>
                      <a:endParaRPr lang="en-US" sz="2000" b="1"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1" dirty="0">
                          <a:effectLst/>
                          <a:latin typeface="Franklin Gothic Medium Cond" panose="020B0606030402020204" pitchFamily="34" charset="0"/>
                        </a:rPr>
                        <a:t>1</a:t>
                      </a:r>
                      <a:endParaRPr lang="en-US" sz="2000" b="1"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1" dirty="0">
                          <a:effectLst/>
                          <a:latin typeface="Franklin Gothic Medium Cond" panose="020B0606030402020204" pitchFamily="34" charset="0"/>
                        </a:rPr>
                        <a:t>3</a:t>
                      </a:r>
                      <a:endParaRPr lang="en-US" sz="2000" b="1"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1" dirty="0">
                          <a:effectLst/>
                          <a:latin typeface="Franklin Gothic Medium Cond" panose="020B0606030402020204" pitchFamily="34" charset="0"/>
                        </a:rPr>
                        <a:t>1</a:t>
                      </a:r>
                      <a:endParaRPr lang="en-US" sz="2000" b="1"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1" dirty="0">
                          <a:effectLst/>
                          <a:latin typeface="Franklin Gothic Medium Cond" panose="020B0606030402020204" pitchFamily="34" charset="0"/>
                        </a:rPr>
                        <a:t>9</a:t>
                      </a:r>
                      <a:endParaRPr lang="en-US" sz="2000" b="1"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mk-MK" sz="2000" b="1" dirty="0">
                          <a:effectLst/>
                          <a:latin typeface="Franklin Gothic Medium Cond" panose="020B0606030402020204" pitchFamily="34" charset="0"/>
                        </a:rPr>
                        <a:t>1</a:t>
                      </a:r>
                      <a:endParaRPr lang="en-US" sz="2000" b="1" dirty="0">
                        <a:effectLst/>
                        <a:latin typeface="Franklin Gothic Medium Cond" panose="020B06060304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365885"/>
                  </a:ext>
                </a:extLst>
              </a:tr>
            </a:tbl>
          </a:graphicData>
        </a:graphic>
      </p:graphicFrame>
      <p:sp>
        <p:nvSpPr>
          <p:cNvPr id="11" name="Text Placeholder 13">
            <a:extLst>
              <a:ext uri="{FF2B5EF4-FFF2-40B4-BE49-F238E27FC236}">
                <a16:creationId xmlns:a16="http://schemas.microsoft.com/office/drawing/2014/main" id="{CB9F9E8B-42CD-AC26-AFC9-F1F66695693B}"/>
              </a:ext>
            </a:extLst>
          </p:cNvPr>
          <p:cNvSpPr txBox="1">
            <a:spLocks/>
          </p:cNvSpPr>
          <p:nvPr/>
        </p:nvSpPr>
        <p:spPr>
          <a:xfrm>
            <a:off x="378542" y="737419"/>
            <a:ext cx="11331677" cy="8658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k-MK" sz="2400" dirty="0" smtClean="0">
                <a:latin typeface="Franklin Gothic Medium Cond" panose="020B0606030402020204" pitchFamily="34" charset="0"/>
              </a:rPr>
              <a:t>Дел 2 во којшто детално се претставени карактеристиките на прилозите за РЗН во емисиите од информативен карактер</a:t>
            </a:r>
            <a:endParaRPr lang="en-US" sz="2400" dirty="0">
              <a:latin typeface="Franklin Gothic Medium Cond" panose="020B0606030402020204" pitchFamily="34" charset="0"/>
            </a:endParaRPr>
          </a:p>
        </p:txBody>
      </p:sp>
    </p:spTree>
    <p:extLst>
      <p:ext uri="{BB962C8B-B14F-4D97-AF65-F5344CB8AC3E}">
        <p14:creationId xmlns:p14="http://schemas.microsoft.com/office/powerpoint/2010/main" val="2791821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341120" y="558801"/>
            <a:ext cx="9953308" cy="724309"/>
          </a:xfrm>
        </p:spPr>
        <p:txBody>
          <a:bodyPr/>
          <a:lstStyle/>
          <a:p>
            <a:r>
              <a:rPr lang="mk-MK" b="1" dirty="0" smtClean="0">
                <a:latin typeface="Franklin Gothic Medium Cond" panose="020B0606030402020204" pitchFamily="34" charset="0"/>
              </a:rPr>
              <a:t>Карактеристики за прилозите</a:t>
            </a:r>
            <a:endParaRPr lang="en-US" b="1" dirty="0">
              <a:latin typeface="Franklin Gothic Medium Cond" panose="020B0606030402020204" pitchFamily="34" charset="0"/>
            </a:endParaRPr>
          </a:p>
        </p:txBody>
      </p:sp>
      <p:sp>
        <p:nvSpPr>
          <p:cNvPr id="13" name="Text Placeholder 12">
            <a:extLst>
              <a:ext uri="{FF2B5EF4-FFF2-40B4-BE49-F238E27FC236}">
                <a16:creationId xmlns:a16="http://schemas.microsoft.com/office/drawing/2014/main" id="{7E5B6E40-3A7D-ACF7-AA38-25977D322D81}"/>
              </a:ext>
            </a:extLst>
          </p:cNvPr>
          <p:cNvSpPr>
            <a:spLocks noGrp="1"/>
          </p:cNvSpPr>
          <p:nvPr>
            <p:ph type="body" idx="1"/>
          </p:nvPr>
        </p:nvSpPr>
        <p:spPr>
          <a:xfrm>
            <a:off x="1341120" y="1770709"/>
            <a:ext cx="2722880" cy="351284"/>
          </a:xfrm>
        </p:spPr>
        <p:txBody>
          <a:bodyPr>
            <a:noAutofit/>
          </a:bodyPr>
          <a:lstStyle/>
          <a:p>
            <a:r>
              <a:rPr lang="mk-MK" sz="2400" dirty="0" smtClean="0">
                <a:latin typeface="Franklin Gothic Medium Cond" panose="020B0606030402020204" pitchFamily="34" charset="0"/>
              </a:rPr>
              <a:t>КОГА</a:t>
            </a:r>
            <a:endParaRPr lang="en-US" sz="2400" dirty="0">
              <a:latin typeface="Franklin Gothic Medium Cond" panose="020B0606030402020204" pitchFamily="34" charset="0"/>
            </a:endParaRPr>
          </a:p>
        </p:txBody>
      </p:sp>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1341120" y="2455604"/>
            <a:ext cx="4204274" cy="3689607"/>
          </a:xfrm>
        </p:spPr>
        <p:txBody>
          <a:bodyPr>
            <a:normAutofit/>
          </a:bodyPr>
          <a:lstStyle/>
          <a:p>
            <a:pPr marL="0" indent="0">
              <a:buNone/>
            </a:pPr>
            <a:r>
              <a:rPr lang="mk-MK" dirty="0">
                <a:latin typeface="Times New Roman" panose="02020603050405020304" pitchFamily="18" charset="0"/>
                <a:cs typeface="Times New Roman" panose="02020603050405020304" pitchFamily="18" charset="0"/>
              </a:rPr>
              <a:t>Според времето на објавување, најчесто ваквите прилози ги имаше за Меѓународниот ден на </a:t>
            </a:r>
            <a:r>
              <a:rPr lang="mk-MK" b="1" dirty="0">
                <a:latin typeface="Times New Roman" panose="02020603050405020304" pitchFamily="18" charset="0"/>
                <a:cs typeface="Times New Roman" panose="02020603050405020304" pitchFamily="18" charset="0"/>
              </a:rPr>
              <a:t>жената 8 Март</a:t>
            </a:r>
            <a:r>
              <a:rPr lang="mk-MK" dirty="0">
                <a:latin typeface="Times New Roman" panose="02020603050405020304" pitchFamily="18" charset="0"/>
                <a:cs typeface="Times New Roman" panose="02020603050405020304" pitchFamily="18" charset="0"/>
              </a:rPr>
              <a:t> – 6 од 11-те анализирани; </a:t>
            </a:r>
            <a:endParaRPr lang="mk-MK" dirty="0" smtClean="0">
              <a:latin typeface="Times New Roman" panose="02020603050405020304" pitchFamily="18" charset="0"/>
              <a:cs typeface="Times New Roman" panose="02020603050405020304" pitchFamily="18" charset="0"/>
            </a:endParaRPr>
          </a:p>
          <a:p>
            <a:pPr marL="0" indent="0">
              <a:buNone/>
            </a:pPr>
            <a:r>
              <a:rPr lang="mk-MK" dirty="0">
                <a:latin typeface="Times New Roman" panose="02020603050405020304" pitchFamily="18" charset="0"/>
                <a:cs typeface="Times New Roman" panose="02020603050405020304" pitchFamily="18" charset="0"/>
              </a:rPr>
              <a:t>Д</a:t>
            </a:r>
            <a:r>
              <a:rPr lang="mk-MK" dirty="0" smtClean="0">
                <a:latin typeface="Times New Roman" panose="02020603050405020304" pitchFamily="18" charset="0"/>
                <a:cs typeface="Times New Roman" panose="02020603050405020304" pitchFamily="18" charset="0"/>
              </a:rPr>
              <a:t>ва </a:t>
            </a:r>
            <a:r>
              <a:rPr lang="mk-MK" dirty="0">
                <a:latin typeface="Times New Roman" panose="02020603050405020304" pitchFamily="18" charset="0"/>
                <a:cs typeface="Times New Roman" panose="02020603050405020304" pitchFamily="18" charset="0"/>
              </a:rPr>
              <a:t>прилога беа во вториот и третиот ден од Новата година; </a:t>
            </a:r>
            <a:endParaRPr lang="mk-MK" dirty="0" smtClean="0">
              <a:latin typeface="Times New Roman" panose="02020603050405020304" pitchFamily="18" charset="0"/>
              <a:cs typeface="Times New Roman" panose="02020603050405020304" pitchFamily="18" charset="0"/>
            </a:endParaRPr>
          </a:p>
          <a:p>
            <a:pPr marL="0" indent="0">
              <a:buNone/>
            </a:pPr>
            <a:r>
              <a:rPr lang="mk-MK" dirty="0" smtClean="0">
                <a:latin typeface="Times New Roman" panose="02020603050405020304" pitchFamily="18" charset="0"/>
                <a:cs typeface="Times New Roman" panose="02020603050405020304" pitchFamily="18" charset="0"/>
              </a:rPr>
              <a:t>Еден </a:t>
            </a:r>
            <a:r>
              <a:rPr lang="mk-MK" dirty="0">
                <a:latin typeface="Times New Roman" panose="02020603050405020304" pitchFamily="18" charset="0"/>
                <a:cs typeface="Times New Roman" panose="02020603050405020304" pitchFamily="18" charset="0"/>
              </a:rPr>
              <a:t>беше на 7 февруари, а преостанатите 2 беа на 4 март, ден по протестот на текстилните работнички против првостепената одлука на судија од Основен суд </a:t>
            </a:r>
            <a:r>
              <a:rPr lang="mk-MK" dirty="0" smtClean="0">
                <a:latin typeface="Times New Roman" panose="02020603050405020304" pitchFamily="18" charset="0"/>
                <a:cs typeface="Times New Roman" panose="02020603050405020304" pitchFamily="18" charset="0"/>
              </a:rPr>
              <a:t>Кавадарци.</a:t>
            </a:r>
            <a:endParaRPr lang="en-US" dirty="0">
              <a:latin typeface="Times New Roman" panose="02020603050405020304" pitchFamily="18" charset="0"/>
              <a:cs typeface="Times New Roman" panose="02020603050405020304" pitchFamily="18" charset="0"/>
            </a:endParaRPr>
          </a:p>
        </p:txBody>
      </p:sp>
      <p:sp>
        <p:nvSpPr>
          <p:cNvPr id="15" name="Text Placeholder 14">
            <a:extLst>
              <a:ext uri="{FF2B5EF4-FFF2-40B4-BE49-F238E27FC236}">
                <a16:creationId xmlns:a16="http://schemas.microsoft.com/office/drawing/2014/main" id="{A536BD54-EFA1-25A2-9F04-4F22C36E2A5D}"/>
              </a:ext>
            </a:extLst>
          </p:cNvPr>
          <p:cNvSpPr>
            <a:spLocks noGrp="1"/>
          </p:cNvSpPr>
          <p:nvPr>
            <p:ph type="body" idx="10"/>
          </p:nvPr>
        </p:nvSpPr>
        <p:spPr>
          <a:xfrm>
            <a:off x="6017341" y="1770709"/>
            <a:ext cx="4387153" cy="473759"/>
          </a:xfrm>
        </p:spPr>
        <p:txBody>
          <a:bodyPr>
            <a:normAutofit/>
          </a:bodyPr>
          <a:lstStyle/>
          <a:p>
            <a:r>
              <a:rPr lang="mk-MK" sz="2400" dirty="0" smtClean="0">
                <a:latin typeface="Franklin Gothic Medium Cond" panose="020B0606030402020204" pitchFamily="34" charset="0"/>
              </a:rPr>
              <a:t>ШТО (НА КОЈА ТЕМА)</a:t>
            </a:r>
            <a:endParaRPr lang="en-US" sz="2400" dirty="0">
              <a:latin typeface="Franklin Gothic Medium Cond" panose="020B0606030402020204" pitchFamily="34" charset="0"/>
            </a:endParaRPr>
          </a:p>
          <a:p>
            <a:endParaRPr lang="en-US" sz="2400" dirty="0">
              <a:latin typeface="Franklin Gothic Medium Cond" panose="020B0606030402020204" pitchFamily="34" charset="0"/>
            </a:endParaRPr>
          </a:p>
        </p:txBody>
      </p:sp>
      <p:sp>
        <p:nvSpPr>
          <p:cNvPr id="14" name="Content Placeholder 13">
            <a:extLst>
              <a:ext uri="{FF2B5EF4-FFF2-40B4-BE49-F238E27FC236}">
                <a16:creationId xmlns:a16="http://schemas.microsoft.com/office/drawing/2014/main" id="{5112969F-EB84-49D5-7100-1FB28870FB30}"/>
              </a:ext>
            </a:extLst>
          </p:cNvPr>
          <p:cNvSpPr>
            <a:spLocks noGrp="1"/>
          </p:cNvSpPr>
          <p:nvPr>
            <p:ph sz="half" idx="14"/>
          </p:nvPr>
        </p:nvSpPr>
        <p:spPr>
          <a:xfrm>
            <a:off x="6017341" y="2427030"/>
            <a:ext cx="5117691" cy="3746756"/>
          </a:xfrm>
        </p:spPr>
        <p:txBody>
          <a:bodyPr>
            <a:normAutofit fontScale="92500" lnSpcReduction="20000"/>
          </a:bodyPr>
          <a:lstStyle/>
          <a:p>
            <a:r>
              <a:rPr lang="mk-MK" dirty="0" smtClean="0">
                <a:latin typeface="Times New Roman" panose="02020603050405020304" pitchFamily="18" charset="0"/>
                <a:cs typeface="Times New Roman" panose="02020603050405020304" pitchFamily="18" charset="0"/>
              </a:rPr>
              <a:t>5 прилози- вид </a:t>
            </a:r>
            <a:r>
              <a:rPr lang="mk-MK" b="1" dirty="0">
                <a:latin typeface="Times New Roman" panose="02020603050405020304" pitchFamily="18" charset="0"/>
                <a:cs typeface="Times New Roman" panose="02020603050405020304" pitchFamily="18" charset="0"/>
              </a:rPr>
              <a:t>економско насилство </a:t>
            </a:r>
            <a:r>
              <a:rPr lang="mk-MK" dirty="0">
                <a:latin typeface="Times New Roman" panose="02020603050405020304" pitchFamily="18" charset="0"/>
                <a:cs typeface="Times New Roman" panose="02020603050405020304" pitchFamily="18" charset="0"/>
              </a:rPr>
              <a:t>врз жени во јавната – општествена </a:t>
            </a:r>
            <a:r>
              <a:rPr lang="mk-MK" dirty="0" smtClean="0">
                <a:latin typeface="Times New Roman" panose="02020603050405020304" pitchFamily="18" charset="0"/>
                <a:cs typeface="Times New Roman" panose="02020603050405020304" pitchFamily="18" charset="0"/>
              </a:rPr>
              <a:t>сфера, </a:t>
            </a:r>
            <a:r>
              <a:rPr lang="mk-MK" dirty="0">
                <a:latin typeface="Times New Roman" panose="02020603050405020304" pitchFamily="18" charset="0"/>
                <a:cs typeface="Times New Roman" panose="02020603050405020304" pitchFamily="18" charset="0"/>
              </a:rPr>
              <a:t>кршење на работничките права на жените во текстилната индустрија. </a:t>
            </a:r>
            <a:endParaRPr lang="mk-MK" dirty="0" smtClean="0">
              <a:latin typeface="Times New Roman" panose="02020603050405020304" pitchFamily="18" charset="0"/>
              <a:cs typeface="Times New Roman" panose="02020603050405020304" pitchFamily="18" charset="0"/>
            </a:endParaRPr>
          </a:p>
          <a:p>
            <a:r>
              <a:rPr lang="mk-MK" dirty="0" smtClean="0">
                <a:latin typeface="Times New Roman" panose="02020603050405020304" pitchFamily="18" charset="0"/>
                <a:cs typeface="Times New Roman" panose="02020603050405020304" pitchFamily="18" charset="0"/>
              </a:rPr>
              <a:t>1 прилог -Состојба </a:t>
            </a:r>
            <a:r>
              <a:rPr lang="mk-MK" dirty="0">
                <a:latin typeface="Times New Roman" panose="02020603050405020304" pitchFamily="18" charset="0"/>
                <a:cs typeface="Times New Roman" panose="02020603050405020304" pitchFamily="18" charset="0"/>
              </a:rPr>
              <a:t>со </a:t>
            </a:r>
            <a:r>
              <a:rPr lang="mk-MK" b="1" dirty="0">
                <a:latin typeface="Times New Roman" panose="02020603050405020304" pitchFamily="18" charset="0"/>
                <a:cs typeface="Times New Roman" panose="02020603050405020304" pitchFamily="18" charset="0"/>
              </a:rPr>
              <a:t>семејно насилство </a:t>
            </a:r>
            <a:r>
              <a:rPr lang="mk-MK" dirty="0">
                <a:latin typeface="Times New Roman" panose="02020603050405020304" pitchFamily="18" charset="0"/>
                <a:cs typeface="Times New Roman" panose="02020603050405020304" pitchFamily="18" charset="0"/>
              </a:rPr>
              <a:t>во </a:t>
            </a:r>
            <a:r>
              <a:rPr lang="mk-MK" dirty="0" smtClean="0">
                <a:latin typeface="Times New Roman" panose="02020603050405020304" pitchFamily="18" charset="0"/>
                <a:cs typeface="Times New Roman" panose="02020603050405020304" pitchFamily="18" charset="0"/>
              </a:rPr>
              <a:t>Тетово.</a:t>
            </a:r>
          </a:p>
          <a:p>
            <a:r>
              <a:rPr lang="mk-MK" dirty="0" smtClean="0">
                <a:latin typeface="Times New Roman" panose="02020603050405020304" pitchFamily="18" charset="0"/>
                <a:cs typeface="Times New Roman" panose="02020603050405020304" pitchFamily="18" charset="0"/>
              </a:rPr>
              <a:t>2 прилози состојба </a:t>
            </a:r>
            <a:r>
              <a:rPr lang="mk-MK" dirty="0">
                <a:latin typeface="Times New Roman" panose="02020603050405020304" pitchFamily="18" charset="0"/>
                <a:cs typeface="Times New Roman" panose="02020603050405020304" pitchFamily="18" charset="0"/>
              </a:rPr>
              <a:t>со </a:t>
            </a:r>
            <a:r>
              <a:rPr lang="mk-MK" b="1" dirty="0">
                <a:latin typeface="Times New Roman" panose="02020603050405020304" pitchFamily="18" charset="0"/>
                <a:cs typeface="Times New Roman" panose="02020603050405020304" pitchFamily="18" charset="0"/>
              </a:rPr>
              <a:t>насилството врз жените и убиствата на жени </a:t>
            </a:r>
            <a:r>
              <a:rPr lang="mk-MK" dirty="0">
                <a:latin typeface="Times New Roman" panose="02020603050405020304" pitchFamily="18" charset="0"/>
                <a:cs typeface="Times New Roman" panose="02020603050405020304" pitchFamily="18" charset="0"/>
              </a:rPr>
              <a:t>во Косово </a:t>
            </a:r>
            <a:endParaRPr lang="mk-MK" dirty="0" smtClean="0">
              <a:latin typeface="Times New Roman" panose="02020603050405020304" pitchFamily="18" charset="0"/>
              <a:cs typeface="Times New Roman" panose="02020603050405020304" pitchFamily="18" charset="0"/>
            </a:endParaRPr>
          </a:p>
          <a:p>
            <a:r>
              <a:rPr lang="mk-MK" dirty="0" smtClean="0">
                <a:latin typeface="Times New Roman" panose="02020603050405020304" pitchFamily="18" charset="0"/>
                <a:cs typeface="Times New Roman" panose="02020603050405020304" pitchFamily="18" charset="0"/>
              </a:rPr>
              <a:t>1 прилог- состојби </a:t>
            </a:r>
            <a:r>
              <a:rPr lang="mk-MK" dirty="0">
                <a:latin typeface="Times New Roman" panose="02020603050405020304" pitchFamily="18" charset="0"/>
                <a:cs typeface="Times New Roman" panose="02020603050405020304" pitchFamily="18" charset="0"/>
              </a:rPr>
              <a:t>со насилствата врз жените третираше </a:t>
            </a:r>
            <a:r>
              <a:rPr lang="mk-MK" dirty="0" smtClean="0">
                <a:latin typeface="Times New Roman" panose="02020603050405020304" pitchFamily="18" charset="0"/>
                <a:cs typeface="Times New Roman" panose="02020603050405020304" pitchFamily="18" charset="0"/>
              </a:rPr>
              <a:t>(излагањата </a:t>
            </a:r>
            <a:r>
              <a:rPr lang="mk-MK" dirty="0">
                <a:latin typeface="Times New Roman" panose="02020603050405020304" pitchFamily="18" charset="0"/>
                <a:cs typeface="Times New Roman" panose="02020603050405020304" pitchFamily="18" charset="0"/>
              </a:rPr>
              <a:t>на експерти на трибина за Зајакнување на жените на локално ниво, одржана во општина </a:t>
            </a:r>
            <a:r>
              <a:rPr lang="mk-MK" dirty="0" smtClean="0">
                <a:latin typeface="Times New Roman" panose="02020603050405020304" pitchFamily="18" charset="0"/>
                <a:cs typeface="Times New Roman" panose="02020603050405020304" pitchFamily="18" charset="0"/>
              </a:rPr>
              <a:t>Дебар). </a:t>
            </a:r>
          </a:p>
          <a:p>
            <a:r>
              <a:rPr lang="mk-MK" dirty="0" smtClean="0">
                <a:latin typeface="Times New Roman" panose="02020603050405020304" pitchFamily="18" charset="0"/>
                <a:cs typeface="Times New Roman" panose="02020603050405020304" pitchFamily="18" charset="0"/>
              </a:rPr>
              <a:t>1 прилог -посвети </a:t>
            </a:r>
            <a:r>
              <a:rPr lang="mk-MK" dirty="0">
                <a:latin typeface="Times New Roman" panose="02020603050405020304" pitchFamily="18" charset="0"/>
                <a:cs typeface="Times New Roman" panose="02020603050405020304" pitchFamily="18" charset="0"/>
              </a:rPr>
              <a:t>внимание на податоци од </a:t>
            </a:r>
            <a:r>
              <a:rPr lang="mk-MK" b="1" dirty="0">
                <a:latin typeface="Times New Roman" panose="02020603050405020304" pitchFamily="18" charset="0"/>
                <a:cs typeface="Times New Roman" panose="02020603050405020304" pitchFamily="18" charset="0"/>
              </a:rPr>
              <a:t>спроведена анализа за тоа како е третирано РЗН во медиумите</a:t>
            </a:r>
            <a:r>
              <a:rPr lang="mk-MK"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636929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838200" y="337192"/>
            <a:ext cx="5655197" cy="916421"/>
          </a:xfrm>
        </p:spPr>
        <p:txBody>
          <a:bodyPr anchor="b"/>
          <a:lstStyle/>
          <a:p>
            <a:r>
              <a:rPr lang="mk-MK" dirty="0" smtClean="0">
                <a:latin typeface="Franklin Gothic Medium Cond" panose="020B0606030402020204" pitchFamily="34" charset="0"/>
              </a:rPr>
              <a:t>Околина</a:t>
            </a:r>
            <a:endParaRPr lang="en-US" dirty="0">
              <a:latin typeface="Franklin Gothic Medium Cond" panose="020B0606030402020204" pitchFamily="34" charset="0"/>
            </a:endParaRPr>
          </a:p>
        </p:txBody>
      </p:sp>
      <p:sp>
        <p:nvSpPr>
          <p:cNvPr id="6" name="Text Placeholder 5">
            <a:extLst>
              <a:ext uri="{FF2B5EF4-FFF2-40B4-BE49-F238E27FC236}">
                <a16:creationId xmlns:a16="http://schemas.microsoft.com/office/drawing/2014/main" id="{D2E1CF79-4FDC-8CAF-CC16-E309A2C49758}"/>
              </a:ext>
            </a:extLst>
          </p:cNvPr>
          <p:cNvSpPr>
            <a:spLocks noGrp="1"/>
          </p:cNvSpPr>
          <p:nvPr>
            <p:ph type="body" idx="1"/>
          </p:nvPr>
        </p:nvSpPr>
        <p:spPr>
          <a:xfrm>
            <a:off x="838200" y="1392570"/>
            <a:ext cx="5733773" cy="448990"/>
          </a:xfrm>
        </p:spPr>
        <p:txBody>
          <a:bodyPr/>
          <a:lstStyle/>
          <a:p>
            <a:r>
              <a:rPr lang="mk-MK" dirty="0"/>
              <a:t>меѓу кои </a:t>
            </a:r>
            <a:r>
              <a:rPr lang="mk-MK" dirty="0" smtClean="0"/>
              <a:t>теми се сместуваат темите за РЗН</a:t>
            </a:r>
            <a:endParaRPr lang="en-US" dirty="0"/>
          </a:p>
        </p:txBody>
      </p:sp>
      <p:sp>
        <p:nvSpPr>
          <p:cNvPr id="20"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838200" y="2290705"/>
            <a:ext cx="5520413" cy="3032733"/>
          </a:xfrm>
        </p:spPr>
        <p:txBody>
          <a:bodyPr>
            <a:noAutofit/>
          </a:bodyPr>
          <a:lstStyle/>
          <a:p>
            <a:pPr marL="0" indent="0">
              <a:buNone/>
            </a:pPr>
            <a:r>
              <a:rPr lang="mk-MK" dirty="0" smtClean="0"/>
              <a:t>Од </a:t>
            </a:r>
            <a:r>
              <a:rPr lang="mk-MK" dirty="0"/>
              <a:t>11 случаи, во 4 немаше никаква тематска поврзаност на главниот прилог за анализа (прилог за РЗН) со прилозите што му претходеа и што му следеа. Па така, прилози кои обработуваа РЗН можеа се најдат меѓу теми од </a:t>
            </a:r>
            <a:r>
              <a:rPr lang="mk-MK" b="1" dirty="0"/>
              <a:t>внатрешна политика, корупција, економија, енергетика</a:t>
            </a:r>
            <a:r>
              <a:rPr lang="mk-MK" dirty="0"/>
              <a:t>, па и земјоделство. Неретко овие прилози беа меѓу теми кои не се однесуваа на нашата земја, туку на политичката ситуација во Косово, Палестина, САД, Украина.</a:t>
            </a:r>
            <a:endParaRPr lang="en-US" dirty="0"/>
          </a:p>
          <a:p>
            <a:pPr marL="0" indent="0">
              <a:buNone/>
            </a:pPr>
            <a:endParaRPr lang="en-US" dirty="0"/>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19</a:t>
            </a:fld>
            <a:endParaRPr lang="en-US" dirty="0"/>
          </a:p>
        </p:txBody>
      </p:sp>
      <p:pic>
        <p:nvPicPr>
          <p:cNvPr id="4098" name="Picture 2" descr="ГЛАВНИ ВЕСТИ 24.12.2017 18 00 - video Dailym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973" y="2407959"/>
            <a:ext cx="5025667" cy="287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577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389603" y="401013"/>
            <a:ext cx="2648566" cy="1325563"/>
          </a:xfrm>
        </p:spPr>
        <p:txBody>
          <a:bodyPr/>
          <a:lstStyle/>
          <a:p>
            <a:r>
              <a:rPr lang="mk-MK" dirty="0" smtClean="0">
                <a:latin typeface="Franklin Gothic Medium Cond" panose="020B0606030402020204" pitchFamily="34" charset="0"/>
              </a:rPr>
              <a:t>содржина</a:t>
            </a:r>
            <a:r>
              <a:rPr lang="mk-MK" dirty="0" smtClean="0"/>
              <a:t> </a:t>
            </a:r>
            <a:endParaRPr lang="en-US" dirty="0"/>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389603" y="2025084"/>
            <a:ext cx="4553892" cy="3269589"/>
          </a:xfrm>
        </p:spPr>
        <p:txBody>
          <a:bodyPr>
            <a:noAutofit/>
          </a:bodyPr>
          <a:lstStyle/>
          <a:p>
            <a:r>
              <a:rPr lang="ru-RU" sz="2400" dirty="0" smtClean="0">
                <a:latin typeface="Franklin Gothic Medium Cond" panose="020B0606030402020204" pitchFamily="34" charset="0"/>
              </a:rPr>
              <a:t>1.Истражувачка методологија </a:t>
            </a:r>
          </a:p>
          <a:p>
            <a:r>
              <a:rPr lang="ru-RU" sz="2400" dirty="0" smtClean="0">
                <a:latin typeface="Franklin Gothic Medium Cond" panose="020B0606030402020204" pitchFamily="34" charset="0"/>
              </a:rPr>
              <a:t>2.Начини на телевизиско известување за РЗН случаи</a:t>
            </a:r>
            <a:endParaRPr lang="mk-MK" sz="2400" b="1" dirty="0" smtClean="0">
              <a:latin typeface="Franklin Gothic Medium Cond" panose="020B0606030402020204" pitchFamily="34" charset="0"/>
            </a:endParaRPr>
          </a:p>
          <a:p>
            <a:r>
              <a:rPr lang="ru-RU" sz="2400" dirty="0" smtClean="0">
                <a:latin typeface="Franklin Gothic Medium Cond" panose="020B0606030402020204" pitchFamily="34" charset="0"/>
              </a:rPr>
              <a:t>3. За</a:t>
            </a:r>
            <a:r>
              <a:rPr lang="mk-MK" sz="2400" dirty="0" smtClean="0">
                <a:latin typeface="Franklin Gothic Medium Cond" panose="020B0606030402020204" pitchFamily="34" charset="0"/>
              </a:rPr>
              <a:t>с</a:t>
            </a:r>
            <a:r>
              <a:rPr lang="ru-RU" sz="2400" dirty="0" smtClean="0">
                <a:latin typeface="Franklin Gothic Medium Cond" panose="020B0606030402020204" pitchFamily="34" charset="0"/>
              </a:rPr>
              <a:t>тапеност на теми од РЗН во телевизиските програми</a:t>
            </a:r>
          </a:p>
          <a:p>
            <a:r>
              <a:rPr lang="ru-RU" sz="2400" dirty="0" smtClean="0">
                <a:latin typeface="Franklin Gothic Medium Cond" panose="020B0606030402020204" pitchFamily="34" charset="0"/>
              </a:rPr>
              <a:t>4. Препораки и заклучоци</a:t>
            </a:r>
          </a:p>
          <a:p>
            <a:r>
              <a:rPr lang="ru-RU" sz="2400" dirty="0" smtClean="0">
                <a:latin typeface="Franklin Gothic Medium Cond" panose="020B0606030402020204" pitchFamily="34" charset="0"/>
              </a:rPr>
              <a:t>5. Контекст на РЗН</a:t>
            </a:r>
            <a:endParaRPr lang="en-US" sz="2400" dirty="0">
              <a:latin typeface="Franklin Gothic Medium Cond" panose="020B0606030402020204" pitchFamily="34" charset="0"/>
            </a:endParaRP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705465" y="999395"/>
            <a:ext cx="5655197" cy="916421"/>
          </a:xfrm>
        </p:spPr>
        <p:txBody>
          <a:bodyPr anchor="b"/>
          <a:lstStyle/>
          <a:p>
            <a:r>
              <a:rPr lang="mk-MK" dirty="0" smtClean="0">
                <a:latin typeface="Franklin Gothic Medium Cond" panose="020B0606030402020204" pitchFamily="34" charset="0"/>
              </a:rPr>
              <a:t>Општи карактеристиКи</a:t>
            </a:r>
            <a:endParaRPr lang="en-US" dirty="0">
              <a:latin typeface="Franklin Gothic Medium Cond" panose="020B0606030402020204" pitchFamily="34" charset="0"/>
            </a:endParaRP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20</a:t>
            </a:fld>
            <a:endParaRPr lang="en-US" dirty="0"/>
          </a:p>
        </p:txBody>
      </p:sp>
      <p:sp>
        <p:nvSpPr>
          <p:cNvPr id="3" name="Content Placeholder 2"/>
          <p:cNvSpPr>
            <a:spLocks noGrp="1"/>
          </p:cNvSpPr>
          <p:nvPr>
            <p:ph sz="half" idx="2"/>
          </p:nvPr>
        </p:nvSpPr>
        <p:spPr>
          <a:xfrm>
            <a:off x="473422" y="2213349"/>
            <a:ext cx="6060113" cy="3032733"/>
          </a:xfrm>
        </p:spPr>
        <p:txBody>
          <a:bodyPr>
            <a:normAutofit/>
          </a:bodyPr>
          <a:lstStyle/>
          <a:p>
            <a:r>
              <a:rPr lang="mk-MK" dirty="0">
                <a:latin typeface="Franklin Gothic Medium Cond" panose="020B0606030402020204" pitchFamily="34" charset="0"/>
              </a:rPr>
              <a:t>Времетраењето на прилозите посветени на теми поврзани со РЗН беа во опсег од 1 минута до 4 минути, а изразено во просек 2.5 минути. </a:t>
            </a:r>
            <a:endParaRPr lang="en-US" dirty="0">
              <a:latin typeface="Franklin Gothic Medium Cond" panose="020B0606030402020204" pitchFamily="34" charset="0"/>
            </a:endParaRPr>
          </a:p>
          <a:p>
            <a:r>
              <a:rPr lang="mk-MK" dirty="0">
                <a:latin typeface="Franklin Gothic Medium Cond" panose="020B0606030402020204" pitchFamily="34" charset="0"/>
              </a:rPr>
              <a:t>Опсегот пак на процентите од вестите што отпаѓаше на ваквите прилози беше од 1% до 13%, во просек 6.4%. </a:t>
            </a:r>
            <a:endParaRPr lang="mk-MK" dirty="0" smtClean="0">
              <a:latin typeface="Franklin Gothic Medium Cond" panose="020B0606030402020204" pitchFamily="34" charset="0"/>
            </a:endParaRPr>
          </a:p>
          <a:p>
            <a:r>
              <a:rPr lang="mk-MK" dirty="0" smtClean="0">
                <a:latin typeface="Franklin Gothic Medium Cond" panose="020B0606030402020204" pitchFamily="34" charset="0"/>
              </a:rPr>
              <a:t>Вообичаено </a:t>
            </a:r>
            <a:r>
              <a:rPr lang="mk-MK" dirty="0">
                <a:latin typeface="Franklin Gothic Medium Cond" panose="020B0606030402020204" pitchFamily="34" charset="0"/>
              </a:rPr>
              <a:t>прилозите со РЗН ги немаше меѓу најавените во главната најава, најчесто беа од 6ти до 8ми по ред и ретко беа во првите 15 минути од вестите</a:t>
            </a:r>
            <a:r>
              <a:rPr lang="mk-MK" dirty="0" smtClean="0">
                <a:latin typeface="Franklin Gothic Medium Cond" panose="020B0606030402020204" pitchFamily="34" charset="0"/>
              </a:rPr>
              <a:t>.</a:t>
            </a:r>
          </a:p>
          <a:p>
            <a:r>
              <a:rPr lang="mk-MK" dirty="0" smtClean="0">
                <a:latin typeface="Franklin Gothic Medium Cond" panose="020B0606030402020204" pitchFamily="34" charset="0"/>
              </a:rPr>
              <a:t>извештаи</a:t>
            </a:r>
            <a:endParaRPr lang="en-US" dirty="0">
              <a:latin typeface="Franklin Gothic Medium Cond" panose="020B0606030402020204" pitchFamily="34" charset="0"/>
            </a:endParaRPr>
          </a:p>
          <a:p>
            <a:pPr marL="0" indent="0">
              <a:buNone/>
            </a:pPr>
            <a:endParaRPr lang="en-US" dirty="0"/>
          </a:p>
        </p:txBody>
      </p:sp>
      <p:pic>
        <p:nvPicPr>
          <p:cNvPr id="5122" name="Picture 2" descr="Gender-based violence costs EU €366bn a y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2365221"/>
            <a:ext cx="451485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04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106129" y="558801"/>
            <a:ext cx="10188299" cy="724309"/>
          </a:xfrm>
        </p:spPr>
        <p:txBody>
          <a:bodyPr/>
          <a:lstStyle/>
          <a:p>
            <a:r>
              <a:rPr lang="mk-MK" b="1" dirty="0"/>
              <a:t>Општи професионални аспекти</a:t>
            </a:r>
            <a:endParaRPr lang="en-US" dirty="0"/>
          </a:p>
        </p:txBody>
      </p:sp>
      <p:sp>
        <p:nvSpPr>
          <p:cNvPr id="13" name="Text Placeholder 12">
            <a:extLst>
              <a:ext uri="{FF2B5EF4-FFF2-40B4-BE49-F238E27FC236}">
                <a16:creationId xmlns:a16="http://schemas.microsoft.com/office/drawing/2014/main" id="{7E5B6E40-3A7D-ACF7-AA38-25977D322D81}"/>
              </a:ext>
            </a:extLst>
          </p:cNvPr>
          <p:cNvSpPr>
            <a:spLocks noGrp="1"/>
          </p:cNvSpPr>
          <p:nvPr>
            <p:ph type="body" idx="1"/>
          </p:nvPr>
        </p:nvSpPr>
        <p:spPr>
          <a:xfrm>
            <a:off x="1106129" y="1867696"/>
            <a:ext cx="2692400" cy="279783"/>
          </a:xfrm>
        </p:spPr>
        <p:txBody>
          <a:bodyPr>
            <a:normAutofit fontScale="92500" lnSpcReduction="20000"/>
          </a:bodyPr>
          <a:lstStyle/>
          <a:p>
            <a:r>
              <a:rPr lang="mk-MK" dirty="0" smtClean="0"/>
              <a:t>ИЗВОРИ</a:t>
            </a:r>
            <a:endParaRPr lang="en-US" dirty="0"/>
          </a:p>
        </p:txBody>
      </p:sp>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1106129" y="2435085"/>
            <a:ext cx="4498258" cy="3921264"/>
          </a:xfrm>
        </p:spPr>
        <p:txBody>
          <a:bodyPr>
            <a:normAutofit/>
          </a:bodyPr>
          <a:lstStyle/>
          <a:p>
            <a:pPr marL="0" indent="0">
              <a:buNone/>
            </a:pPr>
            <a:r>
              <a:rPr lang="en-US" dirty="0" smtClean="0">
                <a:latin typeface="Franklin Gothic Medium Cond" panose="020B0606030402020204" pitchFamily="34" charset="0"/>
              </a:rPr>
              <a:t>T</a:t>
            </a:r>
            <a:r>
              <a:rPr lang="mk-MK" dirty="0" smtClean="0">
                <a:latin typeface="Franklin Gothic Medium Cond" panose="020B0606030402020204" pitchFamily="34" charset="0"/>
              </a:rPr>
              <a:t>емата </a:t>
            </a:r>
            <a:r>
              <a:rPr lang="mk-MK" dirty="0">
                <a:latin typeface="Franklin Gothic Medium Cond" panose="020B0606030402020204" pitchFamily="34" charset="0"/>
              </a:rPr>
              <a:t>РЗН секогаш се базираа на </a:t>
            </a:r>
            <a:r>
              <a:rPr lang="mk-MK" u="sng" dirty="0">
                <a:latin typeface="Franklin Gothic Medium Cond" panose="020B0606030402020204" pitchFamily="34" charset="0"/>
              </a:rPr>
              <a:t>прецизни извори</a:t>
            </a:r>
            <a:r>
              <a:rPr lang="mk-MK" dirty="0">
                <a:latin typeface="Franklin Gothic Medium Cond" panose="020B0606030402020204" pitchFamily="34" charset="0"/>
              </a:rPr>
              <a:t>, односно во ниту еден анализиран прилог немаше нејасни и непрецизни извори</a:t>
            </a:r>
            <a:r>
              <a:rPr lang="mk-MK" dirty="0" smtClean="0">
                <a:latin typeface="Franklin Gothic Medium Cond" panose="020B0606030402020204" pitchFamily="34" charset="0"/>
              </a:rPr>
              <a:t>.</a:t>
            </a:r>
            <a:endParaRPr lang="en-US" dirty="0" smtClean="0">
              <a:latin typeface="Franklin Gothic Medium Cond" panose="020B0606030402020204" pitchFamily="34" charset="0"/>
            </a:endParaRPr>
          </a:p>
          <a:p>
            <a:pPr marL="0" indent="0">
              <a:buNone/>
            </a:pPr>
            <a:r>
              <a:rPr lang="mk-MK" dirty="0" smtClean="0">
                <a:latin typeface="Franklin Gothic Medium Cond" panose="020B0606030402020204" pitchFamily="34" charset="0"/>
              </a:rPr>
              <a:t>Вообичаено </a:t>
            </a:r>
            <a:r>
              <a:rPr lang="mk-MK" dirty="0">
                <a:latin typeface="Franklin Gothic Medium Cond" panose="020B0606030402020204" pitchFamily="34" charset="0"/>
              </a:rPr>
              <a:t>новинар(к)ите се базираа на изјавите од 1 до 4 субјекти, кои редовно беа цитирани или им беше побарано изјава. </a:t>
            </a:r>
            <a:endParaRPr lang="en-US" dirty="0" smtClean="0">
              <a:latin typeface="Franklin Gothic Medium Cond" panose="020B0606030402020204" pitchFamily="34" charset="0"/>
            </a:endParaRPr>
          </a:p>
          <a:p>
            <a:pPr marL="0" indent="0">
              <a:buNone/>
            </a:pPr>
            <a:r>
              <a:rPr lang="mk-MK" dirty="0" smtClean="0">
                <a:latin typeface="Franklin Gothic Medium Cond" panose="020B0606030402020204" pitchFamily="34" charset="0"/>
              </a:rPr>
              <a:t>Најчесто </a:t>
            </a:r>
            <a:r>
              <a:rPr lang="mk-MK" dirty="0">
                <a:latin typeface="Franklin Gothic Medium Cond" panose="020B0606030402020204" pitchFamily="34" charset="0"/>
              </a:rPr>
              <a:t>беа независни/алтернативни извори, но ги имаше и официјалните што ги правеше прилозите отворени за гледишта од различни страни (7 од 11). Гласот на активистките (сите жени) кои се борат против различните видови на РЗН беше присутен во сите од анализираните 11 прилози.</a:t>
            </a:r>
            <a:endParaRPr lang="en-US" dirty="0">
              <a:latin typeface="Franklin Gothic Medium Cond" panose="020B0606030402020204" pitchFamily="34" charset="0"/>
            </a:endParaRPr>
          </a:p>
        </p:txBody>
      </p:sp>
      <p:sp>
        <p:nvSpPr>
          <p:cNvPr id="15" name="Text Placeholder 14">
            <a:extLst>
              <a:ext uri="{FF2B5EF4-FFF2-40B4-BE49-F238E27FC236}">
                <a16:creationId xmlns:a16="http://schemas.microsoft.com/office/drawing/2014/main" id="{A536BD54-EFA1-25A2-9F04-4F22C36E2A5D}"/>
              </a:ext>
            </a:extLst>
          </p:cNvPr>
          <p:cNvSpPr>
            <a:spLocks noGrp="1"/>
          </p:cNvSpPr>
          <p:nvPr>
            <p:ph type="body" idx="10"/>
          </p:nvPr>
        </p:nvSpPr>
        <p:spPr>
          <a:xfrm>
            <a:off x="6164826" y="1770709"/>
            <a:ext cx="4387153" cy="473759"/>
          </a:xfrm>
        </p:spPr>
        <p:txBody>
          <a:bodyPr>
            <a:normAutofit/>
          </a:bodyPr>
          <a:lstStyle/>
          <a:p>
            <a:r>
              <a:rPr lang="mk-MK" dirty="0" smtClean="0"/>
              <a:t>АКТЕРИ</a:t>
            </a:r>
            <a:endParaRPr lang="en-US" dirty="0"/>
          </a:p>
          <a:p>
            <a:endParaRPr lang="en-US" dirty="0"/>
          </a:p>
        </p:txBody>
      </p:sp>
      <p:sp>
        <p:nvSpPr>
          <p:cNvPr id="14" name="Content Placeholder 13">
            <a:extLst>
              <a:ext uri="{FF2B5EF4-FFF2-40B4-BE49-F238E27FC236}">
                <a16:creationId xmlns:a16="http://schemas.microsoft.com/office/drawing/2014/main" id="{5112969F-EB84-49D5-7100-1FB28870FB30}"/>
              </a:ext>
            </a:extLst>
          </p:cNvPr>
          <p:cNvSpPr>
            <a:spLocks noGrp="1"/>
          </p:cNvSpPr>
          <p:nvPr>
            <p:ph sz="half" idx="14"/>
          </p:nvPr>
        </p:nvSpPr>
        <p:spPr>
          <a:xfrm>
            <a:off x="6017342" y="2732067"/>
            <a:ext cx="5117690" cy="3624282"/>
          </a:xfrm>
        </p:spPr>
        <p:txBody>
          <a:bodyPr>
            <a:normAutofit/>
          </a:bodyPr>
          <a:lstStyle/>
          <a:p>
            <a:r>
              <a:rPr lang="mk-MK" dirty="0"/>
              <a:t>Актер(к)ите, главните протагонист(к)и во прилозите со РЗН беа вообичаено активистки, експерт(к)и и надлежни институции. </a:t>
            </a:r>
            <a:endParaRPr lang="en-US" dirty="0" smtClean="0"/>
          </a:p>
          <a:p>
            <a:r>
              <a:rPr lang="mk-MK" dirty="0" smtClean="0"/>
              <a:t>Сите </a:t>
            </a:r>
            <a:r>
              <a:rPr lang="mk-MK" dirty="0"/>
              <a:t>беа претставени во неутрален контекст без квалификации (од новинарот/новинарката или од некој</a:t>
            </a:r>
            <a:r>
              <a:rPr lang="en-US" dirty="0"/>
              <a:t>/a</a:t>
            </a:r>
            <a:r>
              <a:rPr lang="mk-MK" dirty="0"/>
              <a:t> друг/а актер</a:t>
            </a:r>
            <a:r>
              <a:rPr lang="en-US" dirty="0"/>
              <a:t>/</a:t>
            </a:r>
            <a:r>
              <a:rPr lang="mk-MK" dirty="0"/>
              <a:t>ка) во позитивна или негативна смисла.</a:t>
            </a:r>
            <a:endParaRPr lang="en-US" dirty="0"/>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21</a:t>
            </a:fld>
            <a:endParaRPr lang="en-US" dirty="0"/>
          </a:p>
        </p:txBody>
      </p:sp>
    </p:spTree>
    <p:extLst>
      <p:ext uri="{BB962C8B-B14F-4D97-AF65-F5344CB8AC3E}">
        <p14:creationId xmlns:p14="http://schemas.microsoft.com/office/powerpoint/2010/main" val="2492626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1056689" y="526016"/>
            <a:ext cx="3247662" cy="1125803"/>
          </a:xfrm>
        </p:spPr>
        <p:txBody>
          <a:bodyPr>
            <a:normAutofit/>
          </a:bodyPr>
          <a:lstStyle/>
          <a:p>
            <a:r>
              <a:rPr lang="mk-MK" dirty="0" smtClean="0"/>
              <a:t>ТИПОВИ НАСИЛСТВО</a:t>
            </a:r>
            <a:endParaRPr lang="en-US" dirty="0"/>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1056689" y="1803231"/>
            <a:ext cx="3247662" cy="2374490"/>
          </a:xfrm>
        </p:spPr>
        <p:txBody>
          <a:bodyPr>
            <a:normAutofit/>
          </a:bodyPr>
          <a:lstStyle/>
          <a:p>
            <a:r>
              <a:rPr lang="mk-MK" dirty="0"/>
              <a:t>Во анализираниот период најчести типови на насилство за кои се зборуваше во прилозите беа: видови на економско насилство, фемицидот, семејното насилство и психолошкото насилство. </a:t>
            </a:r>
            <a:endParaRPr lang="en-US" dirty="0"/>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22</a:t>
            </a:fld>
            <a:endParaRPr lang="en-US" dirty="0"/>
          </a:p>
        </p:txBody>
      </p:sp>
      <p:sp>
        <p:nvSpPr>
          <p:cNvPr id="7" name="Rectangle 6"/>
          <p:cNvSpPr/>
          <p:nvPr/>
        </p:nvSpPr>
        <p:spPr>
          <a:xfrm>
            <a:off x="4497986" y="95071"/>
            <a:ext cx="6096000" cy="3416320"/>
          </a:xfrm>
          <a:prstGeom prst="rect">
            <a:avLst/>
          </a:prstGeom>
        </p:spPr>
        <p:txBody>
          <a:bodyPr>
            <a:spAutoFit/>
          </a:bodyPr>
          <a:lstStyle/>
          <a:p>
            <a:pPr indent="457200" algn="just">
              <a:lnSpc>
                <a:spcPct val="150000"/>
              </a:lnSpc>
              <a:spcAft>
                <a:spcPts val="800"/>
              </a:spcAft>
            </a:pPr>
            <a:r>
              <a:rPr lang="mk-MK" dirty="0">
                <a:latin typeface="Times New Roman" panose="02020603050405020304" pitchFamily="18" charset="0"/>
                <a:ea typeface="Times New Roman" panose="02020603050405020304" pitchFamily="18" charset="0"/>
                <a:cs typeface="Times New Roman" panose="02020603050405020304" pitchFamily="18" charset="0"/>
              </a:rPr>
              <a:t>Во прилозите најчесто не се споменуваше терминот „родово засновано насилство“, освен во прилогот на МРТ 1. Во останатите прилози, родово заснованото насилство се опишуваше со термините: „семејно насилство“, „убиство на жени“, „говор на омраза кон жени“, „стереотипи кон жени“, „се кршат работничките права на жените во текстилната индустрија“, „неправедно осудени текстилни работнички“ и „жените се репресирани“.</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558149" y="5200083"/>
            <a:ext cx="5492403" cy="1338828"/>
          </a:xfrm>
          <a:prstGeom prst="rect">
            <a:avLst/>
          </a:prstGeom>
        </p:spPr>
        <p:txBody>
          <a:bodyPr wrap="square">
            <a:spAutoFit/>
          </a:bodyPr>
          <a:lstStyle/>
          <a:p>
            <a:pPr indent="457200">
              <a:lnSpc>
                <a:spcPct val="150000"/>
              </a:lnSpc>
              <a:spcAft>
                <a:spcPts val="800"/>
              </a:spcAft>
            </a:pPr>
            <a:r>
              <a:rPr lang="mk-MK" dirty="0">
                <a:latin typeface="Times New Roman" panose="02020603050405020304" pitchFamily="18" charset="0"/>
                <a:ea typeface="Times New Roman" panose="02020603050405020304" pitchFamily="18" charset="0"/>
                <a:cs typeface="Times New Roman" panose="02020603050405020304" pitchFamily="18" charset="0"/>
              </a:rPr>
              <a:t>Во ниту еден телоп не беше споменат терминот „родово засновано насилство“, па ниту во прилогот на МРТ 1, каде јасно се употребуваше овој поим.</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Фулбоди (full body) - программа тренировок для новичк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622" y="4397373"/>
            <a:ext cx="4810125"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98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5FEE2D-79E5-4C1D-8BF7-EE619CA7039A}"/>
              </a:ext>
            </a:extLst>
          </p:cNvPr>
          <p:cNvSpPr>
            <a:spLocks noGrp="1"/>
          </p:cNvSpPr>
          <p:nvPr>
            <p:ph type="title"/>
          </p:nvPr>
        </p:nvSpPr>
        <p:spPr>
          <a:xfrm>
            <a:off x="1776197" y="66546"/>
            <a:ext cx="9392976" cy="791013"/>
          </a:xfrm>
        </p:spPr>
        <p:txBody>
          <a:bodyPr anchor="b"/>
          <a:lstStyle/>
          <a:p>
            <a:r>
              <a:rPr lang="mk-MK" b="1" dirty="0" smtClean="0">
                <a:latin typeface="Franklin Gothic Medium Cond" panose="020B0606030402020204" pitchFamily="34" charset="0"/>
              </a:rPr>
              <a:t>ОПШТЕСТВЕН, СОЦИО-ПОЛИТИЧКИ КОНТЕКСТ</a:t>
            </a:r>
            <a:endParaRPr lang="en-US" b="1" dirty="0">
              <a:latin typeface="Franklin Gothic Medium Cond" panose="020B0606030402020204" pitchFamily="34" charset="0"/>
            </a:endParaRPr>
          </a:p>
        </p:txBody>
      </p:sp>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23</a:t>
            </a:fld>
            <a:endParaRPr lang="en-US" dirty="0"/>
          </a:p>
        </p:txBody>
      </p:sp>
      <p:sp>
        <p:nvSpPr>
          <p:cNvPr id="3" name="Rectangle 2"/>
          <p:cNvSpPr/>
          <p:nvPr/>
        </p:nvSpPr>
        <p:spPr>
          <a:xfrm>
            <a:off x="575187" y="857559"/>
            <a:ext cx="11267768" cy="5427320"/>
          </a:xfrm>
          <a:prstGeom prst="rect">
            <a:avLst/>
          </a:prstGeom>
          <a:solidFill>
            <a:schemeClr val="accent6">
              <a:lumMod val="20000"/>
              <a:lumOff val="80000"/>
            </a:schemeClr>
          </a:solidFill>
        </p:spPr>
        <p:txBody>
          <a:bodyPr wrap="square">
            <a:spAutoFit/>
          </a:bodyPr>
          <a:lstStyle/>
          <a:p>
            <a:pPr marL="457200" marR="0" algn="just">
              <a:lnSpc>
                <a:spcPct val="107000"/>
              </a:lnSpc>
              <a:spcBef>
                <a:spcPts val="0"/>
              </a:spcBef>
              <a:spcAft>
                <a:spcPts val="0"/>
              </a:spcAft>
            </a:pPr>
            <a:r>
              <a:rPr lang="mk-MK" sz="2400" i="1" dirty="0" smtClean="0">
                <a:solidFill>
                  <a:srgbClr val="000000"/>
                </a:solidFill>
                <a:latin typeface="Times New Roman" panose="02020603050405020304" pitchFamily="18" charset="0"/>
                <a:ea typeface="Times New Roman" panose="02020603050405020304" pitchFamily="18" charset="0"/>
              </a:rPr>
              <a:t> </a:t>
            </a:r>
            <a:r>
              <a:rPr lang="mk-MK" sz="2000" i="1" dirty="0">
                <a:latin typeface="Times New Roman" panose="02020603050405020304" pitchFamily="18" charset="0"/>
                <a:ea typeface="Times New Roman" panose="02020603050405020304" pitchFamily="18" charset="0"/>
              </a:rPr>
              <a:t>Психичкото насилство врз жените е редовна појава;</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smtClean="0">
                <a:solidFill>
                  <a:srgbClr val="000000"/>
                </a:solidFill>
                <a:latin typeface="Times New Roman" panose="02020603050405020304" pitchFamily="18" charset="0"/>
                <a:ea typeface="Times New Roman" panose="02020603050405020304" pitchFamily="18" charset="0"/>
              </a:rPr>
              <a:t>	 </a:t>
            </a:r>
            <a:r>
              <a:rPr lang="mk-MK" sz="2000" i="1" dirty="0">
                <a:latin typeface="Times New Roman" panose="02020603050405020304" pitchFamily="18" charset="0"/>
                <a:ea typeface="Times New Roman" panose="02020603050405020304" pitchFamily="18" charset="0"/>
              </a:rPr>
              <a:t>Постои говорот на омраза кон жените во политиката и мало влијание на бројот на жени лидерки во политиката;</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smtClean="0">
                <a:solidFill>
                  <a:srgbClr val="000000"/>
                </a:solidFill>
                <a:latin typeface="Times New Roman" panose="02020603050405020304" pitchFamily="18" charset="0"/>
                <a:ea typeface="Times New Roman" panose="02020603050405020304" pitchFamily="18" charset="0"/>
              </a:rPr>
              <a:t> 		</a:t>
            </a:r>
            <a:r>
              <a:rPr lang="mk-MK" sz="2000" i="1" dirty="0" smtClean="0">
                <a:latin typeface="Times New Roman" panose="02020603050405020304" pitchFamily="18" charset="0"/>
                <a:ea typeface="Times New Roman" panose="02020603050405020304" pitchFamily="18" charset="0"/>
              </a:rPr>
              <a:t>На </a:t>
            </a:r>
            <a:r>
              <a:rPr lang="mk-MK" sz="2000" i="1" dirty="0">
                <a:latin typeface="Times New Roman" panose="02020603050405020304" pitchFamily="18" charset="0"/>
                <a:ea typeface="Times New Roman" panose="02020603050405020304" pitchFamily="18" charset="0"/>
              </a:rPr>
              <a:t>жените им се наметнува комплексот на помала вредност;</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a:solidFill>
                  <a:srgbClr val="000000"/>
                </a:solidFill>
                <a:latin typeface="Times New Roman" panose="02020603050405020304" pitchFamily="18" charset="0"/>
                <a:ea typeface="Times New Roman" panose="02020603050405020304" pitchFamily="18" charset="0"/>
              </a:rPr>
              <a:t>	</a:t>
            </a:r>
            <a:r>
              <a:rPr lang="mk-MK" sz="2000" i="1" dirty="0" smtClean="0">
                <a:solidFill>
                  <a:srgbClr val="000000"/>
                </a:solidFill>
                <a:latin typeface="Times New Roman" panose="02020603050405020304" pitchFamily="18" charset="0"/>
                <a:ea typeface="Times New Roman" panose="02020603050405020304" pitchFamily="18" charset="0"/>
              </a:rPr>
              <a:t>Живееме </a:t>
            </a:r>
            <a:r>
              <a:rPr lang="mk-MK" sz="2000" i="1" dirty="0">
                <a:solidFill>
                  <a:srgbClr val="000000"/>
                </a:solidFill>
                <a:latin typeface="Times New Roman" panose="02020603050405020304" pitchFamily="18" charset="0"/>
                <a:ea typeface="Times New Roman" panose="02020603050405020304" pitchFamily="18" charset="0"/>
              </a:rPr>
              <a:t>во средина во која сè уште најчесто се слуша гласот на мажот во медиумите за општествено важни теми (политички), а за насилството во медиумите најчесто зборуваат жени;</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smtClean="0">
                <a:solidFill>
                  <a:srgbClr val="000000"/>
                </a:solidFill>
                <a:latin typeface="Times New Roman" panose="02020603050405020304" pitchFamily="18" charset="0"/>
                <a:ea typeface="Times New Roman" panose="02020603050405020304" pitchFamily="18" charset="0"/>
              </a:rPr>
              <a:t> 	</a:t>
            </a:r>
            <a:r>
              <a:rPr lang="mk-MK" sz="2000" i="1" dirty="0">
                <a:solidFill>
                  <a:srgbClr val="000000"/>
                </a:solidFill>
                <a:latin typeface="Times New Roman" panose="02020603050405020304" pitchFamily="18" charset="0"/>
                <a:ea typeface="Times New Roman" panose="02020603050405020304" pitchFamily="18" charset="0"/>
              </a:rPr>
              <a:t> </a:t>
            </a:r>
            <a:r>
              <a:rPr lang="mk-MK" sz="2000" i="1" dirty="0" smtClean="0">
                <a:solidFill>
                  <a:srgbClr val="000000"/>
                </a:solidFill>
                <a:latin typeface="Times New Roman" panose="02020603050405020304" pitchFamily="18" charset="0"/>
                <a:ea typeface="Times New Roman" panose="02020603050405020304" pitchFamily="18" charset="0"/>
              </a:rPr>
              <a:t>    С</a:t>
            </a:r>
            <a:r>
              <a:rPr lang="mk-MK" sz="2000" i="1" dirty="0" smtClean="0">
                <a:latin typeface="Times New Roman" panose="02020603050405020304" pitchFamily="18" charset="0"/>
                <a:ea typeface="Times New Roman" panose="02020603050405020304" pitchFamily="18" charset="0"/>
              </a:rPr>
              <a:t>у</a:t>
            </a:r>
            <a:r>
              <a:rPr lang="mk-MK" sz="2000" i="1" dirty="0" smtClean="0">
                <a:solidFill>
                  <a:srgbClr val="000000"/>
                </a:solidFill>
                <a:latin typeface="Times New Roman" panose="02020603050405020304" pitchFamily="18" charset="0"/>
                <a:ea typeface="Times New Roman" panose="02020603050405020304" pitchFamily="18" charset="0"/>
              </a:rPr>
              <a:t>дови </a:t>
            </a:r>
            <a:r>
              <a:rPr lang="mk-MK" sz="2000" i="1" dirty="0">
                <a:solidFill>
                  <a:srgbClr val="000000"/>
                </a:solidFill>
                <a:latin typeface="Times New Roman" panose="02020603050405020304" pitchFamily="18" charset="0"/>
                <a:ea typeface="Times New Roman" panose="02020603050405020304" pitchFamily="18" charset="0"/>
              </a:rPr>
              <a:t>кои неправедно судат;</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smtClean="0">
                <a:solidFill>
                  <a:srgbClr val="000000"/>
                </a:solidFill>
                <a:latin typeface="Times New Roman" panose="02020603050405020304" pitchFamily="18" charset="0"/>
                <a:ea typeface="Times New Roman" panose="02020603050405020304" pitchFamily="18" charset="0"/>
              </a:rPr>
              <a:t>Постои </a:t>
            </a:r>
            <a:r>
              <a:rPr lang="mk-MK" sz="2000" i="1" dirty="0">
                <a:solidFill>
                  <a:srgbClr val="000000"/>
                </a:solidFill>
                <a:latin typeface="Times New Roman" panose="02020603050405020304" pitchFamily="18" charset="0"/>
                <a:ea typeface="Times New Roman" panose="02020603050405020304" pitchFamily="18" charset="0"/>
              </a:rPr>
              <a:t>огромна родова нееднаквост во приватниот сектор;</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smtClean="0">
                <a:solidFill>
                  <a:srgbClr val="000000"/>
                </a:solidFill>
                <a:latin typeface="Times New Roman" panose="02020603050405020304" pitchFamily="18" charset="0"/>
                <a:ea typeface="Times New Roman" panose="02020603050405020304" pitchFamily="18" charset="0"/>
              </a:rPr>
              <a:t> 				Загрозени </a:t>
            </a:r>
            <a:r>
              <a:rPr lang="mk-MK" sz="2000" i="1" dirty="0">
                <a:solidFill>
                  <a:srgbClr val="000000"/>
                </a:solidFill>
                <a:latin typeface="Times New Roman" panose="02020603050405020304" pitchFamily="18" charset="0"/>
                <a:ea typeface="Times New Roman" panose="02020603050405020304" pitchFamily="18" charset="0"/>
              </a:rPr>
              <a:t>се работнички права;</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smtClean="0">
                <a:solidFill>
                  <a:srgbClr val="000000"/>
                </a:solidFill>
                <a:latin typeface="Times New Roman" panose="02020603050405020304" pitchFamily="18" charset="0"/>
                <a:ea typeface="Times New Roman" panose="02020603050405020304" pitchFamily="18" charset="0"/>
              </a:rPr>
              <a:t>		 </a:t>
            </a:r>
            <a:r>
              <a:rPr lang="mk-MK" sz="2000" i="1" dirty="0">
                <a:solidFill>
                  <a:srgbClr val="000000"/>
                </a:solidFill>
                <a:latin typeface="Times New Roman" panose="02020603050405020304" pitchFamily="18" charset="0"/>
                <a:ea typeface="Times New Roman" panose="02020603050405020304" pitchFamily="18" charset="0"/>
              </a:rPr>
              <a:t>Се кршат работнички права;</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smtClean="0">
                <a:solidFill>
                  <a:srgbClr val="000000"/>
                </a:solidFill>
                <a:latin typeface="Times New Roman" panose="02020603050405020304" pitchFamily="18" charset="0"/>
                <a:ea typeface="Times New Roman" panose="02020603050405020304" pitchFamily="18" charset="0"/>
              </a:rPr>
              <a:t> 			Загрозени </a:t>
            </a:r>
            <a:r>
              <a:rPr lang="mk-MK" sz="2000" i="1" dirty="0">
                <a:solidFill>
                  <a:srgbClr val="000000"/>
                </a:solidFill>
                <a:latin typeface="Times New Roman" panose="02020603050405020304" pitchFamily="18" charset="0"/>
                <a:ea typeface="Times New Roman" panose="02020603050405020304" pitchFamily="18" charset="0"/>
              </a:rPr>
              <a:t>се правата на текстилните работнички со децении;</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smtClean="0">
                <a:solidFill>
                  <a:srgbClr val="000000"/>
                </a:solidFill>
                <a:latin typeface="Times New Roman" panose="02020603050405020304" pitchFamily="18" charset="0"/>
                <a:ea typeface="Times New Roman" panose="02020603050405020304" pitchFamily="18" charset="0"/>
              </a:rPr>
              <a:t> 	</a:t>
            </a:r>
            <a:r>
              <a:rPr lang="mk-MK" sz="2000" i="1" dirty="0" smtClean="0">
                <a:latin typeface="Times New Roman" panose="02020603050405020304" pitchFamily="18" charset="0"/>
                <a:ea typeface="Times New Roman" panose="02020603050405020304" pitchFamily="18" charset="0"/>
              </a:rPr>
              <a:t>Надлежните </a:t>
            </a:r>
            <a:r>
              <a:rPr lang="mk-MK" sz="2000" i="1" dirty="0">
                <a:latin typeface="Times New Roman" panose="02020603050405020304" pitchFamily="18" charset="0"/>
                <a:ea typeface="Times New Roman" panose="02020603050405020304" pitchFamily="18" charset="0"/>
              </a:rPr>
              <a:t>институции несоодветно постапуваат кон насилството; </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smtClean="0">
                <a:solidFill>
                  <a:srgbClr val="000000"/>
                </a:solidFill>
                <a:latin typeface="Times New Roman" panose="02020603050405020304" pitchFamily="18" charset="0"/>
                <a:ea typeface="Times New Roman" panose="02020603050405020304" pitchFamily="18" charset="0"/>
              </a:rPr>
              <a:t> 				</a:t>
            </a:r>
            <a:r>
              <a:rPr lang="mk-MK" sz="2000" i="1" dirty="0" smtClean="0">
                <a:latin typeface="Times New Roman" panose="02020603050405020304" pitchFamily="18" charset="0"/>
                <a:ea typeface="Times New Roman" panose="02020603050405020304" pitchFamily="18" charset="0"/>
              </a:rPr>
              <a:t>Нема </a:t>
            </a:r>
            <a:r>
              <a:rPr lang="mk-MK" sz="2000" i="1" dirty="0">
                <a:latin typeface="Times New Roman" panose="02020603050405020304" pitchFamily="18" charset="0"/>
                <a:ea typeface="Times New Roman" panose="02020603050405020304" pitchFamily="18" charset="0"/>
              </a:rPr>
              <a:t>отчетност од надлежните институции;</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smtClean="0">
                <a:solidFill>
                  <a:srgbClr val="000000"/>
                </a:solidFill>
                <a:latin typeface="Times New Roman" panose="02020603050405020304" pitchFamily="18" charset="0"/>
                <a:ea typeface="Times New Roman" panose="02020603050405020304" pitchFamily="18" charset="0"/>
              </a:rPr>
              <a:t> 			</a:t>
            </a:r>
            <a:r>
              <a:rPr lang="mk-MK" sz="2000" i="1" dirty="0" smtClean="0">
                <a:latin typeface="Times New Roman" panose="02020603050405020304" pitchFamily="18" charset="0"/>
                <a:ea typeface="Times New Roman" panose="02020603050405020304" pitchFamily="18" charset="0"/>
              </a:rPr>
              <a:t>Недостасуваат </a:t>
            </a:r>
            <a:r>
              <a:rPr lang="mk-MK" sz="2000" i="1" dirty="0">
                <a:latin typeface="Times New Roman" panose="02020603050405020304" pitchFamily="18" charset="0"/>
                <a:ea typeface="Times New Roman" panose="02020603050405020304" pitchFamily="18" charset="0"/>
              </a:rPr>
              <a:t>сериозни акции за стопирање на РЗН; </a:t>
            </a:r>
            <a:endParaRPr lang="en-US" sz="2000" i="1" dirty="0">
              <a:latin typeface="Calibri" panose="020F0502020204030204" pitchFamily="34" charset="0"/>
              <a:ea typeface="Calibri" panose="020F0502020204030204" pitchFamily="34" charset="0"/>
            </a:endParaRPr>
          </a:p>
          <a:p>
            <a:pPr marL="457200" marR="0" algn="just">
              <a:lnSpc>
                <a:spcPct val="107000"/>
              </a:lnSpc>
              <a:spcBef>
                <a:spcPts val="0"/>
              </a:spcBef>
              <a:spcAft>
                <a:spcPts val="0"/>
              </a:spcAft>
            </a:pPr>
            <a:r>
              <a:rPr lang="mk-MK" sz="2000" i="1" dirty="0" smtClean="0">
                <a:solidFill>
                  <a:srgbClr val="000000"/>
                </a:solidFill>
                <a:latin typeface="Times New Roman" panose="02020603050405020304" pitchFamily="18" charset="0"/>
                <a:ea typeface="Times New Roman" panose="02020603050405020304" pitchFamily="18" charset="0"/>
              </a:rPr>
              <a:t> </a:t>
            </a:r>
            <a:r>
              <a:rPr lang="mk-MK" sz="2000" i="1" dirty="0">
                <a:latin typeface="Times New Roman" panose="02020603050405020304" pitchFamily="18" charset="0"/>
                <a:ea typeface="Times New Roman" panose="02020603050405020304" pitchFamily="18" charset="0"/>
              </a:rPr>
              <a:t>Насилството стана начин на дисциплинирање на жените.</a:t>
            </a:r>
            <a:endParaRPr lang="en-US" sz="2000" i="1" dirty="0">
              <a:effectLst/>
              <a:latin typeface="Calibri" panose="020F0502020204030204" pitchFamily="34" charset="0"/>
              <a:ea typeface="Calibri" panose="020F0502020204030204" pitchFamily="34" charset="0"/>
            </a:endParaRPr>
          </a:p>
        </p:txBody>
      </p:sp>
      <p:pic>
        <p:nvPicPr>
          <p:cNvPr id="7180" name="Picture 12" descr="Contextual Meaning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069" y="3223598"/>
            <a:ext cx="2987103" cy="110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24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5FEE2D-79E5-4C1D-8BF7-EE619CA7039A}"/>
              </a:ext>
            </a:extLst>
          </p:cNvPr>
          <p:cNvSpPr>
            <a:spLocks noGrp="1"/>
          </p:cNvSpPr>
          <p:nvPr>
            <p:ph type="title"/>
          </p:nvPr>
        </p:nvSpPr>
        <p:spPr>
          <a:xfrm>
            <a:off x="0" y="1822527"/>
            <a:ext cx="3244645" cy="690971"/>
          </a:xfrm>
        </p:spPr>
        <p:txBody>
          <a:bodyPr anchor="b"/>
          <a:lstStyle/>
          <a:p>
            <a:r>
              <a:rPr lang="mk-MK" dirty="0" smtClean="0">
                <a:latin typeface="Franklin Gothic Medium Cond" panose="020B0606030402020204" pitchFamily="34" charset="0"/>
              </a:rPr>
              <a:t>ДОБРИ ПРАКТИКИ</a:t>
            </a:r>
            <a:endParaRPr lang="en-US" dirty="0">
              <a:latin typeface="Franklin Gothic Medium Cond" panose="020B0606030402020204" pitchFamily="34" charset="0"/>
            </a:endParaRPr>
          </a:p>
        </p:txBody>
      </p:sp>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61364548"/>
              </p:ext>
            </p:extLst>
          </p:nvPr>
        </p:nvGraphicFramePr>
        <p:xfrm>
          <a:off x="3805083" y="1224118"/>
          <a:ext cx="7866963" cy="4706038"/>
        </p:xfrm>
        <a:graphic>
          <a:graphicData uri="http://schemas.openxmlformats.org/drawingml/2006/table">
            <a:tbl>
              <a:tblPr bandRow="1">
                <a:tableStyleId>{5C22544A-7EE6-4342-B048-85BDC9FD1C3A}</a:tableStyleId>
              </a:tblPr>
              <a:tblGrid>
                <a:gridCol w="4039948">
                  <a:extLst>
                    <a:ext uri="{9D8B030D-6E8A-4147-A177-3AD203B41FA5}">
                      <a16:colId xmlns:a16="http://schemas.microsoft.com/office/drawing/2014/main" val="3837153993"/>
                    </a:ext>
                  </a:extLst>
                </a:gridCol>
                <a:gridCol w="3827015">
                  <a:extLst>
                    <a:ext uri="{9D8B030D-6E8A-4147-A177-3AD203B41FA5}">
                      <a16:colId xmlns:a16="http://schemas.microsoft.com/office/drawing/2014/main" val="3958301882"/>
                    </a:ext>
                  </a:extLst>
                </a:gridCol>
              </a:tblGrid>
              <a:tr h="624253">
                <a:tc>
                  <a:txBody>
                    <a:bodyPr/>
                    <a:lstStyle/>
                    <a:p>
                      <a:pPr marL="0" marR="0">
                        <a:lnSpc>
                          <a:spcPct val="107000"/>
                        </a:lnSpc>
                        <a:spcBef>
                          <a:spcPts val="0"/>
                        </a:spcBef>
                        <a:spcAft>
                          <a:spcPts val="0"/>
                        </a:spcAft>
                      </a:pPr>
                      <a:r>
                        <a:rPr lang="mk-MK" sz="1800" b="1" dirty="0">
                          <a:effectLst/>
                          <a:latin typeface="Times New Roman" panose="02020603050405020304" pitchFamily="18" charset="0"/>
                          <a:cs typeface="Times New Roman" panose="02020603050405020304" pitchFamily="18" charset="0"/>
                        </a:rPr>
                        <a:t>Зборуваа во улога на:</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nSpc>
                          <a:spcPct val="107000"/>
                        </a:lnSpc>
                        <a:spcBef>
                          <a:spcPts val="0"/>
                        </a:spcBef>
                        <a:spcAft>
                          <a:spcPts val="0"/>
                        </a:spcAft>
                      </a:pPr>
                      <a:r>
                        <a:rPr lang="mk-MK" sz="1800" b="1" dirty="0">
                          <a:effectLst/>
                          <a:latin typeface="Times New Roman" panose="02020603050405020304" pitchFamily="18" charset="0"/>
                          <a:cs typeface="Times New Roman" panose="02020603050405020304" pitchFamily="18" charset="0"/>
                        </a:rPr>
                        <a:t>За кој вид на насилство заборуваа?</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046455129"/>
                  </a:ext>
                </a:extLst>
              </a:tr>
              <a:tr h="624253">
                <a:tc>
                  <a:txBody>
                    <a:bodyPr/>
                    <a:lstStyle/>
                    <a:p>
                      <a:pPr marL="0" marR="0">
                        <a:lnSpc>
                          <a:spcPct val="107000"/>
                        </a:lnSpc>
                        <a:spcBef>
                          <a:spcPts val="0"/>
                        </a:spcBef>
                        <a:spcAft>
                          <a:spcPts val="0"/>
                        </a:spcAft>
                      </a:pPr>
                      <a:r>
                        <a:rPr lang="mk-MK" sz="1800" dirty="0">
                          <a:effectLst/>
                          <a:latin typeface="Times New Roman" panose="02020603050405020304" pitchFamily="18" charset="0"/>
                          <a:cs typeface="Times New Roman" panose="02020603050405020304" pitchFamily="18" charset="0"/>
                        </a:rPr>
                        <a:t>Претседателка на граѓанско здружение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nSpc>
                          <a:spcPct val="107000"/>
                        </a:lnSpc>
                        <a:spcBef>
                          <a:spcPts val="0"/>
                        </a:spcBef>
                        <a:spcAft>
                          <a:spcPts val="0"/>
                        </a:spcAft>
                      </a:pPr>
                      <a:r>
                        <a:rPr lang="mk-MK" sz="1800" dirty="0">
                          <a:effectLst/>
                          <a:latin typeface="Times New Roman" panose="02020603050405020304" pitchFamily="18" charset="0"/>
                          <a:cs typeface="Times New Roman" panose="02020603050405020304" pitchFamily="18" charset="0"/>
                        </a:rPr>
                        <a:t>Економско насилство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936875446"/>
                  </a:ext>
                </a:extLst>
              </a:tr>
              <a:tr h="624253">
                <a:tc>
                  <a:txBody>
                    <a:bodyPr/>
                    <a:lstStyle/>
                    <a:p>
                      <a:pPr marL="0" marR="0">
                        <a:lnSpc>
                          <a:spcPct val="107000"/>
                        </a:lnSpc>
                        <a:spcBef>
                          <a:spcPts val="0"/>
                        </a:spcBef>
                        <a:spcAft>
                          <a:spcPts val="0"/>
                        </a:spcAft>
                      </a:pPr>
                      <a:r>
                        <a:rPr lang="mk-MK" sz="1800" dirty="0">
                          <a:effectLst/>
                          <a:latin typeface="Times New Roman" panose="02020603050405020304" pitchFamily="18" charset="0"/>
                          <a:cs typeface="Times New Roman" panose="02020603050405020304" pitchFamily="18" charset="0"/>
                        </a:rPr>
                        <a:t>Докторка</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nSpc>
                          <a:spcPct val="107000"/>
                        </a:lnSpc>
                        <a:spcBef>
                          <a:spcPts val="0"/>
                        </a:spcBef>
                        <a:spcAft>
                          <a:spcPts val="0"/>
                        </a:spcAft>
                      </a:pPr>
                      <a:r>
                        <a:rPr lang="mk-MK" sz="1800" dirty="0">
                          <a:effectLst/>
                          <a:latin typeface="Times New Roman" panose="02020603050405020304" pitchFamily="18" charset="0"/>
                          <a:cs typeface="Times New Roman" panose="02020603050405020304" pitchFamily="18" charset="0"/>
                        </a:rPr>
                        <a:t>Семејно насилство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5791026"/>
                  </a:ext>
                </a:extLst>
              </a:tr>
              <a:tr h="624253">
                <a:tc>
                  <a:txBody>
                    <a:bodyPr/>
                    <a:lstStyle/>
                    <a:p>
                      <a:pPr marL="0" marR="0">
                        <a:lnSpc>
                          <a:spcPct val="107000"/>
                        </a:lnSpc>
                        <a:spcBef>
                          <a:spcPts val="0"/>
                        </a:spcBef>
                        <a:spcAft>
                          <a:spcPts val="0"/>
                        </a:spcAft>
                      </a:pPr>
                      <a:r>
                        <a:rPr lang="mk-MK" sz="1800" dirty="0">
                          <a:effectLst/>
                          <a:latin typeface="Times New Roman" panose="02020603050405020304" pitchFamily="18" charset="0"/>
                          <a:cs typeface="Times New Roman" panose="02020603050405020304" pitchFamily="18" charset="0"/>
                        </a:rPr>
                        <a:t>Помошничка-раководителка во АВМУ</a:t>
                      </a:r>
                      <a:r>
                        <a:rPr lang="en-US" sz="1800" dirty="0">
                          <a:effectLst/>
                          <a:latin typeface="Times New Roman" panose="02020603050405020304" pitchFamily="18" charset="0"/>
                          <a:cs typeface="Times New Roman" panose="02020603050405020304" pitchFamily="18" charset="0"/>
                        </a:rPr>
                        <a:t>; </a:t>
                      </a:r>
                      <a:r>
                        <a:rPr lang="mk-MK" sz="1800" dirty="0">
                          <a:effectLst/>
                          <a:latin typeface="Times New Roman" panose="02020603050405020304" pitchFamily="18" charset="0"/>
                          <a:cs typeface="Times New Roman" panose="02020603050405020304" pitchFamily="18" charset="0"/>
                        </a:rPr>
                        <a:t>експертка</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nSpc>
                          <a:spcPct val="107000"/>
                        </a:lnSpc>
                        <a:spcBef>
                          <a:spcPts val="0"/>
                        </a:spcBef>
                        <a:spcAft>
                          <a:spcPts val="0"/>
                        </a:spcAft>
                      </a:pPr>
                      <a:r>
                        <a:rPr lang="mk-MK" sz="1800" dirty="0">
                          <a:effectLst/>
                          <a:latin typeface="Times New Roman" panose="02020603050405020304" pitchFamily="18" charset="0"/>
                          <a:cs typeface="Times New Roman" panose="02020603050405020304" pitchFamily="18" charset="0"/>
                        </a:rPr>
                        <a:t>Пренесување на стереотипи преку медиуми</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268221582"/>
                  </a:ext>
                </a:extLst>
              </a:tr>
              <a:tr h="944427">
                <a:tc>
                  <a:txBody>
                    <a:bodyPr/>
                    <a:lstStyle/>
                    <a:p>
                      <a:pPr marL="0" marR="0">
                        <a:lnSpc>
                          <a:spcPct val="107000"/>
                        </a:lnSpc>
                        <a:spcBef>
                          <a:spcPts val="0"/>
                        </a:spcBef>
                        <a:spcAft>
                          <a:spcPts val="0"/>
                        </a:spcAft>
                      </a:pPr>
                      <a:r>
                        <a:rPr lang="mk-MK" sz="1800">
                          <a:effectLst/>
                          <a:latin typeface="Times New Roman" panose="02020603050405020304" pitchFamily="18" charset="0"/>
                          <a:cs typeface="Times New Roman" panose="02020603050405020304" pitchFamily="18" charset="0"/>
                        </a:rPr>
                        <a:t>Извршна директорка на Хелсиншкиот комитет за човекови права</a:t>
                      </a:r>
                      <a:r>
                        <a:rPr lang="en-US" sz="1800">
                          <a:effectLst/>
                          <a:latin typeface="Times New Roman" panose="02020603050405020304" pitchFamily="18" charset="0"/>
                          <a:cs typeface="Times New Roman" panose="02020603050405020304" pitchFamily="18" charset="0"/>
                        </a:rPr>
                        <a:t>; </a:t>
                      </a:r>
                      <a:r>
                        <a:rPr lang="mk-MK" sz="1800">
                          <a:effectLst/>
                          <a:latin typeface="Times New Roman" panose="02020603050405020304" pitchFamily="18" charset="0"/>
                          <a:cs typeface="Times New Roman" panose="02020603050405020304" pitchFamily="18" charset="0"/>
                        </a:rPr>
                        <a:t>експертка</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nSpc>
                          <a:spcPct val="107000"/>
                        </a:lnSpc>
                        <a:spcBef>
                          <a:spcPts val="0"/>
                        </a:spcBef>
                        <a:spcAft>
                          <a:spcPts val="0"/>
                        </a:spcAft>
                      </a:pPr>
                      <a:r>
                        <a:rPr lang="mk-MK" sz="1800" dirty="0">
                          <a:effectLst/>
                          <a:latin typeface="Times New Roman" panose="02020603050405020304" pitchFamily="18" charset="0"/>
                          <a:cs typeface="Times New Roman" panose="02020603050405020304" pitchFamily="18" charset="0"/>
                        </a:rPr>
                        <a:t>Говор на омраза</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978842845"/>
                  </a:ext>
                </a:extLst>
              </a:tr>
              <a:tr h="1264599">
                <a:tc>
                  <a:txBody>
                    <a:bodyPr/>
                    <a:lstStyle/>
                    <a:p>
                      <a:pPr marL="0" marR="0">
                        <a:lnSpc>
                          <a:spcPct val="107000"/>
                        </a:lnSpc>
                        <a:spcBef>
                          <a:spcPts val="0"/>
                        </a:spcBef>
                        <a:spcAft>
                          <a:spcPts val="0"/>
                        </a:spcAft>
                      </a:pPr>
                      <a:r>
                        <a:rPr lang="mk-MK" sz="1800">
                          <a:effectLst/>
                          <a:latin typeface="Times New Roman" panose="02020603050405020304" pitchFamily="18" charset="0"/>
                          <a:cs typeface="Times New Roman" panose="02020603050405020304" pitchFamily="18" charset="0"/>
                        </a:rPr>
                        <a:t>Носителка на висока државна функција и жртва на вербално насилство</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nSpc>
                          <a:spcPct val="107000"/>
                        </a:lnSpc>
                        <a:spcBef>
                          <a:spcPts val="0"/>
                        </a:spcBef>
                        <a:spcAft>
                          <a:spcPts val="0"/>
                        </a:spcAft>
                      </a:pPr>
                      <a:r>
                        <a:rPr lang="mk-MK" sz="1800" dirty="0">
                          <a:effectLst/>
                          <a:latin typeface="Times New Roman" panose="02020603050405020304" pitchFamily="18" charset="0"/>
                          <a:cs typeface="Times New Roman" panose="02020603050405020304" pitchFamily="18" charset="0"/>
                        </a:rPr>
                        <a:t>Насилство на социјалните мрежи, лични навреди, психичко и физичко насилство</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2679712679"/>
                  </a:ext>
                </a:extLst>
              </a:tr>
            </a:tbl>
          </a:graphicData>
        </a:graphic>
      </p:graphicFrame>
      <p:sp>
        <p:nvSpPr>
          <p:cNvPr id="4" name="TextBox 3"/>
          <p:cNvSpPr txBox="1"/>
          <p:nvPr/>
        </p:nvSpPr>
        <p:spPr>
          <a:xfrm>
            <a:off x="174523" y="2684207"/>
            <a:ext cx="3495368" cy="1477328"/>
          </a:xfrm>
          <a:prstGeom prst="rect">
            <a:avLst/>
          </a:prstGeom>
          <a:noFill/>
        </p:spPr>
        <p:txBody>
          <a:bodyPr wrap="square" rtlCol="0">
            <a:spAutoFit/>
          </a:bodyPr>
          <a:lstStyle/>
          <a:p>
            <a:r>
              <a:rPr lang="mk-MK" dirty="0" smtClean="0"/>
              <a:t>Давање целосна слика за тоа што е насилство</a:t>
            </a:r>
          </a:p>
          <a:p>
            <a:r>
              <a:rPr lang="mk-MK" dirty="0" smtClean="0"/>
              <a:t>Барање контекст на причините што водат кон РЗН</a:t>
            </a:r>
          </a:p>
          <a:p>
            <a:r>
              <a:rPr lang="mk-MK" dirty="0" smtClean="0"/>
              <a:t>Давање гласност на жените</a:t>
            </a:r>
            <a:endParaRPr lang="en-US" dirty="0"/>
          </a:p>
        </p:txBody>
      </p:sp>
    </p:spTree>
    <p:extLst>
      <p:ext uri="{BB962C8B-B14F-4D97-AF65-F5344CB8AC3E}">
        <p14:creationId xmlns:p14="http://schemas.microsoft.com/office/powerpoint/2010/main" val="3359020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5FEE2D-79E5-4C1D-8BF7-EE619CA7039A}"/>
              </a:ext>
            </a:extLst>
          </p:cNvPr>
          <p:cNvSpPr>
            <a:spLocks noGrp="1"/>
          </p:cNvSpPr>
          <p:nvPr>
            <p:ph type="title"/>
          </p:nvPr>
        </p:nvSpPr>
        <p:spPr>
          <a:xfrm>
            <a:off x="1" y="634181"/>
            <a:ext cx="914400" cy="1879317"/>
          </a:xfrm>
        </p:spPr>
        <p:txBody>
          <a:bodyPr vert="vert270" anchor="b">
            <a:normAutofit/>
          </a:bodyPr>
          <a:lstStyle/>
          <a:p>
            <a:pPr algn="l"/>
            <a:r>
              <a:rPr lang="mk-MK" sz="2400" dirty="0" smtClean="0">
                <a:latin typeface="Franklin Gothic Medium Cond" panose="020B0606030402020204" pitchFamily="34" charset="0"/>
              </a:rPr>
              <a:t>ДОБРИ ПРАКТИКИ</a:t>
            </a:r>
            <a:endParaRPr lang="en-US" sz="2400" dirty="0">
              <a:latin typeface="Franklin Gothic Medium Cond" panose="020B0606030402020204" pitchFamily="34" charset="0"/>
            </a:endParaRPr>
          </a:p>
        </p:txBody>
      </p:sp>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25</a:t>
            </a:fld>
            <a:endParaRPr lang="en-US" dirty="0"/>
          </a:p>
        </p:txBody>
      </p:sp>
      <p:sp>
        <p:nvSpPr>
          <p:cNvPr id="4" name="TextBox 3"/>
          <p:cNvSpPr txBox="1"/>
          <p:nvPr/>
        </p:nvSpPr>
        <p:spPr>
          <a:xfrm>
            <a:off x="174524" y="2513498"/>
            <a:ext cx="1015663" cy="4207975"/>
          </a:xfrm>
          <a:prstGeom prst="rect">
            <a:avLst/>
          </a:prstGeom>
          <a:noFill/>
        </p:spPr>
        <p:txBody>
          <a:bodyPr vert="vert270" wrap="square" rtlCol="0">
            <a:spAutoFit/>
          </a:bodyPr>
          <a:lstStyle/>
          <a:p>
            <a:r>
              <a:rPr lang="mk-MK" dirty="0" smtClean="0"/>
              <a:t>Критичко известување за одговорноста на властите и органите задолжени за заштита на жените</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20123717"/>
              </p:ext>
            </p:extLst>
          </p:nvPr>
        </p:nvGraphicFramePr>
        <p:xfrm>
          <a:off x="1190187" y="206478"/>
          <a:ext cx="10785503" cy="6660887"/>
        </p:xfrm>
        <a:graphic>
          <a:graphicData uri="http://schemas.openxmlformats.org/drawingml/2006/table">
            <a:tbl>
              <a:tblPr bandRow="1">
                <a:tableStyleId>{5C22544A-7EE6-4342-B048-85BDC9FD1C3A}</a:tableStyleId>
              </a:tblPr>
              <a:tblGrid>
                <a:gridCol w="2755782">
                  <a:extLst>
                    <a:ext uri="{9D8B030D-6E8A-4147-A177-3AD203B41FA5}">
                      <a16:colId xmlns:a16="http://schemas.microsoft.com/office/drawing/2014/main" val="1710907043"/>
                    </a:ext>
                  </a:extLst>
                </a:gridCol>
                <a:gridCol w="2279434">
                  <a:extLst>
                    <a:ext uri="{9D8B030D-6E8A-4147-A177-3AD203B41FA5}">
                      <a16:colId xmlns:a16="http://schemas.microsoft.com/office/drawing/2014/main" val="2571129956"/>
                    </a:ext>
                  </a:extLst>
                </a:gridCol>
                <a:gridCol w="5750287">
                  <a:extLst>
                    <a:ext uri="{9D8B030D-6E8A-4147-A177-3AD203B41FA5}">
                      <a16:colId xmlns:a16="http://schemas.microsoft.com/office/drawing/2014/main" val="2851274153"/>
                    </a:ext>
                  </a:extLst>
                </a:gridCol>
              </a:tblGrid>
              <a:tr h="498076">
                <a:tc>
                  <a:txBody>
                    <a:bodyPr/>
                    <a:lstStyle/>
                    <a:p>
                      <a:pPr marL="0" marR="0">
                        <a:lnSpc>
                          <a:spcPct val="107000"/>
                        </a:lnSpc>
                        <a:spcBef>
                          <a:spcPts val="0"/>
                        </a:spcBef>
                        <a:spcAft>
                          <a:spcPts val="800"/>
                        </a:spcAft>
                      </a:pPr>
                      <a:r>
                        <a:rPr lang="mk-MK" sz="1400" b="1" dirty="0">
                          <a:effectLst/>
                        </a:rPr>
                        <a:t>Актер(к)и за кои се зборуваше во емисијата</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a:lnSpc>
                          <a:spcPct val="107000"/>
                        </a:lnSpc>
                        <a:spcBef>
                          <a:spcPts val="0"/>
                        </a:spcBef>
                        <a:spcAft>
                          <a:spcPts val="800"/>
                        </a:spcAft>
                      </a:pPr>
                      <a:r>
                        <a:rPr lang="mk-MK" sz="1400" b="1" dirty="0">
                          <a:effectLst/>
                        </a:rPr>
                        <a:t>Кој зборуваше за нив?</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a:lnSpc>
                          <a:spcPct val="107000"/>
                        </a:lnSpc>
                        <a:spcBef>
                          <a:spcPts val="0"/>
                        </a:spcBef>
                        <a:spcAft>
                          <a:spcPts val="800"/>
                        </a:spcAft>
                      </a:pPr>
                      <a:r>
                        <a:rPr lang="mk-MK" sz="1400" b="1" dirty="0">
                          <a:effectLst/>
                        </a:rPr>
                        <a:t>Што се зборуваше за нив?</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extLst>
                  <a:ext uri="{0D108BD9-81ED-4DB2-BD59-A6C34878D82A}">
                    <a16:rowId xmlns:a16="http://schemas.microsoft.com/office/drawing/2014/main" val="2805487978"/>
                  </a:ext>
                </a:extLst>
              </a:tr>
              <a:tr h="429569">
                <a:tc>
                  <a:txBody>
                    <a:bodyPr/>
                    <a:lstStyle/>
                    <a:p>
                      <a:pPr marL="0" marR="0">
                        <a:lnSpc>
                          <a:spcPct val="107000"/>
                        </a:lnSpc>
                        <a:spcBef>
                          <a:spcPts val="0"/>
                        </a:spcBef>
                        <a:spcAft>
                          <a:spcPts val="800"/>
                        </a:spcAft>
                      </a:pPr>
                      <a:r>
                        <a:rPr lang="mk-MK" sz="1400" dirty="0">
                          <a:effectLst/>
                        </a:rPr>
                        <a:t>МТСП</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a:lnSpc>
                          <a:spcPct val="107000"/>
                        </a:lnSpc>
                        <a:spcBef>
                          <a:spcPts val="0"/>
                        </a:spcBef>
                        <a:spcAft>
                          <a:spcPts val="800"/>
                        </a:spcAft>
                      </a:pPr>
                      <a:r>
                        <a:rPr lang="mk-MK" sz="1400" dirty="0" smtClean="0">
                          <a:effectLst/>
                        </a:rPr>
                        <a:t>Директор на МЦСР</a:t>
                      </a:r>
                    </a:p>
                    <a:p>
                      <a:pPr marL="0" marR="0">
                        <a:lnSpc>
                          <a:spcPct val="107000"/>
                        </a:lnSpc>
                        <a:spcBef>
                          <a:spcPts val="0"/>
                        </a:spcBef>
                        <a:spcAft>
                          <a:spcPts val="800"/>
                        </a:spcAft>
                      </a:pPr>
                      <a:r>
                        <a:rPr lang="mk-MK" sz="1400" dirty="0" smtClean="0">
                          <a:effectLst/>
                          <a:latin typeface="Calibri" panose="020F0502020204030204" pitchFamily="34" charset="0"/>
                          <a:ea typeface="Calibri" panose="020F0502020204030204" pitchFamily="34" charset="0"/>
                          <a:cs typeface="Times New Roman" panose="02020603050405020304" pitchFamily="18" charset="0"/>
                        </a:rPr>
                        <a:t>Меѓуопштински</a:t>
                      </a:r>
                      <a:r>
                        <a:rPr lang="mk-MK" sz="1400" baseline="0" dirty="0" smtClean="0">
                          <a:effectLst/>
                          <a:latin typeface="Calibri" panose="020F0502020204030204" pitchFamily="34" charset="0"/>
                          <a:ea typeface="Calibri" panose="020F0502020204030204" pitchFamily="34" charset="0"/>
                          <a:cs typeface="Times New Roman" panose="02020603050405020304" pitchFamily="18" charset="0"/>
                        </a:rPr>
                        <a:t> Центар</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a:lnSpc>
                          <a:spcPct val="107000"/>
                        </a:lnSpc>
                        <a:spcBef>
                          <a:spcPts val="0"/>
                        </a:spcBef>
                        <a:spcAft>
                          <a:spcPts val="800"/>
                        </a:spcAft>
                      </a:pPr>
                      <a:r>
                        <a:rPr lang="mk-MK" sz="1400">
                          <a:effectLst/>
                        </a:rPr>
                        <a:t>„МТСП е многу активна во овој период на криза и креира мерки....“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extLst>
                  <a:ext uri="{0D108BD9-81ED-4DB2-BD59-A6C34878D82A}">
                    <a16:rowId xmlns:a16="http://schemas.microsoft.com/office/drawing/2014/main" val="568099791"/>
                  </a:ext>
                </a:extLst>
              </a:tr>
              <a:tr h="1409895">
                <a:tc>
                  <a:txBody>
                    <a:bodyPr/>
                    <a:lstStyle/>
                    <a:p>
                      <a:pPr marL="0" marR="0">
                        <a:lnSpc>
                          <a:spcPct val="107000"/>
                        </a:lnSpc>
                        <a:spcBef>
                          <a:spcPts val="0"/>
                        </a:spcBef>
                        <a:spcAft>
                          <a:spcPts val="800"/>
                        </a:spcAft>
                      </a:pPr>
                      <a:r>
                        <a:rPr lang="mk-MK" sz="1400" dirty="0">
                          <a:effectLst/>
                        </a:rPr>
                        <a:t>Жртви на семејно насилство</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mk-MK" sz="1400" dirty="0" smtClean="0">
                          <a:effectLst/>
                        </a:rPr>
                        <a:t>Директор на МЦСР;</a:t>
                      </a:r>
                      <a:endParaRPr lang="en-US" sz="1400" dirty="0">
                        <a:effectLst/>
                      </a:endParaRPr>
                    </a:p>
                    <a:p>
                      <a:pPr marL="0" marR="0">
                        <a:lnSpc>
                          <a:spcPct val="107000"/>
                        </a:lnSpc>
                        <a:spcBef>
                          <a:spcPts val="0"/>
                        </a:spcBef>
                        <a:spcAft>
                          <a:spcPts val="800"/>
                        </a:spcAft>
                      </a:pPr>
                      <a:r>
                        <a:rPr lang="mk-MK" sz="1400" dirty="0">
                          <a:effectLst/>
                        </a:rPr>
                        <a:t>Водителка</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a:lnSpc>
                          <a:spcPct val="107000"/>
                        </a:lnSpc>
                        <a:spcBef>
                          <a:spcPts val="0"/>
                        </a:spcBef>
                        <a:spcAft>
                          <a:spcPts val="800"/>
                        </a:spcAft>
                      </a:pPr>
                      <a:r>
                        <a:rPr lang="mk-MK" sz="1400" dirty="0">
                          <a:effectLst/>
                        </a:rPr>
                        <a:t>Бафтији зборуваше за заштитата што се презема за жртвите на семејно насилство.</a:t>
                      </a:r>
                      <a:endParaRPr lang="en-US" sz="1400" dirty="0">
                        <a:effectLst/>
                      </a:endParaRPr>
                    </a:p>
                    <a:p>
                      <a:pPr marL="0" marR="0">
                        <a:lnSpc>
                          <a:spcPct val="107000"/>
                        </a:lnSpc>
                        <a:spcBef>
                          <a:spcPts val="0"/>
                        </a:spcBef>
                        <a:spcAft>
                          <a:spcPts val="800"/>
                        </a:spcAft>
                      </a:pPr>
                      <a:r>
                        <a:rPr lang="mk-MK" sz="1400" dirty="0">
                          <a:effectLst/>
                        </a:rPr>
                        <a:t>Водителката изнесуваше информации дека недоволната заштитата на жртвите е најчеста причина за непријавување на РЗН: „Дискутабилна е вербата на жртвите во правосудството“.</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extLst>
                  <a:ext uri="{0D108BD9-81ED-4DB2-BD59-A6C34878D82A}">
                    <a16:rowId xmlns:a16="http://schemas.microsoft.com/office/drawing/2014/main" val="2056252569"/>
                  </a:ext>
                </a:extLst>
              </a:tr>
              <a:tr h="859139">
                <a:tc>
                  <a:txBody>
                    <a:bodyPr/>
                    <a:lstStyle/>
                    <a:p>
                      <a:pPr marL="0" marR="0">
                        <a:lnSpc>
                          <a:spcPct val="107000"/>
                        </a:lnSpc>
                        <a:spcBef>
                          <a:spcPts val="0"/>
                        </a:spcBef>
                        <a:spcAft>
                          <a:spcPts val="800"/>
                        </a:spcAft>
                      </a:pPr>
                      <a:r>
                        <a:rPr lang="mk-MK" sz="1400" dirty="0">
                          <a:effectLst/>
                        </a:rPr>
                        <a:t>Судство</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mk-MK" sz="1400" b="0" i="0" u="none" strike="noStrike" kern="1200" cap="none" spc="0" normalizeH="0" baseline="0" noProof="0" dirty="0" smtClean="0">
                          <a:ln>
                            <a:noFill/>
                          </a:ln>
                          <a:solidFill>
                            <a:prstClr val="black"/>
                          </a:solidFill>
                          <a:effectLst/>
                          <a:uLnTx/>
                          <a:uFillTx/>
                          <a:latin typeface="Tenorite"/>
                          <a:ea typeface="+mn-ea"/>
                          <a:cs typeface="+mn-cs"/>
                        </a:rPr>
                        <a:t>Директор на МЦСР</a:t>
                      </a:r>
                    </a:p>
                  </a:txBody>
                  <a:tcPr marL="46679" marR="46679" marT="0" marB="0">
                    <a:solidFill>
                      <a:schemeClr val="accent6">
                        <a:lumMod val="40000"/>
                        <a:lumOff val="60000"/>
                      </a:schemeClr>
                    </a:solidFill>
                  </a:tcPr>
                </a:tc>
                <a:tc>
                  <a:txBody>
                    <a:bodyPr/>
                    <a:lstStyle/>
                    <a:p>
                      <a:pPr marL="0" marR="0">
                        <a:lnSpc>
                          <a:spcPct val="107000"/>
                        </a:lnSpc>
                        <a:spcBef>
                          <a:spcPts val="0"/>
                        </a:spcBef>
                        <a:spcAft>
                          <a:spcPts val="800"/>
                        </a:spcAft>
                      </a:pPr>
                      <a:r>
                        <a:rPr lang="mk-MK" sz="1400" dirty="0">
                          <a:effectLst/>
                        </a:rPr>
                        <a:t>Водителката праша дали МЦСР соработува со судство, а Бафтији одговори дека имаат соработка: „Ние му предлагаме мерки на судството, а тие се тие кои изречуваат мерки, и ние понатаму немаме надлежности“.</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extLst>
                  <a:ext uri="{0D108BD9-81ED-4DB2-BD59-A6C34878D82A}">
                    <a16:rowId xmlns:a16="http://schemas.microsoft.com/office/drawing/2014/main" val="964946934"/>
                  </a:ext>
                </a:extLst>
              </a:tr>
              <a:tr h="556704">
                <a:tc>
                  <a:txBody>
                    <a:bodyPr/>
                    <a:lstStyle/>
                    <a:p>
                      <a:pPr marL="0" marR="0">
                        <a:lnSpc>
                          <a:spcPct val="107000"/>
                        </a:lnSpc>
                        <a:spcBef>
                          <a:spcPts val="0"/>
                        </a:spcBef>
                        <a:spcAft>
                          <a:spcPts val="800"/>
                        </a:spcAft>
                      </a:pPr>
                      <a:r>
                        <a:rPr lang="mk-MK" sz="1400" dirty="0">
                          <a:effectLst/>
                        </a:rPr>
                        <a:t>МЦСР – Скопје</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mk-MK" sz="1400" b="0" i="0" u="none" strike="noStrike" kern="1200" cap="none" spc="0" normalizeH="0" baseline="0" noProof="0" smtClean="0">
                          <a:ln>
                            <a:noFill/>
                          </a:ln>
                          <a:solidFill>
                            <a:prstClr val="black"/>
                          </a:solidFill>
                          <a:effectLst/>
                          <a:uLnTx/>
                          <a:uFillTx/>
                          <a:latin typeface="Tenorite"/>
                          <a:ea typeface="+mn-ea"/>
                          <a:cs typeface="+mn-cs"/>
                        </a:rPr>
                        <a:t>Директор на МЦСР</a:t>
                      </a:r>
                      <a:endParaRPr kumimoji="0" lang="mk-MK" sz="1400" b="0" i="0" u="none" strike="noStrike" kern="1200" cap="none" spc="0" normalizeH="0" baseline="0" noProof="0" dirty="0" smtClean="0">
                        <a:ln>
                          <a:noFill/>
                        </a:ln>
                        <a:solidFill>
                          <a:prstClr val="black"/>
                        </a:solidFill>
                        <a:effectLst/>
                        <a:uLnTx/>
                        <a:uFillTx/>
                        <a:latin typeface="Tenorite"/>
                        <a:ea typeface="+mn-ea"/>
                        <a:cs typeface="+mn-cs"/>
                      </a:endParaRPr>
                    </a:p>
                  </a:txBody>
                  <a:tcPr marL="46679" marR="46679" marT="0" marB="0">
                    <a:solidFill>
                      <a:schemeClr val="accent6">
                        <a:lumMod val="40000"/>
                        <a:lumOff val="60000"/>
                      </a:schemeClr>
                    </a:solidFill>
                  </a:tcPr>
                </a:tc>
                <a:tc>
                  <a:txBody>
                    <a:bodyPr/>
                    <a:lstStyle/>
                    <a:p>
                      <a:pPr marL="0" marR="0">
                        <a:lnSpc>
                          <a:spcPct val="107000"/>
                        </a:lnSpc>
                        <a:spcBef>
                          <a:spcPts val="0"/>
                        </a:spcBef>
                        <a:spcAft>
                          <a:spcPts val="800"/>
                        </a:spcAft>
                      </a:pPr>
                      <a:r>
                        <a:rPr lang="mk-MK" sz="1400" dirty="0">
                          <a:effectLst/>
                        </a:rPr>
                        <a:t>Бафтији ги дефинираше надлежностите на МЦСР при пријава од жртва на насилство.</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extLst>
                  <a:ext uri="{0D108BD9-81ED-4DB2-BD59-A6C34878D82A}">
                    <a16:rowId xmlns:a16="http://schemas.microsoft.com/office/drawing/2014/main" val="4182775514"/>
                  </a:ext>
                </a:extLst>
              </a:tr>
              <a:tr h="859139">
                <a:tc>
                  <a:txBody>
                    <a:bodyPr/>
                    <a:lstStyle/>
                    <a:p>
                      <a:pPr marL="0" marR="0">
                        <a:lnSpc>
                          <a:spcPct val="107000"/>
                        </a:lnSpc>
                        <a:spcBef>
                          <a:spcPts val="0"/>
                        </a:spcBef>
                        <a:spcAft>
                          <a:spcPts val="800"/>
                        </a:spcAft>
                      </a:pPr>
                      <a:r>
                        <a:rPr lang="mk-MK" sz="1400" dirty="0">
                          <a:effectLst/>
                        </a:rPr>
                        <a:t>Работодавачи</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mk-MK" sz="1400" b="0" i="0" u="none" strike="noStrike" kern="1200" cap="none" spc="0" normalizeH="0" baseline="0" noProof="0" smtClean="0">
                          <a:ln>
                            <a:noFill/>
                          </a:ln>
                          <a:solidFill>
                            <a:prstClr val="black"/>
                          </a:solidFill>
                          <a:effectLst/>
                          <a:uLnTx/>
                          <a:uFillTx/>
                          <a:latin typeface="Tenorite"/>
                          <a:ea typeface="+mn-ea"/>
                          <a:cs typeface="+mn-cs"/>
                        </a:rPr>
                        <a:t>Директор на МЦСР</a:t>
                      </a:r>
                      <a:endParaRPr kumimoji="0" lang="mk-MK" sz="1400" b="0" i="0" u="none" strike="noStrike" kern="1200" cap="none" spc="0" normalizeH="0" baseline="0" noProof="0" dirty="0" smtClean="0">
                        <a:ln>
                          <a:noFill/>
                        </a:ln>
                        <a:solidFill>
                          <a:prstClr val="black"/>
                        </a:solidFill>
                        <a:effectLst/>
                        <a:uLnTx/>
                        <a:uFillTx/>
                        <a:latin typeface="Tenorite"/>
                        <a:ea typeface="+mn-ea"/>
                        <a:cs typeface="+mn-cs"/>
                      </a:endParaRPr>
                    </a:p>
                  </a:txBody>
                  <a:tcPr marL="46679" marR="46679" marT="0" marB="0">
                    <a:solidFill>
                      <a:schemeClr val="accent6">
                        <a:lumMod val="40000"/>
                        <a:lumOff val="60000"/>
                      </a:schemeClr>
                    </a:solidFill>
                  </a:tcPr>
                </a:tc>
                <a:tc>
                  <a:txBody>
                    <a:bodyPr/>
                    <a:lstStyle/>
                    <a:p>
                      <a:pPr marL="0" marR="0">
                        <a:lnSpc>
                          <a:spcPct val="107000"/>
                        </a:lnSpc>
                        <a:spcBef>
                          <a:spcPts val="0"/>
                        </a:spcBef>
                        <a:spcAft>
                          <a:spcPts val="800"/>
                        </a:spcAft>
                      </a:pPr>
                      <a:r>
                        <a:rPr lang="mk-MK" sz="1400" dirty="0">
                          <a:effectLst/>
                        </a:rPr>
                        <a:t>Бафтији зборуваше дека МЦСР има соработка и со работодавачите на жртвите. Тој изјави дека: „Работодавачите мора да имаат сенс и да вработуваат жртви на семејно насилство“.</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extLst>
                  <a:ext uri="{0D108BD9-81ED-4DB2-BD59-A6C34878D82A}">
                    <a16:rowId xmlns:a16="http://schemas.microsoft.com/office/drawing/2014/main" val="2875851711"/>
                  </a:ext>
                </a:extLst>
              </a:tr>
              <a:tr h="644355">
                <a:tc>
                  <a:txBody>
                    <a:bodyPr/>
                    <a:lstStyle/>
                    <a:p>
                      <a:pPr marL="0" marR="0">
                        <a:lnSpc>
                          <a:spcPct val="107000"/>
                        </a:lnSpc>
                        <a:spcBef>
                          <a:spcPts val="0"/>
                        </a:spcBef>
                        <a:spcAft>
                          <a:spcPts val="800"/>
                        </a:spcAft>
                      </a:pPr>
                      <a:r>
                        <a:rPr lang="mk-MK" sz="1400">
                          <a:effectLst/>
                        </a:rPr>
                        <a:t>Стручни тимови кои работат со жртвите на семејно насилство</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mk-MK" sz="1400" b="0" i="0" u="none" strike="noStrike" kern="1200" cap="none" spc="0" normalizeH="0" baseline="0" noProof="0" dirty="0" smtClean="0">
                          <a:ln>
                            <a:noFill/>
                          </a:ln>
                          <a:solidFill>
                            <a:prstClr val="black"/>
                          </a:solidFill>
                          <a:effectLst/>
                          <a:uLnTx/>
                          <a:uFillTx/>
                          <a:latin typeface="Tenorite"/>
                          <a:ea typeface="+mn-ea"/>
                          <a:cs typeface="+mn-cs"/>
                        </a:rPr>
                        <a:t>Директор на МЦСР</a:t>
                      </a:r>
                    </a:p>
                  </a:txBody>
                  <a:tcPr marL="46679" marR="46679" marT="0" marB="0">
                    <a:solidFill>
                      <a:schemeClr val="accent6">
                        <a:lumMod val="40000"/>
                        <a:lumOff val="60000"/>
                      </a:schemeClr>
                    </a:solidFill>
                  </a:tcPr>
                </a:tc>
                <a:tc>
                  <a:txBody>
                    <a:bodyPr/>
                    <a:lstStyle/>
                    <a:p>
                      <a:pPr marL="0" marR="0">
                        <a:lnSpc>
                          <a:spcPct val="107000"/>
                        </a:lnSpc>
                        <a:spcBef>
                          <a:spcPts val="0"/>
                        </a:spcBef>
                        <a:spcAft>
                          <a:spcPts val="800"/>
                        </a:spcAft>
                      </a:pPr>
                      <a:r>
                        <a:rPr lang="mk-MK" sz="1400" dirty="0">
                          <a:effectLst/>
                        </a:rPr>
                        <a:t>„Секогаш е потребна и добредојдена дополнителна обука. Но, стручните тимови се обучени добро“.</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extLst>
                  <a:ext uri="{0D108BD9-81ED-4DB2-BD59-A6C34878D82A}">
                    <a16:rowId xmlns:a16="http://schemas.microsoft.com/office/drawing/2014/main" val="3534139368"/>
                  </a:ext>
                </a:extLst>
              </a:tr>
              <a:tr h="1169517">
                <a:tc>
                  <a:txBody>
                    <a:bodyPr/>
                    <a:lstStyle/>
                    <a:p>
                      <a:pPr marL="0" marR="0">
                        <a:lnSpc>
                          <a:spcPct val="107000"/>
                        </a:lnSpc>
                        <a:spcBef>
                          <a:spcPts val="0"/>
                        </a:spcBef>
                        <a:spcAft>
                          <a:spcPts val="800"/>
                        </a:spcAft>
                      </a:pPr>
                      <a:r>
                        <a:rPr lang="mk-MK" sz="1400">
                          <a:effectLst/>
                        </a:rPr>
                        <a:t>Раководители на стручни тимови</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a:lnSpc>
                          <a:spcPct val="107000"/>
                        </a:lnSpc>
                        <a:spcBef>
                          <a:spcPts val="0"/>
                        </a:spcBef>
                        <a:spcAft>
                          <a:spcPts val="800"/>
                        </a:spcAft>
                      </a:pPr>
                      <a:r>
                        <a:rPr lang="mk-MK" sz="1400" dirty="0">
                          <a:effectLst/>
                        </a:rPr>
                        <a:t>Лиридон Бафтији;</a:t>
                      </a:r>
                      <a:endParaRPr lang="en-US" sz="1400" dirty="0">
                        <a:effectLst/>
                      </a:endParaRPr>
                    </a:p>
                    <a:p>
                      <a:pPr marL="0" marR="0">
                        <a:lnSpc>
                          <a:spcPct val="107000"/>
                        </a:lnSpc>
                        <a:spcBef>
                          <a:spcPts val="0"/>
                        </a:spcBef>
                        <a:spcAft>
                          <a:spcPts val="800"/>
                        </a:spcAft>
                      </a:pPr>
                      <a:r>
                        <a:rPr lang="mk-MK" sz="1400" dirty="0">
                          <a:effectLst/>
                        </a:rPr>
                        <a:t>Водителка</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tc>
                  <a:txBody>
                    <a:bodyPr/>
                    <a:lstStyle/>
                    <a:p>
                      <a:pPr marL="0" marR="0">
                        <a:lnSpc>
                          <a:spcPct val="107000"/>
                        </a:lnSpc>
                        <a:spcBef>
                          <a:spcPts val="0"/>
                        </a:spcBef>
                        <a:spcAft>
                          <a:spcPts val="800"/>
                        </a:spcAft>
                      </a:pPr>
                      <a:r>
                        <a:rPr lang="mk-MK" sz="1400" b="1" dirty="0" smtClean="0">
                          <a:effectLst/>
                        </a:rPr>
                        <a:t>Водителката наведуваше податоци од извештаите дека раководителите често се менуваат, немаат сензибилитет и стручност за работа со жртви на насилство. </a:t>
                      </a:r>
                      <a:endParaRPr lang="en-US" sz="1400" b="1" dirty="0" smtClean="0">
                        <a:effectLst/>
                      </a:endParaRPr>
                    </a:p>
                    <a:p>
                      <a:pPr marL="0" marR="0">
                        <a:lnSpc>
                          <a:spcPct val="107000"/>
                        </a:lnSpc>
                        <a:spcBef>
                          <a:spcPts val="0"/>
                        </a:spcBef>
                        <a:spcAft>
                          <a:spcPts val="800"/>
                        </a:spcAft>
                      </a:pPr>
                      <a:r>
                        <a:rPr lang="mk-MK" sz="1400" dirty="0" smtClean="0">
                          <a:effectLst/>
                        </a:rPr>
                        <a:t>Бафтији </a:t>
                      </a:r>
                      <a:r>
                        <a:rPr lang="mk-MK" sz="1400" dirty="0">
                          <a:effectLst/>
                        </a:rPr>
                        <a:t>велеше дека раководителите од како е тој раководител не се менуваат и дека се стручни.</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79" marR="46679" marT="0" marB="0">
                    <a:solidFill>
                      <a:schemeClr val="accent6">
                        <a:lumMod val="40000"/>
                        <a:lumOff val="60000"/>
                      </a:schemeClr>
                    </a:solidFill>
                  </a:tcPr>
                </a:tc>
                <a:extLst>
                  <a:ext uri="{0D108BD9-81ED-4DB2-BD59-A6C34878D82A}">
                    <a16:rowId xmlns:a16="http://schemas.microsoft.com/office/drawing/2014/main" val="1377689793"/>
                  </a:ext>
                </a:extLst>
              </a:tr>
            </a:tbl>
          </a:graphicData>
        </a:graphic>
      </p:graphicFrame>
    </p:spTree>
    <p:extLst>
      <p:ext uri="{BB962C8B-B14F-4D97-AF65-F5344CB8AC3E}">
        <p14:creationId xmlns:p14="http://schemas.microsoft.com/office/powerpoint/2010/main" val="2361210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26</a:t>
            </a:fld>
            <a:endParaRPr lang="en-US" dirty="0"/>
          </a:p>
        </p:txBody>
      </p:sp>
      <p:sp>
        <p:nvSpPr>
          <p:cNvPr id="5" name="Rectangle 4"/>
          <p:cNvSpPr/>
          <p:nvPr/>
        </p:nvSpPr>
        <p:spPr>
          <a:xfrm>
            <a:off x="324465" y="309716"/>
            <a:ext cx="5633883" cy="6427401"/>
          </a:xfrm>
          <a:prstGeom prst="rect">
            <a:avLst/>
          </a:prstGeom>
        </p:spPr>
        <p:txBody>
          <a:bodyPr wrap="square">
            <a:spAutoFit/>
          </a:bodyPr>
          <a:lstStyle/>
          <a:p>
            <a:pPr algn="just">
              <a:lnSpc>
                <a:spcPct val="150000"/>
              </a:lnSpc>
              <a:spcAft>
                <a:spcPts val="800"/>
              </a:spcAft>
            </a:pPr>
            <a:r>
              <a:rPr lang="mk-MK" b="1" dirty="0">
                <a:latin typeface="Times New Roman" panose="02020603050405020304" pitchFamily="18" charset="0"/>
                <a:ea typeface="Calibri" panose="020F0502020204030204" pitchFamily="34" charset="0"/>
              </a:rPr>
              <a:t>Сумирани </a:t>
            </a:r>
            <a:r>
              <a:rPr lang="mk-MK" b="1" dirty="0" smtClean="0">
                <a:latin typeface="Times New Roman" panose="02020603050405020304" pitchFamily="18" charset="0"/>
                <a:ea typeface="Calibri" panose="020F0502020204030204" pitchFamily="34" charset="0"/>
              </a:rPr>
              <a:t>заклучоци </a:t>
            </a:r>
          </a:p>
          <a:p>
            <a:r>
              <a:rPr lang="mk-MK" dirty="0" smtClean="0">
                <a:latin typeface="Times New Roman" panose="02020603050405020304" pitchFamily="18" charset="0"/>
                <a:cs typeface="Times New Roman" panose="02020603050405020304" pitchFamily="18" charset="0"/>
              </a:rPr>
              <a:t>1. Најчесто за </a:t>
            </a:r>
            <a:r>
              <a:rPr lang="mk-MK" dirty="0">
                <a:latin typeface="Times New Roman" panose="02020603050405020304" pitchFamily="18" charset="0"/>
                <a:cs typeface="Times New Roman" panose="02020603050405020304" pitchFamily="18" charset="0"/>
              </a:rPr>
              <a:t>меѓународниот ден на жената – 8 Март. </a:t>
            </a:r>
            <a:endParaRPr lang="en-US" dirty="0">
              <a:latin typeface="Times New Roman" panose="02020603050405020304" pitchFamily="18" charset="0"/>
              <a:cs typeface="Times New Roman" panose="02020603050405020304" pitchFamily="18" charset="0"/>
            </a:endParaRPr>
          </a:p>
          <a:p>
            <a:r>
              <a:rPr lang="mk-MK" dirty="0" smtClean="0">
                <a:latin typeface="Times New Roman" panose="02020603050405020304" pitchFamily="18" charset="0"/>
                <a:cs typeface="Times New Roman" panose="02020603050405020304" pitchFamily="18" charset="0"/>
              </a:rPr>
              <a:t>2. Овие </a:t>
            </a:r>
            <a:r>
              <a:rPr lang="mk-MK" dirty="0">
                <a:latin typeface="Times New Roman" panose="02020603050405020304" pitchFamily="18" charset="0"/>
                <a:cs typeface="Times New Roman" panose="02020603050405020304" pitchFamily="18" charset="0"/>
              </a:rPr>
              <a:t>прилози/емисии посветени на РЗН вообичаено во анализираниот период ги третираа темите како семејното насилство, фемицидот, еден вид на економско насилство врз жените во јавната – општествена сфера, како кршењето на работничките права на жените во текстилната индустрија, но и теми што се однесуваа на реалните состојби (статистички податоци) и информации за РЗН, резултати од истражувања и анализи, како и излагања на експерт(к)и и надлежни институции.</a:t>
            </a:r>
            <a:endParaRPr lang="en-US" dirty="0">
              <a:latin typeface="Times New Roman" panose="02020603050405020304" pitchFamily="18" charset="0"/>
              <a:cs typeface="Times New Roman" panose="02020603050405020304" pitchFamily="18" charset="0"/>
            </a:endParaRPr>
          </a:p>
          <a:p>
            <a:r>
              <a:rPr lang="mk-MK" dirty="0" smtClean="0">
                <a:latin typeface="Times New Roman" panose="02020603050405020304" pitchFamily="18" charset="0"/>
                <a:cs typeface="Times New Roman" panose="02020603050405020304" pitchFamily="18" charset="0"/>
              </a:rPr>
              <a:t>3. Најчесто</a:t>
            </a:r>
            <a:r>
              <a:rPr lang="mk-MK" dirty="0">
                <a:latin typeface="Times New Roman" panose="02020603050405020304" pitchFamily="18" charset="0"/>
                <a:cs typeface="Times New Roman" panose="02020603050405020304" pitchFamily="18" charset="0"/>
              </a:rPr>
              <a:t>, темите за РЗН </a:t>
            </a:r>
            <a:r>
              <a:rPr lang="mk-MK" dirty="0" smtClean="0">
                <a:latin typeface="Times New Roman" panose="02020603050405020304" pitchFamily="18" charset="0"/>
                <a:cs typeface="Times New Roman" panose="02020603050405020304" pitchFamily="18" charset="0"/>
              </a:rPr>
              <a:t>меѓу </a:t>
            </a:r>
            <a:r>
              <a:rPr lang="mk-MK" dirty="0">
                <a:latin typeface="Times New Roman" panose="02020603050405020304" pitchFamily="18" charset="0"/>
                <a:cs typeface="Times New Roman" panose="02020603050405020304" pitchFamily="18" charset="0"/>
              </a:rPr>
              <a:t>прилози што тематски не беа поврзани со РЗН </a:t>
            </a:r>
            <a:endParaRPr lang="en-US" dirty="0">
              <a:latin typeface="Times New Roman" panose="02020603050405020304" pitchFamily="18" charset="0"/>
              <a:cs typeface="Times New Roman" panose="02020603050405020304" pitchFamily="18" charset="0"/>
            </a:endParaRPr>
          </a:p>
          <a:p>
            <a:r>
              <a:rPr lang="mk-MK" dirty="0" smtClean="0">
                <a:latin typeface="Times New Roman" panose="02020603050405020304" pitchFamily="18" charset="0"/>
                <a:cs typeface="Times New Roman" panose="02020603050405020304" pitchFamily="18" charset="0"/>
              </a:rPr>
              <a:t>4. Само </a:t>
            </a:r>
            <a:r>
              <a:rPr lang="mk-MK" dirty="0">
                <a:latin typeface="Times New Roman" panose="02020603050405020304" pitchFamily="18" charset="0"/>
                <a:cs typeface="Times New Roman" panose="02020603050405020304" pitchFamily="18" charset="0"/>
              </a:rPr>
              <a:t>во еден прилог се споменуваше прецизно терминот „родово засновано насилство“.</a:t>
            </a:r>
            <a:endParaRPr lang="en-US" dirty="0">
              <a:latin typeface="Times New Roman" panose="02020603050405020304" pitchFamily="18" charset="0"/>
              <a:cs typeface="Times New Roman" panose="02020603050405020304" pitchFamily="18" charset="0"/>
            </a:endParaRPr>
          </a:p>
          <a:p>
            <a:r>
              <a:rPr lang="mk-MK" dirty="0" smtClean="0">
                <a:latin typeface="Times New Roman" panose="02020603050405020304" pitchFamily="18" charset="0"/>
                <a:cs typeface="Times New Roman" panose="02020603050405020304" pitchFamily="18" charset="0"/>
              </a:rPr>
              <a:t>5. Прецизни </a:t>
            </a:r>
            <a:r>
              <a:rPr lang="mk-MK" dirty="0">
                <a:latin typeface="Times New Roman" panose="02020603050405020304" pitchFamily="18" charset="0"/>
                <a:cs typeface="Times New Roman" panose="02020603050405020304" pitchFamily="18" charset="0"/>
              </a:rPr>
              <a:t>извори. </a:t>
            </a:r>
            <a:endParaRPr lang="en-US" dirty="0">
              <a:latin typeface="Times New Roman" panose="02020603050405020304" pitchFamily="18" charset="0"/>
              <a:cs typeface="Times New Roman" panose="02020603050405020304" pitchFamily="18" charset="0"/>
            </a:endParaRPr>
          </a:p>
          <a:p>
            <a:r>
              <a:rPr lang="mk-MK" dirty="0" smtClean="0">
                <a:latin typeface="Times New Roman" panose="02020603050405020304" pitchFamily="18" charset="0"/>
                <a:cs typeface="Times New Roman" panose="02020603050405020304" pitchFamily="18" charset="0"/>
              </a:rPr>
              <a:t>6. Извори </a:t>
            </a:r>
            <a:r>
              <a:rPr lang="mk-MK" dirty="0">
                <a:latin typeface="Times New Roman" panose="02020603050405020304" pitchFamily="18" charset="0"/>
                <a:cs typeface="Times New Roman" panose="02020603050405020304" pitchFamily="18" charset="0"/>
              </a:rPr>
              <a:t>од </a:t>
            </a:r>
            <a:r>
              <a:rPr lang="mk-MK" dirty="0" smtClean="0">
                <a:latin typeface="Times New Roman" panose="02020603050405020304" pitchFamily="18" charset="0"/>
                <a:cs typeface="Times New Roman" panose="02020603050405020304" pitchFamily="18" charset="0"/>
              </a:rPr>
              <a:t>повеќе различни страни</a:t>
            </a:r>
            <a:endParaRPr lang="en-US" dirty="0">
              <a:latin typeface="Times New Roman" panose="02020603050405020304" pitchFamily="18" charset="0"/>
              <a:cs typeface="Times New Roman" panose="02020603050405020304" pitchFamily="18" charset="0"/>
            </a:endParaRPr>
          </a:p>
          <a:p>
            <a:r>
              <a:rPr lang="mk-MK" dirty="0" smtClean="0">
                <a:latin typeface="Times New Roman" panose="02020603050405020304" pitchFamily="18" charset="0"/>
                <a:cs typeface="Times New Roman" panose="02020603050405020304" pitchFamily="18" charset="0"/>
              </a:rPr>
              <a:t>7. Присутен гласот </a:t>
            </a:r>
            <a:r>
              <a:rPr lang="mk-MK" dirty="0">
                <a:latin typeface="Times New Roman" panose="02020603050405020304" pitchFamily="18" charset="0"/>
                <a:cs typeface="Times New Roman" panose="02020603050405020304" pitchFamily="18" charset="0"/>
              </a:rPr>
              <a:t>на </a:t>
            </a:r>
            <a:r>
              <a:rPr lang="mk-MK" dirty="0" smtClean="0">
                <a:latin typeface="Times New Roman" panose="02020603050405020304" pitchFamily="18" charset="0"/>
                <a:cs typeface="Times New Roman" panose="02020603050405020304" pitchFamily="18" charset="0"/>
              </a:rPr>
              <a:t>активистките</a:t>
            </a:r>
            <a:endParaRPr lang="en-US" dirty="0">
              <a:latin typeface="Times New Roman" panose="02020603050405020304" pitchFamily="18" charset="0"/>
              <a:cs typeface="Times New Roman" panose="02020603050405020304" pitchFamily="18" charset="0"/>
            </a:endParaRPr>
          </a:p>
          <a:p>
            <a:r>
              <a:rPr lang="mk-MK" dirty="0" smtClean="0">
                <a:latin typeface="Times New Roman" panose="02020603050405020304" pitchFamily="18" charset="0"/>
                <a:cs typeface="Times New Roman" panose="02020603050405020304" pitchFamily="18" charset="0"/>
              </a:rPr>
              <a:t>8. Жените</a:t>
            </a:r>
            <a:r>
              <a:rPr lang="mk-MK" b="1" dirty="0" smtClean="0">
                <a:latin typeface="Times New Roman" panose="02020603050405020304" pitchFamily="18" charset="0"/>
                <a:cs typeface="Times New Roman" panose="02020603050405020304" pitchFamily="18" charset="0"/>
              </a:rPr>
              <a:t> </a:t>
            </a:r>
            <a:r>
              <a:rPr lang="mk-MK" dirty="0" smtClean="0">
                <a:latin typeface="Times New Roman" panose="02020603050405020304" pitchFamily="18" charset="0"/>
                <a:cs typeface="Times New Roman" panose="02020603050405020304" pitchFamily="18" charset="0"/>
              </a:rPr>
              <a:t>во реален контекст</a:t>
            </a:r>
            <a:endParaRPr lang="en-US" dirty="0">
              <a:latin typeface="Times New Roman" panose="02020603050405020304" pitchFamily="18" charset="0"/>
              <a:cs typeface="Times New Roman" panose="02020603050405020304" pitchFamily="18" charset="0"/>
            </a:endParaRPr>
          </a:p>
          <a:p>
            <a:r>
              <a:rPr lang="mk-MK" dirty="0" smtClean="0">
                <a:latin typeface="Times New Roman" panose="02020603050405020304" pitchFamily="18" charset="0"/>
                <a:cs typeface="Times New Roman" panose="02020603050405020304" pitchFamily="18" charset="0"/>
              </a:rPr>
              <a:t>9. Медиумите </a:t>
            </a:r>
            <a:r>
              <a:rPr lang="mk-MK" dirty="0">
                <a:latin typeface="Times New Roman" panose="02020603050405020304" pitchFamily="18" charset="0"/>
                <a:cs typeface="Times New Roman" panose="02020603050405020304" pitchFamily="18" charset="0"/>
              </a:rPr>
              <a:t>мошне детално и сеопфатно го врамуваа насилството во социополитичкиот контекст </a:t>
            </a:r>
            <a:endParaRPr lang="mk-MK" dirty="0" smtClean="0">
              <a:effectLst/>
              <a:latin typeface="Calibri" panose="020F0502020204030204" pitchFamily="34" charset="0"/>
              <a:ea typeface="Calibri" panose="020F0502020204030204" pitchFamily="34" charset="0"/>
            </a:endParaRPr>
          </a:p>
        </p:txBody>
      </p:sp>
      <p:sp>
        <p:nvSpPr>
          <p:cNvPr id="2" name="TextBox 1"/>
          <p:cNvSpPr txBox="1"/>
          <p:nvPr/>
        </p:nvSpPr>
        <p:spPr>
          <a:xfrm>
            <a:off x="6371303" y="906601"/>
            <a:ext cx="5515897" cy="5078313"/>
          </a:xfrm>
          <a:prstGeom prst="rect">
            <a:avLst/>
          </a:prstGeom>
          <a:solidFill>
            <a:schemeClr val="accent6">
              <a:lumMod val="20000"/>
              <a:lumOff val="80000"/>
            </a:schemeClr>
          </a:solidFill>
        </p:spPr>
        <p:txBody>
          <a:bodyPr wrap="square" rtlCol="0">
            <a:spAutoFit/>
          </a:bodyPr>
          <a:lstStyle/>
          <a:p>
            <a:r>
              <a:rPr lang="mk-MK" b="1" dirty="0" smtClean="0">
                <a:latin typeface="Times New Roman" panose="02020603050405020304" pitchFamily="18" charset="0"/>
                <a:cs typeface="Times New Roman" panose="02020603050405020304" pitchFamily="18" charset="0"/>
              </a:rPr>
              <a:t>Препораки</a:t>
            </a:r>
          </a:p>
          <a:p>
            <a:pPr lvl="0"/>
            <a:r>
              <a:rPr lang="mk-MK" dirty="0">
                <a:latin typeface="Times New Roman" panose="02020603050405020304" pitchFamily="18" charset="0"/>
                <a:cs typeface="Times New Roman" panose="02020603050405020304" pitchFamily="18" charset="0"/>
              </a:rPr>
              <a:t>Континуиран интерес и да се прави соодветен баланс на известување за конкретни случаи и обработување на темата од еден поопшт аспект. </a:t>
            </a:r>
            <a:endParaRPr lang="en-US" dirty="0">
              <a:latin typeface="Times New Roman" panose="02020603050405020304" pitchFamily="18" charset="0"/>
              <a:cs typeface="Times New Roman" panose="02020603050405020304" pitchFamily="18" charset="0"/>
            </a:endParaRPr>
          </a:p>
          <a:p>
            <a:pPr lvl="0"/>
            <a:r>
              <a:rPr lang="mk-MK" dirty="0">
                <a:latin typeface="Times New Roman" panose="02020603050405020304" pitchFamily="18" charset="0"/>
                <a:cs typeface="Times New Roman" panose="02020603050405020304" pitchFamily="18" charset="0"/>
              </a:rPr>
              <a:t>Социјалната конструкција на терминот </a:t>
            </a:r>
            <a:r>
              <a:rPr lang="mk-MK" b="1" dirty="0">
                <a:latin typeface="Times New Roman" panose="02020603050405020304" pitchFamily="18" charset="0"/>
                <a:cs typeface="Times New Roman" panose="02020603050405020304" pitchFamily="18" charset="0"/>
              </a:rPr>
              <a:t>родово засновано насилство</a:t>
            </a:r>
            <a:r>
              <a:rPr lang="mk-MK"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0"/>
            <a:r>
              <a:rPr lang="mk-MK" dirty="0">
                <a:latin typeface="Times New Roman" panose="02020603050405020304" pitchFamily="18" charset="0"/>
                <a:cs typeface="Times New Roman" panose="02020603050405020304" pitchFamily="18" charset="0"/>
              </a:rPr>
              <a:t>Да се продолжи со цитирање на прецизни извори, извори од повеќе страни, извори од различен вид: и офицајани но, и алтернативни и независни. </a:t>
            </a:r>
            <a:endParaRPr lang="mk-MK" dirty="0" smtClean="0">
              <a:latin typeface="Times New Roman" panose="02020603050405020304" pitchFamily="18" charset="0"/>
              <a:cs typeface="Times New Roman" panose="02020603050405020304" pitchFamily="18" charset="0"/>
            </a:endParaRPr>
          </a:p>
          <a:p>
            <a:pPr lvl="0"/>
            <a:r>
              <a:rPr lang="mk-MK" dirty="0" smtClean="0">
                <a:latin typeface="Times New Roman" panose="02020603050405020304" pitchFamily="18" charset="0"/>
                <a:cs typeface="Times New Roman" panose="02020603050405020304" pitchFamily="18" charset="0"/>
              </a:rPr>
              <a:t>Гласот </a:t>
            </a:r>
            <a:r>
              <a:rPr lang="mk-MK" dirty="0">
                <a:latin typeface="Times New Roman" panose="02020603050405020304" pitchFamily="18" charset="0"/>
                <a:cs typeface="Times New Roman" panose="02020603050405020304" pitchFamily="18" charset="0"/>
              </a:rPr>
              <a:t>на жените постојано да биде присутен.</a:t>
            </a:r>
            <a:endParaRPr lang="en-US" dirty="0">
              <a:latin typeface="Times New Roman" panose="02020603050405020304" pitchFamily="18" charset="0"/>
              <a:cs typeface="Times New Roman" panose="02020603050405020304" pitchFamily="18" charset="0"/>
            </a:endParaRPr>
          </a:p>
          <a:p>
            <a:pPr lvl="0"/>
            <a:r>
              <a:rPr lang="mk-MK" dirty="0">
                <a:latin typeface="Times New Roman" panose="02020603050405020304" pitchFamily="18" charset="0"/>
                <a:cs typeface="Times New Roman" panose="02020603050405020304" pitchFamily="18" charset="0"/>
              </a:rPr>
              <a:t>Внимателна употреба на емотивно оптоварени зборови кога се известува за РЗН. </a:t>
            </a:r>
            <a:endParaRPr lang="en-US" dirty="0">
              <a:latin typeface="Times New Roman" panose="02020603050405020304" pitchFamily="18" charset="0"/>
              <a:cs typeface="Times New Roman" panose="02020603050405020304" pitchFamily="18" charset="0"/>
            </a:endParaRPr>
          </a:p>
          <a:p>
            <a:pPr lvl="0"/>
            <a:r>
              <a:rPr lang="mk-MK" dirty="0">
                <a:latin typeface="Times New Roman" panose="02020603050405020304" pitchFamily="18" charset="0"/>
                <a:cs typeface="Times New Roman" panose="02020603050405020304" pitchFamily="18" charset="0"/>
              </a:rPr>
              <a:t>Јасно опишување на општествниот контекст во кој се јавува насилството. </a:t>
            </a:r>
            <a:endParaRPr lang="en-US" dirty="0">
              <a:latin typeface="Times New Roman" panose="02020603050405020304" pitchFamily="18" charset="0"/>
              <a:cs typeface="Times New Roman" panose="02020603050405020304" pitchFamily="18" charset="0"/>
            </a:endParaRPr>
          </a:p>
          <a:p>
            <a:pPr lvl="0"/>
            <a:r>
              <a:rPr lang="mk-MK" dirty="0">
                <a:latin typeface="Times New Roman" panose="02020603050405020304" pitchFamily="18" charset="0"/>
                <a:cs typeface="Times New Roman" panose="02020603050405020304" pitchFamily="18" charset="0"/>
              </a:rPr>
              <a:t>П</a:t>
            </a:r>
            <a:r>
              <a:rPr lang="en-US" dirty="0" err="1">
                <a:latin typeface="Times New Roman" panose="02020603050405020304" pitchFamily="18" charset="0"/>
                <a:cs typeface="Times New Roman" panose="02020603050405020304" pitchFamily="18" charset="0"/>
              </a:rPr>
              <a:t>ромовирање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на</a:t>
            </a:r>
            <a:r>
              <a:rPr lang="en-US" dirty="0">
                <a:latin typeface="Times New Roman" panose="02020603050405020304" pitchFamily="18" charset="0"/>
                <a:cs typeface="Times New Roman" panose="02020603050405020304" pitchFamily="18" charset="0"/>
              </a:rPr>
              <a:t> </a:t>
            </a:r>
            <a:r>
              <a:rPr lang="mk-MK" dirty="0">
                <a:latin typeface="Times New Roman" panose="02020603050405020304" pitchFamily="18" charset="0"/>
                <a:cs typeface="Times New Roman" panose="02020603050405020304" pitchFamily="18" charset="0"/>
              </a:rPr>
              <a:t>РЗН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како</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општествен</a:t>
            </a:r>
            <a:r>
              <a:rPr lang="en-US" dirty="0">
                <a:latin typeface="Times New Roman" panose="02020603050405020304" pitchFamily="18" charset="0"/>
                <a:cs typeface="Times New Roman" panose="02020603050405020304" pitchFamily="18" charset="0"/>
              </a:rPr>
              <a:t>,</a:t>
            </a:r>
            <a:r>
              <a:rPr lang="mk-MK" dirty="0">
                <a:latin typeface="Times New Roman" panose="02020603050405020304" pitchFamily="18" charset="0"/>
                <a:cs typeface="Times New Roman" panose="02020603050405020304" pitchFamily="18" charset="0"/>
              </a:rPr>
              <a:t> на заедницата проблем,</a:t>
            </a:r>
            <a:r>
              <a:rPr lang="en-US" dirty="0">
                <a:latin typeface="Times New Roman" panose="02020603050405020304" pitchFamily="18" charset="0"/>
                <a:cs typeface="Times New Roman" panose="02020603050405020304" pitchFamily="18" charset="0"/>
              </a:rPr>
              <a:t> а </a:t>
            </a:r>
            <a:r>
              <a:rPr lang="en-US" dirty="0" err="1">
                <a:latin typeface="Times New Roman" panose="02020603050405020304" pitchFamily="18" charset="0"/>
                <a:cs typeface="Times New Roman" panose="02020603050405020304" pitchFamily="18" charset="0"/>
              </a:rPr>
              <a:t>не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индивидуален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проблем</a:t>
            </a:r>
            <a:r>
              <a:rPr lang="en-US" dirty="0">
                <a:latin typeface="Times New Roman" panose="02020603050405020304" pitchFamily="18" charset="0"/>
                <a:cs typeface="Times New Roman" panose="02020603050405020304" pitchFamily="18" charset="0"/>
              </a:rPr>
              <a:t>, </a:t>
            </a:r>
            <a:r>
              <a:rPr lang="mk-MK" dirty="0">
                <a:latin typeface="Times New Roman" panose="02020603050405020304" pitchFamily="18" charset="0"/>
                <a:cs typeface="Times New Roman" panose="02020603050405020304" pitchFamily="18" charset="0"/>
              </a:rPr>
              <a:t>со кој треба да се справува единката сама и незаштитена.</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69787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2B3E-FC8B-4E39-8617-3BBB56824C54}"/>
              </a:ext>
            </a:extLst>
          </p:cNvPr>
          <p:cNvSpPr>
            <a:spLocks noGrp="1"/>
          </p:cNvSpPr>
          <p:nvPr>
            <p:ph type="title"/>
          </p:nvPr>
        </p:nvSpPr>
        <p:spPr>
          <a:xfrm>
            <a:off x="1901284" y="2639327"/>
            <a:ext cx="9014791" cy="1505290"/>
          </a:xfrm>
          <a:ln w="38100">
            <a:solidFill>
              <a:schemeClr val="accent1">
                <a:lumMod val="60000"/>
                <a:lumOff val="40000"/>
              </a:schemeClr>
            </a:solidFill>
          </a:ln>
        </p:spPr>
        <p:txBody>
          <a:bodyPr anchor="ctr"/>
          <a:lstStyle/>
          <a:p>
            <a:pPr marL="179388" algn="ctr"/>
            <a:r>
              <a:rPr lang="ru-RU" dirty="0">
                <a:effectLst>
                  <a:outerShdw blurRad="38100" dist="38100" dir="2700000" algn="tl">
                    <a:srgbClr val="000000">
                      <a:alpha val="43137"/>
                    </a:srgbClr>
                  </a:outerShdw>
                </a:effectLst>
              </a:rPr>
              <a:t>Контекст на истражувањето </a:t>
            </a:r>
            <a:endParaRPr lang="en-GB" dirty="0">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AA225E43-6349-4FC4-B468-8BE6D249DF26}"/>
              </a:ext>
            </a:extLst>
          </p:cNvPr>
          <p:cNvSpPr txBox="1">
            <a:spLocks/>
          </p:cNvSpPr>
          <p:nvPr/>
        </p:nvSpPr>
        <p:spPr>
          <a:xfrm>
            <a:off x="1745571" y="2502420"/>
            <a:ext cx="9014791" cy="1505290"/>
          </a:xfrm>
          <a:prstGeom prst="rect">
            <a:avLst/>
          </a:prstGeom>
          <a:ln w="38100">
            <a:solidFill>
              <a:schemeClr val="accent1">
                <a:lumMod val="60000"/>
                <a:lumOff val="40000"/>
              </a:schemeClr>
            </a:solidFill>
          </a:ln>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9388"/>
            <a:endParaRPr lang="en-GB" dirty="0">
              <a:solidFill>
                <a:srgbClr val="EBEBEB"/>
              </a:solidFill>
            </a:endParaRPr>
          </a:p>
        </p:txBody>
      </p:sp>
    </p:spTree>
    <p:extLst>
      <p:ext uri="{BB962C8B-B14F-4D97-AF65-F5344CB8AC3E}">
        <p14:creationId xmlns:p14="http://schemas.microsoft.com/office/powerpoint/2010/main" val="1125102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Explosion 2 3"/>
          <p:cNvSpPr/>
          <p:nvPr/>
        </p:nvSpPr>
        <p:spPr>
          <a:xfrm rot="1278824">
            <a:off x="1202591" y="-395561"/>
            <a:ext cx="10886999" cy="8243888"/>
          </a:xfrm>
          <a:prstGeom prst="irregularSeal2">
            <a:avLst/>
          </a:prstGeom>
          <a:solidFill>
            <a:srgbClr val="61155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mk-MK" sz="2800" b="1" dirty="0">
              <a:solidFill>
                <a:prstClr val="black"/>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2524540" y="2019771"/>
            <a:ext cx="7007087" cy="2865215"/>
          </a:xfrm>
        </p:spPr>
        <p:txBody>
          <a:bodyPr>
            <a:noAutofit/>
          </a:bodyPr>
          <a:lstStyle/>
          <a:p>
            <a:pPr algn="ctr"/>
            <a:r>
              <a:rPr lang="mk-MK" b="1" dirty="0">
                <a:effectLst>
                  <a:outerShdw blurRad="38100" dist="38100" dir="2700000" algn="tl">
                    <a:srgbClr val="000000">
                      <a:alpha val="43137"/>
                    </a:srgbClr>
                  </a:outerShdw>
                </a:effectLst>
              </a:rPr>
              <a:t/>
            </a:r>
            <a:br>
              <a:rPr lang="mk-MK" b="1" dirty="0">
                <a:effectLst>
                  <a:outerShdw blurRad="38100" dist="38100" dir="2700000" algn="tl">
                    <a:srgbClr val="000000">
                      <a:alpha val="43137"/>
                    </a:srgbClr>
                  </a:outerShdw>
                </a:effectLst>
              </a:rPr>
            </a:br>
            <a:r>
              <a:rPr lang="mk-MK" sz="3600" b="1" dirty="0">
                <a:effectLst>
                  <a:outerShdw blurRad="38100" dist="38100" dir="2700000" algn="tl">
                    <a:srgbClr val="000000">
                      <a:alpha val="43137"/>
                    </a:srgbClr>
                  </a:outerShdw>
                </a:effectLst>
              </a:rPr>
              <a:t>Не постојат насилни </a:t>
            </a:r>
            <a:r>
              <a:rPr lang="mk-MK" sz="3600" b="1" dirty="0" smtClean="0">
                <a:effectLst>
                  <a:outerShdw blurRad="38100" dist="38100" dir="2700000" algn="tl">
                    <a:srgbClr val="000000">
                      <a:alpha val="43137"/>
                    </a:srgbClr>
                  </a:outerShdw>
                </a:effectLst>
              </a:rPr>
              <a:t>култури</a:t>
            </a:r>
            <a:r>
              <a:rPr lang="en-US" sz="3600" b="1" dirty="0" smtClean="0">
                <a:effectLst>
                  <a:outerShdw blurRad="38100" dist="38100" dir="2700000" algn="tl">
                    <a:srgbClr val="000000">
                      <a:alpha val="43137"/>
                    </a:srgbClr>
                  </a:outerShdw>
                </a:effectLst>
              </a:rPr>
              <a:t>!</a:t>
            </a:r>
            <a:br>
              <a:rPr lang="en-US" sz="3600" b="1" dirty="0" smtClean="0">
                <a:effectLst>
                  <a:outerShdw blurRad="38100" dist="38100" dir="2700000" algn="tl">
                    <a:srgbClr val="000000">
                      <a:alpha val="43137"/>
                    </a:srgbClr>
                  </a:outerShdw>
                </a:effectLst>
              </a:rPr>
            </a:br>
            <a:r>
              <a:rPr lang="mk-MK" sz="3600" b="1" dirty="0" smtClean="0">
                <a:effectLst>
                  <a:outerShdw blurRad="38100" dist="38100" dir="2700000" algn="tl">
                    <a:srgbClr val="000000">
                      <a:alpha val="43137"/>
                    </a:srgbClr>
                  </a:outerShdw>
                </a:effectLst>
              </a:rPr>
              <a:t/>
            </a:r>
            <a:br>
              <a:rPr lang="mk-MK" sz="3600" b="1" dirty="0" smtClean="0">
                <a:effectLst>
                  <a:outerShdw blurRad="38100" dist="38100" dir="2700000" algn="tl">
                    <a:srgbClr val="000000">
                      <a:alpha val="43137"/>
                    </a:srgbClr>
                  </a:outerShdw>
                </a:effectLst>
              </a:rPr>
            </a:br>
            <a:r>
              <a:rPr lang="mk-MK" sz="3600" dirty="0" smtClean="0">
                <a:effectLst>
                  <a:outerShdw blurRad="38100" dist="38100" dir="2700000" algn="tl">
                    <a:srgbClr val="000000">
                      <a:alpha val="43137"/>
                    </a:srgbClr>
                  </a:outerShdw>
                </a:effectLst>
              </a:rPr>
              <a:t>Постојат култури </a:t>
            </a:r>
            <a:r>
              <a:rPr lang="mk-MK" sz="3600" dirty="0">
                <a:effectLst>
                  <a:outerShdw blurRad="38100" dist="38100" dir="2700000" algn="tl">
                    <a:srgbClr val="000000">
                      <a:alpha val="43137"/>
                    </a:srgbClr>
                  </a:outerShdw>
                </a:effectLst>
              </a:rPr>
              <a:t>кои толерираат насилство</a:t>
            </a:r>
          </a:p>
        </p:txBody>
      </p:sp>
    </p:spTree>
    <p:extLst>
      <p:ext uri="{BB962C8B-B14F-4D97-AF65-F5344CB8AC3E}">
        <p14:creationId xmlns:p14="http://schemas.microsoft.com/office/powerpoint/2010/main" val="2078068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1123120" y="1898373"/>
            <a:ext cx="4225550" cy="427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47675" indent="-447675" defTabSz="457200" eaLnBrk="1" hangingPunct="1">
              <a:spcAft>
                <a:spcPts val="1200"/>
              </a:spcAft>
              <a:buClr>
                <a:srgbClr val="B31166">
                  <a:lumMod val="20000"/>
                  <a:lumOff val="80000"/>
                </a:srgbClr>
              </a:buClr>
              <a:buSzPct val="75000"/>
              <a:buFont typeface="Wingdings" panose="05000000000000000000" pitchFamily="2" charset="2"/>
              <a:buChar char="v"/>
            </a:pPr>
            <a:r>
              <a:rPr lang="mk-MK" altLang="en-US" sz="3200" b="1" dirty="0">
                <a:solidFill>
                  <a:prstClr val="white"/>
                </a:solidFill>
                <a:effectLst>
                  <a:outerShdw blurRad="38100" dist="38100" dir="2700000" algn="tl">
                    <a:srgbClr val="000000">
                      <a:alpha val="43137"/>
                    </a:srgbClr>
                  </a:outerShdw>
                </a:effectLst>
                <a:latin typeface="Century Gothic" panose="020B0502020202020204"/>
              </a:rPr>
              <a:t>семејството</a:t>
            </a:r>
          </a:p>
          <a:p>
            <a:pPr marL="447675" indent="-447675" defTabSz="457200" eaLnBrk="1" hangingPunct="1">
              <a:lnSpc>
                <a:spcPct val="90000"/>
              </a:lnSpc>
              <a:spcAft>
                <a:spcPts val="1200"/>
              </a:spcAft>
              <a:buClr>
                <a:srgbClr val="B31166">
                  <a:lumMod val="20000"/>
                  <a:lumOff val="80000"/>
                </a:srgbClr>
              </a:buClr>
              <a:buSzPct val="75000"/>
              <a:buFont typeface="Wingdings" panose="05000000000000000000" pitchFamily="2" charset="2"/>
              <a:buChar char="v"/>
            </a:pPr>
            <a:r>
              <a:rPr lang="mk-MK" altLang="en-US" sz="3200" b="1" dirty="0">
                <a:solidFill>
                  <a:prstClr val="white"/>
                </a:solidFill>
                <a:effectLst>
                  <a:outerShdw blurRad="38100" dist="38100" dir="2700000" algn="tl">
                    <a:srgbClr val="000000">
                      <a:alpha val="43137"/>
                    </a:srgbClr>
                  </a:outerShdw>
                </a:effectLst>
                <a:latin typeface="Century Gothic" panose="020B0502020202020204"/>
              </a:rPr>
              <a:t>училиштето </a:t>
            </a:r>
            <a:r>
              <a:rPr lang="mk-MK" altLang="en-US" sz="3200" dirty="0">
                <a:solidFill>
                  <a:prstClr val="white"/>
                </a:solidFill>
                <a:effectLst>
                  <a:outerShdw blurRad="38100" dist="38100" dir="2700000" algn="tl">
                    <a:srgbClr val="000000">
                      <a:alpha val="43137"/>
                    </a:srgbClr>
                  </a:outerShdw>
                </a:effectLst>
                <a:latin typeface="Century Gothic" panose="020B0502020202020204"/>
              </a:rPr>
              <a:t>(наставниците, учебниците)</a:t>
            </a:r>
          </a:p>
          <a:p>
            <a:pPr marL="447675" indent="-447675" defTabSz="457200" eaLnBrk="1" hangingPunct="1">
              <a:spcAft>
                <a:spcPts val="1200"/>
              </a:spcAft>
              <a:buClr>
                <a:srgbClr val="B31166">
                  <a:lumMod val="20000"/>
                  <a:lumOff val="80000"/>
                </a:srgbClr>
              </a:buClr>
              <a:buSzPct val="75000"/>
              <a:buFont typeface="Wingdings" panose="05000000000000000000" pitchFamily="2" charset="2"/>
              <a:buChar char="v"/>
            </a:pPr>
            <a:r>
              <a:rPr lang="mk-MK" altLang="en-US" sz="3200" b="1" dirty="0">
                <a:solidFill>
                  <a:prstClr val="white"/>
                </a:solidFill>
                <a:effectLst>
                  <a:outerShdw blurRad="38100" dist="38100" dir="2700000" algn="tl">
                    <a:srgbClr val="000000">
                      <a:alpha val="43137"/>
                    </a:srgbClr>
                  </a:outerShdw>
                </a:effectLst>
                <a:latin typeface="Century Gothic" panose="020B0502020202020204"/>
              </a:rPr>
              <a:t>врсниците</a:t>
            </a:r>
          </a:p>
          <a:p>
            <a:pPr marL="447675" indent="-447675" defTabSz="457200" eaLnBrk="1" hangingPunct="1">
              <a:spcAft>
                <a:spcPts val="1200"/>
              </a:spcAft>
              <a:buClr>
                <a:srgbClr val="B31166">
                  <a:lumMod val="20000"/>
                  <a:lumOff val="80000"/>
                </a:srgbClr>
              </a:buClr>
              <a:buSzPct val="75000"/>
              <a:buFont typeface="Wingdings" panose="05000000000000000000" pitchFamily="2" charset="2"/>
              <a:buChar char="v"/>
            </a:pPr>
            <a:r>
              <a:rPr lang="mk-MK" altLang="en-US" sz="3600" b="1" dirty="0" smtClean="0">
                <a:solidFill>
                  <a:srgbClr val="9FE6FF"/>
                </a:solidFill>
                <a:effectLst>
                  <a:outerShdw blurRad="38100" dist="38100" dir="2700000" algn="tl">
                    <a:srgbClr val="000000">
                      <a:alpha val="43137"/>
                    </a:srgbClr>
                  </a:outerShdw>
                </a:effectLst>
                <a:latin typeface="Century Gothic" panose="020B0502020202020204"/>
              </a:rPr>
              <a:t>медиумите</a:t>
            </a:r>
            <a:endParaRPr lang="en-US" altLang="en-US" sz="3600" b="1" dirty="0" smtClean="0">
              <a:solidFill>
                <a:srgbClr val="9FE6FF"/>
              </a:solidFill>
              <a:effectLst>
                <a:outerShdw blurRad="38100" dist="38100" dir="2700000" algn="tl">
                  <a:srgbClr val="000000">
                    <a:alpha val="43137"/>
                  </a:srgbClr>
                </a:outerShdw>
              </a:effectLst>
              <a:latin typeface="Century Gothic" panose="020B0502020202020204"/>
            </a:endParaRPr>
          </a:p>
          <a:p>
            <a:pPr marL="447675" indent="-447675" defTabSz="457200" eaLnBrk="1" hangingPunct="1">
              <a:spcAft>
                <a:spcPts val="1200"/>
              </a:spcAft>
              <a:buClr>
                <a:srgbClr val="B31166">
                  <a:lumMod val="20000"/>
                  <a:lumOff val="80000"/>
                </a:srgbClr>
              </a:buClr>
              <a:buSzPct val="75000"/>
              <a:buFont typeface="Wingdings" panose="05000000000000000000" pitchFamily="2" charset="2"/>
              <a:buChar char="v"/>
            </a:pPr>
            <a:r>
              <a:rPr lang="en-US" altLang="en-US" sz="3200" b="1" dirty="0" smtClean="0">
                <a:solidFill>
                  <a:prstClr val="white"/>
                </a:solidFill>
                <a:effectLst>
                  <a:outerShdw blurRad="38100" dist="38100" dir="2700000" algn="tl">
                    <a:srgbClr val="000000">
                      <a:alpha val="43137"/>
                    </a:srgbClr>
                  </a:outerShdw>
                </a:effectLst>
                <a:latin typeface="Century Gothic" panose="020B0502020202020204"/>
              </a:rPr>
              <a:t>….</a:t>
            </a:r>
            <a:endParaRPr lang="en-US" altLang="en-US" sz="3200" dirty="0">
              <a:solidFill>
                <a:prstClr val="white"/>
              </a:solidFill>
              <a:latin typeface="Century Gothic" panose="020B0502020202020204"/>
            </a:endParaRPr>
          </a:p>
        </p:txBody>
      </p:sp>
      <p:sp>
        <p:nvSpPr>
          <p:cNvPr id="13314" name="Rectangle 2"/>
          <p:cNvSpPr>
            <a:spLocks noGrp="1" noChangeArrowheads="1"/>
          </p:cNvSpPr>
          <p:nvPr>
            <p:ph type="title"/>
          </p:nvPr>
        </p:nvSpPr>
        <p:spPr>
          <a:xfrm>
            <a:off x="1123119" y="481703"/>
            <a:ext cx="7898218" cy="1416669"/>
          </a:xfrm>
          <a:noFill/>
        </p:spPr>
        <p:txBody>
          <a:bodyPr>
            <a:normAutofit fontScale="90000"/>
          </a:bodyPr>
          <a:lstStyle/>
          <a:p>
            <a:pPr eaLnBrk="1" hangingPunct="1"/>
            <a:r>
              <a:rPr lang="mk-MK" altLang="en-US" sz="3200" b="1" dirty="0" smtClean="0">
                <a:solidFill>
                  <a:schemeClr val="accent1">
                    <a:lumMod val="20000"/>
                    <a:lumOff val="80000"/>
                  </a:schemeClr>
                </a:solidFill>
                <a:effectLst>
                  <a:outerShdw blurRad="38100" dist="38100" dir="2700000" algn="tl">
                    <a:srgbClr val="000000">
                      <a:alpha val="43137"/>
                    </a:srgbClr>
                  </a:outerShdw>
                </a:effectLst>
                <a:latin typeface="+mn-lt"/>
              </a:rPr>
              <a:t>Веројатно сите имаме стереотипи </a:t>
            </a:r>
            <a:r>
              <a:rPr lang="mk-MK" altLang="en-US" sz="3200" b="1" dirty="0">
                <a:solidFill>
                  <a:schemeClr val="accent1">
                    <a:lumMod val="20000"/>
                    <a:lumOff val="80000"/>
                  </a:schemeClr>
                </a:solidFill>
                <a:effectLst>
                  <a:outerShdw blurRad="38100" dist="38100" dir="2700000" algn="tl">
                    <a:srgbClr val="000000">
                      <a:alpha val="43137"/>
                    </a:srgbClr>
                  </a:outerShdw>
                </a:effectLst>
                <a:latin typeface="+mn-lt"/>
              </a:rPr>
              <a:t>и </a:t>
            </a:r>
            <a:r>
              <a:rPr lang="mk-MK" altLang="en-US" sz="3200" b="1" dirty="0" smtClean="0">
                <a:solidFill>
                  <a:schemeClr val="accent1">
                    <a:lumMod val="20000"/>
                    <a:lumOff val="80000"/>
                  </a:schemeClr>
                </a:solidFill>
                <a:effectLst>
                  <a:outerShdw blurRad="38100" dist="38100" dir="2700000" algn="tl">
                    <a:srgbClr val="000000">
                      <a:alpha val="43137"/>
                    </a:srgbClr>
                  </a:outerShdw>
                </a:effectLst>
                <a:latin typeface="+mn-lt"/>
              </a:rPr>
              <a:t>предрасуди а тие се формираат најмногу под </a:t>
            </a:r>
            <a:r>
              <a:rPr lang="mk-MK" altLang="en-US" sz="3200" b="1" dirty="0">
                <a:solidFill>
                  <a:schemeClr val="accent1">
                    <a:lumMod val="20000"/>
                    <a:lumOff val="80000"/>
                  </a:schemeClr>
                </a:solidFill>
                <a:effectLst>
                  <a:outerShdw blurRad="38100" dist="38100" dir="2700000" algn="tl">
                    <a:srgbClr val="000000">
                      <a:alpha val="43137"/>
                    </a:srgbClr>
                  </a:outerShdw>
                </a:effectLst>
                <a:latin typeface="+mn-lt"/>
              </a:rPr>
              <a:t>влијание на:</a:t>
            </a:r>
            <a:endParaRPr lang="en-US" altLang="en-US" sz="3200" b="1" dirty="0">
              <a:solidFill>
                <a:schemeClr val="accent1">
                  <a:lumMod val="20000"/>
                  <a:lumOff val="80000"/>
                </a:schemeClr>
              </a:solidFill>
              <a:effectLst>
                <a:outerShdw blurRad="38100" dist="38100" dir="2700000" algn="tl">
                  <a:srgbClr val="000000">
                    <a:alpha val="43137"/>
                  </a:srgbClr>
                </a:outerShdw>
              </a:effectLst>
              <a:latin typeface="+mn-lt"/>
            </a:endParaRPr>
          </a:p>
        </p:txBody>
      </p:sp>
      <p:sp>
        <p:nvSpPr>
          <p:cNvPr id="10" name="Content Placeholder 2">
            <a:extLst>
              <a:ext uri="{FF2B5EF4-FFF2-40B4-BE49-F238E27FC236}">
                <a16:creationId xmlns:a16="http://schemas.microsoft.com/office/drawing/2014/main" id="{0460A5DD-B2A1-4FFA-AC75-16810E85D071}"/>
              </a:ext>
            </a:extLst>
          </p:cNvPr>
          <p:cNvSpPr txBox="1">
            <a:spLocks/>
          </p:cNvSpPr>
          <p:nvPr/>
        </p:nvSpPr>
        <p:spPr>
          <a:xfrm>
            <a:off x="6178544" y="4114800"/>
            <a:ext cx="4225550" cy="2053974"/>
          </a:xfrm>
          <a:prstGeom prst="rect">
            <a:avLst/>
          </a:prstGeom>
          <a:solidFill>
            <a:schemeClr val="accent6">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spcBef>
                <a:spcPts val="1800"/>
              </a:spcBef>
              <a:buClr>
                <a:srgbClr val="B31166">
                  <a:lumMod val="20000"/>
                  <a:lumOff val="80000"/>
                </a:srgbClr>
              </a:buClr>
              <a:buFont typeface="Arial" panose="020B0604020202020204" pitchFamily="34" charset="0"/>
              <a:buNone/>
            </a:pPr>
            <a:r>
              <a:rPr lang="mk-MK" sz="3200" dirty="0" smtClean="0">
                <a:solidFill>
                  <a:prstClr val="white"/>
                </a:solidFill>
                <a:effectLst>
                  <a:outerShdw blurRad="38100" dist="38100" dir="2700000" algn="tl">
                    <a:srgbClr val="000000">
                      <a:alpha val="43137"/>
                    </a:srgbClr>
                  </a:outerShdw>
                </a:effectLst>
              </a:rPr>
              <a:t>Како се </a:t>
            </a:r>
            <a:br>
              <a:rPr lang="mk-MK" sz="3200" dirty="0" smtClean="0">
                <a:solidFill>
                  <a:prstClr val="white"/>
                </a:solidFill>
                <a:effectLst>
                  <a:outerShdw blurRad="38100" dist="38100" dir="2700000" algn="tl">
                    <a:srgbClr val="000000">
                      <a:alpha val="43137"/>
                    </a:srgbClr>
                  </a:outerShdw>
                </a:effectLst>
              </a:rPr>
            </a:br>
            <a:r>
              <a:rPr lang="mk-MK" sz="3200" dirty="0" smtClean="0">
                <a:solidFill>
                  <a:prstClr val="white"/>
                </a:solidFill>
                <a:effectLst>
                  <a:outerShdw blurRad="38100" dist="38100" dir="2700000" algn="tl">
                    <a:srgbClr val="000000">
                      <a:alpha val="43137"/>
                    </a:srgbClr>
                  </a:outerShdw>
                </a:effectLst>
              </a:rPr>
              <a:t>формираат </a:t>
            </a:r>
            <a:br>
              <a:rPr lang="mk-MK" sz="3200" dirty="0" smtClean="0">
                <a:solidFill>
                  <a:prstClr val="white"/>
                </a:solidFill>
                <a:effectLst>
                  <a:outerShdw blurRad="38100" dist="38100" dir="2700000" algn="tl">
                    <a:srgbClr val="000000">
                      <a:alpha val="43137"/>
                    </a:srgbClr>
                  </a:outerShdw>
                </a:effectLst>
              </a:rPr>
            </a:br>
            <a:r>
              <a:rPr lang="mk-MK" sz="3200" dirty="0" smtClean="0">
                <a:solidFill>
                  <a:prstClr val="white"/>
                </a:solidFill>
                <a:effectLst>
                  <a:outerShdw blurRad="38100" dist="38100" dir="2700000" algn="tl">
                    <a:srgbClr val="000000">
                      <a:alpha val="43137"/>
                    </a:srgbClr>
                  </a:outerShdw>
                </a:effectLst>
              </a:rPr>
              <a:t>предрасудите </a:t>
            </a:r>
            <a:br>
              <a:rPr lang="mk-MK" sz="3200" dirty="0" smtClean="0">
                <a:solidFill>
                  <a:prstClr val="white"/>
                </a:solidFill>
                <a:effectLst>
                  <a:outerShdw blurRad="38100" dist="38100" dir="2700000" algn="tl">
                    <a:srgbClr val="000000">
                      <a:alpha val="43137"/>
                    </a:srgbClr>
                  </a:outerShdw>
                </a:effectLst>
              </a:rPr>
            </a:br>
            <a:r>
              <a:rPr lang="mk-MK" sz="3200" dirty="0" smtClean="0">
                <a:solidFill>
                  <a:prstClr val="white"/>
                </a:solidFill>
                <a:effectLst>
                  <a:outerShdw blurRad="38100" dist="38100" dir="2700000" algn="tl">
                    <a:srgbClr val="000000">
                      <a:alpha val="43137"/>
                    </a:srgbClr>
                  </a:outerShdw>
                </a:effectLst>
              </a:rPr>
              <a:t>кон жените? </a:t>
            </a:r>
            <a:endParaRPr lang="mk-MK" sz="3200" dirty="0">
              <a:solidFill>
                <a:prstClr val="white"/>
              </a:solidFill>
              <a:effectLst>
                <a:outerShdw blurRad="38100" dist="38100" dir="2700000" algn="tl">
                  <a:srgbClr val="000000">
                    <a:alpha val="43137"/>
                  </a:srgbClr>
                </a:outerShdw>
              </a:effectLst>
            </a:endParaRPr>
          </a:p>
        </p:txBody>
      </p:sp>
      <p:pic>
        <p:nvPicPr>
          <p:cNvPr id="11" name="Picture 2">
            <a:extLst>
              <a:ext uri="{FF2B5EF4-FFF2-40B4-BE49-F238E27FC236}">
                <a16:creationId xmlns:a16="http://schemas.microsoft.com/office/drawing/2014/main" id="{A85F1D5F-0850-414D-83A6-8DD600329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675" y="3096045"/>
            <a:ext cx="2081538" cy="208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5341544" y="1627754"/>
            <a:ext cx="5919910" cy="3659469"/>
          </a:xfrm>
        </p:spPr>
        <p:txBody>
          <a:bodyPr/>
          <a:lstStyle/>
          <a:p>
            <a:pPr algn="ctr"/>
            <a:r>
              <a:rPr lang="mk-MK" sz="1800" b="1" cap="none" dirty="0" smtClean="0">
                <a:latin typeface="Franklin Gothic Medium Cond" panose="020B0606030402020204" pitchFamily="34" charset="0"/>
                <a:cs typeface="Times New Roman" pitchFamily="18" charset="0"/>
              </a:rPr>
              <a:t>ШТО Е РОДОВО ЗАСНОВАНО НАСИЛСТВО (РЗН)?</a:t>
            </a:r>
            <a:br>
              <a:rPr lang="mk-MK" sz="1800" b="1" cap="none" dirty="0" smtClean="0">
                <a:latin typeface="Franklin Gothic Medium Cond" panose="020B0606030402020204" pitchFamily="34" charset="0"/>
                <a:cs typeface="Times New Roman" pitchFamily="18" charset="0"/>
              </a:rPr>
            </a:br>
            <a:r>
              <a:rPr lang="mk-MK" sz="1800" b="1" cap="none" dirty="0" smtClean="0">
                <a:latin typeface="Georgia" pitchFamily="18" charset="0"/>
                <a:cs typeface="Times New Roman" pitchFamily="18" charset="0"/>
              </a:rPr>
              <a:t/>
            </a:r>
            <a:br>
              <a:rPr lang="mk-MK" sz="1800" b="1" cap="none" dirty="0" smtClean="0">
                <a:latin typeface="Georgia" pitchFamily="18" charset="0"/>
                <a:cs typeface="Times New Roman" pitchFamily="18" charset="0"/>
              </a:rPr>
            </a:br>
            <a:r>
              <a:rPr lang="mk-MK" sz="1800" b="1" cap="none" dirty="0" smtClean="0">
                <a:latin typeface="Georgia" pitchFamily="18" charset="0"/>
                <a:cs typeface="Times New Roman" pitchFamily="18" charset="0"/>
              </a:rPr>
              <a:t/>
            </a:r>
            <a:br>
              <a:rPr lang="mk-MK" sz="1800" b="1" cap="none" dirty="0" smtClean="0">
                <a:latin typeface="Georgia" pitchFamily="18" charset="0"/>
                <a:cs typeface="Times New Roman" pitchFamily="18" charset="0"/>
              </a:rPr>
            </a:br>
            <a:r>
              <a:rPr lang="mk-MK" sz="1800" b="1" cap="none" dirty="0" smtClean="0">
                <a:latin typeface="Franklin Gothic Medium Cond" panose="020B0606030402020204" pitchFamily="34" charset="0"/>
                <a:cs typeface="Times New Roman" pitchFamily="18" charset="0"/>
              </a:rPr>
              <a:t>- </a:t>
            </a:r>
            <a:r>
              <a:rPr lang="mk-MK" sz="1800" cap="none" dirty="0" smtClean="0">
                <a:latin typeface="Franklin Gothic Medium Cond" panose="020B0606030402020204" pitchFamily="34" charset="0"/>
                <a:cs typeface="Times New Roman" pitchFamily="18" charset="0"/>
              </a:rPr>
              <a:t>РЗН ги афектира мажите и жените, но значително повеќе ги погодува жените и девојчињата.</a:t>
            </a:r>
            <a:br>
              <a:rPr lang="mk-MK" sz="1800" cap="none" dirty="0" smtClean="0">
                <a:latin typeface="Franklin Gothic Medium Cond" panose="020B0606030402020204" pitchFamily="34" charset="0"/>
                <a:cs typeface="Times New Roman" pitchFamily="18" charset="0"/>
              </a:rPr>
            </a:br>
            <a:r>
              <a:rPr lang="mk-MK" sz="1800" cap="none" dirty="0" smtClean="0">
                <a:latin typeface="Franklin Gothic Medium Cond" panose="020B0606030402020204" pitchFamily="34" charset="0"/>
                <a:cs typeface="Times New Roman" pitchFamily="18" charset="0"/>
              </a:rPr>
              <a:t/>
            </a:r>
            <a:br>
              <a:rPr lang="mk-MK" sz="1800" cap="none" dirty="0" smtClean="0">
                <a:latin typeface="Franklin Gothic Medium Cond" panose="020B0606030402020204" pitchFamily="34" charset="0"/>
                <a:cs typeface="Times New Roman" pitchFamily="18" charset="0"/>
              </a:rPr>
            </a:br>
            <a:r>
              <a:rPr lang="mk-MK" sz="1800" cap="none" dirty="0" smtClean="0">
                <a:latin typeface="Franklin Gothic Medium Cond" panose="020B0606030402020204" pitchFamily="34" charset="0"/>
                <a:cs typeface="Times New Roman" pitchFamily="18" charset="0"/>
              </a:rPr>
              <a:t>- РЗН претставува опасност по генералната безбедност, но е форма и на родова нееднаквост и дискриминација.</a:t>
            </a:r>
            <a:br>
              <a:rPr lang="mk-MK" sz="1800" cap="none" dirty="0" smtClean="0">
                <a:latin typeface="Franklin Gothic Medium Cond" panose="020B0606030402020204" pitchFamily="34" charset="0"/>
                <a:cs typeface="Times New Roman" pitchFamily="18" charset="0"/>
              </a:rPr>
            </a:br>
            <a:r>
              <a:rPr lang="mk-MK" sz="1800" cap="none" dirty="0" smtClean="0">
                <a:latin typeface="Franklin Gothic Medium Cond" panose="020B0606030402020204" pitchFamily="34" charset="0"/>
                <a:cs typeface="Times New Roman" pitchFamily="18" charset="0"/>
              </a:rPr>
              <a:t/>
            </a:r>
            <a:br>
              <a:rPr lang="mk-MK" sz="1800" cap="none" dirty="0" smtClean="0">
                <a:latin typeface="Franklin Gothic Medium Cond" panose="020B0606030402020204" pitchFamily="34" charset="0"/>
                <a:cs typeface="Times New Roman" pitchFamily="18" charset="0"/>
              </a:rPr>
            </a:br>
            <a:r>
              <a:rPr lang="mk-MK" sz="1800" cap="none" dirty="0" smtClean="0">
                <a:latin typeface="Franklin Gothic Medium Cond" panose="020B0606030402020204" pitchFamily="34" charset="0"/>
                <a:cs typeface="Times New Roman" pitchFamily="18" charset="0"/>
              </a:rPr>
              <a:t/>
            </a:r>
            <a:br>
              <a:rPr lang="mk-MK" sz="1800" cap="none" dirty="0" smtClean="0">
                <a:latin typeface="Franklin Gothic Medium Cond" panose="020B0606030402020204" pitchFamily="34" charset="0"/>
                <a:cs typeface="Times New Roman" pitchFamily="18" charset="0"/>
              </a:rPr>
            </a:br>
            <a:r>
              <a:rPr lang="mk-MK" sz="1800" cap="none" dirty="0" smtClean="0">
                <a:latin typeface="Franklin Gothic Medium Cond" panose="020B0606030402020204" pitchFamily="34" charset="0"/>
                <a:cs typeface="Times New Roman" pitchFamily="18" charset="0"/>
              </a:rPr>
              <a:t>- Видови на РЗН: физичко, психичко, сексуално, економско насилство, вознемирување или злоупотреба, фемицид. </a:t>
            </a:r>
            <a:endParaRPr lang="en-US" sz="1800" cap="none" dirty="0">
              <a:latin typeface="Franklin Gothic Medium Cond" panose="020B0606030402020204" pitchFamily="34" charset="0"/>
              <a:cs typeface="Times New Roman" pitchFamily="18" charset="0"/>
            </a:endParaRPr>
          </a:p>
        </p:txBody>
      </p:sp>
    </p:spTree>
    <p:extLst>
      <p:ext uri="{BB962C8B-B14F-4D97-AF65-F5344CB8AC3E}">
        <p14:creationId xmlns:p14="http://schemas.microsoft.com/office/powerpoint/2010/main" val="608796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829854" y="730204"/>
            <a:ext cx="7644964" cy="1461668"/>
          </a:xfrm>
          <a:solidFill>
            <a:schemeClr val="accent6">
              <a:lumMod val="50000"/>
            </a:schemeClr>
          </a:solidFill>
        </p:spPr>
        <p:txBody>
          <a:bodyPr>
            <a:noAutofit/>
          </a:bodyPr>
          <a:lstStyle/>
          <a:p>
            <a:pPr marL="444500" indent="-444500">
              <a:tabLst>
                <a:tab pos="444500" algn="l"/>
              </a:tabLst>
            </a:pPr>
            <a:r>
              <a:rPr lang="mk-MK" sz="2800" b="1" dirty="0">
                <a:solidFill>
                  <a:schemeClr val="tx1"/>
                </a:solidFill>
              </a:rPr>
              <a:t>1. </a:t>
            </a:r>
            <a:r>
              <a:rPr lang="ru-RU" sz="2400" b="1" i="1" dirty="0" smtClean="0">
                <a:solidFill>
                  <a:schemeClr val="tx1"/>
                </a:solidFill>
              </a:rPr>
              <a:t>„..</a:t>
            </a:r>
            <a:r>
              <a:rPr lang="ru-RU" sz="2400" b="1" i="1" dirty="0">
                <a:solidFill>
                  <a:schemeClr val="tx1"/>
                </a:solidFill>
              </a:rPr>
              <a:t>ти девојче што сакаш како подарок? Една барбика? А ти момче? Еден робот</a:t>
            </a:r>
            <a:r>
              <a:rPr lang="ru-RU" sz="2400" b="1" i="1" dirty="0" smtClean="0">
                <a:solidFill>
                  <a:schemeClr val="tx1"/>
                </a:solidFill>
              </a:rPr>
              <a:t>?</a:t>
            </a:r>
            <a:br>
              <a:rPr lang="ru-RU" sz="2400" b="1" i="1" dirty="0" smtClean="0">
                <a:solidFill>
                  <a:schemeClr val="tx1"/>
                </a:solidFill>
              </a:rPr>
            </a:br>
            <a:r>
              <a:rPr lang="ru-RU" sz="2000" dirty="0" smtClean="0">
                <a:solidFill>
                  <a:schemeClr val="tx1"/>
                </a:solidFill>
              </a:rPr>
              <a:t>(</a:t>
            </a:r>
            <a:r>
              <a:rPr lang="ru-RU" sz="2000" dirty="0">
                <a:solidFill>
                  <a:schemeClr val="tx1"/>
                </a:solidFill>
              </a:rPr>
              <a:t>детска </a:t>
            </a:r>
            <a:r>
              <a:rPr lang="ru-RU" sz="2000" dirty="0" smtClean="0">
                <a:solidFill>
                  <a:schemeClr val="tx1"/>
                </a:solidFill>
              </a:rPr>
              <a:t>емисија)</a:t>
            </a:r>
            <a:endParaRPr lang="mk-MK" sz="2000" dirty="0">
              <a:solidFill>
                <a:schemeClr val="tx1"/>
              </a:solidFill>
            </a:endParaRPr>
          </a:p>
        </p:txBody>
      </p:sp>
      <p:sp>
        <p:nvSpPr>
          <p:cNvPr id="9" name="Title 1"/>
          <p:cNvSpPr txBox="1">
            <a:spLocks/>
          </p:cNvSpPr>
          <p:nvPr/>
        </p:nvSpPr>
        <p:spPr>
          <a:xfrm>
            <a:off x="636815" y="2420471"/>
            <a:ext cx="8150840" cy="1869139"/>
          </a:xfrm>
          <a:prstGeom prst="rect">
            <a:avLst/>
          </a:prstGeom>
          <a:solidFill>
            <a:schemeClr val="accent6">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444500" indent="-444500" algn="l"/>
            <a:r>
              <a:rPr lang="mk-MK" sz="2800" b="1" dirty="0">
                <a:solidFill>
                  <a:prstClr val="white"/>
                </a:solidFill>
              </a:rPr>
              <a:t>2. </a:t>
            </a:r>
            <a:r>
              <a:rPr lang="ru-RU" sz="2400" b="1" i="1" dirty="0" smtClean="0">
                <a:solidFill>
                  <a:prstClr val="white"/>
                </a:solidFill>
              </a:rPr>
              <a:t>„..</a:t>
            </a:r>
            <a:r>
              <a:rPr lang="ru-RU" sz="2400" b="1" i="1" dirty="0">
                <a:solidFill>
                  <a:prstClr val="white"/>
                </a:solidFill>
              </a:rPr>
              <a:t>црвеното е за девојчиња, синото за момчиња... како компромис, декорацијата за Нова година ќе се прави во двете бои</a:t>
            </a:r>
            <a:r>
              <a:rPr lang="ru-RU" sz="2400" b="1" i="1" dirty="0" smtClean="0">
                <a:solidFill>
                  <a:prstClr val="white"/>
                </a:solidFill>
              </a:rPr>
              <a:t>“</a:t>
            </a:r>
          </a:p>
          <a:p>
            <a:pPr marL="444500" indent="-444500" algn="l"/>
            <a:r>
              <a:rPr lang="ru-RU" sz="2400" dirty="0" smtClean="0">
                <a:solidFill>
                  <a:prstClr val="white"/>
                </a:solidFill>
              </a:rPr>
              <a:t>	</a:t>
            </a:r>
            <a:r>
              <a:rPr lang="ru-RU" sz="2000" dirty="0" smtClean="0">
                <a:solidFill>
                  <a:prstClr val="white"/>
                </a:solidFill>
              </a:rPr>
              <a:t>(</a:t>
            </a:r>
            <a:r>
              <a:rPr lang="ru-RU" sz="2000" dirty="0">
                <a:solidFill>
                  <a:prstClr val="white"/>
                </a:solidFill>
              </a:rPr>
              <a:t>детска емисија, пораки кои ги дава водителот при декорација на настан по повод Нова </a:t>
            </a:r>
            <a:r>
              <a:rPr lang="ru-RU" sz="2000" dirty="0" smtClean="0">
                <a:solidFill>
                  <a:prstClr val="white"/>
                </a:solidFill>
              </a:rPr>
              <a:t>Година</a:t>
            </a:r>
            <a:r>
              <a:rPr lang="ru-RU" sz="2000" dirty="0">
                <a:solidFill>
                  <a:prstClr val="white"/>
                </a:solidFill>
              </a:rPr>
              <a:t>)</a:t>
            </a:r>
            <a:endParaRPr lang="mk-MK" sz="2000" dirty="0">
              <a:solidFill>
                <a:prstClr val="white"/>
              </a:solidFill>
            </a:endParaRPr>
          </a:p>
        </p:txBody>
      </p:sp>
      <p:sp>
        <p:nvSpPr>
          <p:cNvPr id="10" name="Title 1"/>
          <p:cNvSpPr txBox="1">
            <a:spLocks/>
          </p:cNvSpPr>
          <p:nvPr/>
        </p:nvSpPr>
        <p:spPr>
          <a:xfrm>
            <a:off x="2557400" y="4565277"/>
            <a:ext cx="8287654" cy="1893888"/>
          </a:xfrm>
          <a:prstGeom prst="rect">
            <a:avLst/>
          </a:prstGeom>
          <a:solidFill>
            <a:schemeClr val="accent6">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444500" indent="-444500" algn="l"/>
            <a:r>
              <a:rPr lang="mk-MK" sz="2800" b="1" dirty="0">
                <a:solidFill>
                  <a:prstClr val="white"/>
                </a:solidFill>
              </a:rPr>
              <a:t>3. </a:t>
            </a:r>
            <a:r>
              <a:rPr lang="ru-RU" sz="2400" b="1" i="1" dirty="0" smtClean="0">
                <a:solidFill>
                  <a:prstClr val="white"/>
                </a:solidFill>
              </a:rPr>
              <a:t>“...</a:t>
            </a:r>
            <a:r>
              <a:rPr lang="ru-RU" sz="2400" b="1" i="1" dirty="0">
                <a:solidFill>
                  <a:prstClr val="white"/>
                </a:solidFill>
              </a:rPr>
              <a:t>твојот син ја загрози честа на мојата ќерка, крвта со крв се пере.. честа со крв се ќе се исчисти. Вистински маж попрво ќе ти прости убиство отколку да посегнеш по неговата чест“ </a:t>
            </a:r>
            <a:endParaRPr lang="mk-MK" sz="2400" b="1" i="1" dirty="0">
              <a:solidFill>
                <a:prstClr val="white"/>
              </a:solidFill>
            </a:endParaRPr>
          </a:p>
        </p:txBody>
      </p:sp>
    </p:spTree>
    <p:extLst>
      <p:ext uri="{BB962C8B-B14F-4D97-AF65-F5344CB8AC3E}">
        <p14:creationId xmlns:p14="http://schemas.microsoft.com/office/powerpoint/2010/main" val="1388385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 name="Title 1"/>
          <p:cNvSpPr txBox="1">
            <a:spLocks/>
          </p:cNvSpPr>
          <p:nvPr/>
        </p:nvSpPr>
        <p:spPr>
          <a:xfrm>
            <a:off x="636814" y="1727947"/>
            <a:ext cx="10201515" cy="3832413"/>
          </a:xfrm>
          <a:prstGeom prst="rect">
            <a:avLst/>
          </a:prstGeom>
          <a:solidFill>
            <a:schemeClr val="accent6">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444500" indent="-444500" algn="l"/>
            <a:r>
              <a:rPr lang="ru-RU" sz="2400" b="1" i="1" dirty="0">
                <a:solidFill>
                  <a:prstClr val="white"/>
                </a:solidFill>
              </a:rPr>
              <a:t>„Прво па машко</a:t>
            </a:r>
            <a:r>
              <a:rPr lang="ru-RU" sz="2400" b="1" i="1" dirty="0" smtClean="0">
                <a:solidFill>
                  <a:prstClr val="white"/>
                </a:solidFill>
              </a:rPr>
              <a:t>“</a:t>
            </a:r>
          </a:p>
          <a:p>
            <a:pPr marL="444500" indent="-444500" algn="l"/>
            <a:endParaRPr lang="ru-RU" sz="2400" b="1" i="1" dirty="0" smtClean="0">
              <a:solidFill>
                <a:prstClr val="white"/>
              </a:solidFill>
            </a:endParaRPr>
          </a:p>
          <a:p>
            <a:pPr marL="444500" indent="-444500" algn="l"/>
            <a:r>
              <a:rPr lang="mk-MK" sz="2400" b="1" i="1" dirty="0" smtClean="0">
                <a:solidFill>
                  <a:prstClr val="white"/>
                </a:solidFill>
              </a:rPr>
              <a:t>„</a:t>
            </a:r>
            <a:r>
              <a:rPr lang="mk-MK" sz="2400" b="1" i="1" dirty="0">
                <a:solidFill>
                  <a:prstClr val="white"/>
                </a:solidFill>
              </a:rPr>
              <a:t>Од цвеќе до шамар“ </a:t>
            </a:r>
            <a:endParaRPr lang="mk-MK" sz="2400" b="1" i="1" dirty="0" smtClean="0">
              <a:solidFill>
                <a:prstClr val="white"/>
              </a:solidFill>
            </a:endParaRPr>
          </a:p>
          <a:p>
            <a:pPr marL="444500" indent="-444500" algn="l"/>
            <a:endParaRPr lang="mk-MK" sz="2400" b="1" i="1" dirty="0" smtClean="0">
              <a:solidFill>
                <a:prstClr val="white"/>
              </a:solidFill>
            </a:endParaRPr>
          </a:p>
          <a:p>
            <a:pPr marL="444500" indent="-444500" algn="l"/>
            <a:r>
              <a:rPr lang="ru-RU" sz="2400" b="1" i="1" dirty="0">
                <a:solidFill>
                  <a:prstClr val="white"/>
                </a:solidFill>
              </a:rPr>
              <a:t>„..твојот син ја загрози честа на мојата ќерка, крвта со крв се пере</a:t>
            </a:r>
            <a:r>
              <a:rPr lang="ru-RU" sz="2400" b="1" i="1" dirty="0" smtClean="0">
                <a:solidFill>
                  <a:prstClr val="white"/>
                </a:solidFill>
              </a:rPr>
              <a:t>..“</a:t>
            </a:r>
          </a:p>
          <a:p>
            <a:pPr marL="444500" indent="-444500" algn="l"/>
            <a:endParaRPr lang="ru-RU" sz="2400" b="1" i="1" dirty="0">
              <a:solidFill>
                <a:prstClr val="white"/>
              </a:solidFill>
            </a:endParaRPr>
          </a:p>
          <a:p>
            <a:pPr marL="444500" indent="-444500" algn="l"/>
            <a:r>
              <a:rPr lang="ru-RU" sz="2400" b="1" i="1" dirty="0">
                <a:solidFill>
                  <a:prstClr val="white"/>
                </a:solidFill>
              </a:rPr>
              <a:t>„..ти тато знаеш дека овој се плаши од жена му, не е храбар како тебе..“</a:t>
            </a:r>
          </a:p>
          <a:p>
            <a:pPr marL="444500" indent="-444500" algn="l"/>
            <a:endParaRPr lang="mk-MK" sz="2400" b="1" dirty="0">
              <a:solidFill>
                <a:prstClr val="white"/>
              </a:solidFill>
            </a:endParaRPr>
          </a:p>
        </p:txBody>
      </p:sp>
    </p:spTree>
    <p:extLst>
      <p:ext uri="{BB962C8B-B14F-4D97-AF65-F5344CB8AC3E}">
        <p14:creationId xmlns:p14="http://schemas.microsoft.com/office/powerpoint/2010/main" val="4130885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4830" name="Picture 14" descr="Image result for iceberg&quot;"/>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9508" t="14879" r="18675" b="13312"/>
          <a:stretch/>
        </p:blipFill>
        <p:spPr bwMode="auto">
          <a:xfrm>
            <a:off x="5522848" y="0"/>
            <a:ext cx="66691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8161678" y="3579637"/>
            <a:ext cx="2147182" cy="859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k-MK" b="1" dirty="0">
                <a:solidFill>
                  <a:prstClr val="black"/>
                </a:solidFill>
              </a:rPr>
              <a:t>ставови/</a:t>
            </a:r>
            <a:br>
              <a:rPr lang="mk-MK" b="1" dirty="0">
                <a:solidFill>
                  <a:prstClr val="black"/>
                </a:solidFill>
              </a:rPr>
            </a:br>
            <a:r>
              <a:rPr lang="mk-MK" b="1" dirty="0">
                <a:solidFill>
                  <a:prstClr val="black"/>
                </a:solidFill>
              </a:rPr>
              <a:t>верувања</a:t>
            </a:r>
            <a:endParaRPr lang="en-US" b="1" dirty="0">
              <a:solidFill>
                <a:prstClr val="black"/>
              </a:solidFill>
            </a:endParaRPr>
          </a:p>
          <a:p>
            <a:pPr marL="0" indent="0" algn="ctr">
              <a:buFont typeface="Arial" panose="020B0604020202020204" pitchFamily="34" charset="0"/>
              <a:buNone/>
            </a:pPr>
            <a:endParaRPr lang="en-US" b="1" dirty="0">
              <a:solidFill>
                <a:prstClr val="black"/>
              </a:solidFill>
            </a:endParaRPr>
          </a:p>
        </p:txBody>
      </p:sp>
      <p:sp>
        <p:nvSpPr>
          <p:cNvPr id="10" name="Content Placeholder 2"/>
          <p:cNvSpPr txBox="1">
            <a:spLocks/>
          </p:cNvSpPr>
          <p:nvPr/>
        </p:nvSpPr>
        <p:spPr>
          <a:xfrm>
            <a:off x="8104154" y="396929"/>
            <a:ext cx="2147182" cy="4446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dirty="0">
              <a:solidFill>
                <a:prstClr val="black"/>
              </a:solidFill>
            </a:endParaRPr>
          </a:p>
        </p:txBody>
      </p:sp>
      <p:sp>
        <p:nvSpPr>
          <p:cNvPr id="12" name="Content Placeholder 2"/>
          <p:cNvSpPr txBox="1">
            <a:spLocks/>
          </p:cNvSpPr>
          <p:nvPr/>
        </p:nvSpPr>
        <p:spPr>
          <a:xfrm>
            <a:off x="9376526" y="1488313"/>
            <a:ext cx="1661834" cy="5261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dirty="0">
              <a:solidFill>
                <a:prstClr val="black"/>
              </a:solidFill>
            </a:endParaRPr>
          </a:p>
        </p:txBody>
      </p:sp>
      <p:sp>
        <p:nvSpPr>
          <p:cNvPr id="13" name="Content Placeholder 2"/>
          <p:cNvSpPr txBox="1">
            <a:spLocks/>
          </p:cNvSpPr>
          <p:nvPr/>
        </p:nvSpPr>
        <p:spPr>
          <a:xfrm>
            <a:off x="6572350" y="3255655"/>
            <a:ext cx="2038688" cy="859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k-MK" b="1" dirty="0">
                <a:solidFill>
                  <a:prstClr val="black"/>
                </a:solidFill>
              </a:rPr>
              <a:t>религија</a:t>
            </a:r>
            <a:br>
              <a:rPr lang="mk-MK" b="1" dirty="0">
                <a:solidFill>
                  <a:prstClr val="black"/>
                </a:solidFill>
              </a:rPr>
            </a:br>
            <a:r>
              <a:rPr lang="mk-MK" b="1" dirty="0">
                <a:solidFill>
                  <a:prstClr val="black"/>
                </a:solidFill>
              </a:rPr>
              <a:t>/вера</a:t>
            </a:r>
            <a:endParaRPr lang="en-US" b="1" dirty="0">
              <a:solidFill>
                <a:prstClr val="black"/>
              </a:solidFill>
            </a:endParaRPr>
          </a:p>
        </p:txBody>
      </p:sp>
      <p:sp>
        <p:nvSpPr>
          <p:cNvPr id="14" name="Content Placeholder 2"/>
          <p:cNvSpPr txBox="1">
            <a:spLocks/>
          </p:cNvSpPr>
          <p:nvPr/>
        </p:nvSpPr>
        <p:spPr>
          <a:xfrm>
            <a:off x="7550151" y="4605092"/>
            <a:ext cx="2407188" cy="957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k-MK" b="1" dirty="0">
                <a:solidFill>
                  <a:prstClr val="black"/>
                </a:solidFill>
              </a:rPr>
              <a:t>вредности</a:t>
            </a:r>
            <a:br>
              <a:rPr lang="mk-MK" b="1" dirty="0">
                <a:solidFill>
                  <a:prstClr val="black"/>
                </a:solidFill>
              </a:rPr>
            </a:br>
            <a:r>
              <a:rPr lang="mk-MK" b="1" dirty="0">
                <a:solidFill>
                  <a:prstClr val="black"/>
                </a:solidFill>
              </a:rPr>
              <a:t> /норми</a:t>
            </a:r>
            <a:endParaRPr lang="en-US" b="1" dirty="0">
              <a:solidFill>
                <a:prstClr val="black"/>
              </a:solidFill>
            </a:endParaRPr>
          </a:p>
        </p:txBody>
      </p:sp>
      <p:sp>
        <p:nvSpPr>
          <p:cNvPr id="15" name="Content Placeholder 2"/>
          <p:cNvSpPr txBox="1">
            <a:spLocks/>
          </p:cNvSpPr>
          <p:nvPr/>
        </p:nvSpPr>
        <p:spPr>
          <a:xfrm>
            <a:off x="6212778" y="1354741"/>
            <a:ext cx="3207587" cy="8757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Font typeface="Arial" panose="020B0604020202020204" pitchFamily="34" charset="0"/>
              <a:buNone/>
            </a:pPr>
            <a:endParaRPr lang="en-US" b="1" dirty="0">
              <a:solidFill>
                <a:prstClr val="black"/>
              </a:solidFill>
            </a:endParaRPr>
          </a:p>
        </p:txBody>
      </p:sp>
      <p:sp>
        <p:nvSpPr>
          <p:cNvPr id="38" name="Content Placeholder 2"/>
          <p:cNvSpPr txBox="1">
            <a:spLocks/>
          </p:cNvSpPr>
          <p:nvPr/>
        </p:nvSpPr>
        <p:spPr>
          <a:xfrm>
            <a:off x="6964182" y="2684649"/>
            <a:ext cx="3817848" cy="593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k-MK" b="1" dirty="0">
                <a:solidFill>
                  <a:prstClr val="black"/>
                </a:solidFill>
              </a:rPr>
              <a:t>традиција/обичаи</a:t>
            </a:r>
            <a:br>
              <a:rPr lang="mk-MK" b="1" dirty="0">
                <a:solidFill>
                  <a:prstClr val="black"/>
                </a:solidFill>
              </a:rPr>
            </a:br>
            <a:endParaRPr lang="en-US" b="1" dirty="0">
              <a:solidFill>
                <a:prstClr val="black"/>
              </a:solidFill>
            </a:endParaRPr>
          </a:p>
        </p:txBody>
      </p:sp>
      <p:sp>
        <p:nvSpPr>
          <p:cNvPr id="16" name="Title 1">
            <a:extLst>
              <a:ext uri="{FF2B5EF4-FFF2-40B4-BE49-F238E27FC236}">
                <a16:creationId xmlns:a16="http://schemas.microsoft.com/office/drawing/2014/main" id="{045CBF8C-9F4E-4ED6-977F-A2E091252872}"/>
              </a:ext>
            </a:extLst>
          </p:cNvPr>
          <p:cNvSpPr>
            <a:spLocks noGrp="1"/>
          </p:cNvSpPr>
          <p:nvPr>
            <p:ph type="title"/>
          </p:nvPr>
        </p:nvSpPr>
        <p:spPr>
          <a:xfrm>
            <a:off x="938582" y="1611925"/>
            <a:ext cx="3144275" cy="2289613"/>
          </a:xfrm>
        </p:spPr>
        <p:txBody>
          <a:bodyPr anchor="t">
            <a:normAutofit/>
          </a:bodyPr>
          <a:lstStyle/>
          <a:p>
            <a:r>
              <a:rPr lang="ru-RU" sz="3200" dirty="0">
                <a:solidFill>
                  <a:schemeClr val="tx1"/>
                </a:solidFill>
              </a:rPr>
              <a:t>Никој не се раѓа </a:t>
            </a:r>
            <a:r>
              <a:rPr lang="ru-RU" sz="3200" dirty="0" smtClean="0">
                <a:solidFill>
                  <a:schemeClr val="tx1"/>
                </a:solidFill>
              </a:rPr>
              <a:t>насилен </a:t>
            </a:r>
            <a:endParaRPr lang="en-US" sz="3200" dirty="0">
              <a:solidFill>
                <a:schemeClr val="tx1"/>
              </a:solidFill>
            </a:endParaRPr>
          </a:p>
        </p:txBody>
      </p:sp>
      <p:cxnSp>
        <p:nvCxnSpPr>
          <p:cNvPr id="17" name="Straight Arrow Connector 16">
            <a:extLst>
              <a:ext uri="{FF2B5EF4-FFF2-40B4-BE49-F238E27FC236}">
                <a16:creationId xmlns:a16="http://schemas.microsoft.com/office/drawing/2014/main" id="{3687716E-F00A-43EA-8DFF-471CD748445D}"/>
              </a:ext>
            </a:extLst>
          </p:cNvPr>
          <p:cNvCxnSpPr/>
          <p:nvPr/>
        </p:nvCxnSpPr>
        <p:spPr>
          <a:xfrm>
            <a:off x="2673603" y="3535737"/>
            <a:ext cx="2816277" cy="0"/>
          </a:xfrm>
          <a:prstGeom prst="straightConnector1">
            <a:avLst/>
          </a:prstGeom>
          <a:ln w="762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98EE18C-03FF-46E2-8D0B-AF655A594C3D}"/>
              </a:ext>
            </a:extLst>
          </p:cNvPr>
          <p:cNvCxnSpPr/>
          <p:nvPr/>
        </p:nvCxnSpPr>
        <p:spPr>
          <a:xfrm>
            <a:off x="2494930" y="3770208"/>
            <a:ext cx="2816277" cy="0"/>
          </a:xfrm>
          <a:prstGeom prst="straightConnector1">
            <a:avLst/>
          </a:prstGeom>
          <a:ln w="76200">
            <a:solidFill>
              <a:srgbClr val="F6B8DA"/>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F7A4F46-976C-4FE7-9112-4DC3EDA89AA6}"/>
              </a:ext>
            </a:extLst>
          </p:cNvPr>
          <p:cNvCxnSpPr/>
          <p:nvPr/>
        </p:nvCxnSpPr>
        <p:spPr>
          <a:xfrm>
            <a:off x="2494930" y="3304517"/>
            <a:ext cx="2816277" cy="0"/>
          </a:xfrm>
          <a:prstGeom prst="straightConnector1">
            <a:avLst/>
          </a:prstGeom>
          <a:ln w="76200">
            <a:solidFill>
              <a:srgbClr val="EFB7C8"/>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08DCB859-6443-4AD9-9CB9-189BC2EB3E81}"/>
              </a:ext>
            </a:extLst>
          </p:cNvPr>
          <p:cNvSpPr txBox="1">
            <a:spLocks/>
          </p:cNvSpPr>
          <p:nvPr/>
        </p:nvSpPr>
        <p:spPr>
          <a:xfrm>
            <a:off x="930768" y="3860232"/>
            <a:ext cx="3144275" cy="217282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mk-MK" sz="3200" dirty="0">
                <a:solidFill>
                  <a:prstClr val="white"/>
                </a:solidFill>
              </a:rPr>
              <a:t>Насилството се </a:t>
            </a:r>
            <a:r>
              <a:rPr lang="mk-MK" sz="3200" dirty="0" smtClean="0">
                <a:solidFill>
                  <a:prstClr val="white"/>
                </a:solidFill>
              </a:rPr>
              <a:t>учи</a:t>
            </a:r>
            <a:endParaRPr lang="en-US" sz="3200" dirty="0">
              <a:solidFill>
                <a:prstClr val="white"/>
              </a:solidFill>
            </a:endParaRPr>
          </a:p>
        </p:txBody>
      </p:sp>
    </p:spTree>
    <p:extLst>
      <p:ext uri="{BB962C8B-B14F-4D97-AF65-F5344CB8AC3E}">
        <p14:creationId xmlns:p14="http://schemas.microsoft.com/office/powerpoint/2010/main" val="4491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830"/>
                                        </p:tgtEl>
                                        <p:attrNameLst>
                                          <p:attrName>style.visibility</p:attrName>
                                        </p:attrNameLst>
                                      </p:cBhvr>
                                      <p:to>
                                        <p:strVal val="visible"/>
                                      </p:to>
                                    </p:set>
                                    <p:anim calcmode="lin" valueType="num">
                                      <p:cBhvr additive="base">
                                        <p:cTn id="7" dur="500" fill="hold"/>
                                        <p:tgtEl>
                                          <p:spTgt spid="34830"/>
                                        </p:tgtEl>
                                        <p:attrNameLst>
                                          <p:attrName>ppt_x</p:attrName>
                                        </p:attrNameLst>
                                      </p:cBhvr>
                                      <p:tavLst>
                                        <p:tav tm="0">
                                          <p:val>
                                            <p:strVal val="0-#ppt_w/2"/>
                                          </p:val>
                                        </p:tav>
                                        <p:tav tm="100000">
                                          <p:val>
                                            <p:strVal val="#ppt_x"/>
                                          </p:val>
                                        </p:tav>
                                      </p:tavLst>
                                    </p:anim>
                                    <p:anim calcmode="lin" valueType="num">
                                      <p:cBhvr additive="base">
                                        <p:cTn id="8" dur="500" fill="hold"/>
                                        <p:tgtEl>
                                          <p:spTgt spid="348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nodePh="1">
                                  <p:stCondLst>
                                    <p:cond delay="0"/>
                                  </p:stCondLst>
                                  <p:endCondLst>
                                    <p:cond evt="begin" delay="0">
                                      <p:tn val="28"/>
                                    </p:cond>
                                  </p:end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0613" y="225405"/>
            <a:ext cx="9648264" cy="1165224"/>
          </a:xfrm>
          <a:noFill/>
        </p:spPr>
        <p:txBody>
          <a:bodyPr>
            <a:normAutofit/>
          </a:bodyPr>
          <a:lstStyle/>
          <a:p>
            <a:r>
              <a:rPr lang="mk-MK" sz="3200" b="1" dirty="0" smtClean="0">
                <a:solidFill>
                  <a:schemeClr val="accent1">
                    <a:lumMod val="20000"/>
                    <a:lumOff val="80000"/>
                  </a:schemeClr>
                </a:solidFill>
                <a:effectLst>
                  <a:outerShdw blurRad="38100" dist="38100" dir="2700000" algn="tl">
                    <a:srgbClr val="000000">
                      <a:alpha val="43137"/>
                    </a:srgbClr>
                  </a:outerShdw>
                </a:effectLst>
              </a:rPr>
              <a:t>Улогата на медиумите во охрабрување да се пријави насилството</a:t>
            </a:r>
            <a:endParaRPr lang="en-US" sz="3200" b="1" dirty="0">
              <a:solidFill>
                <a:schemeClr val="accent1">
                  <a:lumMod val="20000"/>
                  <a:lumOff val="80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92A0C001-4B00-4E52-B308-DE6882B04601}"/>
              </a:ext>
            </a:extLst>
          </p:cNvPr>
          <p:cNvSpPr txBox="1"/>
          <p:nvPr/>
        </p:nvSpPr>
        <p:spPr>
          <a:xfrm>
            <a:off x="964632" y="1390629"/>
            <a:ext cx="10376159" cy="1815882"/>
          </a:xfrm>
          <a:prstGeom prst="rect">
            <a:avLst/>
          </a:prstGeom>
          <a:solidFill>
            <a:srgbClr val="620A38"/>
          </a:solidFill>
          <a:ln w="28575">
            <a:solidFill>
              <a:schemeClr val="accent2">
                <a:lumMod val="60000"/>
                <a:lumOff val="40000"/>
              </a:schemeClr>
            </a:solidFill>
          </a:ln>
        </p:spPr>
        <p:txBody>
          <a:bodyPr wrap="square">
            <a:spAutoFit/>
          </a:bodyPr>
          <a:lstStyle/>
          <a:p>
            <a:pPr marL="88900" defTabSz="457200">
              <a:spcAft>
                <a:spcPts val="600"/>
              </a:spcAft>
            </a:pPr>
            <a:r>
              <a:rPr lang="ru-RU" sz="2800" dirty="0" smtClean="0">
                <a:solidFill>
                  <a:prstClr val="white"/>
                </a:solidFill>
              </a:rPr>
              <a:t>Бариерите </a:t>
            </a:r>
            <a:r>
              <a:rPr lang="ru-RU" sz="2800" dirty="0">
                <a:solidFill>
                  <a:prstClr val="white"/>
                </a:solidFill>
              </a:rPr>
              <a:t>за пријавување на насилството од страна на жртвите се резултат на социјално-културните норми, економската моќ на жените, правните пречки и психосоцијалната состојба на жената. </a:t>
            </a:r>
            <a:endParaRPr lang="mk-MK" sz="2800" dirty="0">
              <a:solidFill>
                <a:prstClr val="white"/>
              </a:solidFill>
            </a:endParaRPr>
          </a:p>
        </p:txBody>
      </p:sp>
      <p:sp>
        <p:nvSpPr>
          <p:cNvPr id="5" name="TextBox 4">
            <a:extLst>
              <a:ext uri="{FF2B5EF4-FFF2-40B4-BE49-F238E27FC236}">
                <a16:creationId xmlns:a16="http://schemas.microsoft.com/office/drawing/2014/main" id="{E911AF88-AC0B-4113-BDD7-F61351731824}"/>
              </a:ext>
            </a:extLst>
          </p:cNvPr>
          <p:cNvSpPr txBox="1"/>
          <p:nvPr/>
        </p:nvSpPr>
        <p:spPr>
          <a:xfrm>
            <a:off x="1089211" y="3513217"/>
            <a:ext cx="5398995" cy="3046988"/>
          </a:xfrm>
          <a:prstGeom prst="rect">
            <a:avLst/>
          </a:prstGeom>
          <a:solidFill>
            <a:srgbClr val="620A38"/>
          </a:solidFill>
          <a:ln w="28575">
            <a:solidFill>
              <a:schemeClr val="accent2">
                <a:lumMod val="60000"/>
                <a:lumOff val="40000"/>
              </a:schemeClr>
            </a:solidFill>
          </a:ln>
        </p:spPr>
        <p:txBody>
          <a:bodyPr wrap="square">
            <a:spAutoFit/>
          </a:bodyPr>
          <a:lstStyle/>
          <a:p>
            <a:pPr marL="88900" defTabSz="457200">
              <a:spcAft>
                <a:spcPts val="600"/>
              </a:spcAft>
            </a:pPr>
            <a:r>
              <a:rPr lang="ru-RU" sz="2400" dirty="0">
                <a:solidFill>
                  <a:prstClr val="white"/>
                </a:solidFill>
              </a:rPr>
              <a:t>Социјално-културните бариери за пријавување насилство се поврзани со поддршката на жртвата од страна на семејството и пријателите, но исто така и со тоа како заедницата и/или религијата гледаат на ова прашање. </a:t>
            </a:r>
            <a:endParaRPr lang="en-US" sz="2400" dirty="0">
              <a:solidFill>
                <a:prstClr val="white"/>
              </a:solidFill>
            </a:endParaRPr>
          </a:p>
        </p:txBody>
      </p:sp>
      <p:pic>
        <p:nvPicPr>
          <p:cNvPr id="6" name="Picture 2" descr="Image result for prejudice&quot;"/>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1341" y="3513218"/>
            <a:ext cx="4309450" cy="321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62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DC5097CA-B2BF-4E1A-A7C2-F941F303E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163" y="447262"/>
            <a:ext cx="2981738" cy="298173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25862" y="2373406"/>
            <a:ext cx="8274067" cy="1720912"/>
          </a:xfrm>
          <a:prstGeom prst="rect">
            <a:avLst/>
          </a:prstGeom>
          <a:solidFill>
            <a:schemeClr val="accent6">
              <a:lumMod val="50000"/>
            </a:schemeClr>
          </a:solidFill>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defRPr/>
            </a:pPr>
            <a:r>
              <a:rPr lang="ru-RU" sz="3200" dirty="0">
                <a:solidFill>
                  <a:prstClr val="white"/>
                </a:solidFill>
              </a:rPr>
              <a:t>„</a:t>
            </a:r>
            <a:r>
              <a:rPr lang="ru-RU" sz="3200" i="1" dirty="0">
                <a:solidFill>
                  <a:prstClr val="white"/>
                </a:solidFill>
              </a:rPr>
              <a:t>Господ не и опростуваа на сопругата која поради својата тврдоглавост не прави отстапки кон мажот..</a:t>
            </a:r>
            <a:r>
              <a:rPr lang="ru-RU" sz="3200" dirty="0">
                <a:solidFill>
                  <a:prstClr val="white"/>
                </a:solidFill>
              </a:rPr>
              <a:t>“ </a:t>
            </a:r>
            <a:r>
              <a:rPr lang="ru-RU" sz="3200" dirty="0" smtClean="0">
                <a:solidFill>
                  <a:prstClr val="white"/>
                </a:solidFill>
              </a:rPr>
              <a:t/>
            </a:r>
            <a:br>
              <a:rPr lang="ru-RU" sz="3200" dirty="0" smtClean="0">
                <a:solidFill>
                  <a:prstClr val="white"/>
                </a:solidFill>
              </a:rPr>
            </a:br>
            <a:r>
              <a:rPr lang="ru-RU" sz="2400" dirty="0" smtClean="0">
                <a:solidFill>
                  <a:prstClr val="white"/>
                </a:solidFill>
              </a:rPr>
              <a:t>(</a:t>
            </a:r>
            <a:r>
              <a:rPr lang="ru-RU" sz="2400" dirty="0">
                <a:solidFill>
                  <a:prstClr val="white"/>
                </a:solidFill>
              </a:rPr>
              <a:t>изјава од свештено лице во верска емисија која се емитува по неколку пати во еден </a:t>
            </a:r>
            <a:r>
              <a:rPr lang="ru-RU" sz="2400" dirty="0" smtClean="0">
                <a:solidFill>
                  <a:prstClr val="white"/>
                </a:solidFill>
              </a:rPr>
              <a:t>ден)</a:t>
            </a:r>
            <a:endParaRPr lang="mk-MK" sz="2400" dirty="0">
              <a:solidFill>
                <a:prstClr val="white"/>
              </a:solidFill>
            </a:endParaRPr>
          </a:p>
        </p:txBody>
      </p:sp>
      <p:sp>
        <p:nvSpPr>
          <p:cNvPr id="4" name="Title 1">
            <a:extLst>
              <a:ext uri="{FF2B5EF4-FFF2-40B4-BE49-F238E27FC236}">
                <a16:creationId xmlns:a16="http://schemas.microsoft.com/office/drawing/2014/main" id="{B6FF6E2D-83F2-4931-9BE9-32CD0616BD39}"/>
              </a:ext>
            </a:extLst>
          </p:cNvPr>
          <p:cNvSpPr>
            <a:spLocks noGrp="1"/>
          </p:cNvSpPr>
          <p:nvPr>
            <p:ph type="title"/>
          </p:nvPr>
        </p:nvSpPr>
        <p:spPr>
          <a:xfrm>
            <a:off x="439627" y="715580"/>
            <a:ext cx="10233800" cy="822601"/>
          </a:xfrm>
          <a:noFill/>
        </p:spPr>
        <p:txBody>
          <a:bodyPr>
            <a:noAutofit/>
          </a:bodyPr>
          <a:lstStyle/>
          <a:p>
            <a:r>
              <a:rPr lang="ru-RU" sz="2400" b="1" dirty="0" smtClean="0">
                <a:solidFill>
                  <a:schemeClr val="accent1">
                    <a:lumMod val="20000"/>
                    <a:lumOff val="80000"/>
                  </a:schemeClr>
                </a:solidFill>
                <a:effectLst>
                  <a:outerShdw blurRad="38100" dist="38100" dir="2700000" algn="tl">
                    <a:srgbClr val="000000">
                      <a:alpha val="43137"/>
                    </a:srgbClr>
                  </a:outerShdw>
                </a:effectLst>
              </a:rPr>
              <a:t>Дали може </a:t>
            </a:r>
            <a:r>
              <a:rPr lang="ru-RU" sz="2400" b="1" dirty="0">
                <a:solidFill>
                  <a:schemeClr val="accent1">
                    <a:lumMod val="20000"/>
                    <a:lumOff val="80000"/>
                  </a:schemeClr>
                </a:solidFill>
                <a:effectLst>
                  <a:outerShdw blurRad="38100" dist="38100" dir="2700000" algn="tl">
                    <a:srgbClr val="000000">
                      <a:alpha val="43137"/>
                    </a:srgbClr>
                  </a:outerShdw>
                </a:effectLst>
              </a:rPr>
              <a:t>да се охрабрат жените </a:t>
            </a:r>
            <a:r>
              <a:rPr lang="ru-RU" sz="2400" b="1" dirty="0" smtClean="0">
                <a:solidFill>
                  <a:schemeClr val="accent1">
                    <a:lumMod val="20000"/>
                    <a:lumOff val="80000"/>
                  </a:schemeClr>
                </a:solidFill>
                <a:effectLst>
                  <a:outerShdw blurRad="38100" dist="38100" dir="2700000" algn="tl">
                    <a:srgbClr val="000000">
                      <a:alpha val="43137"/>
                    </a:srgbClr>
                  </a:outerShdw>
                </a:effectLst>
              </a:rPr>
              <a:t>да </a:t>
            </a:r>
            <a:r>
              <a:rPr lang="ru-RU" sz="2400" b="1" dirty="0">
                <a:solidFill>
                  <a:schemeClr val="accent1">
                    <a:lumMod val="20000"/>
                    <a:lumOff val="80000"/>
                  </a:schemeClr>
                </a:solidFill>
                <a:effectLst>
                  <a:outerShdw blurRad="38100" dist="38100" dir="2700000" algn="tl">
                    <a:srgbClr val="000000">
                      <a:alpha val="43137"/>
                    </a:srgbClr>
                  </a:outerShdw>
                </a:effectLst>
              </a:rPr>
              <a:t>пријават </a:t>
            </a:r>
            <a:r>
              <a:rPr lang="ru-RU" sz="2400" b="1" dirty="0" smtClean="0">
                <a:solidFill>
                  <a:schemeClr val="accent1">
                    <a:lumMod val="20000"/>
                    <a:lumOff val="80000"/>
                  </a:schemeClr>
                </a:solidFill>
                <a:effectLst>
                  <a:outerShdw blurRad="38100" dist="38100" dir="2700000" algn="tl">
                    <a:srgbClr val="000000">
                      <a:alpha val="43137"/>
                    </a:srgbClr>
                  </a:outerShdw>
                </a:effectLst>
              </a:rPr>
              <a:t/>
            </a:r>
            <a:br>
              <a:rPr lang="ru-RU" sz="2400" b="1" dirty="0" smtClean="0">
                <a:solidFill>
                  <a:schemeClr val="accent1">
                    <a:lumMod val="20000"/>
                    <a:lumOff val="80000"/>
                  </a:schemeClr>
                </a:solidFill>
                <a:effectLst>
                  <a:outerShdw blurRad="38100" dist="38100" dir="2700000" algn="tl">
                    <a:srgbClr val="000000">
                      <a:alpha val="43137"/>
                    </a:srgbClr>
                  </a:outerShdw>
                </a:effectLst>
              </a:rPr>
            </a:br>
            <a:r>
              <a:rPr lang="ru-RU" sz="2400" b="1" dirty="0" smtClean="0">
                <a:solidFill>
                  <a:schemeClr val="accent1">
                    <a:lumMod val="20000"/>
                    <a:lumOff val="80000"/>
                  </a:schemeClr>
                </a:solidFill>
                <a:effectLst>
                  <a:outerShdw blurRad="38100" dist="38100" dir="2700000" algn="tl">
                    <a:srgbClr val="000000">
                      <a:alpha val="43137"/>
                    </a:srgbClr>
                  </a:outerShdw>
                </a:effectLst>
              </a:rPr>
              <a:t>насилство </a:t>
            </a:r>
            <a:r>
              <a:rPr lang="ru-RU" sz="2400" b="1" dirty="0">
                <a:solidFill>
                  <a:schemeClr val="accent1">
                    <a:lumMod val="20000"/>
                    <a:lumOff val="80000"/>
                  </a:schemeClr>
                </a:solidFill>
                <a:effectLst>
                  <a:outerShdw blurRad="38100" dist="38100" dir="2700000" algn="tl">
                    <a:srgbClr val="000000">
                      <a:alpha val="43137"/>
                    </a:srgbClr>
                  </a:outerShdw>
                </a:effectLst>
              </a:rPr>
              <a:t>доколку </a:t>
            </a:r>
            <a:r>
              <a:rPr lang="ru-RU" sz="2400" b="1" dirty="0" smtClean="0">
                <a:solidFill>
                  <a:schemeClr val="accent1">
                    <a:lumMod val="20000"/>
                    <a:lumOff val="80000"/>
                  </a:schemeClr>
                </a:solidFill>
                <a:effectLst>
                  <a:outerShdw blurRad="38100" dist="38100" dir="2700000" algn="tl">
                    <a:srgbClr val="000000">
                      <a:alpha val="43137"/>
                    </a:srgbClr>
                  </a:outerShdw>
                </a:effectLst>
              </a:rPr>
              <a:t>на </a:t>
            </a:r>
            <a:r>
              <a:rPr lang="ru-RU" sz="2400" b="1" dirty="0">
                <a:solidFill>
                  <a:schemeClr val="accent1">
                    <a:lumMod val="20000"/>
                    <a:lumOff val="80000"/>
                  </a:schemeClr>
                </a:solidFill>
                <a:effectLst>
                  <a:outerShdw blurRad="38100" dist="38100" dir="2700000" algn="tl">
                    <a:srgbClr val="000000">
                      <a:alpha val="43137"/>
                    </a:srgbClr>
                  </a:outerShdw>
                </a:effectLst>
              </a:rPr>
              <a:t>телевизија по неколку </a:t>
            </a:r>
            <a:r>
              <a:rPr lang="ru-RU" sz="2400" b="1" dirty="0" smtClean="0">
                <a:solidFill>
                  <a:schemeClr val="accent1">
                    <a:lumMod val="20000"/>
                    <a:lumOff val="80000"/>
                  </a:schemeClr>
                </a:solidFill>
                <a:effectLst>
                  <a:outerShdw blurRad="38100" dist="38100" dir="2700000" algn="tl">
                    <a:srgbClr val="000000">
                      <a:alpha val="43137"/>
                    </a:srgbClr>
                  </a:outerShdw>
                </a:effectLst>
              </a:rPr>
              <a:t/>
            </a:r>
            <a:br>
              <a:rPr lang="ru-RU" sz="2400" b="1" dirty="0" smtClean="0">
                <a:solidFill>
                  <a:schemeClr val="accent1">
                    <a:lumMod val="20000"/>
                    <a:lumOff val="80000"/>
                  </a:schemeClr>
                </a:solidFill>
                <a:effectLst>
                  <a:outerShdw blurRad="38100" dist="38100" dir="2700000" algn="tl">
                    <a:srgbClr val="000000">
                      <a:alpha val="43137"/>
                    </a:srgbClr>
                  </a:outerShdw>
                </a:effectLst>
              </a:rPr>
            </a:br>
            <a:r>
              <a:rPr lang="ru-RU" sz="2400" b="1" dirty="0" smtClean="0">
                <a:solidFill>
                  <a:schemeClr val="accent1">
                    <a:lumMod val="20000"/>
                    <a:lumOff val="80000"/>
                  </a:schemeClr>
                </a:solidFill>
                <a:effectLst>
                  <a:outerShdw blurRad="38100" dist="38100" dir="2700000" algn="tl">
                    <a:srgbClr val="000000">
                      <a:alpha val="43137"/>
                    </a:srgbClr>
                  </a:outerShdw>
                </a:effectLst>
              </a:rPr>
              <a:t>пати </a:t>
            </a:r>
            <a:r>
              <a:rPr lang="ru-RU" sz="2400" b="1" dirty="0">
                <a:solidFill>
                  <a:schemeClr val="accent1">
                    <a:lumMod val="20000"/>
                    <a:lumOff val="80000"/>
                  </a:schemeClr>
                </a:solidFill>
                <a:effectLst>
                  <a:outerShdw blurRad="38100" dist="38100" dir="2700000" algn="tl">
                    <a:srgbClr val="000000">
                      <a:alpha val="43137"/>
                    </a:srgbClr>
                  </a:outerShdw>
                </a:effectLst>
              </a:rPr>
              <a:t>на ден ја </a:t>
            </a:r>
            <a:r>
              <a:rPr lang="ru-RU" sz="2400" b="1" dirty="0" smtClean="0">
                <a:solidFill>
                  <a:schemeClr val="accent1">
                    <a:lumMod val="20000"/>
                    <a:lumOff val="80000"/>
                  </a:schemeClr>
                </a:solidFill>
                <a:effectLst>
                  <a:outerShdw blurRad="38100" dist="38100" dir="2700000" algn="tl">
                    <a:srgbClr val="000000">
                      <a:alpha val="43137"/>
                    </a:srgbClr>
                  </a:outerShdw>
                </a:effectLst>
              </a:rPr>
              <a:t>слушаат </a:t>
            </a:r>
            <a:r>
              <a:rPr lang="ru-RU" sz="2400" b="1" dirty="0">
                <a:solidFill>
                  <a:schemeClr val="accent1">
                    <a:lumMod val="20000"/>
                    <a:lumOff val="80000"/>
                  </a:schemeClr>
                </a:solidFill>
                <a:effectLst>
                  <a:outerShdw blurRad="38100" dist="38100" dir="2700000" algn="tl">
                    <a:srgbClr val="000000">
                      <a:alpha val="43137"/>
                    </a:srgbClr>
                  </a:outerShdw>
                </a:effectLst>
              </a:rPr>
              <a:t>следнава </a:t>
            </a:r>
            <a:r>
              <a:rPr lang="ru-RU" sz="2400" b="1" dirty="0" smtClean="0">
                <a:solidFill>
                  <a:schemeClr val="accent1">
                    <a:lumMod val="20000"/>
                    <a:lumOff val="80000"/>
                  </a:schemeClr>
                </a:solidFill>
                <a:effectLst>
                  <a:outerShdw blurRad="38100" dist="38100" dir="2700000" algn="tl">
                    <a:srgbClr val="000000">
                      <a:alpha val="43137"/>
                    </a:srgbClr>
                  </a:outerShdw>
                </a:effectLst>
              </a:rPr>
              <a:t>порака</a:t>
            </a:r>
            <a:r>
              <a:rPr lang="ru-RU" sz="2800" b="1" dirty="0" smtClean="0">
                <a:solidFill>
                  <a:schemeClr val="accent1">
                    <a:lumMod val="20000"/>
                    <a:lumOff val="80000"/>
                  </a:schemeClr>
                </a:solidFill>
                <a:effectLst>
                  <a:outerShdw blurRad="38100" dist="38100" dir="2700000" algn="tl">
                    <a:srgbClr val="000000">
                      <a:alpha val="43137"/>
                    </a:srgbClr>
                  </a:outerShdw>
                </a:effectLst>
              </a:rPr>
              <a:t>:</a:t>
            </a:r>
            <a:endParaRPr lang="en-US" sz="2800" b="1" dirty="0">
              <a:solidFill>
                <a:schemeClr val="accent1">
                  <a:lumMod val="20000"/>
                  <a:lumOff val="80000"/>
                </a:schemeClr>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E911AF88-AC0B-4113-BDD7-F61351731824}"/>
              </a:ext>
            </a:extLst>
          </p:cNvPr>
          <p:cNvSpPr txBox="1"/>
          <p:nvPr/>
        </p:nvSpPr>
        <p:spPr>
          <a:xfrm>
            <a:off x="547204" y="4592171"/>
            <a:ext cx="10376159" cy="1815882"/>
          </a:xfrm>
          <a:prstGeom prst="rect">
            <a:avLst/>
          </a:prstGeom>
          <a:solidFill>
            <a:srgbClr val="620A38"/>
          </a:solidFill>
          <a:ln w="28575">
            <a:solidFill>
              <a:schemeClr val="accent2">
                <a:lumMod val="60000"/>
                <a:lumOff val="40000"/>
              </a:schemeClr>
            </a:solidFill>
          </a:ln>
        </p:spPr>
        <p:txBody>
          <a:bodyPr wrap="square">
            <a:spAutoFit/>
          </a:bodyPr>
          <a:lstStyle/>
          <a:p>
            <a:pPr marL="88900" defTabSz="457200">
              <a:spcAft>
                <a:spcPts val="600"/>
              </a:spcAft>
            </a:pPr>
            <a:r>
              <a:rPr lang="ru-RU" sz="2800" dirty="0" smtClean="0">
                <a:solidFill>
                  <a:prstClr val="white"/>
                </a:solidFill>
              </a:rPr>
              <a:t>Според </a:t>
            </a:r>
            <a:r>
              <a:rPr lang="ru-RU" sz="2800" dirty="0">
                <a:solidFill>
                  <a:prstClr val="white"/>
                </a:solidFill>
              </a:rPr>
              <a:t>Истанбулската конвенција, државите не смеат да прифатат дека културата, обичајот, религијата, традицијата или „честа“ се оправдување за која било форма на насилство </a:t>
            </a:r>
            <a:endParaRPr lang="en-US" sz="2800" dirty="0">
              <a:solidFill>
                <a:prstClr val="white"/>
              </a:solidFill>
            </a:endParaRPr>
          </a:p>
        </p:txBody>
      </p:sp>
    </p:spTree>
    <p:extLst>
      <p:ext uri="{BB962C8B-B14F-4D97-AF65-F5344CB8AC3E}">
        <p14:creationId xmlns:p14="http://schemas.microsoft.com/office/powerpoint/2010/main" val="424161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A0C001-4B00-4E52-B308-DE6882B04601}"/>
              </a:ext>
            </a:extLst>
          </p:cNvPr>
          <p:cNvSpPr txBox="1"/>
          <p:nvPr/>
        </p:nvSpPr>
        <p:spPr>
          <a:xfrm>
            <a:off x="897397" y="4826353"/>
            <a:ext cx="10376159" cy="1384995"/>
          </a:xfrm>
          <a:prstGeom prst="rect">
            <a:avLst/>
          </a:prstGeom>
          <a:solidFill>
            <a:srgbClr val="620A38"/>
          </a:solidFill>
          <a:ln w="28575">
            <a:solidFill>
              <a:schemeClr val="accent2">
                <a:lumMod val="60000"/>
                <a:lumOff val="40000"/>
              </a:schemeClr>
            </a:solidFill>
          </a:ln>
        </p:spPr>
        <p:txBody>
          <a:bodyPr wrap="square">
            <a:spAutoFit/>
          </a:bodyPr>
          <a:lstStyle/>
          <a:p>
            <a:pPr marL="88900" defTabSz="457200">
              <a:spcAft>
                <a:spcPts val="600"/>
              </a:spcAft>
            </a:pPr>
            <a:r>
              <a:rPr lang="ru-RU" sz="2800" dirty="0">
                <a:solidFill>
                  <a:prstClr val="white"/>
                </a:solidFill>
              </a:rPr>
              <a:t>Остварувањето на de jure и de facto еднаквост меѓу жените и мажите е клучен елемент во спречувањето на насилството врз жените.</a:t>
            </a:r>
            <a:endParaRPr lang="mk-MK" sz="2800" dirty="0">
              <a:solidFill>
                <a:prstClr val="white"/>
              </a:solidFill>
            </a:endParaRPr>
          </a:p>
        </p:txBody>
      </p:sp>
    </p:spTree>
    <p:extLst>
      <p:ext uri="{BB962C8B-B14F-4D97-AF65-F5344CB8AC3E}">
        <p14:creationId xmlns:p14="http://schemas.microsoft.com/office/powerpoint/2010/main" val="3704329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0681" y="658329"/>
            <a:ext cx="10233800" cy="1165224"/>
          </a:xfrm>
          <a:noFill/>
        </p:spPr>
        <p:txBody>
          <a:bodyPr>
            <a:normAutofit/>
          </a:bodyPr>
          <a:lstStyle/>
          <a:p>
            <a:r>
              <a:rPr lang="mk-MK" sz="4000" b="1" dirty="0">
                <a:solidFill>
                  <a:schemeClr val="accent1">
                    <a:lumMod val="20000"/>
                    <a:lumOff val="80000"/>
                  </a:schemeClr>
                </a:solidFill>
                <a:effectLst>
                  <a:outerShdw blurRad="38100" dist="38100" dir="2700000" algn="tl">
                    <a:srgbClr val="000000">
                      <a:alpha val="43137"/>
                    </a:srgbClr>
                  </a:outerShdw>
                </a:effectLst>
              </a:rPr>
              <a:t>С</a:t>
            </a:r>
            <a:r>
              <a:rPr lang="mk-MK" sz="4000" b="1" dirty="0" smtClean="0">
                <a:solidFill>
                  <a:schemeClr val="accent1">
                    <a:lumMod val="20000"/>
                    <a:lumOff val="80000"/>
                  </a:schemeClr>
                </a:solidFill>
                <a:effectLst>
                  <a:outerShdw blurRad="38100" dist="38100" dir="2700000" algn="tl">
                    <a:srgbClr val="000000">
                      <a:alpha val="43137"/>
                    </a:srgbClr>
                  </a:outerShdw>
                </a:effectLst>
              </a:rPr>
              <a:t>уштинска </a:t>
            </a:r>
            <a:r>
              <a:rPr lang="mk-MK" sz="4000" b="1" dirty="0">
                <a:solidFill>
                  <a:schemeClr val="accent1">
                    <a:lumMod val="20000"/>
                    <a:lumOff val="80000"/>
                  </a:schemeClr>
                </a:solidFill>
                <a:effectLst>
                  <a:outerShdw blurRad="38100" dist="38100" dir="2700000" algn="tl">
                    <a:srgbClr val="000000">
                      <a:alpha val="43137"/>
                    </a:srgbClr>
                  </a:outerShdw>
                </a:effectLst>
              </a:rPr>
              <a:t>рамноправност</a:t>
            </a:r>
            <a:endParaRPr lang="en-US" sz="4000" b="1" dirty="0">
              <a:solidFill>
                <a:schemeClr val="accent1">
                  <a:lumMod val="20000"/>
                  <a:lumOff val="80000"/>
                </a:schemeClr>
              </a:solidFill>
              <a:effectLst>
                <a:outerShdw blurRad="38100" dist="38100" dir="2700000" algn="tl">
                  <a:srgbClr val="000000">
                    <a:alpha val="43137"/>
                  </a:srgbClr>
                </a:outerShdw>
              </a:effectLst>
            </a:endParaRPr>
          </a:p>
        </p:txBody>
      </p:sp>
      <p:sp>
        <p:nvSpPr>
          <p:cNvPr id="7" name="Content Placeholder 2">
            <a:extLst>
              <a:ext uri="{FF2B5EF4-FFF2-40B4-BE49-F238E27FC236}">
                <a16:creationId xmlns:a16="http://schemas.microsoft.com/office/drawing/2014/main" id="{9FE90B3E-542F-4673-9FA4-E3FD51507AA7}"/>
              </a:ext>
            </a:extLst>
          </p:cNvPr>
          <p:cNvSpPr txBox="1">
            <a:spLocks/>
          </p:cNvSpPr>
          <p:nvPr/>
        </p:nvSpPr>
        <p:spPr>
          <a:xfrm>
            <a:off x="1341779" y="1938127"/>
            <a:ext cx="10233799" cy="41446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804863" indent="-804863">
              <a:buClr>
                <a:srgbClr val="B31166">
                  <a:lumMod val="60000"/>
                  <a:lumOff val="40000"/>
                </a:srgbClr>
              </a:buClr>
            </a:pPr>
            <a:r>
              <a:rPr lang="ru-RU" sz="4000" dirty="0" smtClean="0">
                <a:solidFill>
                  <a:prstClr val="white"/>
                </a:solidFill>
              </a:rPr>
              <a:t>Недискриминација</a:t>
            </a:r>
          </a:p>
          <a:p>
            <a:pPr marL="804863" indent="-804863">
              <a:buClr>
                <a:srgbClr val="B31166">
                  <a:lumMod val="60000"/>
                  <a:lumOff val="40000"/>
                </a:srgbClr>
              </a:buClr>
            </a:pPr>
            <a:r>
              <a:rPr lang="ru-RU" sz="4000" dirty="0" smtClean="0">
                <a:solidFill>
                  <a:prstClr val="white"/>
                </a:solidFill>
              </a:rPr>
              <a:t>Атакување </a:t>
            </a:r>
            <a:r>
              <a:rPr lang="ru-RU" sz="4000" dirty="0">
                <a:solidFill>
                  <a:prstClr val="white"/>
                </a:solidFill>
              </a:rPr>
              <a:t>на </a:t>
            </a:r>
            <a:r>
              <a:rPr lang="ru-RU" sz="4000" dirty="0" smtClean="0">
                <a:solidFill>
                  <a:prstClr val="white"/>
                </a:solidFill>
              </a:rPr>
              <a:t>стереотипите</a:t>
            </a:r>
          </a:p>
          <a:p>
            <a:pPr marL="804863" indent="-804863">
              <a:buClr>
                <a:srgbClr val="B31166">
                  <a:lumMod val="60000"/>
                  <a:lumOff val="40000"/>
                </a:srgbClr>
              </a:buClr>
            </a:pPr>
            <a:r>
              <a:rPr lang="ru-RU" sz="4000" dirty="0" smtClean="0">
                <a:solidFill>
                  <a:prstClr val="white"/>
                </a:solidFill>
              </a:rPr>
              <a:t>Надминување </a:t>
            </a:r>
            <a:r>
              <a:rPr lang="ru-RU" sz="4000" dirty="0">
                <a:solidFill>
                  <a:prstClr val="white"/>
                </a:solidFill>
              </a:rPr>
              <a:t>на предизвиците </a:t>
            </a:r>
            <a:endParaRPr lang="ru-RU" sz="4000" dirty="0" smtClean="0">
              <a:solidFill>
                <a:prstClr val="white"/>
              </a:solidFill>
            </a:endParaRPr>
          </a:p>
          <a:p>
            <a:pPr marL="804863" indent="-804863">
              <a:buClr>
                <a:srgbClr val="B31166">
                  <a:lumMod val="60000"/>
                  <a:lumOff val="40000"/>
                </a:srgbClr>
              </a:buClr>
            </a:pPr>
            <a:r>
              <a:rPr lang="ru-RU" sz="4000" dirty="0" smtClean="0">
                <a:solidFill>
                  <a:prstClr val="white"/>
                </a:solidFill>
              </a:rPr>
              <a:t>Преобликување </a:t>
            </a:r>
            <a:r>
              <a:rPr lang="ru-RU" sz="4000" dirty="0">
                <a:solidFill>
                  <a:prstClr val="white"/>
                </a:solidFill>
              </a:rPr>
              <a:t>на општествените </a:t>
            </a:r>
            <a:r>
              <a:rPr lang="ru-RU" sz="4000" dirty="0" smtClean="0">
                <a:solidFill>
                  <a:prstClr val="white"/>
                </a:solidFill>
              </a:rPr>
              <a:t>норми</a:t>
            </a:r>
            <a:endParaRPr lang="mk-MK" sz="4000" dirty="0">
              <a:solidFill>
                <a:srgbClr val="B31166">
                  <a:lumMod val="20000"/>
                  <a:lumOff val="80000"/>
                </a:srgbClr>
              </a:solidFill>
            </a:endParaRPr>
          </a:p>
        </p:txBody>
      </p:sp>
    </p:spTree>
    <p:extLst>
      <p:ext uri="{BB962C8B-B14F-4D97-AF65-F5344CB8AC3E}">
        <p14:creationId xmlns:p14="http://schemas.microsoft.com/office/powerpoint/2010/main" val="1147054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2CED02-05E3-4E39-8005-BA9E271B126E}"/>
              </a:ext>
            </a:extLst>
          </p:cNvPr>
          <p:cNvSpPr txBox="1">
            <a:spLocks/>
          </p:cNvSpPr>
          <p:nvPr/>
        </p:nvSpPr>
        <p:spPr>
          <a:xfrm>
            <a:off x="407429" y="215154"/>
            <a:ext cx="9610630" cy="1183136"/>
          </a:xfrm>
          <a:prstGeom prst="rect">
            <a:avLst/>
          </a:prstGeom>
          <a:solidFill>
            <a:schemeClr val="accent1">
              <a:lumMod val="20000"/>
              <a:lumOff val="80000"/>
            </a:schemeClr>
          </a:solidFill>
        </p:spPr>
        <p:txBody>
          <a:bodyPr vert="horz" lIns="91440" tIns="45720" rIns="91440" bIns="45720" rtlCol="0" anchor="ctr">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solidFill>
                  <a:prstClr val="black"/>
                </a:solidFill>
              </a:rPr>
              <a:t>Предизвикувањето </a:t>
            </a:r>
            <a:r>
              <a:rPr lang="ru-RU" sz="3200" b="1" dirty="0">
                <a:solidFill>
                  <a:prstClr val="black"/>
                </a:solidFill>
              </a:rPr>
              <a:t>на „традиционалните“ родови норми не е секогаш лесно</a:t>
            </a:r>
            <a:endParaRPr lang="mk-MK" sz="3200" b="1" dirty="0">
              <a:solidFill>
                <a:prstClr val="black"/>
              </a:solidFill>
            </a:endParaRPr>
          </a:p>
        </p:txBody>
      </p:sp>
      <p:grpSp>
        <p:nvGrpSpPr>
          <p:cNvPr id="5" name="Group 4">
            <a:extLst>
              <a:ext uri="{FF2B5EF4-FFF2-40B4-BE49-F238E27FC236}">
                <a16:creationId xmlns:a16="http://schemas.microsoft.com/office/drawing/2014/main" id="{DCF35200-CE68-4A8D-B96F-46C52718B82A}"/>
              </a:ext>
            </a:extLst>
          </p:cNvPr>
          <p:cNvGrpSpPr/>
          <p:nvPr/>
        </p:nvGrpSpPr>
        <p:grpSpPr>
          <a:xfrm>
            <a:off x="3987054" y="1472454"/>
            <a:ext cx="7884924" cy="5216194"/>
            <a:chOff x="175301" y="3429000"/>
            <a:chExt cx="6086378" cy="3231771"/>
          </a:xfrm>
        </p:grpSpPr>
        <p:pic>
          <p:nvPicPr>
            <p:cNvPr id="8" name="Picture 10" descr="Image result for prejudice&quot;"/>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8271" b="6771"/>
            <a:stretch/>
          </p:blipFill>
          <p:spPr bwMode="auto">
            <a:xfrm>
              <a:off x="175301" y="3429000"/>
              <a:ext cx="6086378" cy="3231771"/>
            </a:xfrm>
            <a:prstGeom prst="rect">
              <a:avLst/>
            </a:prstGeom>
            <a:noFill/>
            <a:ln w="38100">
              <a:solidFill>
                <a:schemeClr val="bg2">
                  <a:lumMod val="40000"/>
                  <a:lumOff val="60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E78340D-2E4F-4C25-9E1D-E19D9CE9B171}"/>
                </a:ext>
              </a:extLst>
            </p:cNvPr>
            <p:cNvSpPr/>
            <p:nvPr/>
          </p:nvSpPr>
          <p:spPr>
            <a:xfrm>
              <a:off x="5151863" y="3624146"/>
              <a:ext cx="1070518" cy="289932"/>
            </a:xfrm>
            <a:prstGeom prst="rect">
              <a:avLst/>
            </a:prstGeom>
            <a:solidFill>
              <a:srgbClr val="820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grpSp>
    </p:spTree>
    <p:extLst>
      <p:ext uri="{BB962C8B-B14F-4D97-AF65-F5344CB8AC3E}">
        <p14:creationId xmlns:p14="http://schemas.microsoft.com/office/powerpoint/2010/main" val="3124124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8675" name="Rectangle 1027"/>
          <p:cNvSpPr>
            <a:spLocks noGrp="1" noChangeArrowheads="1"/>
          </p:cNvSpPr>
          <p:nvPr>
            <p:ph type="body" sz="half" idx="1"/>
          </p:nvPr>
        </p:nvSpPr>
        <p:spPr>
          <a:xfrm>
            <a:off x="294861" y="786654"/>
            <a:ext cx="6198768" cy="3314698"/>
          </a:xfrm>
          <a:ln w="38100">
            <a:noFill/>
          </a:ln>
        </p:spPr>
        <p:txBody>
          <a:bodyPr anchor="ctr">
            <a:noAutofit/>
          </a:bodyPr>
          <a:lstStyle/>
          <a:p>
            <a:pPr>
              <a:lnSpc>
                <a:spcPct val="95000"/>
              </a:lnSpc>
              <a:spcBef>
                <a:spcPts val="0"/>
              </a:spcBef>
              <a:spcAft>
                <a:spcPts val="600"/>
              </a:spcAft>
              <a:buNone/>
            </a:pPr>
            <a:r>
              <a:rPr lang="ru-RU" altLang="en-US" sz="2800" dirty="0">
                <a:effectLst>
                  <a:outerShdw blurRad="38100" dist="38100" dir="2700000" algn="tl">
                    <a:srgbClr val="000000">
                      <a:alpha val="43137"/>
                    </a:srgbClr>
                  </a:outerShdw>
                </a:effectLst>
              </a:rPr>
              <a:t> </a:t>
            </a:r>
            <a:r>
              <a:rPr lang="ru-RU" altLang="en-US" sz="2800" dirty="0" smtClean="0">
                <a:effectLst>
                  <a:outerShdw blurRad="38100" dist="38100" dir="2700000" algn="tl">
                    <a:srgbClr val="000000">
                      <a:alpha val="43137"/>
                    </a:srgbClr>
                  </a:outerShdw>
                </a:effectLst>
              </a:rPr>
              <a:t>	</a:t>
            </a:r>
          </a:p>
          <a:p>
            <a:pPr>
              <a:lnSpc>
                <a:spcPct val="95000"/>
              </a:lnSpc>
              <a:spcBef>
                <a:spcPts val="0"/>
              </a:spcBef>
              <a:spcAft>
                <a:spcPts val="600"/>
              </a:spcAft>
              <a:buNone/>
            </a:pPr>
            <a:r>
              <a:rPr lang="ru-RU" altLang="en-US" sz="2800" dirty="0">
                <a:effectLst>
                  <a:outerShdw blurRad="38100" dist="38100" dir="2700000" algn="tl">
                    <a:srgbClr val="000000">
                      <a:alpha val="43137"/>
                    </a:srgbClr>
                  </a:outerShdw>
                </a:effectLst>
              </a:rPr>
              <a:t>	Медиумите имаат одговорност да помогнат </a:t>
            </a:r>
            <a:r>
              <a:rPr lang="ru-RU" altLang="en-US" sz="2800" dirty="0" smtClean="0">
                <a:effectLst>
                  <a:outerShdw blurRad="38100" dist="38100" dir="2700000" algn="tl">
                    <a:srgbClr val="000000">
                      <a:alpha val="43137"/>
                    </a:srgbClr>
                  </a:outerShdw>
                </a:effectLst>
              </a:rPr>
              <a:t>во намалување </a:t>
            </a:r>
            <a:r>
              <a:rPr lang="ru-RU" altLang="en-US" sz="2800" dirty="0">
                <a:effectLst>
                  <a:outerShdw blurRad="38100" dist="38100" dir="2700000" algn="tl">
                    <a:srgbClr val="000000">
                      <a:alpha val="43137"/>
                    </a:srgbClr>
                  </a:outerShdw>
                </a:effectLst>
              </a:rPr>
              <a:t>на ризиците од појава од насилството и заштита на </a:t>
            </a:r>
            <a:r>
              <a:rPr lang="ru-RU" altLang="en-US" sz="2800" dirty="0" smtClean="0">
                <a:effectLst>
                  <a:outerShdw blurRad="38100" dist="38100" dir="2700000" algn="tl">
                    <a:srgbClr val="000000">
                      <a:alpha val="43137"/>
                    </a:srgbClr>
                  </a:outerShdw>
                </a:effectLst>
              </a:rPr>
              <a:t>жените</a:t>
            </a:r>
            <a:endParaRPr lang="en-US" altLang="en-US" sz="2800" dirty="0">
              <a:effectLst>
                <a:outerShdw blurRad="38100" dist="38100" dir="2700000" algn="tl">
                  <a:srgbClr val="000000">
                    <a:alpha val="43137"/>
                  </a:srgbClr>
                </a:outerShdw>
              </a:effectLst>
            </a:endParaRPr>
          </a:p>
        </p:txBody>
      </p:sp>
      <p:sp>
        <p:nvSpPr>
          <p:cNvPr id="28677" name="Rectangle 1029"/>
          <p:cNvSpPr>
            <a:spLocks noChangeArrowheads="1"/>
          </p:cNvSpPr>
          <p:nvPr/>
        </p:nvSpPr>
        <p:spPr bwMode="auto">
          <a:xfrm>
            <a:off x="620115" y="4662594"/>
            <a:ext cx="11108352" cy="219540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457200" eaLnBrk="1" hangingPunct="1">
              <a:lnSpc>
                <a:spcPct val="95000"/>
              </a:lnSpc>
              <a:spcAft>
                <a:spcPts val="600"/>
              </a:spcAft>
              <a:buClr>
                <a:srgbClr val="E33D6F"/>
              </a:buClr>
              <a:buSzPct val="80000"/>
              <a:buFont typeface="Wingdings" panose="05000000000000000000" pitchFamily="2" charset="2"/>
              <a:buNone/>
            </a:pPr>
            <a:r>
              <a:rPr lang="ru-RU" altLang="en-US" sz="2800" b="1" dirty="0" smtClean="0">
                <a:solidFill>
                  <a:srgbClr val="B31166">
                    <a:lumMod val="40000"/>
                    <a:lumOff val="60000"/>
                  </a:srgbClr>
                </a:solidFill>
                <a:effectLst>
                  <a:outerShdw blurRad="38100" dist="38100" dir="2700000" algn="tl">
                    <a:srgbClr val="000000">
                      <a:alpha val="43137"/>
                    </a:srgbClr>
                  </a:outerShdw>
                </a:effectLst>
                <a:latin typeface="Century Gothic" panose="020B0502020202020204"/>
              </a:rPr>
              <a:t>	Дадат </a:t>
            </a:r>
            <a:r>
              <a:rPr lang="ru-RU" altLang="en-US" sz="2800" b="1" dirty="0">
                <a:solidFill>
                  <a:srgbClr val="B31166">
                    <a:lumMod val="40000"/>
                    <a:lumOff val="60000"/>
                  </a:srgbClr>
                </a:solidFill>
                <a:effectLst>
                  <a:outerShdw blurRad="38100" dist="38100" dir="2700000" algn="tl">
                    <a:srgbClr val="000000">
                      <a:alpha val="43137"/>
                    </a:srgbClr>
                  </a:outerShdw>
                </a:effectLst>
                <a:latin typeface="Century Gothic" panose="020B0502020202020204"/>
              </a:rPr>
              <a:t>јасни пораки за неприфатливоста на насилството и да се </a:t>
            </a:r>
            <a:r>
              <a:rPr lang="ru-RU" altLang="en-US" sz="2800" b="1" dirty="0" smtClean="0">
                <a:solidFill>
                  <a:srgbClr val="B31166">
                    <a:lumMod val="40000"/>
                    <a:lumOff val="60000"/>
                  </a:srgbClr>
                </a:solidFill>
                <a:effectLst>
                  <a:outerShdw blurRad="38100" dist="38100" dir="2700000" algn="tl">
                    <a:srgbClr val="000000">
                      <a:alpha val="43137"/>
                    </a:srgbClr>
                  </a:outerShdw>
                </a:effectLst>
                <a:latin typeface="Century Gothic" panose="020B0502020202020204"/>
              </a:rPr>
              <a:t>атакува на </a:t>
            </a:r>
            <a:r>
              <a:rPr lang="ru-RU" altLang="en-US" sz="2800" b="1" dirty="0">
                <a:solidFill>
                  <a:srgbClr val="B31166">
                    <a:lumMod val="40000"/>
                    <a:lumOff val="60000"/>
                  </a:srgbClr>
                </a:solidFill>
                <a:effectLst>
                  <a:outerShdw blurRad="38100" dist="38100" dir="2700000" algn="tl">
                    <a:srgbClr val="000000">
                      <a:alpha val="43137"/>
                    </a:srgbClr>
                  </a:outerShdw>
                </a:effectLst>
                <a:latin typeface="Century Gothic" panose="020B0502020202020204"/>
              </a:rPr>
              <a:t>верувањето дека “насилните” методи </a:t>
            </a:r>
            <a:r>
              <a:rPr lang="ru-RU" altLang="en-US" sz="2800" b="1" dirty="0" smtClean="0">
                <a:solidFill>
                  <a:srgbClr val="B31166">
                    <a:lumMod val="40000"/>
                    <a:lumOff val="60000"/>
                  </a:srgbClr>
                </a:solidFill>
                <a:effectLst>
                  <a:outerShdw blurRad="38100" dist="38100" dir="2700000" algn="tl">
                    <a:srgbClr val="000000">
                      <a:alpha val="43137"/>
                    </a:srgbClr>
                  </a:outerShdw>
                </a:effectLst>
                <a:latin typeface="Century Gothic" panose="020B0502020202020204"/>
              </a:rPr>
              <a:t>функционираат</a:t>
            </a:r>
            <a:endParaRPr lang="ru-RU" altLang="en-US" sz="2800" b="1" dirty="0">
              <a:solidFill>
                <a:srgbClr val="B31166">
                  <a:lumMod val="40000"/>
                  <a:lumOff val="60000"/>
                </a:srgbClr>
              </a:solidFill>
              <a:effectLst>
                <a:outerShdw blurRad="38100" dist="38100" dir="2700000" algn="tl">
                  <a:srgbClr val="000000">
                    <a:alpha val="43137"/>
                  </a:srgbClr>
                </a:outerShdw>
              </a:effectLst>
              <a:latin typeface="Century Gothic" panose="020B0502020202020204"/>
            </a:endParaRPr>
          </a:p>
        </p:txBody>
      </p:sp>
      <p:pic>
        <p:nvPicPr>
          <p:cNvPr id="2" name="Picture 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19461" y="1302884"/>
            <a:ext cx="5277678" cy="3512055"/>
          </a:xfrm>
          <a:prstGeom prst="rect">
            <a:avLst/>
          </a:prstGeom>
          <a:ln w="38100">
            <a:noFill/>
          </a:ln>
        </p:spPr>
      </p:pic>
    </p:spTree>
    <p:extLst>
      <p:ext uri="{BB962C8B-B14F-4D97-AF65-F5344CB8AC3E}">
        <p14:creationId xmlns:p14="http://schemas.microsoft.com/office/powerpoint/2010/main" val="14327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down)">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wipe(down)">
                                      <p:cBhvr>
                                        <p:cTn id="12"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1032388" y="1489588"/>
            <a:ext cx="7197212" cy="412954"/>
          </a:xfrm>
        </p:spPr>
        <p:txBody>
          <a:bodyPr>
            <a:noAutofit/>
          </a:bodyPr>
          <a:lstStyle/>
          <a:p>
            <a:r>
              <a:rPr lang="mk-MK" sz="3600" dirty="0" smtClean="0">
                <a:latin typeface="Franklin Gothic Medium Cond" panose="020B0606030402020204" pitchFamily="34" charset="0"/>
              </a:rPr>
              <a:t>Ви благодариме на вниманието</a:t>
            </a:r>
            <a:r>
              <a:rPr lang="en-US" sz="3600" dirty="0" smtClean="0">
                <a:latin typeface="Franklin Gothic Medium Cond" panose="020B0606030402020204" pitchFamily="34" charset="0"/>
              </a:rPr>
              <a:t>!</a:t>
            </a:r>
            <a:endParaRPr lang="en-US" sz="3600" dirty="0">
              <a:latin typeface="Franklin Gothic Medium Cond" panose="020B0606030402020204" pitchFamily="34" charset="0"/>
            </a:endParaRP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39</a:t>
            </a:fld>
            <a:endParaRPr lang="en-US" dirty="0"/>
          </a:p>
        </p:txBody>
      </p:sp>
    </p:spTree>
    <p:extLst>
      <p:ext uri="{BB962C8B-B14F-4D97-AF65-F5344CB8AC3E}">
        <p14:creationId xmlns:p14="http://schemas.microsoft.com/office/powerpoint/2010/main" val="1658164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2341" y="487017"/>
            <a:ext cx="9758579" cy="4175517"/>
          </a:xfrm>
        </p:spPr>
        <p:txBody>
          <a:bodyPr/>
          <a:lstStyle/>
          <a:p>
            <a:r>
              <a:rPr lang="mk-MK" dirty="0" smtClean="0">
                <a:latin typeface="Franklin Gothic Medium Cond" panose="020B0606030402020204" pitchFamily="34" charset="0"/>
              </a:rPr>
              <a:t>Методологија на истражувањето</a:t>
            </a:r>
            <a:endParaRPr lang="en-US" dirty="0">
              <a:latin typeface="Franklin Gothic Medium Cond" panose="020B06060304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5250" y="2254259"/>
            <a:ext cx="4933847" cy="4127491"/>
          </a:xfrm>
        </p:spPr>
        <p:txBody>
          <a:bodyPr/>
          <a:lstStyle/>
          <a:p>
            <a:r>
              <a:rPr lang="mk-MK" sz="3200" b="1" dirty="0" smtClean="0">
                <a:solidFill>
                  <a:srgbClr val="0070C0"/>
                </a:solidFill>
                <a:latin typeface="Franklin Gothic Medium Cond" panose="020B0606030402020204" pitchFamily="34" charset="0"/>
                <a:cs typeface="Times New Roman" pitchFamily="18" charset="0"/>
              </a:rPr>
              <a:t> </a:t>
            </a:r>
            <a:br>
              <a:rPr lang="mk-MK" sz="3200" b="1" dirty="0" smtClean="0">
                <a:solidFill>
                  <a:srgbClr val="0070C0"/>
                </a:solidFill>
                <a:latin typeface="Franklin Gothic Medium Cond" panose="020B0606030402020204" pitchFamily="34" charset="0"/>
                <a:cs typeface="Times New Roman" pitchFamily="18" charset="0"/>
              </a:rPr>
            </a:br>
            <a:r>
              <a:rPr lang="mk-MK" sz="2400" b="1" dirty="0" smtClean="0">
                <a:solidFill>
                  <a:srgbClr val="0070C0"/>
                </a:solidFill>
                <a:latin typeface="Franklin Gothic Medium Cond" panose="020B0606030402020204" pitchFamily="34" charset="0"/>
                <a:cs typeface="Times New Roman" pitchFamily="18" charset="0"/>
              </a:rPr>
              <a:t/>
            </a:r>
            <a:br>
              <a:rPr lang="mk-MK" sz="2400" b="1" dirty="0" smtClean="0">
                <a:solidFill>
                  <a:srgbClr val="0070C0"/>
                </a:solidFill>
                <a:latin typeface="Franklin Gothic Medium Cond" panose="020B0606030402020204" pitchFamily="34" charset="0"/>
                <a:cs typeface="Times New Roman" pitchFamily="18" charset="0"/>
              </a:rPr>
            </a:br>
            <a:r>
              <a:rPr lang="mk-MK" sz="2400" b="1" dirty="0" smtClean="0">
                <a:solidFill>
                  <a:srgbClr val="0070C0"/>
                </a:solidFill>
                <a:latin typeface="Franklin Gothic Medium Cond" panose="020B0606030402020204" pitchFamily="34" charset="0"/>
                <a:cs typeface="Times New Roman" pitchFamily="18" charset="0"/>
              </a:rPr>
              <a:t>Што се следеше?</a:t>
            </a:r>
            <a:r>
              <a:rPr lang="mk-MK" sz="1200" dirty="0" smtClean="0">
                <a:latin typeface="Franklin Gothic Medium Cond" panose="020B0606030402020204" pitchFamily="34" charset="0"/>
              </a:rPr>
              <a:t/>
            </a:r>
            <a:br>
              <a:rPr lang="mk-MK" sz="1200" dirty="0" smtClean="0">
                <a:latin typeface="Franklin Gothic Medium Cond" panose="020B0606030402020204" pitchFamily="34" charset="0"/>
              </a:rPr>
            </a:br>
            <a:r>
              <a:rPr lang="mk-MK" sz="1200" dirty="0" smtClean="0">
                <a:latin typeface="Franklin Gothic Medium Cond" panose="020B0606030402020204" pitchFamily="34" charset="0"/>
              </a:rPr>
              <a:t>1.</a:t>
            </a:r>
            <a:r>
              <a:rPr lang="mk-MK" sz="1600" cap="none" dirty="0" smtClean="0">
                <a:latin typeface="Franklin Gothic Medium Cond" panose="020B0606030402020204" pitchFamily="34" charset="0"/>
                <a:cs typeface="Times New Roman" pitchFamily="18" charset="0"/>
              </a:rPr>
              <a:t>Централното информативно издание </a:t>
            </a:r>
            <a:br>
              <a:rPr lang="mk-MK" sz="1600" cap="none" dirty="0" smtClean="0">
                <a:latin typeface="Franklin Gothic Medium Cond" panose="020B0606030402020204" pitchFamily="34" charset="0"/>
                <a:cs typeface="Times New Roman" pitchFamily="18" charset="0"/>
              </a:rPr>
            </a:br>
            <a:r>
              <a:rPr lang="mk-MK" sz="1600" cap="none" dirty="0" smtClean="0">
                <a:latin typeface="Franklin Gothic Medium Cond" panose="020B0606030402020204" pitchFamily="34" charset="0"/>
                <a:cs typeface="Times New Roman" pitchFamily="18" charset="0"/>
              </a:rPr>
              <a:t>2. Едно претходно издание на централните вести </a:t>
            </a:r>
            <a:br>
              <a:rPr lang="mk-MK" sz="1600" cap="none" dirty="0" smtClean="0">
                <a:latin typeface="Franklin Gothic Medium Cond" panose="020B0606030402020204" pitchFamily="34" charset="0"/>
                <a:cs typeface="Times New Roman" pitchFamily="18" charset="0"/>
              </a:rPr>
            </a:br>
            <a:r>
              <a:rPr lang="mk-MK" sz="1600" cap="none" dirty="0" smtClean="0">
                <a:latin typeface="Franklin Gothic Medium Cond" panose="020B0606030402020204" pitchFamily="34" charset="0"/>
                <a:cs typeface="Times New Roman" pitchFamily="18" charset="0"/>
              </a:rPr>
              <a:t>3.Информативни делови од утрински и пладневни програми</a:t>
            </a:r>
            <a:br>
              <a:rPr lang="mk-MK" sz="1600" cap="none" dirty="0" smtClean="0">
                <a:latin typeface="Franklin Gothic Medium Cond" panose="020B0606030402020204" pitchFamily="34" charset="0"/>
                <a:cs typeface="Times New Roman" pitchFamily="18" charset="0"/>
              </a:rPr>
            </a:br>
            <a:r>
              <a:rPr lang="mk-MK" sz="1600" cap="none" dirty="0" smtClean="0">
                <a:latin typeface="Franklin Gothic Medium Cond" panose="020B0606030402020204" pitchFamily="34" charset="0"/>
                <a:cs typeface="Times New Roman" pitchFamily="18" charset="0"/>
              </a:rPr>
              <a:t>4.Специјализирани информативни емисии. </a:t>
            </a:r>
            <a:br>
              <a:rPr lang="mk-MK" sz="1600" cap="none" dirty="0" smtClean="0">
                <a:latin typeface="Franklin Gothic Medium Cond" panose="020B0606030402020204" pitchFamily="34" charset="0"/>
                <a:cs typeface="Times New Roman" pitchFamily="18" charset="0"/>
              </a:rPr>
            </a:br>
            <a:r>
              <a:rPr lang="mk-MK" sz="1600" cap="none" dirty="0" smtClean="0">
                <a:latin typeface="Franklin Gothic Medium Cond" panose="020B0606030402020204" pitchFamily="34" charset="0"/>
                <a:cs typeface="Times New Roman" pitchFamily="18" charset="0"/>
              </a:rPr>
              <a:t>Период на следење: од 1 – 10 ден во месеците јануари, февруари и март 2023 година</a:t>
            </a:r>
            <a:r>
              <a:rPr lang="mk-MK" sz="1200" dirty="0" smtClean="0">
                <a:latin typeface="Franklin Gothic Medium Cond" panose="020B0606030402020204" pitchFamily="34" charset="0"/>
              </a:rPr>
              <a:t>. </a:t>
            </a:r>
            <a:br>
              <a:rPr lang="mk-MK" sz="1200" dirty="0" smtClean="0">
                <a:latin typeface="Franklin Gothic Medium Cond" panose="020B0606030402020204" pitchFamily="34" charset="0"/>
              </a:rPr>
            </a:br>
            <a:r>
              <a:rPr lang="mk-MK" sz="1200" dirty="0" smtClean="0">
                <a:latin typeface="Franklin Gothic Medium Cond" panose="020B0606030402020204" pitchFamily="34" charset="0"/>
              </a:rPr>
              <a:t/>
            </a:r>
            <a:br>
              <a:rPr lang="mk-MK" sz="1200" dirty="0" smtClean="0">
                <a:latin typeface="Franklin Gothic Medium Cond" panose="020B0606030402020204" pitchFamily="34" charset="0"/>
              </a:rPr>
            </a:br>
            <a:r>
              <a:rPr lang="mk-MK" sz="1800" dirty="0" smtClean="0">
                <a:solidFill>
                  <a:srgbClr val="002060"/>
                </a:solidFill>
                <a:latin typeface="Franklin Gothic Medium Cond" panose="020B0606030402020204" pitchFamily="34" charset="0"/>
                <a:cs typeface="Times New Roman" pitchFamily="18" charset="0"/>
              </a:rPr>
              <a:t>Просечната бројка на следени вести по еден медиум за десет дена од еден месец изнесуваше </a:t>
            </a:r>
            <a:r>
              <a:rPr lang="mk-MK" sz="1800" dirty="0">
                <a:solidFill>
                  <a:srgbClr val="002060"/>
                </a:solidFill>
                <a:latin typeface="Franklin Gothic Medium Cond" panose="020B0606030402020204" pitchFamily="34" charset="0"/>
                <a:cs typeface="Times New Roman" pitchFamily="18" charset="0"/>
              </a:rPr>
              <a:t>6</a:t>
            </a:r>
            <a:r>
              <a:rPr lang="mk-MK" sz="1800" dirty="0" smtClean="0">
                <a:solidFill>
                  <a:srgbClr val="002060"/>
                </a:solidFill>
                <a:latin typeface="Franklin Gothic Medium Cond" panose="020B0606030402020204" pitchFamily="34" charset="0"/>
                <a:cs typeface="Times New Roman" pitchFamily="18" charset="0"/>
              </a:rPr>
              <a:t>0 изданија и 10 други информативни емисии, односно 180 дневно информативни изданија и 30 изданија на емисии по медиум за првите 10 дена од месеците јануари, февруари и март. </a:t>
            </a:r>
            <a:br>
              <a:rPr lang="mk-MK" sz="1800" dirty="0" smtClean="0">
                <a:solidFill>
                  <a:srgbClr val="002060"/>
                </a:solidFill>
                <a:latin typeface="Franklin Gothic Medium Cond" panose="020B0606030402020204" pitchFamily="34" charset="0"/>
                <a:cs typeface="Times New Roman" pitchFamily="18" charset="0"/>
              </a:rPr>
            </a:br>
            <a:r>
              <a:rPr lang="mk-MK" sz="1800" dirty="0" smtClean="0">
                <a:solidFill>
                  <a:srgbClr val="002060"/>
                </a:solidFill>
                <a:latin typeface="Franklin Gothic Medium Cond" panose="020B0606030402020204" pitchFamily="34" charset="0"/>
                <a:cs typeface="Times New Roman" pitchFamily="18" charset="0"/>
              </a:rPr>
              <a:t>= следени приближно 1200 информативни изданија (вести)</a:t>
            </a:r>
            <a:r>
              <a:rPr lang="en-US" sz="1800" dirty="0" smtClean="0">
                <a:solidFill>
                  <a:srgbClr val="002060"/>
                </a:solidFill>
                <a:latin typeface="Franklin Gothic Medium Cond" panose="020B0606030402020204" pitchFamily="34" charset="0"/>
                <a:cs typeface="Times New Roman" pitchFamily="18" charset="0"/>
              </a:rPr>
              <a:t/>
            </a:r>
            <a:br>
              <a:rPr lang="en-US" sz="1800" dirty="0" smtClean="0">
                <a:solidFill>
                  <a:srgbClr val="002060"/>
                </a:solidFill>
                <a:latin typeface="Franklin Gothic Medium Cond" panose="020B0606030402020204" pitchFamily="34" charset="0"/>
                <a:cs typeface="Times New Roman" pitchFamily="18" charset="0"/>
              </a:rPr>
            </a:br>
            <a:r>
              <a:rPr lang="en-US" sz="1800" dirty="0" smtClean="0">
                <a:solidFill>
                  <a:srgbClr val="002060"/>
                </a:solidFill>
                <a:latin typeface="Franklin Gothic Medium Cond" panose="020B0606030402020204" pitchFamily="34" charset="0"/>
                <a:cs typeface="Times New Roman" pitchFamily="18" charset="0"/>
              </a:rPr>
              <a:t>=240 </a:t>
            </a:r>
            <a:r>
              <a:rPr lang="mk-MK" sz="1800" dirty="0" smtClean="0">
                <a:solidFill>
                  <a:srgbClr val="002060"/>
                </a:solidFill>
                <a:latin typeface="Franklin Gothic Medium Cond" panose="020B0606030402020204" pitchFamily="34" charset="0"/>
                <a:cs typeface="Times New Roman" pitchFamily="18" charset="0"/>
              </a:rPr>
              <a:t>следени емисии </a:t>
            </a:r>
            <a:br>
              <a:rPr lang="mk-MK" sz="1800" dirty="0" smtClean="0">
                <a:solidFill>
                  <a:srgbClr val="002060"/>
                </a:solidFill>
                <a:latin typeface="Franklin Gothic Medium Cond" panose="020B0606030402020204" pitchFamily="34" charset="0"/>
                <a:cs typeface="Times New Roman" pitchFamily="18" charset="0"/>
              </a:rPr>
            </a:br>
            <a:r>
              <a:rPr lang="en-US" sz="1800" dirty="0" smtClean="0">
                <a:latin typeface="Franklin Gothic Medium Cond" panose="020B0606030402020204" pitchFamily="34" charset="0"/>
              </a:rPr>
              <a:t/>
            </a:r>
            <a:br>
              <a:rPr lang="en-US" sz="1800" dirty="0" smtClean="0">
                <a:latin typeface="Franklin Gothic Medium Cond" panose="020B0606030402020204" pitchFamily="34" charset="0"/>
              </a:rPr>
            </a:br>
            <a:endParaRPr lang="en-US" sz="1800" b="1" dirty="0">
              <a:latin typeface="Franklin Gothic Medium Cond" panose="020B0606030402020204" pitchFamily="34" charset="0"/>
            </a:endParaRPr>
          </a:p>
        </p:txBody>
      </p:sp>
      <p:pic>
        <p:nvPicPr>
          <p:cNvPr id="1026" name="Picture 2" descr="МРТ 1 - Македонска Телевизија — Предавател Северна Македонија"/>
          <p:cNvPicPr>
            <a:picLocks noChangeAspect="1" noChangeArrowheads="1"/>
          </p:cNvPicPr>
          <p:nvPr/>
        </p:nvPicPr>
        <p:blipFill>
          <a:blip r:embed="rId2"/>
          <a:srcRect/>
          <a:stretch>
            <a:fillRect/>
          </a:stretch>
        </p:blipFill>
        <p:spPr bwMode="auto">
          <a:xfrm>
            <a:off x="434566" y="1845134"/>
            <a:ext cx="2585665" cy="952387"/>
          </a:xfrm>
          <a:prstGeom prst="rect">
            <a:avLst/>
          </a:prstGeom>
          <a:noFill/>
        </p:spPr>
      </p:pic>
      <p:pic>
        <p:nvPicPr>
          <p:cNvPr id="1028" name="Picture 4" descr="ABC News Albania Live – Watch ABC News Albania Live on OKTeVe"/>
          <p:cNvPicPr>
            <a:picLocks noChangeAspect="1" noChangeArrowheads="1"/>
          </p:cNvPicPr>
          <p:nvPr/>
        </p:nvPicPr>
        <p:blipFill>
          <a:blip r:embed="rId3"/>
          <a:srcRect/>
          <a:stretch>
            <a:fillRect/>
          </a:stretch>
        </p:blipFill>
        <p:spPr bwMode="auto">
          <a:xfrm>
            <a:off x="3668318" y="1230138"/>
            <a:ext cx="2762061" cy="1775611"/>
          </a:xfrm>
          <a:prstGeom prst="rect">
            <a:avLst/>
          </a:prstGeom>
          <a:noFill/>
        </p:spPr>
      </p:pic>
      <p:pic>
        <p:nvPicPr>
          <p:cNvPr id="1030" name="Picture 6" descr="Alsat-M Live TV, Online ~ Teleame Directos TV Macedonia"/>
          <p:cNvPicPr>
            <a:picLocks noChangeAspect="1" noChangeArrowheads="1"/>
          </p:cNvPicPr>
          <p:nvPr/>
        </p:nvPicPr>
        <p:blipFill>
          <a:blip r:embed="rId4"/>
          <a:srcRect/>
          <a:stretch>
            <a:fillRect/>
          </a:stretch>
        </p:blipFill>
        <p:spPr bwMode="auto">
          <a:xfrm>
            <a:off x="3168714" y="4794959"/>
            <a:ext cx="2784810" cy="1929941"/>
          </a:xfrm>
          <a:prstGeom prst="rect">
            <a:avLst/>
          </a:prstGeom>
          <a:noFill/>
        </p:spPr>
      </p:pic>
      <p:pic>
        <p:nvPicPr>
          <p:cNvPr id="1032" name="Picture 8" descr="Канал 5 — Википедија"/>
          <p:cNvPicPr>
            <a:picLocks noChangeAspect="1" noChangeArrowheads="1"/>
          </p:cNvPicPr>
          <p:nvPr/>
        </p:nvPicPr>
        <p:blipFill>
          <a:blip r:embed="rId5"/>
          <a:srcRect/>
          <a:stretch>
            <a:fillRect/>
          </a:stretch>
        </p:blipFill>
        <p:spPr bwMode="auto">
          <a:xfrm>
            <a:off x="425669" y="4671588"/>
            <a:ext cx="2109301" cy="2069500"/>
          </a:xfrm>
          <a:prstGeom prst="rect">
            <a:avLst/>
          </a:prstGeom>
          <a:noFill/>
        </p:spPr>
      </p:pic>
      <p:pic>
        <p:nvPicPr>
          <p:cNvPr id="1034" name="Picture 10" descr="ТВ пакети | Total TV"/>
          <p:cNvPicPr>
            <a:picLocks noChangeAspect="1" noChangeArrowheads="1"/>
          </p:cNvPicPr>
          <p:nvPr/>
        </p:nvPicPr>
        <p:blipFill>
          <a:blip r:embed="rId6"/>
          <a:srcRect/>
          <a:stretch>
            <a:fillRect/>
          </a:stretch>
        </p:blipFill>
        <p:spPr bwMode="auto">
          <a:xfrm>
            <a:off x="144855" y="1"/>
            <a:ext cx="2788468" cy="1801640"/>
          </a:xfrm>
          <a:prstGeom prst="rect">
            <a:avLst/>
          </a:prstGeom>
          <a:noFill/>
        </p:spPr>
      </p:pic>
      <p:pic>
        <p:nvPicPr>
          <p:cNvPr id="1036" name="Picture 12" descr="ТРД КОМПАНИ 21-М ДООЕЛ СКОПЈЕ (ТВ21) (TRD KOMPANI 21-M DOOEL SKOPJE ..."/>
          <p:cNvPicPr>
            <a:picLocks noChangeAspect="1" noChangeArrowheads="1"/>
          </p:cNvPicPr>
          <p:nvPr/>
        </p:nvPicPr>
        <p:blipFill>
          <a:blip r:embed="rId7"/>
          <a:srcRect/>
          <a:stretch>
            <a:fillRect/>
          </a:stretch>
        </p:blipFill>
        <p:spPr bwMode="auto">
          <a:xfrm>
            <a:off x="3820562" y="2634559"/>
            <a:ext cx="2019080" cy="2009869"/>
          </a:xfrm>
          <a:prstGeom prst="rect">
            <a:avLst/>
          </a:prstGeom>
          <a:noFill/>
        </p:spPr>
      </p:pic>
      <p:pic>
        <p:nvPicPr>
          <p:cNvPr id="1038" name="Picture 14" descr="Telma TV introduces censorship on the opposition - Republika English"/>
          <p:cNvPicPr>
            <a:picLocks noChangeAspect="1" noChangeArrowheads="1"/>
          </p:cNvPicPr>
          <p:nvPr/>
        </p:nvPicPr>
        <p:blipFill>
          <a:blip r:embed="rId8"/>
          <a:srcRect/>
          <a:stretch>
            <a:fillRect/>
          </a:stretch>
        </p:blipFill>
        <p:spPr bwMode="auto">
          <a:xfrm>
            <a:off x="3123447" y="250237"/>
            <a:ext cx="2304886" cy="1297905"/>
          </a:xfrm>
          <a:prstGeom prst="rect">
            <a:avLst/>
          </a:prstGeom>
          <a:noFill/>
        </p:spPr>
      </p:pic>
      <p:sp>
        <p:nvSpPr>
          <p:cNvPr id="1040" name="AutoShape 16" descr="https://new.alfa.mk/wp-content/uploads/2023/09/LogoAlfa-za-spica-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5" name="AutoShape 21" descr="All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7" name="AutoShape 23" descr="All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9" name="Picture 25" descr="https://th.bing.com/th?id=OSK.9a64d2961b791c7071a7f22594778d8f&amp;w=148&amp;h=148&amp;c=7&amp;o=6&amp;pid=SANGAM"/>
          <p:cNvPicPr>
            <a:picLocks noChangeAspect="1" noChangeArrowheads="1"/>
          </p:cNvPicPr>
          <p:nvPr/>
        </p:nvPicPr>
        <p:blipFill>
          <a:blip r:embed="rId9"/>
          <a:srcRect/>
          <a:stretch>
            <a:fillRect/>
          </a:stretch>
        </p:blipFill>
        <p:spPr bwMode="auto">
          <a:xfrm>
            <a:off x="481499" y="2924301"/>
            <a:ext cx="1409700" cy="1409700"/>
          </a:xfrm>
          <a:prstGeom prst="rect">
            <a:avLst/>
          </a:prstGeom>
          <a:noFill/>
        </p:spPr>
      </p:pic>
      <p:sp>
        <p:nvSpPr>
          <p:cNvPr id="3" name="TextBox 2"/>
          <p:cNvSpPr txBox="1"/>
          <p:nvPr/>
        </p:nvSpPr>
        <p:spPr>
          <a:xfrm>
            <a:off x="6975250" y="552416"/>
            <a:ext cx="3746091" cy="646331"/>
          </a:xfrm>
          <a:prstGeom prst="rect">
            <a:avLst/>
          </a:prstGeom>
          <a:noFill/>
        </p:spPr>
        <p:txBody>
          <a:bodyPr wrap="square" rtlCol="0">
            <a:spAutoFit/>
          </a:bodyPr>
          <a:lstStyle/>
          <a:p>
            <a:r>
              <a:rPr lang="mk-MK" sz="3600" b="1" dirty="0">
                <a:solidFill>
                  <a:srgbClr val="0070C0"/>
                </a:solidFill>
                <a:latin typeface="Franklin Gothic Medium Cond" panose="020B0606030402020204" pitchFamily="34" charset="0"/>
                <a:cs typeface="Times New Roman" pitchFamily="18" charset="0"/>
              </a:rPr>
              <a:t>Примерок</a:t>
            </a:r>
            <a:endParaRPr lang="en-US" sz="3600" dirty="0"/>
          </a:p>
        </p:txBody>
      </p:sp>
      <p:pic>
        <p:nvPicPr>
          <p:cNvPr id="15" name="Слика 2">
            <a:extLst>
              <a:ext uri="{FF2B5EF4-FFF2-40B4-BE49-F238E27FC236}">
                <a16:creationId xmlns:a16="http://schemas.microsoft.com/office/drawing/2014/main" id="{08F2784F-0EEF-838C-88EA-95A9F8BB201D}"/>
              </a:ext>
            </a:extLst>
          </p:cNvPr>
          <p:cNvPicPr>
            <a:picLocks noChangeAspect="1"/>
          </p:cNvPicPr>
          <p:nvPr/>
        </p:nvPicPr>
        <p:blipFill>
          <a:blip r:embed="rId10"/>
          <a:stretch>
            <a:fillRect/>
          </a:stretch>
        </p:blipFill>
        <p:spPr>
          <a:xfrm>
            <a:off x="7089132" y="5706338"/>
            <a:ext cx="1238250" cy="1219200"/>
          </a:xfrm>
          <a:prstGeom prst="rect">
            <a:avLst/>
          </a:prstGeom>
        </p:spPr>
      </p:pic>
      <p:sp>
        <p:nvSpPr>
          <p:cNvPr id="4" name="Rectangle 3"/>
          <p:cNvSpPr/>
          <p:nvPr/>
        </p:nvSpPr>
        <p:spPr>
          <a:xfrm>
            <a:off x="8490582" y="6197084"/>
            <a:ext cx="3255315" cy="369332"/>
          </a:xfrm>
          <a:prstGeom prst="rect">
            <a:avLst/>
          </a:prstGeom>
        </p:spPr>
        <p:txBody>
          <a:bodyPr wrap="none">
            <a:spAutoFit/>
          </a:bodyPr>
          <a:lstStyle/>
          <a:p>
            <a:r>
              <a:rPr lang="mk-MK" dirty="0">
                <a:latin typeface="Franklin Gothic Medium Cond" panose="020B0606030402020204" pitchFamily="34" charset="0"/>
              </a:rPr>
              <a:t>Изземен поради технички </a:t>
            </a:r>
            <a:r>
              <a:rPr lang="mk-MK" dirty="0" smtClean="0">
                <a:latin typeface="Franklin Gothic Medium Cond" panose="020B0606030402020204" pitchFamily="34" charset="0"/>
              </a:rPr>
              <a:t>причини</a:t>
            </a:r>
            <a:endParaRPr lang="mk-MK" dirty="0">
              <a:latin typeface="Franklin Gothic Medium Cond" panose="020B06060304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16048" y="0"/>
            <a:ext cx="10927531" cy="2121177"/>
          </a:xfrm>
        </p:spPr>
        <p:txBody>
          <a:bodyPr/>
          <a:lstStyle/>
          <a:p>
            <a:pPr algn="ctr"/>
            <a:r>
              <a:rPr lang="mk-MK" dirty="0" smtClean="0">
                <a:latin typeface="Franklin Gothic Medium Cond" panose="020B0606030402020204" pitchFamily="34" charset="0"/>
              </a:rPr>
              <a:t>Инструмент</a:t>
            </a:r>
            <a:br>
              <a:rPr lang="mk-MK" dirty="0" smtClean="0">
                <a:latin typeface="Franklin Gothic Medium Cond" panose="020B0606030402020204" pitchFamily="34" charset="0"/>
              </a:rPr>
            </a:br>
            <a:r>
              <a:rPr lang="mk-MK" dirty="0" smtClean="0">
                <a:latin typeface="Franklin Gothic Medium Cond" panose="020B0606030402020204" pitchFamily="34" charset="0"/>
              </a:rPr>
              <a:t>Образец за мониторирање на прилози </a:t>
            </a:r>
            <a:r>
              <a:rPr lang="en-US" dirty="0" smtClean="0">
                <a:latin typeface="Franklin Gothic Medium Cond" panose="020B0606030402020204" pitchFamily="34" charset="0"/>
              </a:rPr>
              <a:t/>
            </a:r>
            <a:br>
              <a:rPr lang="en-US" dirty="0" smtClean="0">
                <a:latin typeface="Franklin Gothic Medium Cond" panose="020B0606030402020204" pitchFamily="34" charset="0"/>
              </a:rPr>
            </a:br>
            <a:endParaRPr lang="en-US" dirty="0">
              <a:latin typeface="Franklin Gothic Medium Cond" panose="020B0606030402020204" pitchFamily="34" charset="0"/>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416459" y="2625506"/>
            <a:ext cx="8474044" cy="3544624"/>
          </a:xfrm>
        </p:spPr>
        <p:txBody>
          <a:bodyPr>
            <a:normAutofit fontScale="85000" lnSpcReduction="10000"/>
          </a:bodyPr>
          <a:lstStyle/>
          <a:p>
            <a:pPr lvl="1"/>
            <a:r>
              <a:rPr lang="mk-MK" b="1" dirty="0" smtClean="0"/>
              <a:t>„Околината“ на прилогот во кој се известува за родово засновано насилство </a:t>
            </a:r>
          </a:p>
          <a:p>
            <a:pPr lvl="1"/>
            <a:r>
              <a:rPr lang="mk-MK" b="1" dirty="0" smtClean="0"/>
              <a:t>Општи карактеристики на прилогот </a:t>
            </a:r>
          </a:p>
          <a:p>
            <a:pPr lvl="1"/>
            <a:r>
              <a:rPr lang="mk-MK" b="1" dirty="0" smtClean="0"/>
              <a:t>Општи професионални аспекти </a:t>
            </a:r>
          </a:p>
          <a:p>
            <a:pPr lvl="1"/>
            <a:r>
              <a:rPr lang="mk-MK" b="1" dirty="0" smtClean="0"/>
              <a:t>Опис на содржината на прилогот во целост </a:t>
            </a:r>
          </a:p>
          <a:p>
            <a:pPr lvl="1"/>
            <a:r>
              <a:rPr lang="mk-MK" b="1" dirty="0" smtClean="0"/>
              <a:t>Конкретни аспекти на родово заснованото насилство</a:t>
            </a:r>
          </a:p>
          <a:p>
            <a:pPr lvl="1"/>
            <a:endParaRPr lang="mk-MK" b="1" dirty="0" smtClean="0"/>
          </a:p>
          <a:p>
            <a:pPr lvl="1"/>
            <a:r>
              <a:rPr lang="mk-MK" sz="2200" dirty="0" smtClean="0">
                <a:latin typeface="Times New Roman" pitchFamily="18" charset="0"/>
                <a:cs typeface="Times New Roman" pitchFamily="18" charset="0"/>
              </a:rPr>
              <a:t>Инструментот е конструиран од страна на тимот на ИСППИ врз база на „</a:t>
            </a:r>
            <a:r>
              <a:rPr lang="mk-MK" sz="2200" i="1" dirty="0" smtClean="0">
                <a:latin typeface="Times New Roman" pitchFamily="18" charset="0"/>
                <a:cs typeface="Times New Roman" pitchFamily="18" charset="0"/>
              </a:rPr>
              <a:t>Водичот за аудио и аудиовизуелни медиумски услуги за мониторинг на примена на стандардите за известување за случаи на родово засновано насилство во медиумите</a:t>
            </a:r>
            <a:r>
              <a:rPr lang="mk-MK" sz="2200" dirty="0" smtClean="0">
                <a:latin typeface="Times New Roman" pitchFamily="18" charset="0"/>
                <a:cs typeface="Times New Roman" pitchFamily="18" charset="0"/>
              </a:rPr>
              <a:t>“ подготвен од проф. Катарине Сарикакис, финансиран од Европската Унија и Советот на Европа.</a:t>
            </a:r>
            <a:endParaRPr lang="en-US" sz="2200" dirty="0" smtClean="0">
              <a:latin typeface="Times New Roman" pitchFamily="18" charset="0"/>
              <a:cs typeface="Times New Roman" pitchFamily="18" charset="0"/>
            </a:endParaRPr>
          </a:p>
          <a:p>
            <a:pPr lvl="1"/>
            <a:endParaRPr lang="en-US"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3571516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b="1" dirty="0" smtClean="0">
                <a:solidFill>
                  <a:srgbClr val="0070C0"/>
                </a:solidFill>
              </a:rPr>
              <a:t>Истражувачки прашања </a:t>
            </a:r>
            <a:endParaRPr lang="en-US" b="1" dirty="0">
              <a:solidFill>
                <a:srgbClr val="0070C0"/>
              </a:solidFill>
            </a:endParaRPr>
          </a:p>
        </p:txBody>
      </p:sp>
      <p:sp>
        <p:nvSpPr>
          <p:cNvPr id="3" name="Content Placeholder 2"/>
          <p:cNvSpPr>
            <a:spLocks noGrp="1"/>
          </p:cNvSpPr>
          <p:nvPr>
            <p:ph sz="half" idx="2"/>
          </p:nvPr>
        </p:nvSpPr>
        <p:spPr>
          <a:xfrm>
            <a:off x="561315" y="2763078"/>
            <a:ext cx="9687207" cy="3407051"/>
          </a:xfrm>
        </p:spPr>
        <p:txBody>
          <a:bodyPr>
            <a:normAutofit fontScale="92500" lnSpcReduction="10000"/>
          </a:bodyPr>
          <a:lstStyle/>
          <a:p>
            <a:r>
              <a:rPr lang="mk-MK" dirty="0" smtClean="0"/>
              <a:t>1. Со колкав интензитет се застапени прилозите кои ја обработуваат темата на родово засновано насилство во информативните телевизиски програми?</a:t>
            </a:r>
            <a:endParaRPr lang="en-US" dirty="0" smtClean="0"/>
          </a:p>
          <a:p>
            <a:r>
              <a:rPr lang="mk-MK" dirty="0" smtClean="0"/>
              <a:t>2. Дали објавените прилози имаат соодветно и релевантно место и простор во рамки на информативните програми?</a:t>
            </a:r>
            <a:endParaRPr lang="en-US" dirty="0" smtClean="0"/>
          </a:p>
          <a:p>
            <a:r>
              <a:rPr lang="mk-MK" dirty="0" smtClean="0"/>
              <a:t>3. На каков начин се применуваат новинарските стандарди при известување за родово засновано насилство?</a:t>
            </a:r>
            <a:endParaRPr lang="en-US" dirty="0" smtClean="0"/>
          </a:p>
          <a:p>
            <a:r>
              <a:rPr lang="mk-MK" dirty="0" smtClean="0"/>
              <a:t>4. На каков начин се известува за лицата кои се изложени на насилство, извршителите на насилство и конкретниот настан?</a:t>
            </a:r>
            <a:endParaRPr lang="en-US" dirty="0" smtClean="0"/>
          </a:p>
          <a:p>
            <a:r>
              <a:rPr lang="mk-MK" dirty="0" smtClean="0"/>
              <a:t>5. Какви комуникациски алатки се употребуваат во известувањето?</a:t>
            </a:r>
            <a:endParaRPr lang="en-US" dirty="0" smtClean="0"/>
          </a:p>
          <a:p>
            <a:r>
              <a:rPr lang="mk-MK" dirty="0" smtClean="0"/>
              <a:t>6. Дали можат да се забележат разлики во пристапот кон известување за родово заснованото насилство кај радиодифузерите?</a:t>
            </a:r>
            <a:endParaRPr lang="en-US" dirty="0" smtClean="0"/>
          </a:p>
          <a:p>
            <a:endParaRPr lang="en-US" dirty="0"/>
          </a:p>
        </p:txBody>
      </p:sp>
      <p:sp>
        <p:nvSpPr>
          <p:cNvPr id="4" name="Slide Number Placeholder 3"/>
          <p:cNvSpPr>
            <a:spLocks noGrp="1"/>
          </p:cNvSpPr>
          <p:nvPr>
            <p:ph type="sldNum" sz="quarter" idx="12"/>
          </p:nvPr>
        </p:nvSpPr>
        <p:spPr/>
        <p:txBody>
          <a:bodyPr/>
          <a:lstStyle/>
          <a:p>
            <a:fld id="{A49DFD55-3C28-40EF-9E31-A92D2E4017FF}"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33315" y="487680"/>
            <a:ext cx="6844420" cy="3376691"/>
          </a:xfrm>
        </p:spPr>
        <p:txBody>
          <a:bodyPr/>
          <a:lstStyle/>
          <a:p>
            <a:r>
              <a:rPr lang="mk-MK" sz="2000" b="1" dirty="0" smtClean="0">
                <a:solidFill>
                  <a:schemeClr val="tx1"/>
                </a:solidFill>
                <a:latin typeface="Times New Roman" pitchFamily="18" charset="0"/>
                <a:cs typeface="Times New Roman" pitchFamily="18" charset="0"/>
              </a:rPr>
              <a:t>РЕЗУЛТАТи</a:t>
            </a:r>
            <a:br>
              <a:rPr lang="mk-MK" sz="2000" b="1" dirty="0" smtClean="0">
                <a:solidFill>
                  <a:schemeClr val="tx1"/>
                </a:solidFill>
                <a:latin typeface="Times New Roman" pitchFamily="18" charset="0"/>
                <a:cs typeface="Times New Roman" pitchFamily="18" charset="0"/>
              </a:rPr>
            </a:br>
            <a:r>
              <a:rPr lang="mk-MK" sz="2000" b="1" dirty="0" smtClean="0">
                <a:solidFill>
                  <a:schemeClr val="tx1"/>
                </a:solidFill>
                <a:latin typeface="Times New Roman" pitchFamily="18" charset="0"/>
                <a:cs typeface="Times New Roman" pitchFamily="18" charset="0"/>
              </a:rPr>
              <a:t/>
            </a:r>
            <a:br>
              <a:rPr lang="mk-MK" sz="2000" b="1" dirty="0" smtClean="0">
                <a:solidFill>
                  <a:schemeClr val="tx1"/>
                </a:solidFill>
                <a:latin typeface="Times New Roman" pitchFamily="18" charset="0"/>
                <a:cs typeface="Times New Roman" pitchFamily="18" charset="0"/>
              </a:rPr>
            </a:br>
            <a:r>
              <a:rPr lang="mk-MK" sz="2000" b="1" dirty="0" smtClean="0">
                <a:solidFill>
                  <a:schemeClr val="tx1"/>
                </a:solidFill>
                <a:latin typeface="Times New Roman" pitchFamily="18" charset="0"/>
                <a:cs typeface="Times New Roman" pitchFamily="18" charset="0"/>
              </a:rPr>
              <a:t>I Прилози кои обработуваат конкретни настани што се однесуваат на родово засновано насилство</a:t>
            </a:r>
            <a:endParaRPr lang="en-US" sz="2000" dirty="0">
              <a:solidFill>
                <a:schemeClr val="tx1"/>
              </a:solidFill>
              <a:latin typeface="Times New Roman" pitchFamily="18" charset="0"/>
              <a:cs typeface="Times New Roman" pitchFamily="18" charset="0"/>
            </a:endParaRPr>
          </a:p>
        </p:txBody>
      </p:sp>
      <p:pic>
        <p:nvPicPr>
          <p:cNvPr id="7" name="Picture Placeholder 6" descr="R.jpg"/>
          <p:cNvPicPr>
            <a:picLocks noGrp="1" noChangeAspect="1"/>
          </p:cNvPicPr>
          <p:nvPr>
            <p:ph type="pic" sz="quarter" idx="10"/>
          </p:nvPr>
        </p:nvPicPr>
        <p:blipFill>
          <a:blip r:embed="rId2"/>
          <a:srcRect l="19598" r="19598"/>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1350" y="406401"/>
            <a:ext cx="5031652" cy="3944374"/>
          </a:xfrm>
        </p:spPr>
        <p:txBody>
          <a:bodyPr/>
          <a:lstStyle/>
          <a:p>
            <a:pPr algn="just"/>
            <a:r>
              <a:rPr lang="mk-MK" dirty="0" smtClean="0">
                <a:solidFill>
                  <a:schemeClr val="tx1"/>
                </a:solidFill>
                <a:latin typeface="Times New Roman" panose="02020603050405020304" pitchFamily="18" charset="0"/>
                <a:cs typeface="Times New Roman" panose="02020603050405020304" pitchFamily="18" charset="0"/>
              </a:rPr>
              <a:t>Извештаи за </a:t>
            </a:r>
            <a:r>
              <a:rPr lang="mk-MK" sz="1800" dirty="0" smtClean="0">
                <a:solidFill>
                  <a:schemeClr val="tx1"/>
                </a:solidFill>
                <a:latin typeface="Times New Roman" panose="02020603050405020304" pitchFamily="18" charset="0"/>
                <a:cs typeface="Times New Roman" panose="02020603050405020304" pitchFamily="18" charset="0"/>
              </a:rPr>
              <a:t>случаи поврзани со РЗН во Билтенот на МВР за првите десет дена од месеците јануари, февруари и март 2023 година</a:t>
            </a:r>
            <a:endParaRPr lang="en-US"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606581" y="2124920"/>
          <a:ext cx="6038662" cy="3080825"/>
        </p:xfrm>
        <a:graphic>
          <a:graphicData uri="http://schemas.openxmlformats.org/drawingml/2006/table">
            <a:tbl>
              <a:tblPr/>
              <a:tblGrid>
                <a:gridCol w="3019331">
                  <a:extLst>
                    <a:ext uri="{9D8B030D-6E8A-4147-A177-3AD203B41FA5}">
                      <a16:colId xmlns:a16="http://schemas.microsoft.com/office/drawing/2014/main" val="20000"/>
                    </a:ext>
                  </a:extLst>
                </a:gridCol>
                <a:gridCol w="3019331">
                  <a:extLst>
                    <a:ext uri="{9D8B030D-6E8A-4147-A177-3AD203B41FA5}">
                      <a16:colId xmlns:a16="http://schemas.microsoft.com/office/drawing/2014/main" val="20001"/>
                    </a:ext>
                  </a:extLst>
                </a:gridCol>
              </a:tblGrid>
              <a:tr h="616165">
                <a:tc>
                  <a:txBody>
                    <a:bodyPr/>
                    <a:lstStyle/>
                    <a:p>
                      <a:pPr marL="0" marR="0">
                        <a:lnSpc>
                          <a:spcPct val="107000"/>
                        </a:lnSpc>
                        <a:spcBef>
                          <a:spcPts val="0"/>
                        </a:spcBef>
                        <a:spcAft>
                          <a:spcPts val="0"/>
                        </a:spcAft>
                      </a:pPr>
                      <a:r>
                        <a:rPr lang="mk-MK" sz="2800" b="1" dirty="0">
                          <a:solidFill>
                            <a:srgbClr val="2F5496"/>
                          </a:solidFill>
                          <a:latin typeface="Times New Roman"/>
                          <a:ea typeface="Times New Roman"/>
                          <a:cs typeface="Calibri"/>
                        </a:rPr>
                        <a:t>Месец</a:t>
                      </a:r>
                      <a:endParaRPr lang="en-US" sz="2800" dirty="0">
                        <a:latin typeface="Calibri"/>
                        <a:ea typeface="Calibri"/>
                        <a:cs typeface="Calibri"/>
                      </a:endParaRPr>
                    </a:p>
                  </a:txBody>
                  <a:tcPr marL="63500" marR="6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mk-MK" sz="2800" b="1">
                          <a:solidFill>
                            <a:srgbClr val="2F5496"/>
                          </a:solidFill>
                          <a:latin typeface="Times New Roman"/>
                          <a:ea typeface="Times New Roman"/>
                          <a:cs typeface="Calibri"/>
                        </a:rPr>
                        <a:t>Број на извештаи</a:t>
                      </a:r>
                      <a:endParaRPr lang="en-US" sz="2800">
                        <a:latin typeface="Calibri"/>
                        <a:ea typeface="Calibri"/>
                        <a:cs typeface="Calibri"/>
                      </a:endParaRPr>
                    </a:p>
                  </a:txBody>
                  <a:tcPr marL="63500" marR="6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0"/>
                  </a:ext>
                </a:extLst>
              </a:tr>
              <a:tr h="616165">
                <a:tc>
                  <a:txBody>
                    <a:bodyPr/>
                    <a:lstStyle/>
                    <a:p>
                      <a:pPr marL="0" marR="0">
                        <a:lnSpc>
                          <a:spcPct val="107000"/>
                        </a:lnSpc>
                        <a:spcBef>
                          <a:spcPts val="0"/>
                        </a:spcBef>
                        <a:spcAft>
                          <a:spcPts val="0"/>
                        </a:spcAft>
                      </a:pPr>
                      <a:r>
                        <a:rPr lang="mk-MK" sz="2800" dirty="0">
                          <a:solidFill>
                            <a:srgbClr val="2F5496"/>
                          </a:solidFill>
                          <a:latin typeface="Times New Roman"/>
                          <a:ea typeface="Times New Roman"/>
                          <a:cs typeface="Calibri"/>
                        </a:rPr>
                        <a:t>Јануари 2023 г.</a:t>
                      </a:r>
                      <a:endParaRPr lang="en-US" sz="2800" dirty="0">
                        <a:latin typeface="Calibri"/>
                        <a:ea typeface="Calibri"/>
                        <a:cs typeface="Calibri"/>
                      </a:endParaRPr>
                    </a:p>
                  </a:txBody>
                  <a:tcPr marL="63500" marR="6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mk-MK" sz="2800" dirty="0">
                          <a:solidFill>
                            <a:srgbClr val="2F5496"/>
                          </a:solidFill>
                          <a:latin typeface="Times New Roman"/>
                          <a:ea typeface="Times New Roman"/>
                          <a:cs typeface="Calibri"/>
                        </a:rPr>
                        <a:t>17</a:t>
                      </a:r>
                      <a:endParaRPr lang="en-US" sz="2800" dirty="0">
                        <a:latin typeface="Calibri"/>
                        <a:ea typeface="Calibri"/>
                        <a:cs typeface="Calibri"/>
                      </a:endParaRPr>
                    </a:p>
                  </a:txBody>
                  <a:tcPr marL="63500" marR="6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616165">
                <a:tc>
                  <a:txBody>
                    <a:bodyPr/>
                    <a:lstStyle/>
                    <a:p>
                      <a:pPr marL="0" marR="0">
                        <a:lnSpc>
                          <a:spcPct val="107000"/>
                        </a:lnSpc>
                        <a:spcBef>
                          <a:spcPts val="0"/>
                        </a:spcBef>
                        <a:spcAft>
                          <a:spcPts val="0"/>
                        </a:spcAft>
                      </a:pPr>
                      <a:r>
                        <a:rPr lang="mk-MK" sz="2800">
                          <a:solidFill>
                            <a:srgbClr val="2F5496"/>
                          </a:solidFill>
                          <a:latin typeface="Times New Roman"/>
                          <a:ea typeface="Times New Roman"/>
                          <a:cs typeface="Calibri"/>
                        </a:rPr>
                        <a:t>Февруари 2023 г.</a:t>
                      </a:r>
                      <a:endParaRPr lang="en-US" sz="2800">
                        <a:latin typeface="Calibri"/>
                        <a:ea typeface="Calibri"/>
                        <a:cs typeface="Calibri"/>
                      </a:endParaRPr>
                    </a:p>
                  </a:txBody>
                  <a:tcPr marL="63500" marR="6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mk-MK" sz="2800" dirty="0">
                          <a:solidFill>
                            <a:srgbClr val="2F5496"/>
                          </a:solidFill>
                          <a:latin typeface="Times New Roman"/>
                          <a:ea typeface="Times New Roman"/>
                          <a:cs typeface="Calibri"/>
                        </a:rPr>
                        <a:t>12</a:t>
                      </a:r>
                      <a:endParaRPr lang="en-US" sz="2800" dirty="0">
                        <a:latin typeface="Calibri"/>
                        <a:ea typeface="Calibri"/>
                        <a:cs typeface="Calibri"/>
                      </a:endParaRPr>
                    </a:p>
                  </a:txBody>
                  <a:tcPr marL="63500" marR="6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2"/>
                  </a:ext>
                </a:extLst>
              </a:tr>
              <a:tr h="616165">
                <a:tc>
                  <a:txBody>
                    <a:bodyPr/>
                    <a:lstStyle/>
                    <a:p>
                      <a:pPr marL="0" marR="0">
                        <a:lnSpc>
                          <a:spcPct val="107000"/>
                        </a:lnSpc>
                        <a:spcBef>
                          <a:spcPts val="0"/>
                        </a:spcBef>
                        <a:spcAft>
                          <a:spcPts val="0"/>
                        </a:spcAft>
                      </a:pPr>
                      <a:r>
                        <a:rPr lang="mk-MK" sz="2800">
                          <a:solidFill>
                            <a:srgbClr val="2F5496"/>
                          </a:solidFill>
                          <a:latin typeface="Times New Roman"/>
                          <a:ea typeface="Times New Roman"/>
                          <a:cs typeface="Calibri"/>
                        </a:rPr>
                        <a:t>Март 2023 г.</a:t>
                      </a:r>
                      <a:endParaRPr lang="en-US" sz="2800">
                        <a:latin typeface="Calibri"/>
                        <a:ea typeface="Calibri"/>
                        <a:cs typeface="Calibri"/>
                      </a:endParaRPr>
                    </a:p>
                  </a:txBody>
                  <a:tcPr marL="63500" marR="6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mk-MK" sz="2800" dirty="0">
                          <a:solidFill>
                            <a:srgbClr val="2F5496"/>
                          </a:solidFill>
                          <a:latin typeface="Times New Roman"/>
                          <a:ea typeface="Times New Roman"/>
                          <a:cs typeface="Calibri"/>
                        </a:rPr>
                        <a:t>15</a:t>
                      </a:r>
                      <a:endParaRPr lang="en-US" sz="2800" dirty="0">
                        <a:latin typeface="Calibri"/>
                        <a:ea typeface="Calibri"/>
                        <a:cs typeface="Calibri"/>
                      </a:endParaRPr>
                    </a:p>
                  </a:txBody>
                  <a:tcPr marL="63500" marR="6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616165">
                <a:tc>
                  <a:txBody>
                    <a:bodyPr/>
                    <a:lstStyle/>
                    <a:p>
                      <a:pPr marL="0" marR="0">
                        <a:lnSpc>
                          <a:spcPct val="107000"/>
                        </a:lnSpc>
                        <a:spcBef>
                          <a:spcPts val="0"/>
                        </a:spcBef>
                        <a:spcAft>
                          <a:spcPts val="0"/>
                        </a:spcAft>
                      </a:pPr>
                      <a:r>
                        <a:rPr lang="mk-MK" sz="2800" b="1">
                          <a:solidFill>
                            <a:srgbClr val="2F5496"/>
                          </a:solidFill>
                          <a:latin typeface="Times New Roman"/>
                          <a:ea typeface="Times New Roman"/>
                          <a:cs typeface="Calibri"/>
                        </a:rPr>
                        <a:t>Вкупно</a:t>
                      </a:r>
                      <a:endParaRPr lang="en-US" sz="2800">
                        <a:latin typeface="Calibri"/>
                        <a:ea typeface="Calibri"/>
                        <a:cs typeface="Calibri"/>
                      </a:endParaRPr>
                    </a:p>
                  </a:txBody>
                  <a:tcPr marL="63500" marR="6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mk-MK" sz="2800" b="1" dirty="0">
                          <a:solidFill>
                            <a:srgbClr val="2F5496"/>
                          </a:solidFill>
                          <a:latin typeface="Times New Roman"/>
                          <a:ea typeface="Times New Roman"/>
                          <a:cs typeface="Calibri"/>
                        </a:rPr>
                        <a:t>44</a:t>
                      </a:r>
                      <a:endParaRPr lang="en-US" sz="2800" dirty="0">
                        <a:latin typeface="Calibri"/>
                        <a:ea typeface="Calibri"/>
                        <a:cs typeface="Calibri"/>
                      </a:endParaRPr>
                    </a:p>
                  </a:txBody>
                  <a:tcPr marL="63500" marR="6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49168DCE-134F-4610-A6AA-88CEBE8D71D2}">
  <ds:schemaRefs>
    <ds:schemaRef ds:uri="http://schemas.microsoft.com/sharepoint/v3"/>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 ds:uri="230e9df3-be65-4c73-a93b-d1236ebd677e"/>
    <ds:schemaRef ds:uri="http://schemas.microsoft.com/office/2006/documentManagement/types"/>
    <ds:schemaRef ds:uri="16c05727-aa75-4e4a-9b5f-8a80a1165891"/>
    <ds:schemaRef ds:uri="71af3243-3dd4-4a8d-8c0d-dd76da1f02a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961</TotalTime>
  <Words>2897</Words>
  <Application>Microsoft Office PowerPoint</Application>
  <PresentationFormat>Widescreen</PresentationFormat>
  <Paragraphs>512</Paragraphs>
  <Slides>39</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Calibri</vt:lpstr>
      <vt:lpstr>Century Gothic</vt:lpstr>
      <vt:lpstr>Franklin Gothic Medium Cond</vt:lpstr>
      <vt:lpstr>Georgia</vt:lpstr>
      <vt:lpstr>Tenorite</vt:lpstr>
      <vt:lpstr>Times New Roman</vt:lpstr>
      <vt:lpstr>Wingdings</vt:lpstr>
      <vt:lpstr>Wingdings 3</vt:lpstr>
      <vt:lpstr>Custom</vt:lpstr>
      <vt:lpstr>Ion</vt:lpstr>
      <vt:lpstr>    Aнализи на родовите прашања и на начинот на прикажување и претставување на жените и на мажите во програмите на радиодифузерите ААВМУ:  Анализа на РЗН во информативни изданија на вести и емисии  ИНСТИТУТ ЗА СОЦИОЛОШКИ И ПОЛИТИЧКО-ПРАВНИ ИСТРАЖУВАЊА –УКИМ Проф. д-р Елеонора Серафимовска  Проф. д-р Маријана Марковиќ Доц. д-р Милка Димитровска Асс. м-р Теа Конеска Василевска М-р Љуан Имери   </vt:lpstr>
      <vt:lpstr>содржина </vt:lpstr>
      <vt:lpstr>ШТО Е РОДОВО ЗАСНОВАНО НАСИЛСТВО (РЗН)?   - РЗН ги афектира мажите и жените, но значително повеќе ги погодува жените и девојчињата.  - РЗН претставува опасност по генералната безбедност, но е форма и на родова нееднаквост и дискриминација.   - Видови на РЗН: физичко, психичко, сексуално, економско насилство, вознемирување или злоупотреба, фемицид. </vt:lpstr>
      <vt:lpstr>Методологија на истражувањето</vt:lpstr>
      <vt:lpstr>   Што се следеше? 1.Централното информативно издание  2. Едно претходно издание на централните вести  3.Информативни делови од утрински и пладневни програми 4.Специјализирани информативни емисии.  Период на следење: од 1 – 10 ден во месеците јануари, февруари и март 2023 година.   Просечната бројка на следени вести по еден медиум за десет дена од еден месец изнесуваше 60 изданија и 10 други информативни емисии, односно 180 дневно информативни изданија и 30 изданија на емисии по медиум за првите 10 дена од месеците јануари, февруари и март.  = следени приближно 1200 информативни изданија (вести) =240 следени емисии   </vt:lpstr>
      <vt:lpstr>Инструмент Образец за мониторирање на прилози  </vt:lpstr>
      <vt:lpstr>Истражувачки прашања </vt:lpstr>
      <vt:lpstr>РЕЗУЛТАТи  I Прилози кои обработуваат конкретни настани што се однесуваат на родово засновано насилство</vt:lpstr>
      <vt:lpstr>Извештаи за случаи поврзани со РЗН во Билтенот на МВР за првите десет дена од месеците јануари, февруари и март 2023 година</vt:lpstr>
      <vt:lpstr>Selecting Visual Aids</vt:lpstr>
      <vt:lpstr>прилози</vt:lpstr>
      <vt:lpstr>PowerPoint Presentation</vt:lpstr>
      <vt:lpstr>PowerPoint Presentation</vt:lpstr>
      <vt:lpstr>заклучоци</vt:lpstr>
      <vt:lpstr>II Прилози кои го обработуваа родово заснованото насилство како појава </vt:lpstr>
      <vt:lpstr>PowerPoint Presentation</vt:lpstr>
      <vt:lpstr>PowerPoint Presentation</vt:lpstr>
      <vt:lpstr>Карактеристики за прилозите</vt:lpstr>
      <vt:lpstr>Околина</vt:lpstr>
      <vt:lpstr>Општи карактеристиКи</vt:lpstr>
      <vt:lpstr>Општи професионални аспекти</vt:lpstr>
      <vt:lpstr>ТИПОВИ НАСИЛСТВО</vt:lpstr>
      <vt:lpstr>ОПШТЕСТВЕН, СОЦИО-ПОЛИТИЧКИ КОНТЕКСТ</vt:lpstr>
      <vt:lpstr>ДОБРИ ПРАКТИКИ</vt:lpstr>
      <vt:lpstr>ДОБРИ ПРАКТИКИ</vt:lpstr>
      <vt:lpstr>PowerPoint Presentation</vt:lpstr>
      <vt:lpstr>Контекст на истражувањето </vt:lpstr>
      <vt:lpstr> Не постојат насилни култури!  Постојат култури кои толерираат насилство</vt:lpstr>
      <vt:lpstr>Веројатно сите имаме стереотипи и предрасуди а тие се формираат најмногу под влијание на:</vt:lpstr>
      <vt:lpstr>1. „..ти девојче што сакаш како подарок? Една барбика? А ти момче? Еден робот? (детска емисија)</vt:lpstr>
      <vt:lpstr>PowerPoint Presentation</vt:lpstr>
      <vt:lpstr>Никој не се раѓа насилен </vt:lpstr>
      <vt:lpstr>Улогата на медиумите во охрабрување да се пријави насилството</vt:lpstr>
      <vt:lpstr>Дали може да се охрабрат жените да пријават  насилство доколку на телевизија по неколку  пати на ден ја слушаат следнава порака:</vt:lpstr>
      <vt:lpstr>PowerPoint Presentation</vt:lpstr>
      <vt:lpstr>Суштинска рамноправност</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Korisnik</dc:creator>
  <cp:lastModifiedBy>Saso Bogdanovski</cp:lastModifiedBy>
  <cp:revision>74</cp:revision>
  <dcterms:created xsi:type="dcterms:W3CDTF">2024-02-14T19:04:18Z</dcterms:created>
  <dcterms:modified xsi:type="dcterms:W3CDTF">2024-03-29T07:53:29Z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