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28"/>
  </p:notesMasterIdLst>
  <p:sldIdLst>
    <p:sldId id="339" r:id="rId2"/>
    <p:sldId id="333" r:id="rId3"/>
    <p:sldId id="356" r:id="rId4"/>
    <p:sldId id="335" r:id="rId5"/>
    <p:sldId id="341" r:id="rId6"/>
    <p:sldId id="357" r:id="rId7"/>
    <p:sldId id="340" r:id="rId8"/>
    <p:sldId id="358" r:id="rId9"/>
    <p:sldId id="342" r:id="rId10"/>
    <p:sldId id="362" r:id="rId11"/>
    <p:sldId id="343" r:id="rId12"/>
    <p:sldId id="344" r:id="rId13"/>
    <p:sldId id="345" r:id="rId14"/>
    <p:sldId id="348" r:id="rId15"/>
    <p:sldId id="346" r:id="rId16"/>
    <p:sldId id="349" r:id="rId17"/>
    <p:sldId id="347" r:id="rId18"/>
    <p:sldId id="350" r:id="rId19"/>
    <p:sldId id="351" r:id="rId20"/>
    <p:sldId id="359" r:id="rId21"/>
    <p:sldId id="352" r:id="rId22"/>
    <p:sldId id="353" r:id="rId23"/>
    <p:sldId id="360" r:id="rId24"/>
    <p:sldId id="355" r:id="rId25"/>
    <p:sldId id="361" r:id="rId26"/>
    <p:sldId id="332" r:id="rId27"/>
  </p:sldIdLst>
  <p:sldSz cx="9144000" cy="5143500" type="screen16x9"/>
  <p:notesSz cx="6858000" cy="9144000"/>
  <p:custShowLst>
    <p:custShow name="Office Design Farben" id="0">
      <p:sldLst/>
    </p:custShow>
    <p:custShow name="PowerPoint Folienlayout" id="1">
      <p:sldLst/>
    </p:custShow>
  </p:custShow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6"/>
    <a:srgbClr val="595959"/>
    <a:srgbClr val="C0003C"/>
    <a:srgbClr val="5F306E"/>
    <a:srgbClr val="17365D"/>
    <a:srgbClr val="E6F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20" autoAdjust="0"/>
  </p:normalViewPr>
  <p:slideViewPr>
    <p:cSldViewPr>
      <p:cViewPr varScale="1">
        <p:scale>
          <a:sx n="126" d="100"/>
          <a:sy n="126" d="100"/>
        </p:scale>
        <p:origin x="139" y="8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AB78E-8AA5-408A-ACE1-A0C29651DE35}" type="datetimeFigureOut">
              <a:rPr lang="de-DE" smtClean="0"/>
              <a:t>12.03.2024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52FF7-1CA1-4092-9374-FB4149A282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4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rgbClr val="007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1">
            <a:extLst>
              <a:ext uri="{FF2B5EF4-FFF2-40B4-BE49-F238E27FC236}">
                <a16:creationId xmlns:a16="http://schemas.microsoft.com/office/drawing/2014/main" id="{DBA3D50E-8EE7-4D3A-897C-3B683333F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204788" y="145256"/>
            <a:ext cx="8729663" cy="1388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lang="de-DE" sz="1350" b="0" i="0" dirty="0">
              <a:solidFill>
                <a:srgbClr val="A5A5A5"/>
              </a:solidFill>
              <a:latin typeface="BundesSans Office" panose="020B0002030500000203" pitchFamily="34" charset="0"/>
              <a:ea typeface="ＭＳ Ｐゴシック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8062" y="3038400"/>
            <a:ext cx="7631938" cy="1353600"/>
          </a:xfrm>
        </p:spPr>
        <p:txBody>
          <a:bodyPr lIns="0"/>
          <a:lstStyle>
            <a:lvl1pPr marL="0" indent="0" algn="l">
              <a:lnSpc>
                <a:spcPts val="1800"/>
              </a:lnSpc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145256"/>
            <a:ext cx="1955814" cy="132081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008062" y="1779662"/>
            <a:ext cx="7632000" cy="1206325"/>
          </a:xfrm>
        </p:spPr>
        <p:txBody>
          <a:bodyPr lIns="0" anchor="t" anchorCtr="0">
            <a:noAutofit/>
          </a:bodyPr>
          <a:lstStyle>
            <a:lvl1pPr algn="l">
              <a:lnSpc>
                <a:spcPts val="3300"/>
              </a:lnSpc>
              <a:defRPr sz="3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770046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3238" y="1655966"/>
            <a:ext cx="3889376" cy="21600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238" y="2048553"/>
            <a:ext cx="3887788" cy="2269447"/>
          </a:xfrm>
        </p:spPr>
        <p:txBody>
          <a:bodyPr lIns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52000" y="1655966"/>
            <a:ext cx="3888000" cy="21600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51389" y="2048554"/>
            <a:ext cx="3887788" cy="2269446"/>
          </a:xfrm>
        </p:spPr>
        <p:txBody>
          <a:bodyPr lIns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8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67" userDrawn="1">
          <p15:clr>
            <a:srgbClr val="5ACBF0"/>
          </p15:clr>
        </p15:guide>
        <p15:guide id="2" pos="2993" userDrawn="1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0BD12337-488C-487E-A593-E9961127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F537D63-2C67-48D2-8F15-56C74D1C78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4000" y="1276350"/>
            <a:ext cx="2484437" cy="152876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FEA4F28-DE48-44A3-B193-A66DA78ECF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3999" y="3183818"/>
            <a:ext cx="2483676" cy="490871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 i="0">
                <a:latin typeface="+mn-lt"/>
              </a:defRPr>
            </a:lvl1pPr>
          </a:lstStyle>
          <a:p>
            <a:pPr lvl="0"/>
            <a:r>
              <a:rPr lang="de-DE" dirty="0"/>
              <a:t>Bildunterschrift hinzufügen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64466439-DFAC-4C5A-88EC-11EF813BCB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47963" y="1276350"/>
            <a:ext cx="2448000" cy="152876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8959B009-0A34-4B48-AA21-935FE85C27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8000" y="3183818"/>
            <a:ext cx="2448000" cy="490870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 i="0">
                <a:latin typeface="+mn-lt"/>
              </a:defRPr>
            </a:lvl1pPr>
          </a:lstStyle>
          <a:p>
            <a:pPr lvl="0"/>
            <a:r>
              <a:rPr lang="de-DE" dirty="0"/>
              <a:t>Bildunterschrift hinzufügen</a:t>
            </a:r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4D78F6C0-78A8-44BF-A645-B957C947896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156763" y="1276350"/>
            <a:ext cx="2484000" cy="1528763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3EC5493C-7724-4D8C-AE5A-B39744C57E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60355" y="3183818"/>
            <a:ext cx="2482851" cy="490869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 i="0">
                <a:latin typeface="+mn-lt"/>
              </a:defRPr>
            </a:lvl1pPr>
          </a:lstStyle>
          <a:p>
            <a:pPr lvl="0"/>
            <a:r>
              <a:rPr lang="de-DE" dirty="0"/>
              <a:t>Bildunterschrift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00" y="3680812"/>
            <a:ext cx="8136763" cy="691138"/>
          </a:xfrm>
        </p:spPr>
        <p:txBody>
          <a:bodyPr lIns="0" anchor="b" anchorCtr="0"/>
          <a:lstStyle>
            <a:lvl1pPr marL="0" indent="0">
              <a:buNone/>
              <a:defRPr sz="18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3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0BD12337-488C-487E-A593-E9961127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236" y="1652588"/>
            <a:ext cx="5292727" cy="2287587"/>
          </a:xfrm>
        </p:spPr>
        <p:txBody>
          <a:bodyPr lIns="0">
            <a:noAutofit/>
          </a:bodyPr>
          <a:lstStyle>
            <a:lvl1pPr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FEA4F28-DE48-44A3-B193-A66DA78ECF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3238" y="4320000"/>
            <a:ext cx="2484438" cy="360000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 i="1">
                <a:latin typeface="+mj-lt"/>
              </a:defRPr>
            </a:lvl1pPr>
          </a:lstStyle>
          <a:p>
            <a:pPr lvl="0"/>
            <a:r>
              <a:rPr lang="de-DE" dirty="0"/>
              <a:t>Quelle hinzufügen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8959B009-0A34-4B48-AA21-935FE85C27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8038" y="4320000"/>
            <a:ext cx="2807564" cy="360000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Bildunterschrift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56000" y="1652588"/>
            <a:ext cx="2482849" cy="2287587"/>
          </a:xfrm>
        </p:spPr>
        <p:txBody>
          <a:bodyPr lIns="0"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96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48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9172625-FF52-49D8-AAA8-5914E55D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03238" y="1652588"/>
            <a:ext cx="5292725" cy="266541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40E3CCD-0055-487A-8774-C6FCE6CC85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3996000"/>
            <a:ext cx="2501902" cy="360000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/>
            </a:lvl1pPr>
          </a:lstStyle>
          <a:p>
            <a:pPr marL="0" marR="0" lvl="0" indent="0" algn="l" defTabSz="685800" rtl="0" eaLnBrk="1" fontAlgn="auto" latinLnBrk="0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Bildunterschrift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56325" y="1652400"/>
            <a:ext cx="2482850" cy="2329337"/>
          </a:xfrm>
        </p:spPr>
        <p:txBody>
          <a:bodyPr lIns="0">
            <a:noAutofit/>
          </a:bodyPr>
          <a:lstStyle>
            <a:lvl1pPr marL="0" indent="0">
              <a:buNone/>
              <a:defRPr sz="1800" baseline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chformati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9172625-FF52-49D8-AAA8-5914E55D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03237" y="1652588"/>
            <a:ext cx="2484438" cy="266541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40E3CCD-0055-487A-8774-C6FCE6CC85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48000" y="3996000"/>
            <a:ext cx="5292763" cy="360000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Bildunterschrift hinzufügen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6807D1A-1D9B-45B3-94AA-26149712CF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8000" y="1652400"/>
            <a:ext cx="5292763" cy="2337910"/>
          </a:xfrm>
        </p:spPr>
        <p:txBody>
          <a:bodyPr lIns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7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03239" y="1652588"/>
            <a:ext cx="3888741" cy="1514475"/>
          </a:xfrm>
        </p:spPr>
        <p:txBody>
          <a:bodyPr lIns="0" numCol="1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/>
            </a:lvl1pPr>
            <a:lvl2pPr marL="0" indent="0">
              <a:lnSpc>
                <a:spcPts val="1440"/>
              </a:lnSpc>
              <a:spcBef>
                <a:spcPts val="0"/>
              </a:spcBef>
              <a:buNone/>
              <a:defRPr sz="1200"/>
            </a:lvl2pPr>
            <a:lvl3pPr marL="135731" indent="-135731">
              <a:lnSpc>
                <a:spcPts val="1440"/>
              </a:lnSpc>
              <a:tabLst>
                <a:tab pos="135731" algn="l"/>
              </a:tabLst>
              <a:defRPr sz="1200"/>
            </a:lvl3pPr>
            <a:lvl4pPr marL="270000" indent="-135000">
              <a:lnSpc>
                <a:spcPts val="1440"/>
              </a:lnSpc>
              <a:spcBef>
                <a:spcPts val="0"/>
              </a:spcBef>
              <a:defRPr sz="1200"/>
            </a:lvl4pPr>
            <a:lvl5pPr marL="407700" indent="-135000">
              <a:lnSpc>
                <a:spcPts val="144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e-DE" dirty="0"/>
              <a:t>Text hinzufügen</a:t>
            </a:r>
          </a:p>
          <a:p>
            <a:pPr lvl="1"/>
            <a:r>
              <a:rPr lang="de-DE" dirty="0"/>
              <a:t>Bundesministerium</a:t>
            </a:r>
          </a:p>
          <a:p>
            <a:pPr lvl="1"/>
            <a:r>
              <a:rPr lang="de-DE" dirty="0"/>
              <a:t>Referat</a:t>
            </a:r>
          </a:p>
          <a:p>
            <a:pPr lvl="1"/>
            <a:r>
              <a:rPr lang="de-DE" dirty="0"/>
              <a:t>Straße</a:t>
            </a:r>
          </a:p>
          <a:p>
            <a:pPr lvl="1"/>
            <a:r>
              <a:rPr lang="de-DE" dirty="0"/>
              <a:t>PLZ Ort</a:t>
            </a:r>
          </a:p>
          <a:p>
            <a:pPr lvl="1"/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984DF27-98BD-4B1B-9935-D7B8221CB1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51388" y="2043882"/>
            <a:ext cx="3889375" cy="2214563"/>
          </a:xfrm>
        </p:spPr>
        <p:txBody>
          <a:bodyPr/>
          <a:lstStyle>
            <a:lvl1pPr>
              <a:lnSpc>
                <a:spcPts val="1440"/>
              </a:lnSpc>
              <a:spcBef>
                <a:spcPts val="0"/>
              </a:spcBef>
              <a:defRPr sz="1200"/>
            </a:lvl1pPr>
            <a:lvl2pPr>
              <a:lnSpc>
                <a:spcPts val="1440"/>
              </a:lnSpc>
              <a:spcBef>
                <a:spcPts val="0"/>
              </a:spcBef>
              <a:defRPr sz="1200"/>
            </a:lvl2pPr>
            <a:lvl3pPr>
              <a:lnSpc>
                <a:spcPts val="1440"/>
              </a:lnSpc>
              <a:spcBef>
                <a:spcPts val="0"/>
              </a:spcBef>
              <a:defRPr sz="1200"/>
            </a:lvl3pPr>
            <a:lvl4pPr>
              <a:lnSpc>
                <a:spcPts val="1440"/>
              </a:lnSpc>
              <a:spcBef>
                <a:spcPts val="0"/>
              </a:spcBef>
              <a:defRPr sz="1200"/>
            </a:lvl4pPr>
            <a:lvl5pPr>
              <a:lnSpc>
                <a:spcPts val="144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e-DE" dirty="0"/>
              <a:t>Ansprechpartner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2" y="3822690"/>
            <a:ext cx="1955814" cy="13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973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93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alternativ, 1-zeilig">
    <p:bg>
      <p:bgPr>
        <a:solidFill>
          <a:srgbClr val="007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1">
            <a:extLst>
              <a:ext uri="{FF2B5EF4-FFF2-40B4-BE49-F238E27FC236}">
                <a16:creationId xmlns:a16="http://schemas.microsoft.com/office/drawing/2014/main" id="{DBA3D50E-8EE7-4D3A-897C-3B683333F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204788" y="145255"/>
            <a:ext cx="8729663" cy="2563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lang="de-DE" sz="1350" b="0" i="0" dirty="0">
              <a:solidFill>
                <a:srgbClr val="A5A5A5"/>
              </a:solidFill>
              <a:latin typeface="BundesSans Office" panose="020B0002030500000203" pitchFamily="34" charset="0"/>
              <a:ea typeface="ＭＳ Ｐゴシック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8000" y="1652587"/>
            <a:ext cx="7632000" cy="558253"/>
          </a:xfrm>
        </p:spPr>
        <p:txBody>
          <a:bodyPr lIns="0" anchor="t" anchorCtr="0">
            <a:noAutofit/>
          </a:bodyPr>
          <a:lstStyle>
            <a:lvl1pPr algn="l">
              <a:lnSpc>
                <a:spcPts val="3300"/>
              </a:lnSpc>
              <a:defRPr sz="3000">
                <a:latin typeface="+mj-lt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8000" y="2210841"/>
            <a:ext cx="7632000" cy="324000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145256"/>
            <a:ext cx="1955814" cy="13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893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 alternativ, 1-zeili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1">
            <a:extLst>
              <a:ext uri="{FF2B5EF4-FFF2-40B4-BE49-F238E27FC236}">
                <a16:creationId xmlns:a16="http://schemas.microsoft.com/office/drawing/2014/main" id="{DBA3D50E-8EE7-4D3A-897C-3B683333F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204788" y="145255"/>
            <a:ext cx="8729663" cy="2563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lang="de-DE" sz="1350" b="0" i="0" dirty="0">
              <a:solidFill>
                <a:srgbClr val="A5A5A5"/>
              </a:solidFill>
              <a:latin typeface="BundesSans Office" panose="020B0002030500000203" pitchFamily="34" charset="0"/>
              <a:ea typeface="ＭＳ Ｐゴシック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8000" y="1652587"/>
            <a:ext cx="7632000" cy="558253"/>
          </a:xfrm>
        </p:spPr>
        <p:txBody>
          <a:bodyPr lIns="0" anchor="t" anchorCtr="0">
            <a:noAutofit/>
          </a:bodyPr>
          <a:lstStyle>
            <a:lvl1pPr algn="l">
              <a:lnSpc>
                <a:spcPts val="3300"/>
              </a:lnSpc>
              <a:defRPr sz="3000"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8000" y="2210841"/>
            <a:ext cx="7632000" cy="324000"/>
          </a:xfrm>
        </p:spPr>
        <p:txBody>
          <a:bodyPr lIns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145256"/>
            <a:ext cx="1955814" cy="13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974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alternativ, 2-zeilig">
    <p:bg>
      <p:bgPr>
        <a:solidFill>
          <a:srgbClr val="007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1">
            <a:extLst>
              <a:ext uri="{FF2B5EF4-FFF2-40B4-BE49-F238E27FC236}">
                <a16:creationId xmlns:a16="http://schemas.microsoft.com/office/drawing/2014/main" id="{DBA3D50E-8EE7-4D3A-897C-3B683333F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204788" y="145255"/>
            <a:ext cx="8729663" cy="3001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lang="de-DE" sz="1350" b="0" i="0" dirty="0">
              <a:solidFill>
                <a:srgbClr val="A5A5A5"/>
              </a:solidFill>
              <a:latin typeface="BundesSans Office" panose="020B0002030500000203" pitchFamily="34" charset="0"/>
              <a:ea typeface="ＭＳ Ｐゴシック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8000" y="1652797"/>
            <a:ext cx="7632000" cy="990997"/>
          </a:xfrm>
        </p:spPr>
        <p:txBody>
          <a:bodyPr anchor="t" anchorCtr="0">
            <a:noAutofit/>
          </a:bodyPr>
          <a:lstStyle>
            <a:lvl1pPr algn="l">
              <a:lnSpc>
                <a:spcPts val="3300"/>
              </a:lnSpc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8000" y="2643794"/>
            <a:ext cx="7632000" cy="324000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145256"/>
            <a:ext cx="1955814" cy="13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750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alternativ, 3-zeilig">
    <p:bg>
      <p:bgPr>
        <a:solidFill>
          <a:srgbClr val="007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1">
            <a:extLst>
              <a:ext uri="{FF2B5EF4-FFF2-40B4-BE49-F238E27FC236}">
                <a16:creationId xmlns:a16="http://schemas.microsoft.com/office/drawing/2014/main" id="{DBA3D50E-8EE7-4D3A-897C-3B683333F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205537" y="144000"/>
            <a:ext cx="8729663" cy="3392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lang="de-DE" sz="1350" b="0" i="0" dirty="0">
              <a:solidFill>
                <a:srgbClr val="A5A5A5"/>
              </a:solidFill>
              <a:latin typeface="BundesSans Office" panose="020B0002030500000203" pitchFamily="34" charset="0"/>
              <a:ea typeface="ＭＳ Ｐゴシック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8000" y="1652588"/>
            <a:ext cx="7632000" cy="1402505"/>
          </a:xfrm>
        </p:spPr>
        <p:txBody>
          <a:bodyPr anchor="t" anchorCtr="0">
            <a:noAutofit/>
          </a:bodyPr>
          <a:lstStyle>
            <a:lvl1pPr algn="l">
              <a:lnSpc>
                <a:spcPts val="3300"/>
              </a:lnSpc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08000" y="3055093"/>
            <a:ext cx="7632000" cy="324000"/>
          </a:xfrm>
        </p:spPr>
        <p:txBody>
          <a:bodyPr>
            <a:noAutofit/>
          </a:bodyPr>
          <a:lstStyle>
            <a:lvl1pPr marL="0" indent="0" algn="l">
              <a:lnSpc>
                <a:spcPts val="2200"/>
              </a:lnSpc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8" y="145256"/>
            <a:ext cx="1955814" cy="13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5441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lIns="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7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237" y="1276350"/>
            <a:ext cx="8137525" cy="2701650"/>
          </a:xfrm>
        </p:spPr>
        <p:txBody>
          <a:bodyPr lIns="0" rIns="0" numCol="1" spcCol="324000"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EA9A9A-B827-443B-9DC0-30A2C7DE30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4320000"/>
            <a:ext cx="2483675" cy="360000"/>
          </a:xfrm>
        </p:spPr>
        <p:txBody>
          <a:bodyPr lIns="0" tIns="0" rIns="0" bIns="0">
            <a:noAutofit/>
          </a:bodyPr>
          <a:lstStyle>
            <a:lvl1pPr>
              <a:lnSpc>
                <a:spcPts val="1440"/>
              </a:lnSpc>
              <a:spcBef>
                <a:spcPts val="0"/>
              </a:spcBef>
              <a:defRPr sz="1200" i="1">
                <a:latin typeface="+mj-lt"/>
              </a:defRPr>
            </a:lvl1pPr>
          </a:lstStyle>
          <a:p>
            <a:pPr lvl="0"/>
            <a:r>
              <a:rPr lang="de-DE" dirty="0"/>
              <a:t>Quelle hinzufügen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9DD9A0F-EAA2-409B-BAAA-A7397CBC76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8000" y="4320000"/>
            <a:ext cx="5292763" cy="360000"/>
          </a:xfrm>
        </p:spPr>
        <p:txBody>
          <a:bodyPr lIns="0" tIns="0" rIns="0" bIns="0"/>
          <a:lstStyle>
            <a:lvl1pPr>
              <a:lnSpc>
                <a:spcPts val="1440"/>
              </a:lnSpc>
              <a:spcBef>
                <a:spcPts val="0"/>
              </a:spcBef>
              <a:defRPr sz="1200"/>
            </a:lvl1pPr>
          </a:lstStyle>
          <a:p>
            <a:pPr lvl="0"/>
            <a:r>
              <a:rPr lang="de-DE" dirty="0"/>
              <a:t>Bildunterschrift hinzufügen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C1C5AD9F-A844-4187-BB5B-AA9EC92E505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Absender | Titel | TT.MM.JJJJ |</a:t>
            </a:r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F87D139-E964-44F2-AFBB-35F13E55BCD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rgbClr val="007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8063" y="484188"/>
            <a:ext cx="7632700" cy="1945812"/>
          </a:xfrm>
        </p:spPr>
        <p:txBody>
          <a:bodyPr lIns="0" anchor="b" anchorCtr="0">
            <a:noAutofit/>
          </a:bodyPr>
          <a:lstStyle>
            <a:lvl1pPr marL="342900" indent="-342900" algn="l">
              <a:lnSpc>
                <a:spcPts val="3300"/>
              </a:lnSpc>
              <a:buFont typeface="+mj-lt"/>
              <a:buAutoNum type="arabicPeriod"/>
              <a:defRPr sz="3000" b="0" cap="none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8063" y="2702700"/>
            <a:ext cx="5507486" cy="1775256"/>
          </a:xfrm>
        </p:spPr>
        <p:txBody>
          <a:bodyPr lIns="0" tIns="0" rIns="0" anchor="t" anchorCtr="0">
            <a:noAutofit/>
          </a:bodyPr>
          <a:lstStyle>
            <a:lvl1pPr marL="342900" indent="0">
              <a:lnSpc>
                <a:spcPts val="2200"/>
              </a:lnSpc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852667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652587"/>
            <a:ext cx="3889375" cy="2665413"/>
          </a:xfrm>
        </p:spPr>
        <p:txBody>
          <a:bodyPr l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1387" y="1652587"/>
            <a:ext cx="3889375" cy="2665413"/>
          </a:xfrm>
        </p:spPr>
        <p:txBody>
          <a:bodyPr l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Absender | Titel | TT.MM.JJJJ |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5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67" userDrawn="1">
          <p15:clr>
            <a:srgbClr val="5ACBF0"/>
          </p15:clr>
        </p15:guide>
        <p15:guide id="2" pos="2993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03238" y="484188"/>
            <a:ext cx="8137525" cy="7921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3238" y="1652588"/>
            <a:ext cx="8135381" cy="2665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4846500"/>
            <a:ext cx="5544200" cy="116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 dirty="0"/>
              <a:t>Workshop Initiatives on Hate Speech | Skopje, March 2024 |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09600" y="4846500"/>
            <a:ext cx="432000" cy="116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84" r:id="rId2"/>
    <p:sldLayoutId id="2147483794" r:id="rId3"/>
    <p:sldLayoutId id="2147483785" r:id="rId4"/>
    <p:sldLayoutId id="2147483786" r:id="rId5"/>
    <p:sldLayoutId id="2147483774" r:id="rId6"/>
    <p:sldLayoutId id="2147483793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91" r:id="rId13"/>
    <p:sldLayoutId id="2147483780" r:id="rId14"/>
    <p:sldLayoutId id="2147483781" r:id="rId15"/>
    <p:sldLayoutId id="2147483790" r:id="rId16"/>
    <p:sldLayoutId id="2147483792" r:id="rId17"/>
  </p:sldLayoutIdLst>
  <p:hf hdr="0" dt="0"/>
  <p:txStyles>
    <p:titleStyle>
      <a:lvl1pPr algn="l" defTabSz="685800" rtl="0" eaLnBrk="1" latinLnBrk="0" hangingPunct="1">
        <a:lnSpc>
          <a:spcPts val="33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4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189000" algn="l" defTabSz="685800" rtl="0" eaLnBrk="1" latinLnBrk="0" hangingPunct="1">
        <a:lnSpc>
          <a:spcPct val="100000"/>
        </a:lnSpc>
        <a:spcBef>
          <a:spcPts val="400"/>
        </a:spcBef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78000" indent="-189000" algn="l" defTabSz="685800" rtl="0" eaLnBrk="1" latinLnBrk="0" hangingPunct="1">
        <a:lnSpc>
          <a:spcPct val="100000"/>
        </a:lnSpc>
        <a:spcBef>
          <a:spcPts val="400"/>
        </a:spcBef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00" indent="-189000" algn="l" defTabSz="685800" rtl="0" eaLnBrk="1" latinLnBrk="0" hangingPunct="1">
        <a:lnSpc>
          <a:spcPct val="100000"/>
        </a:lnSpc>
        <a:spcBef>
          <a:spcPts val="400"/>
        </a:spcBef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189000" algn="l" defTabSz="685800" rtl="0" eaLnBrk="1" latinLnBrk="0" hangingPunct="1">
        <a:lnSpc>
          <a:spcPct val="100000"/>
        </a:lnSpc>
        <a:spcBef>
          <a:spcPts val="400"/>
        </a:spcBef>
        <a:buFont typeface="BundesSans Regular" panose="020B0002030500000203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20" userDrawn="1">
          <p15:clr>
            <a:srgbClr val="F26B43"/>
          </p15:clr>
        </p15:guide>
        <p15:guide id="2" pos="317" userDrawn="1">
          <p15:clr>
            <a:srgbClr val="F26B43"/>
          </p15:clr>
        </p15:guide>
        <p15:guide id="4" orient="horz" pos="305" userDrawn="1">
          <p15:clr>
            <a:srgbClr val="F26B43"/>
          </p15:clr>
        </p15:guide>
        <p15:guide id="5" orient="horz" pos="1041" userDrawn="1">
          <p15:clr>
            <a:srgbClr val="F26B43"/>
          </p15:clr>
        </p15:guide>
        <p15:guide id="7" pos="5443" userDrawn="1">
          <p15:clr>
            <a:srgbClr val="F26B43"/>
          </p15:clr>
        </p15:guide>
        <p15:guide id="9" pos="3651" userDrawn="1">
          <p15:clr>
            <a:srgbClr val="F26B43"/>
          </p15:clr>
        </p15:guide>
        <p15:guide id="10" pos="3878" userDrawn="1">
          <p15:clr>
            <a:srgbClr val="F26B43"/>
          </p15:clr>
        </p15:guide>
        <p15:guide id="11" pos="1882" userDrawn="1">
          <p15:clr>
            <a:srgbClr val="F26B43"/>
          </p15:clr>
        </p15:guide>
        <p15:guide id="12" pos="2109" userDrawn="1">
          <p15:clr>
            <a:srgbClr val="F26B43"/>
          </p15:clr>
        </p15:guide>
        <p15:guide id="19" orient="horz" pos="2006" userDrawn="1">
          <p15:clr>
            <a:srgbClr val="F26B43"/>
          </p15:clr>
        </p15:guide>
        <p15:guide id="23" orient="horz" pos="1767" userDrawn="1">
          <p15:clr>
            <a:srgbClr val="F26B43"/>
          </p15:clr>
        </p15:guide>
        <p15:guide id="24" orient="horz" pos="8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008000" y="1275606"/>
            <a:ext cx="7632000" cy="864096"/>
          </a:xfrm>
        </p:spPr>
        <p:txBody>
          <a:bodyPr/>
          <a:lstStyle/>
          <a:p>
            <a:r>
              <a:rPr lang="en-US" sz="2800" dirty="0"/>
              <a:t>Hate speech in media and on online platforms – Initiatives on the international and national levels</a:t>
            </a:r>
            <a:endParaRPr lang="de-DE" sz="28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Workshop in </a:t>
            </a:r>
            <a:r>
              <a:rPr lang="de-DE" dirty="0" err="1"/>
              <a:t>the</a:t>
            </a:r>
            <a:r>
              <a:rPr lang="de-DE" dirty="0"/>
              <a:t> MKD Agency </a:t>
            </a:r>
            <a:r>
              <a:rPr lang="de-DE" dirty="0" err="1"/>
              <a:t>for</a:t>
            </a:r>
            <a:r>
              <a:rPr lang="de-DE" dirty="0"/>
              <a:t> Audio and </a:t>
            </a:r>
            <a:r>
              <a:rPr lang="de-DE" dirty="0" err="1"/>
              <a:t>Audiovisual</a:t>
            </a:r>
            <a:r>
              <a:rPr lang="de-DE" dirty="0"/>
              <a:t> Media Services</a:t>
            </a:r>
          </a:p>
        </p:txBody>
      </p:sp>
    </p:spTree>
    <p:extLst>
      <p:ext uri="{BB962C8B-B14F-4D97-AF65-F5344CB8AC3E}">
        <p14:creationId xmlns:p14="http://schemas.microsoft.com/office/powerpoint/2010/main" val="290682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initiatives </a:t>
            </a:r>
            <a:r>
              <a:rPr lang="de-DE" dirty="0" err="1"/>
              <a:t>against</a:t>
            </a:r>
            <a:r>
              <a:rPr lang="de-DE" dirty="0"/>
              <a:t> hate </a:t>
            </a:r>
            <a:r>
              <a:rPr lang="de-DE" dirty="0" err="1"/>
              <a:t>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5381" y="1635646"/>
            <a:ext cx="8135381" cy="266429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Case law of the European Court of Human Rights (ECHR)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Prohibition of abuse of rights, Art. 17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Restrictions of Art. 10 § 2 (triple test)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Provided for by law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Pursue legitimate purposes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Strictly necessary and proportionate in a democratic society</a:t>
            </a:r>
          </a:p>
        </p:txBody>
      </p:sp>
    </p:spTree>
    <p:extLst>
      <p:ext uri="{BB962C8B-B14F-4D97-AF65-F5344CB8AC3E}">
        <p14:creationId xmlns:p14="http://schemas.microsoft.com/office/powerpoint/2010/main" val="267464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initiatives </a:t>
            </a:r>
            <a:r>
              <a:rPr lang="de-DE" dirty="0" err="1"/>
              <a:t>against</a:t>
            </a:r>
            <a:r>
              <a:rPr lang="de-DE" dirty="0"/>
              <a:t> hate </a:t>
            </a:r>
            <a:r>
              <a:rPr lang="de-DE" dirty="0" err="1"/>
              <a:t>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Recommendations of the Committee of Ministers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Rec(97)20 on “hate speech”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Rec(97)21 on the media and the promotion of a culture of tolerance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Rec(2014)6 on a Guide to human rights for Internet users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Rec(2018)2 on the roles and responsibilities of Internet intermediaries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Rec(2022)16 on combating hate speech</a:t>
            </a:r>
          </a:p>
        </p:txBody>
      </p:sp>
    </p:spTree>
    <p:extLst>
      <p:ext uri="{BB962C8B-B14F-4D97-AF65-F5344CB8AC3E}">
        <p14:creationId xmlns:p14="http://schemas.microsoft.com/office/powerpoint/2010/main" val="316664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de-DE" dirty="0" err="1"/>
              <a:t>recommendation</a:t>
            </a:r>
            <a:r>
              <a:rPr lang="de-DE" dirty="0"/>
              <a:t> on </a:t>
            </a:r>
            <a:r>
              <a:rPr lang="de-DE" dirty="0" err="1"/>
              <a:t>combating</a:t>
            </a:r>
            <a:r>
              <a:rPr lang="de-DE" dirty="0"/>
              <a:t> hate </a:t>
            </a:r>
            <a:r>
              <a:rPr lang="de-DE" dirty="0" err="1"/>
              <a:t>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10487" y="1491630"/>
            <a:ext cx="8135381" cy="286337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Procedure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Committee of Experts, September 2020 – October 2021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Steering Committee on Anti-Discrimination, Diversity and Inclusion (CDADI) + Steering Committee on Media and Information Society (CDMSI)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Committee of Ministers, 20 May 2022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Deliverables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Recommendation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Explanatory Memorandum</a:t>
            </a:r>
          </a:p>
        </p:txBody>
      </p:sp>
    </p:spTree>
    <p:extLst>
      <p:ext uri="{BB962C8B-B14F-4D97-AF65-F5344CB8AC3E}">
        <p14:creationId xmlns:p14="http://schemas.microsoft.com/office/powerpoint/2010/main" val="3173009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en-US" dirty="0"/>
              <a:t>recommendation on combating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Comprehensive approach to combating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Properly calibrated measures adapted to the severity of hateful expressions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Hate speech that is prohibited under criminal law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Hate speech that is subject to civil or administrative law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Offensive or harmful types of expressions which call for alternative responses (awareness-raising, education, training and use of </a:t>
            </a:r>
            <a:br>
              <a:rPr lang="en-GB" dirty="0"/>
            </a:br>
            <a:r>
              <a:rPr lang="en-GB" dirty="0"/>
              <a:t>counter-speech and alternative speech)</a:t>
            </a:r>
          </a:p>
        </p:txBody>
      </p:sp>
    </p:spTree>
    <p:extLst>
      <p:ext uri="{BB962C8B-B14F-4D97-AF65-F5344CB8AC3E}">
        <p14:creationId xmlns:p14="http://schemas.microsoft.com/office/powerpoint/2010/main" val="1748840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en-US" dirty="0"/>
              <a:t>recommendation on combating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Legislation regarding online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Legislative framework should take into account different characteristics of Internet intermediaries and media operating online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substantial differences in size, nature, function and organisational structure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ECHR </a:t>
            </a:r>
            <a:r>
              <a:rPr lang="en-GB" i="1" dirty="0" err="1"/>
              <a:t>Delfi</a:t>
            </a:r>
            <a:r>
              <a:rPr lang="en-GB" i="1" dirty="0"/>
              <a:t> AS v. Estonia:</a:t>
            </a:r>
            <a:r>
              <a:rPr lang="en-GB" dirty="0"/>
              <a:t> professionally managed Internet news portal run on a commercial basis, </a:t>
            </a:r>
            <a:r>
              <a:rPr lang="en-US" dirty="0"/>
              <a:t>one of the biggest online publications in the country, </a:t>
            </a:r>
            <a:r>
              <a:rPr lang="en-GB" dirty="0"/>
              <a:t>known public concern regarding the controversial nature of comments it attracted</a:t>
            </a:r>
          </a:p>
        </p:txBody>
      </p:sp>
    </p:spTree>
    <p:extLst>
      <p:ext uri="{BB962C8B-B14F-4D97-AF65-F5344CB8AC3E}">
        <p14:creationId xmlns:p14="http://schemas.microsoft.com/office/powerpoint/2010/main" val="238664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en-US" dirty="0"/>
              <a:t>recommendation on combating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3238" y="1309594"/>
            <a:ext cx="8135381" cy="318641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Legislation regarding online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Duties and responsibilities of Internet intermediaries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Rapid processing of reports on hate speech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Removing hate speech without delay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Giving reasons for their decision to individuals and institutions concerned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Securing evidence relating to hate speech prohibited under criminal law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Reporting cases of such criminal hate speech to the authorities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Referring unclear and complex cases to self-regulatory or co-regulatory institutions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Provisional measures such as </a:t>
            </a:r>
            <a:r>
              <a:rPr lang="en-GB" dirty="0" err="1"/>
              <a:t>deprioritisation</a:t>
            </a:r>
            <a:r>
              <a:rPr lang="en-GB" dirty="0"/>
              <a:t> or contextualisation</a:t>
            </a:r>
          </a:p>
        </p:txBody>
      </p:sp>
    </p:spTree>
    <p:extLst>
      <p:ext uri="{BB962C8B-B14F-4D97-AF65-F5344CB8AC3E}">
        <p14:creationId xmlns:p14="http://schemas.microsoft.com/office/powerpoint/2010/main" val="3681643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en-US" dirty="0"/>
              <a:t>recommendation on combating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Legislation regarding online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Legal duties for media operating online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Not disseminating hate speech prohibited by law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Restriction or disabling of access to hate speech posted by third parties </a:t>
            </a:r>
            <a:br>
              <a:rPr lang="en-GB" dirty="0"/>
            </a:br>
            <a:r>
              <a:rPr lang="en-GB" dirty="0"/>
              <a:t>in comments sections or collaborative spaces</a:t>
            </a:r>
          </a:p>
        </p:txBody>
      </p:sp>
    </p:spTree>
    <p:extLst>
      <p:ext uri="{BB962C8B-B14F-4D97-AF65-F5344CB8AC3E}">
        <p14:creationId xmlns:p14="http://schemas.microsoft.com/office/powerpoint/2010/main" val="1412334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en-US" dirty="0"/>
              <a:t>recommendation on combating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Legislation regarding online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Rules and procedures for effective co-operation between State and </a:t>
            </a:r>
            <a:br>
              <a:rPr lang="en-US" dirty="0"/>
            </a:br>
            <a:r>
              <a:rPr lang="en-US" dirty="0"/>
              <a:t>non-State actors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System for the disclosure of subscriber information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Reports on hate speech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Member States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Internet intermediaries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Regular assessment and improvement of content moderation systems</a:t>
            </a:r>
          </a:p>
        </p:txBody>
      </p:sp>
    </p:spTree>
    <p:extLst>
      <p:ext uri="{BB962C8B-B14F-4D97-AF65-F5344CB8AC3E}">
        <p14:creationId xmlns:p14="http://schemas.microsoft.com/office/powerpoint/2010/main" val="1566139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en-US" dirty="0"/>
              <a:t>recommendation on combating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3238" y="1563638"/>
            <a:ext cx="8135381" cy="289837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Recommendations addressed to Internet intermediaries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Identify expressions of hate speech and act upon them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Elaborate and apply alternatives to the removal of content in less severe cases of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Use of automation and AI is overseen by human moderation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Appoint a sufficient number of content moderators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Co-operate with civil society organisations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Advertising systems do not incentivise the dissemination of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Develop internal processes that detect and prevent risks to human rights</a:t>
            </a:r>
          </a:p>
        </p:txBody>
      </p:sp>
    </p:spTree>
    <p:extLst>
      <p:ext uri="{BB962C8B-B14F-4D97-AF65-F5344CB8AC3E}">
        <p14:creationId xmlns:p14="http://schemas.microsoft.com/office/powerpoint/2010/main" val="31951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</a:t>
            </a:r>
            <a:r>
              <a:rPr lang="en-US" dirty="0"/>
              <a:t>recommendation on combating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4309" y="1635646"/>
            <a:ext cx="8135381" cy="266429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Recommendations addressed to media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Fulfil public watchdog role and contribute to public debate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Promote a culture of tolerance and understanding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Avoid negative stereotypical depiction of individuals, groups and communities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Give voice to diverse groups and communities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Public service media should make a particular substantial contribution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Independent national regulatory authorities and media co-regulatory or </a:t>
            </a:r>
            <a:br>
              <a:rPr lang="en-US" dirty="0"/>
            </a:br>
            <a:r>
              <a:rPr lang="en-US" dirty="0"/>
              <a:t>self-regulatory bodies should play a positive role in addressing hate speech</a:t>
            </a:r>
          </a:p>
        </p:txBody>
      </p:sp>
    </p:spTree>
    <p:extLst>
      <p:ext uri="{BB962C8B-B14F-4D97-AF65-F5344CB8AC3E}">
        <p14:creationId xmlns:p14="http://schemas.microsoft.com/office/powerpoint/2010/main" val="247617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4E6C3B94-4828-460A-A59F-98CB04B7D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062" y="2067694"/>
            <a:ext cx="7631938" cy="232430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/>
                </a:solidFill>
              </a:rPr>
              <a:t>About hate </a:t>
            </a:r>
            <a:r>
              <a:rPr lang="de-DE" dirty="0" err="1">
                <a:solidFill>
                  <a:schemeClr val="bg1"/>
                </a:solidFill>
              </a:rPr>
              <a:t>speech</a:t>
            </a: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UN initiatives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err="1">
                <a:solidFill>
                  <a:schemeClr val="bg1"/>
                </a:solidFill>
              </a:rPr>
              <a:t>CoE</a:t>
            </a:r>
            <a:r>
              <a:rPr lang="de-DE" dirty="0">
                <a:solidFill>
                  <a:schemeClr val="bg1"/>
                </a:solidFill>
              </a:rPr>
              <a:t> initiatives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EU initiatives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chemeClr val="bg1"/>
                </a:solidFill>
              </a:rPr>
              <a:t>National initiatives</a:t>
            </a:r>
          </a:p>
        </p:txBody>
      </p:sp>
    </p:spTree>
    <p:extLst>
      <p:ext uri="{BB962C8B-B14F-4D97-AF65-F5344CB8AC3E}">
        <p14:creationId xmlns:p14="http://schemas.microsoft.com/office/powerpoint/2010/main" val="2341449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EA579-56C0-42D0-9CA1-60487EAA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062" y="1681200"/>
            <a:ext cx="7631937" cy="1215000"/>
          </a:xfrm>
        </p:spPr>
        <p:txBody>
          <a:bodyPr/>
          <a:lstStyle/>
          <a:p>
            <a:r>
              <a:rPr lang="de-DE" dirty="0"/>
              <a:t>EU initiatives </a:t>
            </a:r>
            <a:r>
              <a:rPr lang="de-DE" dirty="0" err="1"/>
              <a:t>against</a:t>
            </a:r>
            <a:r>
              <a:rPr lang="de-DE" dirty="0">
                <a:solidFill>
                  <a:schemeClr val="bg1"/>
                </a:solidFill>
              </a:rPr>
              <a:t> hate </a:t>
            </a:r>
            <a:r>
              <a:rPr lang="de-DE" dirty="0" err="1">
                <a:solidFill>
                  <a:schemeClr val="bg1"/>
                </a:solidFill>
              </a:rPr>
              <a:t>speech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6C3B94-4828-460A-A59F-98CB04B7D6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79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EU initiatives </a:t>
            </a:r>
            <a:r>
              <a:rPr lang="de-DE" dirty="0" err="1"/>
              <a:t>against</a:t>
            </a:r>
            <a:r>
              <a:rPr lang="de-DE" dirty="0"/>
              <a:t> hate </a:t>
            </a:r>
            <a:r>
              <a:rPr lang="de-DE" dirty="0" err="1"/>
              <a:t>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3238" y="1419622"/>
            <a:ext cx="8135381" cy="316835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Framework Decision 2008/913/JHA on combating certain forms and expressions of racism and xenophobia by means of criminal law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Code of conduct on countering illegal hate speech online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Agreed by EU Commission in May 2016 with 4 IT companies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8 more IT companies joined the code of conduct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Commitments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Have in place clear and effective processes to review notifications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GB" dirty="0"/>
              <a:t>Review the majority of valid notifications in less than 24 hours and remove or disable access to illegal hate speech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US" dirty="0"/>
              <a:t>Improve feedback to users and be more transparent towards general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577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initiatives against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3238" y="1347614"/>
            <a:ext cx="8135381" cy="316835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Directive (EU) 2018/1808 </a:t>
            </a:r>
            <a:r>
              <a:rPr lang="en-US" dirty="0"/>
              <a:t>amending the Audiovisual Media Services Directive 2010/13/EU (AVMSD)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Provisions applicable to video-sharing platform services, Art. 28b AVMSD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US" dirty="0"/>
              <a:t>Protection of minors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US" dirty="0"/>
              <a:t>Protection against incitement to violence or hatred</a:t>
            </a:r>
          </a:p>
          <a:p>
            <a:pPr marL="1041750" lvl="4" indent="-285750">
              <a:buFont typeface="Wingdings" panose="05000000000000000000" pitchFamily="2" charset="2"/>
              <a:buChar char="§"/>
            </a:pPr>
            <a:r>
              <a:rPr lang="en-US" dirty="0"/>
              <a:t>Protection against content that constitutes a criminal offense under Union law (terrorist content, child pornography, racism and xenophobia)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Notice and take-down mechanism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Digital Services Act</a:t>
            </a:r>
          </a:p>
          <a:p>
            <a:pPr marL="663750" lvl="2" indent="-285750">
              <a:buFont typeface="BundesSans Office" panose="020B0002030500000203" pitchFamily="34" charset="0"/>
              <a:buChar char="→"/>
            </a:pPr>
            <a:r>
              <a:rPr lang="en-US" dirty="0"/>
              <a:t>Next presentation by Claire Moselage</a:t>
            </a:r>
          </a:p>
        </p:txBody>
      </p:sp>
    </p:spTree>
    <p:extLst>
      <p:ext uri="{BB962C8B-B14F-4D97-AF65-F5344CB8AC3E}">
        <p14:creationId xmlns:p14="http://schemas.microsoft.com/office/powerpoint/2010/main" val="2356638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EA579-56C0-42D0-9CA1-60487EAA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062" y="1681200"/>
            <a:ext cx="7631937" cy="1215000"/>
          </a:xfrm>
        </p:spPr>
        <p:txBody>
          <a:bodyPr/>
          <a:lstStyle/>
          <a:p>
            <a:r>
              <a:rPr lang="de-DE" dirty="0"/>
              <a:t>National initiatives </a:t>
            </a:r>
            <a:r>
              <a:rPr lang="de-DE" dirty="0" err="1"/>
              <a:t>against</a:t>
            </a:r>
            <a:r>
              <a:rPr lang="de-DE" dirty="0">
                <a:solidFill>
                  <a:schemeClr val="bg1"/>
                </a:solidFill>
              </a:rPr>
              <a:t> hate </a:t>
            </a:r>
            <a:r>
              <a:rPr lang="de-DE" dirty="0" err="1">
                <a:solidFill>
                  <a:schemeClr val="bg1"/>
                </a:solidFill>
              </a:rPr>
              <a:t>speech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6C3B94-4828-460A-A59F-98CB04B7D6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24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initiatives against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Germany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Network Enforcement Act (</a:t>
            </a:r>
            <a:r>
              <a:rPr lang="en-GB" dirty="0" err="1"/>
              <a:t>NetzDG</a:t>
            </a:r>
            <a:r>
              <a:rPr lang="en-GB" dirty="0"/>
              <a:t>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Notice and take-down mechanism </a:t>
            </a:r>
            <a:br>
              <a:rPr lang="en-GB" dirty="0"/>
            </a:br>
            <a:r>
              <a:rPr lang="en-GB" dirty="0"/>
              <a:t>(manifestly illegal: 24 hours/other: 7 days)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Review of decisions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Transparency reports (each half-year)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Contact person within Germany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Administrative fines (up to 50 Mio. EUR)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A9C2577-2B51-4C99-A61A-8F7E8435F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1652588"/>
            <a:ext cx="1079087" cy="64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7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initiatives against hate 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3238" y="1276350"/>
            <a:ext cx="8135381" cy="3239616"/>
          </a:xfrm>
        </p:spPr>
        <p:txBody>
          <a:bodyPr/>
          <a:lstStyle/>
          <a:p>
            <a:r>
              <a:rPr lang="en-GB" dirty="0"/>
              <a:t>Austria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Kommunikationsplattformen-Gesetz</a:t>
            </a:r>
            <a:endParaRPr lang="en-GB" dirty="0"/>
          </a:p>
          <a:p>
            <a:endParaRPr lang="en-GB" dirty="0"/>
          </a:p>
          <a:p>
            <a:r>
              <a:rPr lang="en-GB" dirty="0"/>
              <a:t>France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prstClr val="black"/>
                </a:solidFill>
              </a:rPr>
              <a:t>Loi Avia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Loi confortant le respect des principes de la République</a:t>
            </a:r>
          </a:p>
          <a:p>
            <a:endParaRPr lang="en-GB" dirty="0"/>
          </a:p>
          <a:p>
            <a:r>
              <a:rPr lang="en-GB" dirty="0"/>
              <a:t>CJEU (9 November 2023, C-376/22 </a:t>
            </a:r>
            <a:r>
              <a:rPr lang="en-GB" i="1" dirty="0" err="1"/>
              <a:t>KommAustria</a:t>
            </a:r>
            <a:r>
              <a:rPr lang="en-GB" dirty="0"/>
              <a:t>) 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Measures of a general and abstract nature can only be taken </a:t>
            </a:r>
            <a:br>
              <a:rPr lang="en-US" dirty="0"/>
            </a:br>
            <a:r>
              <a:rPr lang="en-US" dirty="0"/>
              <a:t>by the country of establishment (e-commerce directive)</a:t>
            </a:r>
            <a:endParaRPr lang="en-GB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28468B6-D5E6-4297-AC68-D508CEF89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1276350"/>
            <a:ext cx="1079086" cy="71939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DACFAC6-3CFE-414F-A19B-2E6452D7A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450659"/>
            <a:ext cx="1079086" cy="71939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C775682-1A20-4508-AD7E-9B0FEE0C4D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3624969"/>
            <a:ext cx="107908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79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2BC7A-DCAD-4ACC-8395-49599F7B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84188"/>
            <a:ext cx="8137525" cy="792162"/>
          </a:xfrm>
        </p:spPr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CFE4F-6CF2-48B2-BC7D-FD39DE197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9" y="1652588"/>
            <a:ext cx="3888741" cy="1514475"/>
          </a:xfrm>
        </p:spPr>
        <p:txBody>
          <a:bodyPr>
            <a:noAutofit/>
          </a:bodyPr>
          <a:lstStyle/>
          <a:p>
            <a:pPr lvl="1"/>
            <a:r>
              <a:rPr lang="de-DE" dirty="0"/>
              <a:t>Federal Ministry </a:t>
            </a:r>
            <a:r>
              <a:rPr lang="de-DE" dirty="0" err="1"/>
              <a:t>of</a:t>
            </a:r>
            <a:r>
              <a:rPr lang="de-DE" dirty="0"/>
              <a:t> Justice</a:t>
            </a:r>
            <a:br>
              <a:rPr lang="de-DE" dirty="0"/>
            </a:br>
            <a:r>
              <a:rPr lang="de-DE" dirty="0"/>
              <a:t>Division III B 7</a:t>
            </a:r>
          </a:p>
          <a:p>
            <a:pPr lvl="1"/>
            <a:r>
              <a:rPr lang="de-DE" dirty="0"/>
              <a:t>Telecommunications and Media Law;</a:t>
            </a:r>
          </a:p>
          <a:p>
            <a:pPr lvl="1"/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Digital </a:t>
            </a:r>
            <a:r>
              <a:rPr lang="de-DE" dirty="0" err="1"/>
              <a:t>Violence</a:t>
            </a:r>
            <a:r>
              <a:rPr lang="de-DE" dirty="0"/>
              <a:t>; </a:t>
            </a:r>
            <a:r>
              <a:rPr lang="de-DE" dirty="0" err="1"/>
              <a:t>ePrivacy</a:t>
            </a:r>
            <a:endParaRPr lang="de-DE" dirty="0"/>
          </a:p>
          <a:p>
            <a:pPr lvl="1"/>
            <a:r>
              <a:rPr lang="de-DE" dirty="0"/>
              <a:t>Mohrenstr. 37</a:t>
            </a:r>
          </a:p>
          <a:p>
            <a:pPr lvl="1"/>
            <a:r>
              <a:rPr lang="de-DE" dirty="0"/>
              <a:t>10117 Berlin</a:t>
            </a:r>
          </a:p>
          <a:p>
            <a:pPr lvl="1"/>
            <a:r>
              <a:rPr lang="de-DE" dirty="0"/>
              <a:t>Germany</a:t>
            </a:r>
          </a:p>
          <a:p>
            <a:pPr lvl="1"/>
            <a:endParaRPr lang="de-DE" dirty="0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32255DC7-9D75-486D-898E-CFA1231BD9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52022" y="1652588"/>
            <a:ext cx="3889375" cy="2214563"/>
          </a:xfrm>
        </p:spPr>
        <p:txBody>
          <a:bodyPr/>
          <a:lstStyle/>
          <a:p>
            <a:r>
              <a:rPr lang="de-DE" dirty="0"/>
              <a:t>Contact </a:t>
            </a:r>
            <a:r>
              <a:rPr lang="de-DE" dirty="0" err="1"/>
              <a:t>person</a:t>
            </a:r>
            <a:r>
              <a:rPr lang="de-DE"/>
              <a:t>:</a:t>
            </a:r>
            <a:endParaRPr lang="de-DE" dirty="0"/>
          </a:p>
          <a:p>
            <a:r>
              <a:rPr lang="de-DE" dirty="0"/>
              <a:t>Dr. Alexander Schäfer</a:t>
            </a:r>
          </a:p>
          <a:p>
            <a:r>
              <a:rPr lang="de-DE" dirty="0"/>
              <a:t>Head </a:t>
            </a:r>
            <a:r>
              <a:rPr lang="de-DE" dirty="0" err="1"/>
              <a:t>of</a:t>
            </a:r>
            <a:r>
              <a:rPr lang="de-DE" dirty="0"/>
              <a:t> Division</a:t>
            </a:r>
          </a:p>
          <a:p>
            <a:r>
              <a:rPr lang="de-DE" dirty="0"/>
              <a:t>schaefer-al@bmj.bund.de</a:t>
            </a:r>
          </a:p>
          <a:p>
            <a:r>
              <a:rPr lang="de-DE" dirty="0"/>
              <a:t>Tel.  +49 30 18 580-9327</a:t>
            </a:r>
          </a:p>
          <a:p>
            <a:r>
              <a:rPr lang="de-DE" dirty="0"/>
              <a:t>www.bmj.de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42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EA579-56C0-42D0-9CA1-60487EAA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062" y="1681200"/>
            <a:ext cx="7631937" cy="121500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About hate </a:t>
            </a:r>
            <a:r>
              <a:rPr lang="de-DE" dirty="0" err="1">
                <a:solidFill>
                  <a:schemeClr val="bg1"/>
                </a:solidFill>
              </a:rPr>
              <a:t>speech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6C3B94-4828-460A-A59F-98CB04B7D6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87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hate </a:t>
            </a:r>
            <a:r>
              <a:rPr lang="de-DE" dirty="0" err="1"/>
              <a:t>speech</a:t>
            </a:r>
            <a:r>
              <a:rPr lang="de-DE" dirty="0"/>
              <a:t>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No authoritative, legally binding definition at the international or European levels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Generally understood as all types of expression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GB" dirty="0"/>
              <a:t>that incite, promote, spread or justify violence, hatred or discrimination against a person or group of persons, or that denigrates them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GB" dirty="0"/>
              <a:t>by reason of their real or attributed personal characteristics or status such as “race”, colour, language, religion, nationality, national or ethnic origin, age, disability, sex, gender identity or sexual orientation</a:t>
            </a:r>
          </a:p>
        </p:txBody>
      </p:sp>
    </p:spTree>
    <p:extLst>
      <p:ext uri="{BB962C8B-B14F-4D97-AF65-F5344CB8AC3E}">
        <p14:creationId xmlns:p14="http://schemas.microsoft.com/office/powerpoint/2010/main" val="237805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hate </a:t>
            </a:r>
            <a:r>
              <a:rPr lang="de-DE" dirty="0" err="1"/>
              <a:t>speech</a:t>
            </a:r>
            <a:r>
              <a:rPr lang="de-DE" dirty="0"/>
              <a:t>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Individual directly targeted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Personal harm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Silencing effect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Persons belonging to the same group or minority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Divisions in society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Democracy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Danger to participation and inclusion</a:t>
            </a:r>
          </a:p>
        </p:txBody>
      </p:sp>
    </p:spTree>
    <p:extLst>
      <p:ext uri="{BB962C8B-B14F-4D97-AF65-F5344CB8AC3E}">
        <p14:creationId xmlns:p14="http://schemas.microsoft.com/office/powerpoint/2010/main" val="14350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EA579-56C0-42D0-9CA1-60487EAA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062" y="1681200"/>
            <a:ext cx="7631937" cy="1215000"/>
          </a:xfrm>
        </p:spPr>
        <p:txBody>
          <a:bodyPr/>
          <a:lstStyle/>
          <a:p>
            <a:r>
              <a:rPr lang="de-DE" dirty="0"/>
              <a:t>UN initiatives </a:t>
            </a:r>
            <a:r>
              <a:rPr lang="de-DE" dirty="0" err="1"/>
              <a:t>against</a:t>
            </a:r>
            <a:r>
              <a:rPr lang="de-DE" dirty="0">
                <a:solidFill>
                  <a:schemeClr val="bg1"/>
                </a:solidFill>
              </a:rPr>
              <a:t> hate </a:t>
            </a:r>
            <a:r>
              <a:rPr lang="de-DE" dirty="0" err="1">
                <a:solidFill>
                  <a:schemeClr val="bg1"/>
                </a:solidFill>
              </a:rPr>
              <a:t>speech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6C3B94-4828-460A-A59F-98CB04B7D6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8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 initiatives </a:t>
            </a:r>
            <a:r>
              <a:rPr lang="de-DE" dirty="0" err="1"/>
              <a:t>against</a:t>
            </a:r>
            <a:r>
              <a:rPr lang="de-DE" dirty="0"/>
              <a:t> hate </a:t>
            </a:r>
            <a:r>
              <a:rPr lang="de-DE" dirty="0" err="1"/>
              <a:t>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3238" y="1563638"/>
            <a:ext cx="8135381" cy="280831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International Convention on the Elimination of All Forms of Racial Discrimination (ICERD; 1965), Art. 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International Covenant on Civil and Political Rights (ICCPR; 1966), Art. 20 § 2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Rabat Plan of Action (expert workshops on the prohibition of incitement to national, racial or religious hatred by UN Office of the High Commissioner for Human Rights; 2011-2012)</a:t>
            </a:r>
            <a:endParaRPr lang="en-GB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UN Strategy and Plan of Action on Hate Speech (UN Secretary-General; 2019)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Enhance UN efforts to address root causes and drivers of hate speech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Enable effective UN responses to the impact of hate speech on societies</a:t>
            </a:r>
          </a:p>
        </p:txBody>
      </p:sp>
    </p:spTree>
    <p:extLst>
      <p:ext uri="{BB962C8B-B14F-4D97-AF65-F5344CB8AC3E}">
        <p14:creationId xmlns:p14="http://schemas.microsoft.com/office/powerpoint/2010/main" val="258292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EA579-56C0-42D0-9CA1-60487EAA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8062" y="1681200"/>
            <a:ext cx="7631937" cy="1215000"/>
          </a:xfrm>
        </p:spPr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initiatives </a:t>
            </a:r>
            <a:r>
              <a:rPr lang="de-DE" dirty="0" err="1"/>
              <a:t>against</a:t>
            </a:r>
            <a:r>
              <a:rPr lang="de-DE" dirty="0">
                <a:solidFill>
                  <a:schemeClr val="bg1"/>
                </a:solidFill>
              </a:rPr>
              <a:t> hate </a:t>
            </a:r>
            <a:r>
              <a:rPr lang="de-DE" dirty="0" err="1">
                <a:solidFill>
                  <a:schemeClr val="bg1"/>
                </a:solidFill>
              </a:rPr>
              <a:t>speech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6C3B94-4828-460A-A59F-98CB04B7D6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8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CoE</a:t>
            </a:r>
            <a:r>
              <a:rPr lang="de-DE" dirty="0"/>
              <a:t> initiatives </a:t>
            </a:r>
            <a:r>
              <a:rPr lang="de-DE" dirty="0" err="1"/>
              <a:t>against</a:t>
            </a:r>
            <a:r>
              <a:rPr lang="de-DE" dirty="0"/>
              <a:t> hate </a:t>
            </a:r>
            <a:r>
              <a:rPr lang="de-DE" dirty="0" err="1"/>
              <a:t>speech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05381" y="1635645"/>
            <a:ext cx="8135381" cy="266429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Convention for the Protection of Human Rights and Fundamental Freedoms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Right to respect for private and family life, Art. 8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Prohibition of discrimination, Art. 14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GB" dirty="0"/>
              <a:t>Freedom of expression, Art. 10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European Commission against Racism and Intolerance (ECRI)</a:t>
            </a:r>
          </a:p>
          <a:p>
            <a:pPr marL="663750" lvl="2" indent="-285750">
              <a:buFont typeface="Wingdings" panose="05000000000000000000" pitchFamily="2" charset="2"/>
              <a:buChar char="ü"/>
            </a:pPr>
            <a:r>
              <a:rPr lang="en-US" dirty="0"/>
              <a:t>General Policy Recommendation No. 15 on Combating Hate Speech (2015)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125734"/>
      </p:ext>
    </p:extLst>
  </p:cSld>
  <p:clrMapOvr>
    <a:masterClrMapping/>
  </p:clrMapOvr>
</p:sld>
</file>

<file path=ppt/theme/theme1.xml><?xml version="1.0" encoding="utf-8"?>
<a:theme xmlns:a="http://schemas.openxmlformats.org/drawingml/2006/main" name="Bundesregierung">
  <a:themeElements>
    <a:clrScheme name="BReg Color 1">
      <a:dk1>
        <a:sysClr val="windowText" lastClr="000000"/>
      </a:dk1>
      <a:lt1>
        <a:sysClr val="window" lastClr="FFFFFF"/>
      </a:lt1>
      <a:dk2>
        <a:srgbClr val="576164"/>
      </a:dk2>
      <a:lt2>
        <a:srgbClr val="BEC5C9"/>
      </a:lt2>
      <a:accent1>
        <a:srgbClr val="007194"/>
      </a:accent1>
      <a:accent2>
        <a:srgbClr val="5F316E"/>
      </a:accent2>
      <a:accent3>
        <a:srgbClr val="C0003C"/>
      </a:accent3>
      <a:accent4>
        <a:srgbClr val="597C39"/>
      </a:accent4>
      <a:accent5>
        <a:srgbClr val="C1CA31"/>
      </a:accent5>
      <a:accent6>
        <a:srgbClr val="80CDEC"/>
      </a:accent6>
      <a:hlink>
        <a:srgbClr val="0077B6"/>
      </a:hlink>
      <a:folHlink>
        <a:srgbClr val="5F316E"/>
      </a:folHlink>
    </a:clrScheme>
    <a:fontScheme name="BReg Font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J_Vorlage_ppt-16zu9.potx" id="{DD19CF26-7F3D-4337-8468-3388D1E3A484}" vid="{131EA350-2B65-4586-A182-58DD92A98D8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BMJ_Vorlage_ppt-16zu9</Template>
  <TotalTime>0</TotalTime>
  <Words>1313</Words>
  <Application>Microsoft Office PowerPoint</Application>
  <PresentationFormat>Bildschirmpräsentation (16:9)</PresentationFormat>
  <Paragraphs>164</Paragraphs>
  <Slides>26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  <vt:variant>
        <vt:lpstr>Zielgruppenorientierte Präsentationen</vt:lpstr>
      </vt:variant>
      <vt:variant>
        <vt:i4>2</vt:i4>
      </vt:variant>
    </vt:vector>
  </HeadingPairs>
  <TitlesOfParts>
    <vt:vector size="36" baseType="lpstr">
      <vt:lpstr>ＭＳ Ｐゴシック</vt:lpstr>
      <vt:lpstr>Arial</vt:lpstr>
      <vt:lpstr>BundesSans Office</vt:lpstr>
      <vt:lpstr>BundesSans Regular</vt:lpstr>
      <vt:lpstr>BundesSerif Office</vt:lpstr>
      <vt:lpstr>Calibri</vt:lpstr>
      <vt:lpstr>Wingdings</vt:lpstr>
      <vt:lpstr>Bundesregierung</vt:lpstr>
      <vt:lpstr>Hate speech in media and on online platforms – Initiatives on the international and national levels</vt:lpstr>
      <vt:lpstr>PowerPoint-Präsentation</vt:lpstr>
      <vt:lpstr>About hate speech</vt:lpstr>
      <vt:lpstr>What is hate speech?</vt:lpstr>
      <vt:lpstr>What impacts has hate speech?</vt:lpstr>
      <vt:lpstr>UN initiatives against hate speech</vt:lpstr>
      <vt:lpstr>UN initiatives against hate speech</vt:lpstr>
      <vt:lpstr>CoE initiatives against hate speech</vt:lpstr>
      <vt:lpstr>CoE initiatives against hate speech</vt:lpstr>
      <vt:lpstr>CoE initiatives against hate speech</vt:lpstr>
      <vt:lpstr>CoE initiatives against hate speech</vt:lpstr>
      <vt:lpstr>CoE recommendation on combating hate speech</vt:lpstr>
      <vt:lpstr>CoE recommendation on combating hate speech</vt:lpstr>
      <vt:lpstr>CoE recommendation on combating hate speech</vt:lpstr>
      <vt:lpstr>CoE recommendation on combating hate speech</vt:lpstr>
      <vt:lpstr>CoE recommendation on combating hate speech</vt:lpstr>
      <vt:lpstr>CoE recommendation on combating hate speech</vt:lpstr>
      <vt:lpstr>CoE recommendation on combating hate speech</vt:lpstr>
      <vt:lpstr>CoE recommendation on combating hate speech</vt:lpstr>
      <vt:lpstr>EU initiatives against hate speech</vt:lpstr>
      <vt:lpstr>EU initiatives against hate speech</vt:lpstr>
      <vt:lpstr>EU initiatives against hate speech</vt:lpstr>
      <vt:lpstr>National initiatives against hate speech</vt:lpstr>
      <vt:lpstr>National initiatives against hate speech</vt:lpstr>
      <vt:lpstr>National initiatives against hate speech</vt:lpstr>
      <vt:lpstr>Thank you for your attention!</vt:lpstr>
      <vt:lpstr>Office Design Farben</vt:lpstr>
      <vt:lpstr>PowerPoint Folienlayout</vt:lpstr>
    </vt:vector>
  </TitlesOfParts>
  <Company>Bundesministerium der Justiz und Verbraucherschutz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Muraitis, Jana</dc:creator>
  <cp:lastModifiedBy>Schäfer, Alexander - IIIB7 -</cp:lastModifiedBy>
  <cp:revision>54</cp:revision>
  <dcterms:created xsi:type="dcterms:W3CDTF">2022-02-22T08:36:46Z</dcterms:created>
  <dcterms:modified xsi:type="dcterms:W3CDTF">2024-03-12T16:53:24Z</dcterms:modified>
</cp:coreProperties>
</file>