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65" r:id="rId3"/>
    <p:sldId id="349" r:id="rId4"/>
    <p:sldId id="350" r:id="rId5"/>
    <p:sldId id="317" r:id="rId6"/>
    <p:sldId id="353" r:id="rId7"/>
    <p:sldId id="304" r:id="rId8"/>
    <p:sldId id="342" r:id="rId9"/>
    <p:sldId id="302" r:id="rId10"/>
    <p:sldId id="346" r:id="rId11"/>
    <p:sldId id="347" r:id="rId12"/>
    <p:sldId id="348" r:id="rId13"/>
    <p:sldId id="324" r:id="rId14"/>
    <p:sldId id="325" r:id="rId15"/>
    <p:sldId id="327" r:id="rId16"/>
    <p:sldId id="352" r:id="rId17"/>
    <p:sldId id="328" r:id="rId18"/>
    <p:sldId id="316" r:id="rId19"/>
    <p:sldId id="315" r:id="rId20"/>
  </p:sldIdLst>
  <p:sldSz cx="9144000" cy="5143500" type="screen16x9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p Franziska" initials="KF" lastIdx="2" clrIdx="0">
    <p:extLst>
      <p:ext uri="{19B8F6BF-5375-455C-9EA6-DF929625EA0E}">
        <p15:presenceInfo xmlns:p15="http://schemas.microsoft.com/office/powerpoint/2012/main" userId="Kopp Franziska" providerId="None"/>
      </p:ext>
    </p:extLst>
  </p:cmAuthor>
  <p:cmAuthor id="2" name="Schulte Julia" initials="SJ" lastIdx="5" clrIdx="1">
    <p:extLst>
      <p:ext uri="{19B8F6BF-5375-455C-9EA6-DF929625EA0E}">
        <p15:presenceInfo xmlns:p15="http://schemas.microsoft.com/office/powerpoint/2012/main" userId="Schulte 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E6B"/>
    <a:srgbClr val="86816D"/>
    <a:srgbClr val="005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7155" autoAdjust="0"/>
  </p:normalViewPr>
  <p:slideViewPr>
    <p:cSldViewPr snapToGrid="0">
      <p:cViewPr varScale="1">
        <p:scale>
          <a:sx n="163" d="100"/>
          <a:sy n="163" d="100"/>
        </p:scale>
        <p:origin x="15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1D71E-6FBC-40A8-BD2F-E70E8D3773AF}" type="datetimeFigureOut">
              <a:rPr lang="de-DE" smtClean="0"/>
              <a:t>08.03.2024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D9571-A050-443E-AE3A-8E8BFCF56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963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AE175-8BE3-41CA-A539-2EAEAD7BCB55}" type="datetimeFigureOut">
              <a:rPr lang="de-DE" smtClean="0"/>
              <a:t>08.03.2024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234D9-ED40-4824-B4ED-484A081467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02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85738" y="833438"/>
            <a:ext cx="7407276" cy="41671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2EFB2-F187-45A7-9E52-3B7EF05A797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Bold" panose="020B00020305000002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ans Bold" panose="020B0002030500000203" pitchFamily="34" charset="0"/>
              <a:ea typeface="+mn-ea"/>
              <a:cs typeface="+mn-cs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B15B1-8E97-4BC8-868C-66CAAA69041A}" type="datetime1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Bold" panose="020B00020305000002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ans Bold" panose="020B000203050000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724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226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aseline="0" dirty="0" smtClean="0"/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en-GB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79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869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857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188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208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432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85738" y="833438"/>
            <a:ext cx="7407276" cy="41671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2EFB2-F187-45A7-9E52-3B7EF05A797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Bold" panose="020B00020305000002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ans Bold" panose="020B0002030500000203" pitchFamily="34" charset="0"/>
              <a:ea typeface="+mn-ea"/>
              <a:cs typeface="+mn-cs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B15B1-8E97-4BC8-868C-66CAAA69041A}" type="datetime1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Bold" panose="020B00020305000002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ans Bold" panose="020B000203050000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71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42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29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1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846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71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00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="0" baseline="0" dirty="0" smtClean="0"/>
          </a:p>
          <a:p>
            <a:pPr marL="171450" indent="-171450">
              <a:buFontTx/>
              <a:buChar char="-"/>
            </a:pPr>
            <a:endParaRPr lang="de-DE" b="0" baseline="0" dirty="0" smtClean="0"/>
          </a:p>
          <a:p>
            <a:pPr marL="0" indent="0">
              <a:buFontTx/>
              <a:buNone/>
            </a:pPr>
            <a:endParaRPr lang="de-DE" b="0" baseline="0" dirty="0" smtClean="0"/>
          </a:p>
          <a:p>
            <a:pPr marL="171450" indent="-171450">
              <a:buFontTx/>
              <a:buChar char="-"/>
            </a:pPr>
            <a:endParaRPr lang="de-DE" b="0" baseline="0" dirty="0" smtClean="0"/>
          </a:p>
          <a:p>
            <a:pPr marL="171450" indent="-171450">
              <a:buFontTx/>
              <a:buChar char="-"/>
            </a:pPr>
            <a:endParaRPr lang="en-GB" b="0" baseline="0" dirty="0" smtClean="0"/>
          </a:p>
          <a:p>
            <a:pPr marL="171450" indent="-171450">
              <a:buFontTx/>
              <a:buChar char="-"/>
            </a:pPr>
            <a:endParaRPr lang="en-GB" b="0" baseline="0" dirty="0" smtClean="0"/>
          </a:p>
          <a:p>
            <a:pPr marL="171450" indent="-171450">
              <a:buFontTx/>
              <a:buChar char="-"/>
            </a:pPr>
            <a:endParaRPr lang="en-GB" b="0" baseline="0" dirty="0" smtClean="0"/>
          </a:p>
          <a:p>
            <a:pPr marL="171450" indent="-171450">
              <a:buFontTx/>
              <a:buChar char="-"/>
            </a:pPr>
            <a:endParaRPr lang="de-DE" b="0" baseline="0" dirty="0" smtClean="0"/>
          </a:p>
          <a:p>
            <a:pPr marL="171450" indent="-171450">
              <a:buFontTx/>
              <a:buChar char="-"/>
            </a:pPr>
            <a:endParaRPr lang="en-GB" b="0" dirty="0" smtClean="0"/>
          </a:p>
          <a:p>
            <a:endParaRPr lang="de-DE" b="0" dirty="0" smtClean="0"/>
          </a:p>
          <a:p>
            <a:endParaRPr lang="en-GB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209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34D9-ED40-4824-B4ED-484A081467D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09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8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4127" y="318977"/>
            <a:ext cx="6635750" cy="76554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30" y="1164265"/>
            <a:ext cx="8496944" cy="33517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2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534" y="735550"/>
            <a:ext cx="4183385" cy="38019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4" y="735550"/>
            <a:ext cx="4161159" cy="38019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182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21606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53444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 dirty="0" smtClean="0"/>
              <a:t>Formatvorlage des Untertitelmasters durch Klicken bearbeiten</a:t>
            </a:r>
          </a:p>
        </p:txBody>
      </p:sp>
      <p:pic>
        <p:nvPicPr>
          <p:cNvPr id="12" name="Picture 2" descr="Das Logo zeigt den Schriftzug &quot;Bundesamt für Justiz&quot;, den Bundesadler und einen Balken in den Bundesfarben Schwarz, Rot und Gold." title="Logo des Bundesamtes für Justi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8" y="-15776"/>
            <a:ext cx="1000693" cy="7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35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84724" y="33470"/>
            <a:ext cx="6635750" cy="64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30" y="735546"/>
            <a:ext cx="8496944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7092280" y="4865653"/>
            <a:ext cx="172819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tabLst>
                <a:tab pos="8072438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8072438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8072438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8072438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8072438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72438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72438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72438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72438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altLang="de-DE" sz="750" baseline="0" smtClean="0">
                <a:solidFill>
                  <a:schemeClr val="bg2">
                    <a:lumMod val="50000"/>
                  </a:schemeClr>
                </a:solidFill>
                <a:latin typeface="BundesSans Bold" panose="020B0002030500000203" pitchFamily="34" charset="0"/>
              </a:rPr>
              <a:t>20th </a:t>
            </a:r>
            <a:r>
              <a:rPr lang="de-DE" altLang="de-DE" sz="750" baseline="0" dirty="0" smtClean="0">
                <a:solidFill>
                  <a:schemeClr val="bg2">
                    <a:lumMod val="50000"/>
                  </a:schemeClr>
                </a:solidFill>
                <a:latin typeface="BundesSans Bold" panose="020B0002030500000203" pitchFamily="34" charset="0"/>
              </a:rPr>
              <a:t>March</a:t>
            </a:r>
            <a:r>
              <a:rPr lang="de-DE" altLang="de-DE" sz="750" dirty="0" smtClean="0">
                <a:solidFill>
                  <a:schemeClr val="bg2">
                    <a:lumMod val="50000"/>
                  </a:schemeClr>
                </a:solidFill>
                <a:latin typeface="BundesSans Bold" panose="020B0002030500000203" pitchFamily="34" charset="0"/>
              </a:rPr>
              <a:t> 2023 |  Page </a:t>
            </a:r>
            <a:fld id="{C9719499-5B71-4E85-9487-5694501C6DF8}" type="slidenum">
              <a:rPr lang="de-DE" altLang="de-DE" sz="750" smtClean="0">
                <a:solidFill>
                  <a:schemeClr val="bg2">
                    <a:lumMod val="50000"/>
                  </a:schemeClr>
                </a:solidFill>
                <a:latin typeface="BundesSans Bold" panose="020B0002030500000203" pitchFamily="34" charset="0"/>
              </a:rPr>
              <a:pPr algn="r">
                <a:spcBef>
                  <a:spcPct val="50000"/>
                </a:spcBef>
                <a:defRPr/>
              </a:pPr>
              <a:t>‹Nr.›</a:t>
            </a:fld>
            <a:endParaRPr lang="de-DE" altLang="de-DE" sz="750" dirty="0" smtClean="0">
              <a:solidFill>
                <a:schemeClr val="bg2">
                  <a:lumMod val="50000"/>
                </a:schemeClr>
              </a:solidFill>
              <a:latin typeface="BundesSans Bold" panose="020B0002030500000203" pitchFamily="34" charset="0"/>
            </a:endParaRPr>
          </a:p>
        </p:txBody>
      </p:sp>
      <p:pic>
        <p:nvPicPr>
          <p:cNvPr id="4098" name="Picture 2" descr="Das Logo zeigt den Schriftzug &quot;Bundesamt für Justiz&quot;, den Bundesadler und einen Balken in den Bundesfarben Schwarz, Rot und Gold." title="Logo des Bundesamtes für Justiz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-15784"/>
            <a:ext cx="1000693" cy="7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5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1" r:id="rId4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BundesSans Bold" panose="020B0002030500000203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5pPr>
      <a:lvl6pPr marL="257168" algn="r" rtl="0" fontAlgn="base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6pPr>
      <a:lvl7pPr marL="514337" algn="r" rtl="0" fontAlgn="base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7pPr>
      <a:lvl8pPr marL="771506" algn="r" rtl="0" fontAlgn="base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8pPr>
      <a:lvl9pPr marL="1028675" algn="r" rtl="0" fontAlgn="base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9pPr>
    </p:titleStyle>
    <p:bodyStyle>
      <a:lvl1pPr marL="192876" indent="-19287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BundesSans Bold" panose="020B0002030500000203" pitchFamily="34" charset="0"/>
          <a:ea typeface="+mn-ea"/>
          <a:cs typeface="+mn-cs"/>
        </a:defRPr>
      </a:lvl1pPr>
      <a:lvl2pPr marL="417899" indent="-16073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BundesSans Bold" panose="020B0002030500000203" pitchFamily="34" charset="0"/>
        </a:defRPr>
      </a:lvl2pPr>
      <a:lvl3pPr marL="642922" indent="-12858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1125">
          <a:solidFill>
            <a:schemeClr val="tx1"/>
          </a:solidFill>
          <a:latin typeface="BundesSans Bold" panose="020B0002030500000203" pitchFamily="34" charset="0"/>
        </a:defRPr>
      </a:lvl3pPr>
      <a:lvl4pPr marL="900091" indent="-12858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BundesSans Bold" panose="020B0002030500000203" pitchFamily="34" charset="0"/>
        </a:defRPr>
      </a:lvl4pPr>
      <a:lvl5pPr marL="1157259" indent="-12858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BundesSans Bold" panose="020B0002030500000203" pitchFamily="34" charset="0"/>
        </a:defRPr>
      </a:lvl5pPr>
      <a:lvl6pPr marL="1414428" indent="-12858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1671596" indent="-12858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1928765" indent="-12858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185934" indent="-12858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justizamt.de/SharedDocs/Downloads/DE/NetzDG/Leitlinien_Geldbussen_en.pdf?__blob=publicationFile&amp;v=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"/>
            <a:ext cx="9144574" cy="51431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" y="0"/>
            <a:ext cx="1276841" cy="99132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52814" y="1438411"/>
            <a:ext cx="3039534" cy="28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BundesSans Bold" panose="020B0002030500000203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891" algn="r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783" algn="r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674" algn="r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566" algn="r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700" dirty="0">
                <a:solidFill>
                  <a:schemeClr val="bg1"/>
                </a:solidFill>
              </a:rPr>
              <a:t>How </a:t>
            </a:r>
            <a:r>
              <a:rPr lang="de-DE" sz="2700" dirty="0" err="1">
                <a:solidFill>
                  <a:schemeClr val="bg1"/>
                </a:solidFill>
              </a:rPr>
              <a:t>to</a:t>
            </a:r>
            <a:r>
              <a:rPr lang="de-DE" sz="2700" dirty="0">
                <a:solidFill>
                  <a:schemeClr val="bg1"/>
                </a:solidFill>
              </a:rPr>
              <a:t> </a:t>
            </a:r>
            <a:r>
              <a:rPr lang="de-DE" sz="2700" dirty="0" err="1">
                <a:solidFill>
                  <a:schemeClr val="bg1"/>
                </a:solidFill>
              </a:rPr>
              <a:t>achieve</a:t>
            </a:r>
            <a:r>
              <a:rPr lang="de-DE" sz="2700" dirty="0">
                <a:solidFill>
                  <a:schemeClr val="bg1"/>
                </a:solidFill>
              </a:rPr>
              <a:t> </a:t>
            </a:r>
            <a:r>
              <a:rPr lang="de-DE" sz="2700" dirty="0" err="1">
                <a:solidFill>
                  <a:schemeClr val="bg1"/>
                </a:solidFill>
              </a:rPr>
              <a:t>compliance</a:t>
            </a:r>
            <a:r>
              <a:rPr lang="de-DE" sz="2700" dirty="0">
                <a:solidFill>
                  <a:schemeClr val="bg1"/>
                </a:solidFill>
              </a:rPr>
              <a:t> </a:t>
            </a:r>
            <a:r>
              <a:rPr lang="de-DE" sz="2700" dirty="0" err="1">
                <a:solidFill>
                  <a:schemeClr val="bg1"/>
                </a:solidFill>
              </a:rPr>
              <a:t>with</a:t>
            </a:r>
            <a:r>
              <a:rPr lang="de-DE" sz="2700" dirty="0">
                <a:solidFill>
                  <a:schemeClr val="bg1"/>
                </a:solidFill>
              </a:rPr>
              <a:t> </a:t>
            </a:r>
            <a:r>
              <a:rPr lang="de-DE" sz="2700" dirty="0" err="1">
                <a:solidFill>
                  <a:schemeClr val="bg1"/>
                </a:solidFill>
              </a:rPr>
              <a:t>regulation</a:t>
            </a:r>
            <a:r>
              <a:rPr lang="de-DE" sz="2700" dirty="0">
                <a:solidFill>
                  <a:schemeClr val="bg1"/>
                </a:solidFill>
              </a:rPr>
              <a:t> on </a:t>
            </a:r>
            <a:r>
              <a:rPr lang="de-DE" sz="2700" dirty="0" err="1">
                <a:solidFill>
                  <a:schemeClr val="bg1"/>
                </a:solidFill>
              </a:rPr>
              <a:t>hate</a:t>
            </a:r>
            <a:r>
              <a:rPr lang="de-DE" sz="2700" dirty="0">
                <a:solidFill>
                  <a:schemeClr val="bg1"/>
                </a:solidFill>
              </a:rPr>
              <a:t> </a:t>
            </a:r>
            <a:r>
              <a:rPr lang="de-DE" sz="2700" dirty="0" err="1">
                <a:solidFill>
                  <a:schemeClr val="bg1"/>
                </a:solidFill>
              </a:rPr>
              <a:t>speech</a:t>
            </a:r>
            <a:r>
              <a:rPr lang="de-DE" sz="2700" dirty="0">
                <a:solidFill>
                  <a:schemeClr val="bg1"/>
                </a:solidFill>
              </a:rPr>
              <a:t> </a:t>
            </a:r>
            <a:endParaRPr lang="de-DE" sz="2700" dirty="0" smtClean="0">
              <a:solidFill>
                <a:schemeClr val="bg1"/>
              </a:solidFill>
            </a:endParaRPr>
          </a:p>
          <a:p>
            <a:pPr eaLnBrk="1" hangingPunct="1"/>
            <a:endParaRPr lang="de-DE" sz="27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DE" altLang="de-DE" sz="1800" b="0" kern="0" dirty="0" smtClean="0">
                <a:solidFill>
                  <a:schemeClr val="bg1"/>
                </a:solidFill>
              </a:rPr>
              <a:t>Workshop in </a:t>
            </a:r>
            <a:r>
              <a:rPr lang="de-DE" altLang="de-DE" sz="1800" b="0" kern="0" dirty="0" err="1" smtClean="0">
                <a:solidFill>
                  <a:schemeClr val="bg1"/>
                </a:solidFill>
              </a:rPr>
              <a:t>the</a:t>
            </a:r>
            <a:r>
              <a:rPr lang="de-DE" altLang="de-DE" sz="1800" b="0" kern="0" dirty="0" smtClean="0">
                <a:solidFill>
                  <a:schemeClr val="bg1"/>
                </a:solidFill>
              </a:rPr>
              <a:t> Agency </a:t>
            </a:r>
            <a:r>
              <a:rPr lang="de-DE" altLang="de-DE" sz="1800" b="0" kern="0" dirty="0" err="1" smtClean="0">
                <a:solidFill>
                  <a:schemeClr val="bg1"/>
                </a:solidFill>
              </a:rPr>
              <a:t>for</a:t>
            </a:r>
            <a:r>
              <a:rPr lang="de-DE" altLang="de-DE" sz="1800" b="0" kern="0" dirty="0" smtClean="0">
                <a:solidFill>
                  <a:schemeClr val="bg1"/>
                </a:solidFill>
              </a:rPr>
              <a:t> Audio </a:t>
            </a:r>
            <a:r>
              <a:rPr lang="de-DE" altLang="de-DE" sz="1800" b="0" kern="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1800" b="0" kern="0" smtClean="0">
                <a:solidFill>
                  <a:schemeClr val="bg1"/>
                </a:solidFill>
              </a:rPr>
              <a:t> Audio Visual </a:t>
            </a:r>
            <a:r>
              <a:rPr lang="de-DE" altLang="de-DE" sz="1800" b="0" kern="0" dirty="0" smtClean="0">
                <a:solidFill>
                  <a:schemeClr val="bg1"/>
                </a:solidFill>
              </a:rPr>
              <a:t>Media Services</a:t>
            </a:r>
            <a:endParaRPr lang="de-DE" altLang="de-DE" sz="18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17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err="1"/>
              <a:t>Regulatory</a:t>
            </a:r>
            <a:r>
              <a:rPr lang="de-DE" sz="3000" dirty="0"/>
              <a:t> </a:t>
            </a:r>
            <a:r>
              <a:rPr lang="de-DE" sz="3000" dirty="0" err="1"/>
              <a:t>fines</a:t>
            </a:r>
            <a:r>
              <a:rPr lang="de-DE" sz="3000" dirty="0"/>
              <a:t> </a:t>
            </a:r>
            <a:r>
              <a:rPr lang="de-DE" sz="3000" dirty="0" err="1"/>
              <a:t>under</a:t>
            </a:r>
            <a:r>
              <a:rPr lang="de-DE" sz="3000" dirty="0"/>
              <a:t> the </a:t>
            </a:r>
            <a:r>
              <a:rPr lang="de-DE" sz="3000" dirty="0" err="1"/>
              <a:t>NetzDG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Notable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en-GB" dirty="0" smtClean="0"/>
              <a:t>:</a:t>
            </a:r>
          </a:p>
          <a:p>
            <a:endParaRPr lang="de-DE" dirty="0"/>
          </a:p>
          <a:p>
            <a:pPr lvl="1"/>
            <a:r>
              <a:rPr lang="de-DE" dirty="0" err="1" smtClean="0"/>
              <a:t>Telegram</a:t>
            </a:r>
            <a:r>
              <a:rPr lang="de-DE" dirty="0" smtClean="0"/>
              <a:t>: €4,250,000 </a:t>
            </a:r>
            <a:r>
              <a:rPr lang="de-DE" dirty="0" err="1" smtClean="0"/>
              <a:t>for</a:t>
            </a:r>
            <a:r>
              <a:rPr lang="de-DE" dirty="0" smtClean="0"/>
              <a:t> the 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reporting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unlawful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Telegram</a:t>
            </a:r>
            <a:r>
              <a:rPr lang="de-DE" dirty="0" smtClean="0"/>
              <a:t>: €850,000 </a:t>
            </a:r>
            <a:r>
              <a:rPr lang="de-DE" dirty="0" err="1" smtClean="0"/>
              <a:t>for</a:t>
            </a:r>
            <a:r>
              <a:rPr lang="de-DE" dirty="0" smtClean="0"/>
              <a:t> the </a:t>
            </a:r>
            <a:r>
              <a:rPr lang="de-DE" dirty="0" err="1" smtClean="0"/>
              <a:t>failure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 a legal </a:t>
            </a:r>
            <a:r>
              <a:rPr lang="de-DE" dirty="0" err="1" smtClean="0"/>
              <a:t>representative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summonable</a:t>
            </a:r>
            <a:r>
              <a:rPr lang="de-DE" dirty="0" smtClean="0"/>
              <a:t> </a:t>
            </a:r>
            <a:r>
              <a:rPr lang="de-DE" dirty="0" err="1" smtClean="0"/>
              <a:t>address</a:t>
            </a:r>
            <a:r>
              <a:rPr lang="de-DE" dirty="0" smtClean="0"/>
              <a:t> in Germany.</a:t>
            </a:r>
          </a:p>
          <a:p>
            <a:pPr lvl="1"/>
            <a:r>
              <a:rPr lang="de-DE" dirty="0" err="1" smtClean="0"/>
              <a:t>Meta</a:t>
            </a:r>
            <a:r>
              <a:rPr lang="de-DE" dirty="0" smtClean="0"/>
              <a:t>: €2,000,000 </a:t>
            </a:r>
            <a:r>
              <a:rPr lang="de-DE" dirty="0" err="1" smtClean="0"/>
              <a:t>for</a:t>
            </a:r>
            <a:r>
              <a:rPr lang="de-DE" dirty="0" smtClean="0"/>
              <a:t> the </a:t>
            </a:r>
            <a:r>
              <a:rPr lang="de-DE" dirty="0" err="1" smtClean="0"/>
              <a:t>failure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publish</a:t>
            </a:r>
            <a:r>
              <a:rPr lang="de-DE" dirty="0" smtClean="0"/>
              <a:t> a (</a:t>
            </a:r>
            <a:r>
              <a:rPr lang="de-DE" dirty="0" err="1" smtClean="0"/>
              <a:t>complete</a:t>
            </a:r>
            <a:r>
              <a:rPr lang="de-DE" dirty="0" smtClean="0"/>
              <a:t>) bi-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transparency</a:t>
            </a:r>
            <a:r>
              <a:rPr lang="de-DE" dirty="0" smtClean="0"/>
              <a:t> </a:t>
            </a:r>
            <a:r>
              <a:rPr lang="de-DE" dirty="0" err="1" smtClean="0"/>
              <a:t>report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regard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Facebook)</a:t>
            </a:r>
          </a:p>
          <a:p>
            <a:pPr lvl="1"/>
            <a:r>
              <a:rPr lang="de-DE" dirty="0" err="1" smtClean="0"/>
              <a:t>Meta</a:t>
            </a:r>
            <a:r>
              <a:rPr lang="de-DE" dirty="0" smtClean="0"/>
              <a:t>: €3,000,000 </a:t>
            </a:r>
            <a:r>
              <a:rPr lang="de-DE" dirty="0" err="1" smtClean="0"/>
              <a:t>for</a:t>
            </a:r>
            <a:r>
              <a:rPr lang="de-DE" dirty="0" smtClean="0"/>
              <a:t> the </a:t>
            </a:r>
            <a:r>
              <a:rPr lang="de-DE" dirty="0" err="1" smtClean="0"/>
              <a:t>insufficient</a:t>
            </a:r>
            <a:r>
              <a:rPr lang="de-DE" dirty="0" smtClean="0"/>
              <a:t> design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NetzDG</a:t>
            </a:r>
            <a:r>
              <a:rPr lang="de-DE" dirty="0" smtClean="0"/>
              <a:t> </a:t>
            </a:r>
            <a:r>
              <a:rPr lang="de-DE" dirty="0" err="1" smtClean="0"/>
              <a:t>reporting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Various</a:t>
            </a:r>
            <a:r>
              <a:rPr lang="de-DE" dirty="0" smtClean="0"/>
              <a:t> US-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operators</a:t>
            </a:r>
            <a:r>
              <a:rPr lang="de-DE" dirty="0" smtClean="0"/>
              <a:t>: </a:t>
            </a:r>
            <a:r>
              <a:rPr lang="de-DE" dirty="0"/>
              <a:t>F</a:t>
            </a:r>
            <a:r>
              <a:rPr lang="de-DE" dirty="0" smtClean="0"/>
              <a:t>ines ranging </a:t>
            </a:r>
            <a:r>
              <a:rPr lang="de-DE" dirty="0" err="1" smtClean="0"/>
              <a:t>from</a:t>
            </a:r>
            <a:r>
              <a:rPr lang="de-DE" dirty="0" smtClean="0"/>
              <a:t> €20,000 </a:t>
            </a:r>
            <a:r>
              <a:rPr lang="de-DE" dirty="0" err="1" smtClean="0"/>
              <a:t>to</a:t>
            </a:r>
            <a:r>
              <a:rPr lang="de-DE" dirty="0" smtClean="0"/>
              <a:t> €30,000).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7945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/>
          <a:stretch/>
        </p:blipFill>
        <p:spPr>
          <a:xfrm>
            <a:off x="1254126" y="318977"/>
            <a:ext cx="6299199" cy="4195046"/>
          </a:xfrm>
        </p:spPr>
      </p:pic>
    </p:spTree>
    <p:extLst>
      <p:ext uri="{BB962C8B-B14F-4D97-AF65-F5344CB8AC3E}">
        <p14:creationId xmlns:p14="http://schemas.microsoft.com/office/powerpoint/2010/main" val="2740890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err="1"/>
              <a:t>Supervisory</a:t>
            </a:r>
            <a:r>
              <a:rPr lang="de-DE" sz="3000" dirty="0"/>
              <a:t> </a:t>
            </a:r>
            <a:r>
              <a:rPr lang="de-DE" sz="3000" dirty="0" err="1"/>
              <a:t>proceedings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Regulatory</a:t>
            </a:r>
            <a:r>
              <a:rPr lang="de-DE" dirty="0" smtClean="0"/>
              <a:t> </a:t>
            </a:r>
            <a:r>
              <a:rPr lang="de-DE" dirty="0" err="1" smtClean="0"/>
              <a:t>fines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supervision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complementary</a:t>
            </a:r>
            <a:r>
              <a:rPr lang="de-DE" dirty="0" smtClean="0"/>
              <a:t> </a:t>
            </a:r>
            <a:r>
              <a:rPr lang="de-DE" dirty="0" err="1" smtClean="0"/>
              <a:t>enforcement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Supervisory</a:t>
            </a:r>
            <a:r>
              <a:rPr lang="de-DE" dirty="0" smtClean="0"/>
              <a:t> </a:t>
            </a:r>
            <a:r>
              <a:rPr lang="de-DE" dirty="0" err="1" smtClean="0"/>
              <a:t>proceedings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 err="1" smtClean="0"/>
              <a:t>address</a:t>
            </a:r>
            <a:r>
              <a:rPr lang="de-DE" dirty="0" smtClean="0"/>
              <a:t> a </a:t>
            </a:r>
            <a:r>
              <a:rPr lang="de-DE" dirty="0" err="1" smtClean="0"/>
              <a:t>deficiency</a:t>
            </a:r>
            <a:r>
              <a:rPr lang="de-DE" dirty="0" smtClean="0"/>
              <a:t> in the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in the </a:t>
            </a:r>
            <a:r>
              <a:rPr lang="de-DE" dirty="0" err="1" smtClean="0"/>
              <a:t>future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adapt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the </a:t>
            </a:r>
            <a:r>
              <a:rPr lang="de-DE" dirty="0" err="1" smtClean="0"/>
              <a:t>circumstances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individual </a:t>
            </a:r>
            <a:r>
              <a:rPr lang="de-DE" dirty="0" err="1" smtClean="0"/>
              <a:t>case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include</a:t>
            </a:r>
            <a:r>
              <a:rPr lang="de-DE" dirty="0" smtClean="0"/>
              <a:t> an </a:t>
            </a:r>
            <a:r>
              <a:rPr lang="de-DE" dirty="0" err="1" smtClean="0"/>
              <a:t>obligation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the </a:t>
            </a:r>
            <a:r>
              <a:rPr lang="de-DE" dirty="0" err="1" smtClean="0"/>
              <a:t>provider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cooperate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are</a:t>
            </a:r>
            <a:r>
              <a:rPr lang="de-DE" dirty="0" smtClean="0"/>
              <a:t> fast, flexible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the </a:t>
            </a:r>
            <a:r>
              <a:rPr lang="de-DE" dirty="0" err="1" smtClean="0"/>
              <a:t>provider</a:t>
            </a:r>
            <a:r>
              <a:rPr lang="de-DE" dirty="0" smtClean="0"/>
              <a:t>.  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Tools: Order (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remedy</a:t>
            </a:r>
            <a:r>
              <a:rPr lang="de-DE" dirty="0" smtClean="0"/>
              <a:t> a </a:t>
            </a:r>
            <a:r>
              <a:rPr lang="de-DE" dirty="0" err="1" smtClean="0"/>
              <a:t>violation</a:t>
            </a:r>
            <a:r>
              <a:rPr lang="de-DE" dirty="0" smtClean="0"/>
              <a:t>)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requests</a:t>
            </a:r>
            <a:r>
              <a:rPr lang="de-DE" dirty="0"/>
              <a:t>.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22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err="1"/>
              <a:t>Supervisory</a:t>
            </a:r>
            <a:r>
              <a:rPr lang="de-DE" sz="3000" dirty="0"/>
              <a:t> </a:t>
            </a:r>
            <a:r>
              <a:rPr lang="de-DE" sz="3000" dirty="0" err="1"/>
              <a:t>proceedings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Focus: </a:t>
            </a:r>
          </a:p>
          <a:p>
            <a:pPr lvl="1">
              <a:buFontTx/>
              <a:buChar char="-"/>
            </a:pPr>
            <a:r>
              <a:rPr lang="de-DE" dirty="0" err="1" smtClean="0"/>
              <a:t>Enforcing</a:t>
            </a:r>
            <a:r>
              <a:rPr lang="de-DE" dirty="0" smtClean="0"/>
              <a:t> the </a:t>
            </a:r>
            <a:r>
              <a:rPr lang="de-DE" dirty="0" err="1" smtClean="0"/>
              <a:t>obligation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establish</a:t>
            </a:r>
            <a:r>
              <a:rPr lang="de-DE" dirty="0" smtClean="0"/>
              <a:t> </a:t>
            </a:r>
            <a:r>
              <a:rPr lang="de-DE" dirty="0" err="1" smtClean="0"/>
              <a:t>compliant</a:t>
            </a:r>
            <a:r>
              <a:rPr lang="de-DE" dirty="0" smtClean="0"/>
              <a:t> </a:t>
            </a:r>
            <a:r>
              <a:rPr lang="de-DE" dirty="0" err="1" smtClean="0"/>
              <a:t>reporting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.</a:t>
            </a:r>
          </a:p>
          <a:p>
            <a:pPr lvl="1">
              <a:buFontTx/>
              <a:buChar char="-"/>
            </a:pPr>
            <a:endParaRPr lang="de-DE" dirty="0"/>
          </a:p>
          <a:p>
            <a:pPr lvl="1">
              <a:buFontTx/>
              <a:buChar char="-"/>
            </a:pPr>
            <a:endParaRPr lang="de-DE" dirty="0" smtClean="0"/>
          </a:p>
          <a:p>
            <a:pPr lvl="1">
              <a:buFontTx/>
              <a:buChar char="-"/>
            </a:pPr>
            <a:endParaRPr lang="de-DE" dirty="0"/>
          </a:p>
          <a:p>
            <a:pPr lvl="1">
              <a:buFontTx/>
              <a:buChar char="-"/>
            </a:pPr>
            <a:endParaRPr lang="de-DE" dirty="0" smtClean="0"/>
          </a:p>
          <a:p>
            <a:pPr lvl="1">
              <a:buFontTx/>
              <a:buChar char="-"/>
            </a:pPr>
            <a:endParaRPr lang="de-DE" dirty="0"/>
          </a:p>
          <a:p>
            <a:pPr lvl="1">
              <a:buFontTx/>
              <a:buChar char="-"/>
            </a:pPr>
            <a:endParaRPr lang="de-DE" dirty="0" smtClean="0"/>
          </a:p>
          <a:p>
            <a:pPr lvl="1">
              <a:buFontTx/>
              <a:buChar char="-"/>
            </a:pPr>
            <a:endParaRPr lang="de-DE" dirty="0"/>
          </a:p>
          <a:p>
            <a:pPr lvl="1">
              <a:buFontTx/>
              <a:buChar char="-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6247" r="2457" b="58238"/>
          <a:stretch/>
        </p:blipFill>
        <p:spPr>
          <a:xfrm>
            <a:off x="1168091" y="1926761"/>
            <a:ext cx="6807819" cy="18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9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/>
              <a:t>Case Study: </a:t>
            </a:r>
            <a:r>
              <a:rPr lang="de-DE" sz="3000" dirty="0" err="1"/>
              <a:t>SoundCloud</a:t>
            </a:r>
            <a:endParaRPr lang="de-DE" sz="3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"/>
          <a:stretch/>
        </p:blipFill>
        <p:spPr>
          <a:xfrm>
            <a:off x="468894" y="919976"/>
            <a:ext cx="4258821" cy="2868650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l="7380" t="8342" b="5716"/>
          <a:stretch/>
        </p:blipFill>
        <p:spPr>
          <a:xfrm>
            <a:off x="4834055" y="1003609"/>
            <a:ext cx="3603966" cy="345409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011587" y="1396691"/>
            <a:ext cx="685800" cy="1382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056" y="3332762"/>
            <a:ext cx="471602" cy="589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182" y="3282465"/>
            <a:ext cx="402371" cy="5029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611" y="1396691"/>
            <a:ext cx="695004" cy="1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56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11133" r="18743"/>
          <a:stretch/>
        </p:blipFill>
        <p:spPr>
          <a:xfrm>
            <a:off x="1254127" y="318977"/>
            <a:ext cx="3744299" cy="3419469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" r="23705"/>
          <a:stretch/>
        </p:blipFill>
        <p:spPr>
          <a:xfrm>
            <a:off x="4998426" y="1084522"/>
            <a:ext cx="4010819" cy="34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6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err="1"/>
              <a:t>NetzDG</a:t>
            </a:r>
            <a:r>
              <a:rPr lang="de-DE" sz="3000" dirty="0"/>
              <a:t> Reporting Channels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complexity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the </a:t>
            </a:r>
            <a:r>
              <a:rPr lang="de-DE" dirty="0" err="1" smtClean="0"/>
              <a:t>supervisory</a:t>
            </a:r>
            <a:r>
              <a:rPr lang="de-DE" dirty="0" smtClean="0"/>
              <a:t> </a:t>
            </a:r>
            <a:r>
              <a:rPr lang="de-DE" dirty="0" err="1" smtClean="0"/>
              <a:t>proceedings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regard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reporting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pPr lvl="1"/>
            <a:r>
              <a:rPr lang="de-DE" dirty="0" smtClean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national </a:t>
            </a:r>
            <a:r>
              <a:rPr lang="de-DE" dirty="0" err="1" smtClean="0"/>
              <a:t>reporting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international 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Different </a:t>
            </a:r>
            <a:r>
              <a:rPr lang="de-DE" dirty="0" err="1" smtClean="0"/>
              <a:t>ways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the </a:t>
            </a:r>
            <a:r>
              <a:rPr lang="de-DE" dirty="0" err="1" smtClean="0"/>
              <a:t>platform</a:t>
            </a:r>
            <a:r>
              <a:rPr lang="de-DE" dirty="0" smtClean="0"/>
              <a:t>: App versus </a:t>
            </a:r>
            <a:r>
              <a:rPr lang="de-DE" dirty="0" err="1" smtClean="0"/>
              <a:t>browser</a:t>
            </a:r>
            <a:r>
              <a:rPr lang="de-DE" dirty="0" smtClean="0"/>
              <a:t>,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 (iPhone, Android </a:t>
            </a:r>
            <a:r>
              <a:rPr lang="de-DE" dirty="0" err="1" smtClean="0"/>
              <a:t>phone</a:t>
            </a:r>
            <a:r>
              <a:rPr lang="de-DE" dirty="0" smtClean="0"/>
              <a:t>…).</a:t>
            </a:r>
          </a:p>
          <a:p>
            <a:pPr lvl="1"/>
            <a:r>
              <a:rPr lang="de-DE" dirty="0" smtClean="0"/>
              <a:t>Different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: Posts, </a:t>
            </a:r>
            <a:r>
              <a:rPr lang="de-DE" dirty="0" err="1" smtClean="0"/>
              <a:t>comments</a:t>
            </a:r>
            <a:r>
              <a:rPr lang="de-DE" dirty="0" smtClean="0"/>
              <a:t> …</a:t>
            </a:r>
          </a:p>
          <a:p>
            <a:pPr lvl="1"/>
            <a:r>
              <a:rPr lang="de-DE" dirty="0" smtClean="0"/>
              <a:t>Different </a:t>
            </a:r>
            <a:r>
              <a:rPr lang="de-DE" dirty="0" err="1" smtClean="0"/>
              <a:t>users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/ </a:t>
            </a:r>
            <a:r>
              <a:rPr lang="de-DE" dirty="0" err="1" smtClean="0"/>
              <a:t>without</a:t>
            </a:r>
            <a:r>
              <a:rPr lang="de-DE" dirty="0" smtClean="0"/>
              <a:t> a </a:t>
            </a:r>
            <a:r>
              <a:rPr lang="de-DE" dirty="0" err="1" smtClean="0"/>
              <a:t>registration</a:t>
            </a:r>
            <a:r>
              <a:rPr lang="de-DE" dirty="0" smtClean="0"/>
              <a:t>).</a:t>
            </a:r>
          </a:p>
          <a:p>
            <a:pPr lvl="1"/>
            <a:r>
              <a:rPr lang="de-DE" dirty="0" err="1" smtClean="0"/>
              <a:t>Frequent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launches</a:t>
            </a:r>
            <a:r>
              <a:rPr lang="de-DE" dirty="0" smtClean="0"/>
              <a:t>. </a:t>
            </a:r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27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err="1"/>
              <a:t>Conclusions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30" y="1163700"/>
            <a:ext cx="8496944" cy="382645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de-DE" dirty="0" smtClean="0"/>
              <a:t>Social </a:t>
            </a:r>
            <a:r>
              <a:rPr lang="de-DE" dirty="0" err="1" smtClean="0"/>
              <a:t>networks</a:t>
            </a:r>
            <a:r>
              <a:rPr lang="de-DE" dirty="0" smtClean="0"/>
              <a:t> must not </a:t>
            </a:r>
            <a:r>
              <a:rPr lang="de-DE" dirty="0" err="1" smtClean="0"/>
              <a:t>constitute</a:t>
            </a:r>
            <a:r>
              <a:rPr lang="de-DE" dirty="0" smtClean="0"/>
              <a:t> „legal </a:t>
            </a:r>
            <a:r>
              <a:rPr lang="de-DE" dirty="0" err="1" smtClean="0"/>
              <a:t>outer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“:  </a:t>
            </a:r>
            <a:r>
              <a:rPr lang="en-GB" dirty="0"/>
              <a:t>Efficient law enforcement requires continuity and consistency from stakeholders.</a:t>
            </a:r>
            <a:endParaRPr lang="de-DE" dirty="0" smtClean="0"/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dirty="0"/>
              <a:t>"Strength through Collaboration" – Preserving freedom of speech requires a holistic approach based on three pillars: Regulatory oversight by authorities, law enforcement, as well as victim protection measures and civil law enforcement.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982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"/>
            <a:ext cx="9144574" cy="51431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" y="0"/>
            <a:ext cx="1276841" cy="99132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9448" y="1937085"/>
            <a:ext cx="3039534" cy="241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BundesSans Bold" panose="020B0002030500000203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891" algn="r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783" algn="r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674" algn="r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566" algn="r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700" dirty="0" err="1">
                <a:solidFill>
                  <a:schemeClr val="bg1"/>
                </a:solidFill>
              </a:rPr>
              <a:t>Thank</a:t>
            </a:r>
            <a:r>
              <a:rPr lang="de-DE" altLang="de-DE" sz="2700" dirty="0">
                <a:solidFill>
                  <a:schemeClr val="bg1"/>
                </a:solidFill>
              </a:rPr>
              <a:t> </a:t>
            </a:r>
            <a:r>
              <a:rPr lang="de-DE" altLang="de-DE" sz="2700" dirty="0" err="1">
                <a:solidFill>
                  <a:schemeClr val="bg1"/>
                </a:solidFill>
              </a:rPr>
              <a:t>you</a:t>
            </a:r>
            <a:r>
              <a:rPr lang="de-DE" altLang="de-DE" sz="2700" dirty="0">
                <a:solidFill>
                  <a:schemeClr val="bg1"/>
                </a:solidFill>
              </a:rPr>
              <a:t> </a:t>
            </a:r>
            <a:r>
              <a:rPr lang="de-DE" altLang="de-DE" sz="2700" dirty="0" err="1">
                <a:solidFill>
                  <a:schemeClr val="bg1"/>
                </a:solidFill>
              </a:rPr>
              <a:t>for</a:t>
            </a:r>
            <a:r>
              <a:rPr lang="de-DE" altLang="de-DE" sz="2700" dirty="0">
                <a:solidFill>
                  <a:schemeClr val="bg1"/>
                </a:solidFill>
              </a:rPr>
              <a:t> </a:t>
            </a:r>
            <a:r>
              <a:rPr lang="de-DE" altLang="de-DE" sz="2700" dirty="0" err="1">
                <a:solidFill>
                  <a:schemeClr val="bg1"/>
                </a:solidFill>
              </a:rPr>
              <a:t>your</a:t>
            </a:r>
            <a:r>
              <a:rPr lang="de-DE" altLang="de-DE" sz="2700" dirty="0">
                <a:solidFill>
                  <a:schemeClr val="bg1"/>
                </a:solidFill>
              </a:rPr>
              <a:t> </a:t>
            </a:r>
            <a:r>
              <a:rPr lang="de-DE" altLang="de-DE" sz="2700" dirty="0" err="1">
                <a:solidFill>
                  <a:schemeClr val="bg1"/>
                </a:solidFill>
              </a:rPr>
              <a:t>attention</a:t>
            </a:r>
            <a:r>
              <a:rPr lang="de-DE" altLang="de-DE" sz="2700">
                <a:solidFill>
                  <a:schemeClr val="bg1"/>
                </a:solidFill>
              </a:rPr>
              <a:t>!</a:t>
            </a:r>
            <a:endParaRPr lang="de-DE" altLang="de-DE" sz="2700" dirty="0">
              <a:solidFill>
                <a:schemeClr val="bg1"/>
              </a:solidFill>
            </a:endParaRPr>
          </a:p>
          <a:p>
            <a:pPr algn="l" eaLnBrk="1" hangingPunct="1"/>
            <a:endParaRPr lang="de-DE" altLang="de-DE" sz="2700" dirty="0"/>
          </a:p>
          <a:p>
            <a:pPr algn="l" eaLnBrk="1" hangingPunct="1"/>
            <a:endParaRPr lang="de-DE" altLang="de-DE" sz="1800" b="0" dirty="0"/>
          </a:p>
          <a:p>
            <a:pPr algn="l" eaLnBrk="1" hangingPunct="1"/>
            <a:r>
              <a:rPr lang="de-DE" altLang="de-DE" sz="1800" b="0" kern="0" dirty="0">
                <a:solidFill>
                  <a:schemeClr val="bg1"/>
                </a:solidFill>
              </a:rPr>
              <a:t>Niels.Schulte@BfJ.Bund.de</a:t>
            </a:r>
            <a:endParaRPr lang="de-DE" altLang="de-DE" sz="1800" b="0" kern="0" dirty="0">
              <a:solidFill>
                <a:schemeClr val="bg1"/>
              </a:solidFill>
            </a:endParaRPr>
          </a:p>
          <a:p>
            <a:pPr algn="l" eaLnBrk="1" hangingPunct="1"/>
            <a:endParaRPr lang="de-DE" altLang="de-DE" sz="27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20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err="1"/>
              <a:t>Introduction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Enforcement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NetzDG</a:t>
            </a:r>
            <a:r>
              <a:rPr lang="de-DE" dirty="0" smtClean="0"/>
              <a:t>: 1 </a:t>
            </a:r>
            <a:r>
              <a:rPr lang="de-DE" dirty="0" err="1" smtClean="0"/>
              <a:t>October</a:t>
            </a:r>
            <a:r>
              <a:rPr lang="de-DE" dirty="0" smtClean="0"/>
              <a:t> 2017 (</a:t>
            </a:r>
            <a:r>
              <a:rPr lang="de-DE" dirty="0" err="1" smtClean="0"/>
              <a:t>NetzDG‘s</a:t>
            </a:r>
            <a:r>
              <a:rPr lang="de-DE" dirty="0" smtClean="0"/>
              <a:t> </a:t>
            </a:r>
            <a:r>
              <a:rPr lang="de-DE" dirty="0" err="1" smtClean="0"/>
              <a:t>entry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force</a:t>
            </a:r>
            <a:r>
              <a:rPr lang="de-DE" dirty="0" smtClean="0"/>
              <a:t>) </a:t>
            </a:r>
            <a:r>
              <a:rPr lang="de-DE" dirty="0" err="1" smtClean="0"/>
              <a:t>until</a:t>
            </a:r>
            <a:r>
              <a:rPr lang="de-DE" dirty="0" smtClean="0"/>
              <a:t> 17 </a:t>
            </a:r>
            <a:r>
              <a:rPr lang="de-DE" dirty="0" err="1" smtClean="0"/>
              <a:t>February</a:t>
            </a:r>
            <a:r>
              <a:rPr lang="de-DE" dirty="0" smtClean="0"/>
              <a:t> 2024 (</a:t>
            </a:r>
            <a:r>
              <a:rPr lang="de-DE" dirty="0" err="1" smtClean="0"/>
              <a:t>full</a:t>
            </a:r>
            <a:r>
              <a:rPr lang="de-DE" dirty="0" smtClean="0"/>
              <a:t>-range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Digital Services Act).</a:t>
            </a:r>
          </a:p>
          <a:p>
            <a:endParaRPr lang="de-DE" dirty="0" smtClean="0"/>
          </a:p>
          <a:p>
            <a:r>
              <a:rPr lang="en-GB" dirty="0" smtClean="0"/>
              <a:t>Compliance </a:t>
            </a:r>
            <a:r>
              <a:rPr lang="en-GB" dirty="0"/>
              <a:t>rules for the operators of social </a:t>
            </a:r>
            <a:r>
              <a:rPr lang="en-GB" dirty="0" smtClean="0"/>
              <a:t>networks / video-sharing platforms.</a:t>
            </a:r>
          </a:p>
          <a:p>
            <a:endParaRPr lang="de-DE" dirty="0"/>
          </a:p>
          <a:p>
            <a:r>
              <a:rPr lang="en-GB" dirty="0"/>
              <a:t>Core of the regulation dedicated to complaint management. </a:t>
            </a:r>
            <a:endParaRPr lang="en-GB" dirty="0" smtClean="0"/>
          </a:p>
          <a:p>
            <a:pPr lvl="1"/>
            <a:r>
              <a:rPr lang="en-GB" dirty="0"/>
              <a:t>“Systemic failure” in dealing with unlawful </a:t>
            </a:r>
            <a:r>
              <a:rPr lang="en-GB" dirty="0" smtClean="0"/>
              <a:t>content.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233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err="1"/>
              <a:t>Introduction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providers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million</a:t>
            </a:r>
            <a:r>
              <a:rPr lang="de-DE" dirty="0" smtClean="0"/>
              <a:t> registered </a:t>
            </a:r>
            <a:r>
              <a:rPr lang="de-DE" dirty="0" err="1" smtClean="0"/>
              <a:t>users</a:t>
            </a:r>
            <a:r>
              <a:rPr lang="de-DE" dirty="0" smtClean="0"/>
              <a:t> in Germany)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an </a:t>
            </a:r>
            <a:r>
              <a:rPr lang="de-DE" dirty="0" err="1" smtClean="0"/>
              <a:t>obligation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 a </a:t>
            </a:r>
            <a:r>
              <a:rPr lang="de-DE" dirty="0" err="1" smtClean="0"/>
              <a:t>compliant</a:t>
            </a:r>
            <a:r>
              <a:rPr lang="de-DE" dirty="0" smtClean="0"/>
              <a:t> </a:t>
            </a:r>
            <a:r>
              <a:rPr lang="de-DE" dirty="0" err="1" smtClean="0"/>
              <a:t>complaint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.</a:t>
            </a:r>
            <a:endParaRPr lang="en-GB" dirty="0" smtClean="0"/>
          </a:p>
          <a:p>
            <a:endParaRPr lang="de-DE" dirty="0" smtClean="0"/>
          </a:p>
          <a:p>
            <a:r>
              <a:rPr lang="de-DE" dirty="0" smtClean="0"/>
              <a:t>Content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unlawful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constitutes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the </a:t>
            </a:r>
            <a:r>
              <a:rPr lang="de-DE" dirty="0" err="1" smtClean="0"/>
              <a:t>criminal</a:t>
            </a:r>
            <a:r>
              <a:rPr lang="de-DE" dirty="0" smtClean="0"/>
              <a:t> </a:t>
            </a:r>
            <a:r>
              <a:rPr lang="de-DE" dirty="0" err="1" smtClean="0"/>
              <a:t>offences</a:t>
            </a:r>
            <a:r>
              <a:rPr lang="de-DE" dirty="0" smtClean="0"/>
              <a:t> </a:t>
            </a:r>
            <a:r>
              <a:rPr lang="de-DE" dirty="0" err="1" smtClean="0"/>
              <a:t>listed</a:t>
            </a:r>
            <a:r>
              <a:rPr lang="de-DE" dirty="0" smtClean="0"/>
              <a:t> in § 1 (3) </a:t>
            </a:r>
            <a:r>
              <a:rPr lang="de-DE" dirty="0" err="1" smtClean="0"/>
              <a:t>NetzDG</a:t>
            </a:r>
            <a:r>
              <a:rPr lang="de-DE" dirty="0" smtClean="0"/>
              <a:t>, e.g.</a:t>
            </a:r>
          </a:p>
          <a:p>
            <a:pPr lvl="1"/>
            <a:r>
              <a:rPr lang="de-DE" dirty="0" err="1"/>
              <a:t>i</a:t>
            </a:r>
            <a:r>
              <a:rPr lang="de-DE" dirty="0" err="1" smtClean="0"/>
              <a:t>nsult</a:t>
            </a:r>
            <a:r>
              <a:rPr lang="de-DE" dirty="0" smtClean="0"/>
              <a:t>; </a:t>
            </a:r>
            <a:r>
              <a:rPr lang="de-DE" dirty="0" err="1" smtClean="0"/>
              <a:t>defamation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/>
              <a:t>u</a:t>
            </a:r>
            <a:r>
              <a:rPr lang="de-DE" dirty="0" err="1" smtClean="0"/>
              <a:t>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symbols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unconstitutional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terrorist</a:t>
            </a:r>
            <a:r>
              <a:rPr lang="de-DE" dirty="0" smtClean="0"/>
              <a:t> </a:t>
            </a:r>
            <a:r>
              <a:rPr lang="de-DE" dirty="0" err="1" smtClean="0"/>
              <a:t>organizations</a:t>
            </a:r>
            <a:r>
              <a:rPr lang="de-DE" dirty="0"/>
              <a:t>;</a:t>
            </a:r>
            <a:r>
              <a:rPr lang="de-DE" dirty="0" smtClean="0"/>
              <a:t> </a:t>
            </a:r>
            <a:r>
              <a:rPr lang="de-DE" dirty="0" err="1" smtClean="0"/>
              <a:t>incitement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masses</a:t>
            </a:r>
            <a:r>
              <a:rPr lang="de-DE" dirty="0" smtClean="0"/>
              <a:t>.</a:t>
            </a:r>
          </a:p>
          <a:p>
            <a:pPr lvl="1"/>
            <a:endParaRPr lang="de-DE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860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65630" t="14026" r="21235" b="38246"/>
          <a:stretch/>
        </p:blipFill>
        <p:spPr>
          <a:xfrm>
            <a:off x="968693" y="318978"/>
            <a:ext cx="3603308" cy="400961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785" y="548241"/>
            <a:ext cx="3132092" cy="418374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254126" y="618892"/>
            <a:ext cx="685800" cy="1744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061767" y="3094464"/>
            <a:ext cx="736367" cy="7527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918832" y="380972"/>
            <a:ext cx="685800" cy="1672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031281" y="755119"/>
            <a:ext cx="685800" cy="764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281" y="1204524"/>
            <a:ext cx="695004" cy="8687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174" y="1404156"/>
            <a:ext cx="695004" cy="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68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16938" r="12123"/>
          <a:stretch/>
        </p:blipFill>
        <p:spPr>
          <a:xfrm>
            <a:off x="5101684" y="1964623"/>
            <a:ext cx="3111191" cy="238259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t="19035" r="3635"/>
          <a:stretch/>
        </p:blipFill>
        <p:spPr>
          <a:xfrm>
            <a:off x="627256" y="630660"/>
            <a:ext cx="4399156" cy="26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8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700" dirty="0"/>
              <a:t>How </a:t>
            </a:r>
            <a:r>
              <a:rPr lang="de-DE" sz="2700" dirty="0" err="1"/>
              <a:t>we</a:t>
            </a:r>
            <a:r>
              <a:rPr lang="de-DE" sz="2700" dirty="0"/>
              <a:t> </a:t>
            </a:r>
            <a:r>
              <a:rPr lang="de-DE" sz="2700" dirty="0" err="1"/>
              <a:t>started</a:t>
            </a:r>
            <a:r>
              <a:rPr lang="de-DE" sz="2700" dirty="0"/>
              <a:t> </a:t>
            </a:r>
            <a:r>
              <a:rPr lang="de-DE" sz="2700" dirty="0" err="1"/>
              <a:t>regulating</a:t>
            </a:r>
            <a:r>
              <a:rPr lang="de-DE" sz="2700" dirty="0"/>
              <a:t> </a:t>
            </a:r>
            <a:r>
              <a:rPr lang="de-DE" sz="2700" dirty="0" err="1"/>
              <a:t>social</a:t>
            </a:r>
            <a:r>
              <a:rPr lang="de-DE" sz="2700" dirty="0"/>
              <a:t> </a:t>
            </a:r>
            <a:r>
              <a:rPr lang="de-DE" sz="2700" dirty="0" err="1"/>
              <a:t>networks</a:t>
            </a:r>
            <a:endParaRPr lang="de-DE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30" y="1163700"/>
            <a:ext cx="8496944" cy="378628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900"/>
              </a:spcBef>
            </a:pPr>
            <a:endParaRPr lang="de-DE" dirty="0" smtClean="0"/>
          </a:p>
          <a:p>
            <a:pPr>
              <a:lnSpc>
                <a:spcPct val="150000"/>
              </a:lnSpc>
              <a:spcBef>
                <a:spcPts val="900"/>
              </a:spcBef>
            </a:pPr>
            <a:endParaRPr lang="de-DE" dirty="0" smtClean="0"/>
          </a:p>
          <a:p>
            <a:pPr>
              <a:lnSpc>
                <a:spcPct val="150000"/>
              </a:lnSpc>
              <a:spcBef>
                <a:spcPts val="900"/>
              </a:spcBef>
            </a:pPr>
            <a:endParaRPr lang="de-DE" dirty="0"/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de-DE" dirty="0" smtClean="0"/>
              <a:t>Challenge: </a:t>
            </a:r>
            <a:r>
              <a:rPr lang="de-DE" dirty="0"/>
              <a:t>L</a:t>
            </a:r>
            <a:r>
              <a:rPr lang="de-DE" dirty="0" smtClean="0"/>
              <a:t>etter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accusation</a:t>
            </a:r>
            <a:r>
              <a:rPr lang="de-DE" dirty="0" smtClean="0"/>
              <a:t> / </a:t>
            </a:r>
            <a:r>
              <a:rPr lang="de-DE" dirty="0" err="1" smtClean="0"/>
              <a:t>fining</a:t>
            </a:r>
            <a:r>
              <a:rPr lang="de-DE" dirty="0" smtClean="0"/>
              <a:t> </a:t>
            </a:r>
            <a:r>
              <a:rPr lang="de-DE" dirty="0" err="1" smtClean="0"/>
              <a:t>notice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duly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.</a:t>
            </a:r>
            <a:endParaRPr lang="de-DE" dirty="0"/>
          </a:p>
          <a:p>
            <a:pPr lvl="1">
              <a:lnSpc>
                <a:spcPct val="150000"/>
              </a:lnSpc>
              <a:spcBef>
                <a:spcPts val="900"/>
              </a:spcBef>
            </a:pPr>
            <a:r>
              <a:rPr lang="de-DE" dirty="0" smtClean="0"/>
              <a:t>European </a:t>
            </a:r>
            <a:r>
              <a:rPr lang="de-DE" dirty="0" err="1" smtClean="0"/>
              <a:t>Convention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24 November 1977 on the Service </a:t>
            </a:r>
            <a:r>
              <a:rPr lang="de-DE" dirty="0" err="1"/>
              <a:t>A</a:t>
            </a:r>
            <a:r>
              <a:rPr lang="de-DE" dirty="0" err="1" smtClean="0"/>
              <a:t>broad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relating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Administrative </a:t>
            </a:r>
            <a:r>
              <a:rPr lang="de-DE" dirty="0" err="1" smtClean="0"/>
              <a:t>Matters</a:t>
            </a:r>
            <a:r>
              <a:rPr lang="de-DE" dirty="0" smtClean="0"/>
              <a:t>.</a:t>
            </a:r>
          </a:p>
          <a:p>
            <a:pPr lvl="1">
              <a:lnSpc>
                <a:spcPct val="150000"/>
              </a:lnSpc>
              <a:spcBef>
                <a:spcPts val="900"/>
              </a:spcBef>
            </a:pPr>
            <a:r>
              <a:rPr lang="de-DE" dirty="0" smtClean="0"/>
              <a:t>Treaty on Mutual Legal Assistance in </a:t>
            </a:r>
            <a:r>
              <a:rPr lang="de-DE" dirty="0" err="1" smtClean="0"/>
              <a:t>Criminal</a:t>
            </a:r>
            <a:r>
              <a:rPr lang="de-DE" dirty="0" smtClean="0"/>
              <a:t> </a:t>
            </a:r>
            <a:r>
              <a:rPr lang="de-DE" dirty="0" err="1" smtClean="0"/>
              <a:t>Matters</a:t>
            </a:r>
            <a:r>
              <a:rPr lang="de-DE" dirty="0" smtClean="0"/>
              <a:t> (MLAT).</a:t>
            </a:r>
          </a:p>
          <a:p>
            <a:pPr marL="0" indent="0">
              <a:lnSpc>
                <a:spcPct val="150000"/>
              </a:lnSpc>
              <a:spcBef>
                <a:spcPts val="900"/>
              </a:spcBef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0" b="2230"/>
          <a:stretch/>
        </p:blipFill>
        <p:spPr>
          <a:xfrm>
            <a:off x="716467" y="1020338"/>
            <a:ext cx="7363716" cy="179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85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" t="11553" r="9448"/>
          <a:stretch/>
        </p:blipFill>
        <p:spPr>
          <a:xfrm>
            <a:off x="305928" y="790575"/>
            <a:ext cx="4218448" cy="2843894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t="4798" r="15230"/>
          <a:stretch/>
        </p:blipFill>
        <p:spPr>
          <a:xfrm>
            <a:off x="4524375" y="1460869"/>
            <a:ext cx="4072439" cy="3213470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 bwMode="auto">
          <a:xfrm>
            <a:off x="1170878" y="3302190"/>
            <a:ext cx="733806" cy="36347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56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000" dirty="0" err="1"/>
              <a:t>Regulatory</a:t>
            </a:r>
            <a:r>
              <a:rPr lang="de-DE" sz="3000" dirty="0"/>
              <a:t> Approach </a:t>
            </a:r>
            <a:r>
              <a:rPr lang="de-DE" sz="3000" dirty="0" err="1"/>
              <a:t>of</a:t>
            </a:r>
            <a:r>
              <a:rPr lang="de-DE" sz="3000" dirty="0"/>
              <a:t> the </a:t>
            </a:r>
            <a:r>
              <a:rPr lang="de-DE" sz="3000" dirty="0" err="1"/>
              <a:t>NetzDG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30" y="1350001"/>
            <a:ext cx="8496944" cy="383521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dirty="0" smtClean="0"/>
              <a:t>At the onset: Regulatory fines as the only enforcement tool.</a:t>
            </a: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dirty="0"/>
              <a:t>F</a:t>
            </a:r>
            <a:r>
              <a:rPr lang="en-GB" dirty="0" smtClean="0"/>
              <a:t>ine proceedings </a:t>
            </a:r>
          </a:p>
          <a:p>
            <a:pPr lvl="1">
              <a:lnSpc>
                <a:spcPct val="150000"/>
              </a:lnSpc>
              <a:spcBef>
                <a:spcPts val="900"/>
              </a:spcBef>
            </a:pPr>
            <a:r>
              <a:rPr lang="de-DE" dirty="0" err="1" smtClean="0"/>
              <a:t>aim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sanction</a:t>
            </a:r>
            <a:r>
              <a:rPr lang="de-DE" dirty="0" smtClean="0"/>
              <a:t> </a:t>
            </a:r>
            <a:r>
              <a:rPr lang="de-DE" dirty="0" err="1" smtClean="0"/>
              <a:t>misconduct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occured</a:t>
            </a:r>
            <a:r>
              <a:rPr lang="de-DE" dirty="0" smtClean="0"/>
              <a:t> in the </a:t>
            </a:r>
            <a:r>
              <a:rPr lang="de-DE" dirty="0" err="1" smtClean="0"/>
              <a:t>past</a:t>
            </a:r>
            <a:r>
              <a:rPr lang="de-DE" dirty="0" smtClean="0"/>
              <a:t>. </a:t>
            </a:r>
            <a:endParaRPr lang="en-GB" dirty="0" smtClean="0"/>
          </a:p>
          <a:p>
            <a:pPr lvl="1">
              <a:lnSpc>
                <a:spcPct val="150000"/>
              </a:lnSpc>
              <a:spcBef>
                <a:spcPts val="900"/>
              </a:spcBef>
            </a:pPr>
            <a:r>
              <a:rPr lang="en-GB" dirty="0" smtClean="0"/>
              <a:t>are initiated either based on user reports or ex officio.</a:t>
            </a:r>
          </a:p>
          <a:p>
            <a:pPr lvl="1">
              <a:lnSpc>
                <a:spcPct val="150000"/>
              </a:lnSpc>
              <a:spcBef>
                <a:spcPts val="900"/>
              </a:spcBef>
            </a:pP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higly</a:t>
            </a:r>
            <a:r>
              <a:rPr lang="de-DE" dirty="0" smtClean="0"/>
              <a:t> </a:t>
            </a:r>
            <a:r>
              <a:rPr lang="de-DE" dirty="0" err="1" smtClean="0"/>
              <a:t>formalized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typically</a:t>
            </a:r>
            <a:r>
              <a:rPr lang="de-DE" dirty="0" smtClean="0"/>
              <a:t> </a:t>
            </a:r>
            <a:r>
              <a:rPr lang="de-DE" dirty="0" err="1" smtClean="0"/>
              <a:t>lengthy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experience</a:t>
            </a:r>
            <a:r>
              <a:rPr lang="de-DE" dirty="0" smtClean="0"/>
              <a:t>.</a:t>
            </a:r>
            <a:endParaRPr lang="en-GB" dirty="0" smtClean="0"/>
          </a:p>
          <a:p>
            <a:pPr marL="0" indent="0">
              <a:lnSpc>
                <a:spcPct val="150000"/>
              </a:lnSpc>
              <a:spcBef>
                <a:spcPts val="900"/>
              </a:spcBef>
              <a:buNone/>
            </a:pPr>
            <a:endParaRPr lang="en-GB" dirty="0" smtClean="0"/>
          </a:p>
          <a:p>
            <a:pPr marL="0" indent="0">
              <a:lnSpc>
                <a:spcPct val="150000"/>
              </a:lnSpc>
              <a:spcBef>
                <a:spcPts val="900"/>
              </a:spcBef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spcBef>
                <a:spcPts val="900"/>
              </a:spcBef>
              <a:buNone/>
            </a:pPr>
            <a:endParaRPr lang="de-DE" dirty="0" smtClean="0"/>
          </a:p>
          <a:p>
            <a:pPr marL="0" indent="0">
              <a:lnSpc>
                <a:spcPct val="150000"/>
              </a:lnSpc>
              <a:spcBef>
                <a:spcPts val="900"/>
              </a:spcBef>
              <a:buNone/>
            </a:pPr>
            <a:endParaRPr lang="de-DE" dirty="0" smtClean="0"/>
          </a:p>
          <a:p>
            <a:pPr marL="0" indent="0">
              <a:lnSpc>
                <a:spcPct val="150000"/>
              </a:lnSpc>
              <a:spcBef>
                <a:spcPts val="900"/>
              </a:spcBef>
              <a:buNone/>
            </a:pPr>
            <a:endParaRPr lang="de-DE" dirty="0" smtClean="0"/>
          </a:p>
          <a:p>
            <a:pPr>
              <a:lnSpc>
                <a:spcPct val="150000"/>
              </a:lnSpc>
              <a:spcBef>
                <a:spcPts val="900"/>
              </a:spcBef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502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err="1"/>
              <a:t>Regulatory</a:t>
            </a:r>
            <a:r>
              <a:rPr lang="de-DE" sz="3000" dirty="0"/>
              <a:t> </a:t>
            </a:r>
            <a:r>
              <a:rPr lang="de-DE" sz="3000" dirty="0" err="1"/>
              <a:t>fines</a:t>
            </a:r>
            <a:r>
              <a:rPr lang="de-DE" sz="3000" dirty="0"/>
              <a:t> </a:t>
            </a:r>
            <a:r>
              <a:rPr lang="de-DE" sz="3000" dirty="0" err="1"/>
              <a:t>under</a:t>
            </a:r>
            <a:r>
              <a:rPr lang="de-DE" sz="3000" dirty="0"/>
              <a:t> the </a:t>
            </a:r>
            <a:r>
              <a:rPr lang="de-DE" sz="3000" dirty="0" err="1"/>
              <a:t>NetzDG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Regulatory</a:t>
            </a:r>
            <a:r>
              <a:rPr lang="de-DE" dirty="0" smtClean="0"/>
              <a:t> </a:t>
            </a:r>
            <a:r>
              <a:rPr lang="de-DE" dirty="0" err="1" smtClean="0"/>
              <a:t>fines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high </a:t>
            </a:r>
            <a:r>
              <a:rPr lang="de-DE" dirty="0" err="1" smtClean="0"/>
              <a:t>as</a:t>
            </a:r>
            <a:r>
              <a:rPr lang="de-DE" dirty="0" smtClean="0"/>
              <a:t> €50,000,000, </a:t>
            </a:r>
            <a:r>
              <a:rPr lang="de-DE" dirty="0" err="1" smtClean="0"/>
              <a:t>depending</a:t>
            </a:r>
            <a:r>
              <a:rPr lang="de-DE" dirty="0" smtClean="0"/>
              <a:t> e.g. on the </a:t>
            </a:r>
            <a:r>
              <a:rPr lang="de-DE" dirty="0" err="1" smtClean="0"/>
              <a:t>network‘s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registered </a:t>
            </a:r>
            <a:r>
              <a:rPr lang="de-DE" dirty="0" err="1" smtClean="0"/>
              <a:t>users</a:t>
            </a:r>
            <a:r>
              <a:rPr lang="de-DE" dirty="0" smtClean="0"/>
              <a:t> in Germany </a:t>
            </a:r>
            <a:r>
              <a:rPr lang="de-DE" dirty="0" err="1" smtClean="0"/>
              <a:t>and</a:t>
            </a:r>
            <a:r>
              <a:rPr lang="de-DE" dirty="0" smtClean="0"/>
              <a:t> the </a:t>
            </a:r>
            <a:r>
              <a:rPr lang="de-DE" dirty="0" err="1" smtClean="0"/>
              <a:t>consequences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the </a:t>
            </a:r>
            <a:r>
              <a:rPr lang="de-DE" dirty="0" err="1" smtClean="0"/>
              <a:t>violation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the </a:t>
            </a:r>
            <a:r>
              <a:rPr lang="de-DE" dirty="0" err="1" smtClean="0"/>
              <a:t>fines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the Network </a:t>
            </a:r>
            <a:r>
              <a:rPr lang="de-DE" dirty="0" err="1" smtClean="0"/>
              <a:t>Enforcement</a:t>
            </a:r>
            <a:r>
              <a:rPr lang="de-DE" dirty="0" smtClean="0"/>
              <a:t> Act </a:t>
            </a:r>
            <a:r>
              <a:rPr lang="de-DE" dirty="0" err="1" smtClean="0"/>
              <a:t>Regulatory</a:t>
            </a:r>
            <a:r>
              <a:rPr lang="de-DE" dirty="0" smtClean="0"/>
              <a:t> </a:t>
            </a:r>
            <a:r>
              <a:rPr lang="de-DE" dirty="0" err="1"/>
              <a:t>F</a:t>
            </a:r>
            <a:r>
              <a:rPr lang="de-DE" dirty="0" err="1" smtClean="0"/>
              <a:t>ining</a:t>
            </a:r>
            <a:r>
              <a:rPr lang="de-DE" dirty="0" smtClean="0"/>
              <a:t> Guidelines (</a:t>
            </a:r>
            <a:r>
              <a:rPr lang="de-DE" dirty="0" err="1" smtClean="0"/>
              <a:t>NetzDG</a:t>
            </a:r>
            <a:r>
              <a:rPr lang="de-DE" dirty="0" smtClean="0"/>
              <a:t>-Bußgeldleitlinien), English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/>
              <a:t> </a:t>
            </a:r>
            <a:r>
              <a:rPr lang="de-DE" dirty="0" smtClean="0"/>
              <a:t>at: </a:t>
            </a:r>
            <a:r>
              <a:rPr lang="de-DE" dirty="0">
                <a:hlinkClick r:id="rId3"/>
              </a:rPr>
              <a:t>https://www.bundesjustizamt.de/SharedDocs/Downloads/DE/NetzDG/Leitlinien_Geldbussen_en.pdf?__</a:t>
            </a:r>
            <a:r>
              <a:rPr lang="de-DE" dirty="0" smtClean="0">
                <a:hlinkClick r:id="rId3"/>
              </a:rPr>
              <a:t>blob=publicationFile&amp;v=3</a:t>
            </a:r>
            <a:r>
              <a:rPr lang="de-D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68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 catsources="">
  <f:record>
    <f:field ref="objname" text="Präsentation E-Akte Jahrestagung22" edit="true"/>
  </f:record>
  <f:display text="Allgemein">
    <f:field ref="objname" text="Name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635</Words>
  <Application>Microsoft Office PowerPoint</Application>
  <PresentationFormat>Bildschirmpräsentation (16:9)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BundesSans Bold</vt:lpstr>
      <vt:lpstr>Calibri</vt:lpstr>
      <vt:lpstr>1_Standarddesign</vt:lpstr>
      <vt:lpstr>PowerPoint-Präsentation</vt:lpstr>
      <vt:lpstr>Introduction</vt:lpstr>
      <vt:lpstr>Introduction</vt:lpstr>
      <vt:lpstr>PowerPoint-Präsentation</vt:lpstr>
      <vt:lpstr>PowerPoint-Präsentation</vt:lpstr>
      <vt:lpstr>How we started regulating social networks</vt:lpstr>
      <vt:lpstr>PowerPoint-Präsentation</vt:lpstr>
      <vt:lpstr>Regulatory Approach of the NetzDG</vt:lpstr>
      <vt:lpstr>Regulatory fines under the NetzDG</vt:lpstr>
      <vt:lpstr>Regulatory fines under the NetzDG</vt:lpstr>
      <vt:lpstr>PowerPoint-Präsentation</vt:lpstr>
      <vt:lpstr>Supervisory proceedings</vt:lpstr>
      <vt:lpstr>Supervisory proceedings</vt:lpstr>
      <vt:lpstr>Case Study: SoundCloud</vt:lpstr>
      <vt:lpstr>PowerPoint-Präsentation</vt:lpstr>
      <vt:lpstr>NetzDG Reporting Channels</vt:lpstr>
      <vt:lpstr>Conclusions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Winter Jens</dc:creator>
  <cp:lastModifiedBy>Schulte Niels</cp:lastModifiedBy>
  <cp:revision>578</cp:revision>
  <cp:lastPrinted>2024-03-08T12:57:49Z</cp:lastPrinted>
  <dcterms:created xsi:type="dcterms:W3CDTF">2022-08-29T14:15:51Z</dcterms:created>
  <dcterms:modified xsi:type="dcterms:W3CDTF">2024-03-08T13:03:39Z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BDBCFG@15.1700:Signatures">
    <vt:lpwstr/>
  </property>
  <property fmtid="{D5CDD505-2E9C-101B-9397-08002B2CF9AE}" pid="3" name="FSC#BDBCFG@15.1700:WFAcceptDraft1">
    <vt:lpwstr/>
  </property>
  <property fmtid="{D5CDD505-2E9C-101B-9397-08002B2CF9AE}" pid="4" name="FSC#BDBCFG@15.1700:WFAcceptDraft2">
    <vt:lpwstr/>
  </property>
  <property fmtid="{D5CDD505-2E9C-101B-9397-08002B2CF9AE}" pid="5" name="FSC#BDBCFG@15.1700:WFAcceptDraft3">
    <vt:lpwstr/>
  </property>
  <property fmtid="{D5CDD505-2E9C-101B-9397-08002B2CF9AE}" pid="6" name="FSC#BDBCFG@15.1700:WFAcceptDraft4">
    <vt:lpwstr/>
  </property>
  <property fmtid="{D5CDD505-2E9C-101B-9397-08002B2CF9AE}" pid="7" name="FSC#BDBCFG@15.1700:WFAcceptDraft5">
    <vt:lpwstr/>
  </property>
  <property fmtid="{D5CDD505-2E9C-101B-9397-08002B2CF9AE}" pid="8" name="FSC#BDBCFG@15.1700:WFAcceptDraft6">
    <vt:lpwstr/>
  </property>
  <property fmtid="{D5CDD505-2E9C-101B-9397-08002B2CF9AE}" pid="9" name="FSC#BDBCFG@15.1700:WFAcceptDraft7">
    <vt:lpwstr/>
  </property>
  <property fmtid="{D5CDD505-2E9C-101B-9397-08002B2CF9AE}" pid="10" name="FSC#BDBCFG@15.1700:WFAcceptDraft8">
    <vt:lpwstr/>
  </property>
  <property fmtid="{D5CDD505-2E9C-101B-9397-08002B2CF9AE}" pid="11" name="FSC#BDBCFG@15.1700:WFAcceptDraft9">
    <vt:lpwstr/>
  </property>
  <property fmtid="{D5CDD505-2E9C-101B-9397-08002B2CF9AE}" pid="12" name="FSC#BDBCFG@15.1700:WFAcceptDraft10">
    <vt:lpwstr/>
  </property>
  <property fmtid="{D5CDD505-2E9C-101B-9397-08002B2CF9AE}" pid="13" name="FSC#BDBCFG@15.1700:WFLastFinalVersion">
    <vt:lpwstr/>
  </property>
  <property fmtid="{D5CDD505-2E9C-101B-9397-08002B2CF9AE}" pid="14" name="FSC#BDBCFG@15.1700:InchargeUser">
    <vt:lpwstr/>
  </property>
  <property fmtid="{D5CDD505-2E9C-101B-9397-08002B2CF9AE}" pid="15" name="FSC#BDBCFG@15.1700:InchargeOrganisation">
    <vt:lpwstr/>
  </property>
  <property fmtid="{D5CDD505-2E9C-101B-9397-08002B2CF9AE}" pid="16" name="FSC#BDBCFG@15.1700:InchargePosition">
    <vt:lpwstr/>
  </property>
  <property fmtid="{D5CDD505-2E9C-101B-9397-08002B2CF9AE}" pid="17" name="FSC#BDBCFG@15.1700:VS-NfD">
    <vt:lpwstr/>
  </property>
  <property fmtid="{D5CDD505-2E9C-101B-9397-08002B2CF9AE}" pid="18" name="FSC#BDBCFG@15.1700:dpaddrdate">
    <vt:lpwstr/>
  </property>
  <property fmtid="{D5CDD505-2E9C-101B-9397-08002B2CF9AE}" pid="19" name="FSC#BDBCFG@15.1700:SignApprobationBy">
    <vt:lpwstr/>
  </property>
  <property fmtid="{D5CDD505-2E9C-101B-9397-08002B2CF9AE}" pid="20" name="FSC#BDBCFG@15.1700:SignApprobationAt">
    <vt:lpwstr/>
  </property>
  <property fmtid="{D5CDD505-2E9C-101B-9397-08002B2CF9AE}" pid="21" name="FSC#BDBCFG@15.1700:SignApprobationByRole">
    <vt:lpwstr/>
  </property>
  <property fmtid="{D5CDD505-2E9C-101B-9397-08002B2CF9AE}" pid="22" name="FSC#BDBCFG@15.1700:SignApprobationByGroup">
    <vt:lpwstr/>
  </property>
  <property fmtid="{D5CDD505-2E9C-101B-9397-08002B2CF9AE}" pid="23" name="FSC#COOELAK@1.1001:Subject">
    <vt:lpwstr/>
  </property>
  <property fmtid="{D5CDD505-2E9C-101B-9397-08002B2CF9AE}" pid="24" name="FSC#COOELAK@1.1001:FileReference">
    <vt:lpwstr/>
  </property>
  <property fmtid="{D5CDD505-2E9C-101B-9397-08002B2CF9AE}" pid="25" name="FSC#COOELAK@1.1001:FileRefOU">
    <vt:lpwstr/>
  </property>
  <property fmtid="{D5CDD505-2E9C-101B-9397-08002B2CF9AE}" pid="26" name="FSC#COOELAK@1.1001:Owner">
    <vt:lpwstr>Reska, Martin</vt:lpwstr>
  </property>
  <property fmtid="{D5CDD505-2E9C-101B-9397-08002B2CF9AE}" pid="27" name="FSC#COOELAK@1.1001:OwnerExtension">
    <vt:lpwstr>5206</vt:lpwstr>
  </property>
  <property fmtid="{D5CDD505-2E9C-101B-9397-08002B2CF9AE}" pid="28" name="FSC#COOELAK@1.1001:OwnerFaxExtension">
    <vt:lpwstr/>
  </property>
  <property fmtid="{D5CDD505-2E9C-101B-9397-08002B2CF9AE}" pid="29" name="FSC#COOELAK@1.1001:DispatchedBy">
    <vt:lpwstr/>
  </property>
  <property fmtid="{D5CDD505-2E9C-101B-9397-08002B2CF9AE}" pid="30" name="FSC#COOELAK@1.1001:DispatchedAt">
    <vt:lpwstr/>
  </property>
  <property fmtid="{D5CDD505-2E9C-101B-9397-08002B2CF9AE}" pid="31" name="FSC#COOELAK@1.1001:CreatedAt">
    <vt:lpwstr>05.09.2022</vt:lpwstr>
  </property>
  <property fmtid="{D5CDD505-2E9C-101B-9397-08002B2CF9AE}" pid="32" name="FSC#COOELAK@1.1001:OU">
    <vt:lpwstr/>
  </property>
  <property fmtid="{D5CDD505-2E9C-101B-9397-08002B2CF9AE}" pid="33" name="FSC#COOELAK@1.1001:ObjBarCode">
    <vt:lpwstr>*COO.7003.100.4.4864920*</vt:lpwstr>
  </property>
  <property fmtid="{D5CDD505-2E9C-101B-9397-08002B2CF9AE}" pid="34" name="FSC#COOELAK@1.1001:RefBarCode">
    <vt:lpwstr/>
  </property>
  <property fmtid="{D5CDD505-2E9C-101B-9397-08002B2CF9AE}" pid="35" name="FSC#COOELAK@1.1001:FileRefBarCode">
    <vt:lpwstr>**</vt:lpwstr>
  </property>
  <property fmtid="{D5CDD505-2E9C-101B-9397-08002B2CF9AE}" pid="36" name="FSC#COOELAK@1.1001:ExternalRef">
    <vt:lpwstr/>
  </property>
  <property fmtid="{D5CDD505-2E9C-101B-9397-08002B2CF9AE}" pid="37" name="FSC#COOELAK@1.1001:CurrentUserRolePos">
    <vt:lpwstr>Mitarbeiter*in</vt:lpwstr>
  </property>
  <property fmtid="{D5CDD505-2E9C-101B-9397-08002B2CF9AE}" pid="38" name="FSC#COOELAK@1.1001:CurrentUserEmail">
    <vt:lpwstr>Jens.Winter@BfJ.Bund.de</vt:lpwstr>
  </property>
  <property fmtid="{D5CDD505-2E9C-101B-9397-08002B2CF9AE}" pid="39" name="FSC#ATSTATECFG@1.1001:Office">
    <vt:lpwstr/>
  </property>
  <property fmtid="{D5CDD505-2E9C-101B-9397-08002B2CF9AE}" pid="40" name="FSC#ATSTATECFG@1.1001:SubfileDate">
    <vt:lpwstr/>
  </property>
  <property fmtid="{D5CDD505-2E9C-101B-9397-08002B2CF9AE}" pid="41" name="FSC#ATSTATECFG@1.1001:SubfileSubject">
    <vt:lpwstr/>
  </property>
  <property fmtid="{D5CDD505-2E9C-101B-9397-08002B2CF9AE}" pid="42" name="FSC#CCAPRECONFIGG@15.1001:DepartmentON">
    <vt:lpwstr/>
  </property>
  <property fmtid="{D5CDD505-2E9C-101B-9397-08002B2CF9AE}" pid="43" name="FSC#ATSTATECFG@1.1001:SubfileReference">
    <vt:lpwstr/>
  </property>
  <property fmtid="{D5CDD505-2E9C-101B-9397-08002B2CF9AE}" pid="44" name="FSC#COOELAK@1.1001:replyreference">
    <vt:lpwstr/>
  </property>
  <property fmtid="{D5CDD505-2E9C-101B-9397-08002B2CF9AE}" pid="45" name="FSC#FSCGOVDE@1.1001:ProcedureReference">
    <vt:lpwstr/>
  </property>
  <property fmtid="{D5CDD505-2E9C-101B-9397-08002B2CF9AE}" pid="46" name="FSC#FSCGOVDE@1.1001:FileSubject">
    <vt:lpwstr/>
  </property>
  <property fmtid="{D5CDD505-2E9C-101B-9397-08002B2CF9AE}" pid="47" name="FSC#FSCGOVDE@1.1001:ProcedureSubject">
    <vt:lpwstr/>
  </property>
  <property fmtid="{D5CDD505-2E9C-101B-9397-08002B2CF9AE}" pid="48" name="FSC#FSCGOVDE@1.1001:SignFinalVersionBy">
    <vt:lpwstr/>
  </property>
  <property fmtid="{D5CDD505-2E9C-101B-9397-08002B2CF9AE}" pid="49" name="FSC#FSCGOVDE@1.1001:SignFinalVersionAt">
    <vt:lpwstr/>
  </property>
  <property fmtid="{D5CDD505-2E9C-101B-9397-08002B2CF9AE}" pid="50" name="FSC#FSCGOVDE@1.1001:ProcedureRefBarCode">
    <vt:lpwstr/>
  </property>
  <property fmtid="{D5CDD505-2E9C-101B-9397-08002B2CF9AE}" pid="51" name="FSC#FSCGOVDE@1.1001:DocumentSubj">
    <vt:lpwstr/>
  </property>
  <property fmtid="{D5CDD505-2E9C-101B-9397-08002B2CF9AE}" pid="52" name="FSC#DEPRECONFIG@15.1001:DocumentTitle">
    <vt:lpwstr/>
  </property>
  <property fmtid="{D5CDD505-2E9C-101B-9397-08002B2CF9AE}" pid="53" name="FSC#DEPRECONFIG@15.1001:ProcedureTitle">
    <vt:lpwstr/>
  </property>
  <property fmtid="{D5CDD505-2E9C-101B-9397-08002B2CF9AE}" pid="54" name="FSC#DEPRECONFIG@15.1001:AuthorTitle">
    <vt:lpwstr/>
  </property>
  <property fmtid="{D5CDD505-2E9C-101B-9397-08002B2CF9AE}" pid="55" name="FSC#DEPRECONFIG@15.1001:AuthorSalution">
    <vt:lpwstr>Herr Regierungsoberinspektor</vt:lpwstr>
  </property>
  <property fmtid="{D5CDD505-2E9C-101B-9397-08002B2CF9AE}" pid="56" name="FSC#DEPRECONFIG@15.1001:AuthorName">
    <vt:lpwstr>Jens Winter</vt:lpwstr>
  </property>
  <property fmtid="{D5CDD505-2E9C-101B-9397-08002B2CF9AE}" pid="57" name="FSC#DEPRECONFIG@15.1001:AuthorMail">
    <vt:lpwstr>Jens.Winter@BfJ.Bund.de</vt:lpwstr>
  </property>
  <property fmtid="{D5CDD505-2E9C-101B-9397-08002B2CF9AE}" pid="58" name="FSC#DEPRECONFIG@15.1001:AuthorTelephone">
    <vt:lpwstr>5645</vt:lpwstr>
  </property>
  <property fmtid="{D5CDD505-2E9C-101B-9397-08002B2CF9AE}" pid="59" name="FSC#DEPRECONFIG@15.1001:AuthorFax">
    <vt:lpwstr/>
  </property>
  <property fmtid="{D5CDD505-2E9C-101B-9397-08002B2CF9AE}" pid="60" name="FSC#DEPRECONFIG@15.1001:AuthorOE">
    <vt:lpwstr/>
  </property>
</Properties>
</file>