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notesSlides/notesSlide14.xml" ContentType="application/vnd.openxmlformats-officedocument.presentationml.notesSlide+xml"/>
  <Override PartName="/ppt/charts/chart16.xml" ContentType="application/vnd.openxmlformats-officedocument.drawingml.chart+xml"/>
  <Override PartName="/ppt/notesSlides/notesSlide15.xml" ContentType="application/vnd.openxmlformats-officedocument.presentationml.notesSlid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0000"/>
    <a:srgbClr val="7F7F7F"/>
    <a:srgbClr val="0070C0"/>
    <a:srgbClr val="C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75233" autoAdjust="0"/>
  </p:normalViewPr>
  <p:slideViewPr>
    <p:cSldViewPr snapToGrid="0">
      <p:cViewPr varScale="1">
        <p:scale>
          <a:sx n="115" d="100"/>
          <a:sy n="115" d="100"/>
        </p:scale>
        <p:origin x="210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&#1087;&#1088;&#1077;&#1079;&#1077;&#1085;&#1090;&#1072;&#1094;&#1080;&#1112;&#1072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&#1087;&#1088;&#1077;&#1079;&#1077;&#1085;&#1090;&#1072;&#1094;&#1080;&#1112;&#1072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ll\Desktop\&#1087;&#1088;&#1077;&#1079;&#1077;&#1085;&#1090;&#1072;&#1094;&#1080;&#1112;&#1072;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AVMU\Analiza%20na%20pazarot\12.%20Analiza%20na%20pazarot%20na%20audio%20i%20audiovizuelni%20mediumski%20uslugi%20za%202023\&#1087;&#1088;&#1077;&#1079;&#1077;&#1085;&#1090;&#1072;&#1094;&#1080;&#1112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Mail%20Outlook\dokumenti\AVMU\Analizi%20na%20pazar\Analiza%20na%20pazarot%202023\&#1087;&#1086;&#1084;&#1086;&#1096;&#1085;&#1080;\prihodi%20tv%20na%20drzavno%20niv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.mitre\Desktop\&#1087;&#1088;&#1077;&#1079;&#1077;&#1085;&#1090;&#1072;&#1094;&#1080;&#1112;&#107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F00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8F5-4D24-96C8-2C95C944647A}"/>
              </c:ext>
            </c:extLst>
          </c:dPt>
          <c:dLbls>
            <c:dLbl>
              <c:idx val="0"/>
              <c:layout>
                <c:manualLayout>
                  <c:x val="-2.5462668816039986E-17"/>
                  <c:y val="0.176875182268883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F5-4D24-96C8-2C95C944647A}"/>
                </c:ext>
              </c:extLst>
            </c:dLbl>
            <c:dLbl>
              <c:idx val="1"/>
              <c:layout>
                <c:manualLayout>
                  <c:x val="-8.3333333333333332E-3"/>
                  <c:y val="0.41761592300962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F5-4D24-96C8-2C95C94464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tv!$A$35:$A$36</c:f>
              <c:strCache>
                <c:ptCount val="2"/>
                <c:pt idx="0">
                  <c:v>вкупни приходи</c:v>
                </c:pt>
                <c:pt idx="1">
                  <c:v>вкупни трошоци</c:v>
                </c:pt>
              </c:strCache>
            </c:strRef>
          </c:cat>
          <c:val>
            <c:numRef>
              <c:f>tv!$B$35:$B$36</c:f>
              <c:numCache>
                <c:formatCode>#,##0.00</c:formatCode>
                <c:ptCount val="2"/>
                <c:pt idx="0">
                  <c:v>2458.5700000000002</c:v>
                </c:pt>
                <c:pt idx="1">
                  <c:v>2708.21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F5-4D24-96C8-2C95C944647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822489744"/>
        <c:axId val="1822479664"/>
      </c:barChart>
      <c:catAx>
        <c:axId val="182248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479664"/>
        <c:crosses val="autoZero"/>
        <c:auto val="1"/>
        <c:lblAlgn val="ctr"/>
        <c:lblOffset val="100"/>
        <c:noMultiLvlLbl val="0"/>
      </c:catAx>
      <c:valAx>
        <c:axId val="182247966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822489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трошоци!$A$21</c:f>
              <c:strCache>
                <c:ptCount val="1"/>
                <c:pt idx="0">
                  <c:v>вкупни трошоци</c:v>
                </c:pt>
              </c:strCache>
            </c:strRef>
          </c:tx>
          <c:spPr>
            <a:ln w="38100" cap="rnd">
              <a:solidFill>
                <a:srgbClr val="8F0000"/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1404-4F5C-A8A5-EE2947E13AF1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1404-4F5C-A8A5-EE2947E13AF1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5-1404-4F5C-A8A5-EE2947E13AF1}"/>
              </c:ext>
            </c:extLst>
          </c:dPt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7-1404-4F5C-A8A5-EE2947E13AF1}"/>
              </c:ext>
            </c:extLst>
          </c:dPt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9-1404-4F5C-A8A5-EE2947E13AF1}"/>
              </c:ext>
            </c:extLst>
          </c:dPt>
          <c:dPt>
            <c:idx val="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B-1404-4F5C-A8A5-EE2947E13AF1}"/>
              </c:ext>
            </c:extLst>
          </c:dPt>
          <c:dLbls>
            <c:dLbl>
              <c:idx val="0"/>
              <c:layout>
                <c:manualLayout>
                  <c:x val="-5.3825922938867135E-2"/>
                  <c:y val="4.7743049280022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04-4F5C-A8A5-EE2947E13AF1}"/>
                </c:ext>
              </c:extLst>
            </c:dLbl>
            <c:dLbl>
              <c:idx val="1"/>
              <c:layout>
                <c:manualLayout>
                  <c:x val="-6.7282403673583915E-2"/>
                  <c:y val="-4.7743049280022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04-4F5C-A8A5-EE2947E13AF1}"/>
                </c:ext>
              </c:extLst>
            </c:dLbl>
            <c:dLbl>
              <c:idx val="2"/>
              <c:layout>
                <c:manualLayout>
                  <c:x val="-5.3825922938867135E-2"/>
                  <c:y val="4.7743049280022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04-4F5C-A8A5-EE2947E13AF1}"/>
                </c:ext>
              </c:extLst>
            </c:dLbl>
            <c:dLbl>
              <c:idx val="3"/>
              <c:layout>
                <c:manualLayout>
                  <c:x val="-6.5039656884464545E-2"/>
                  <c:y val="-4.7743049280022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04-4F5C-A8A5-EE2947E13AF1}"/>
                </c:ext>
              </c:extLst>
            </c:dLbl>
            <c:dLbl>
              <c:idx val="4"/>
              <c:layout>
                <c:manualLayout>
                  <c:x val="-5.6068669727986686E-2"/>
                  <c:y val="5.508813378464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404-4F5C-A8A5-EE2947E13AF1}"/>
                </c:ext>
              </c:extLst>
            </c:dLbl>
            <c:dLbl>
              <c:idx val="5"/>
              <c:layout>
                <c:manualLayout>
                  <c:x val="0"/>
                  <c:y val="-5.876067603695101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1103.39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404-4F5C-A8A5-EE2947E13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8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трошоци!$B$20:$G$20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трошоци!$B$21:$G$21</c:f>
              <c:numCache>
                <c:formatCode>General</c:formatCode>
                <c:ptCount val="6"/>
                <c:pt idx="0">
                  <c:v>1024.8800000000001</c:v>
                </c:pt>
                <c:pt idx="1">
                  <c:v>1061.47</c:v>
                </c:pt>
                <c:pt idx="2">
                  <c:v>1027.5999999999999</c:v>
                </c:pt>
                <c:pt idx="3">
                  <c:v>1135.83</c:v>
                </c:pt>
                <c:pt idx="4">
                  <c:v>1071.2</c:v>
                </c:pt>
                <c:pt idx="5">
                  <c:v>1103.4000000000001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404-4F5C-A8A5-EE2947E13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148736"/>
        <c:axId val="122150272"/>
      </c:lineChart>
      <c:catAx>
        <c:axId val="122148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50272"/>
        <c:crosses val="autoZero"/>
        <c:auto val="1"/>
        <c:lblAlgn val="ctr"/>
        <c:lblOffset val="100"/>
        <c:noMultiLvlLbl val="0"/>
      </c:catAx>
      <c:valAx>
        <c:axId val="122150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148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Sheet2!$C$2</c:f>
              <c:strCache>
                <c:ptCount val="1"/>
                <c:pt idx="0">
                  <c:v>вкупни приходи</c:v>
                </c:pt>
              </c:strCache>
            </c:strRef>
          </c:tx>
          <c:spPr>
            <a:ln w="38100" cap="rnd">
              <a:solidFill>
                <a:srgbClr val="7F7F7F"/>
              </a:solidFill>
              <a:round/>
            </a:ln>
            <a:effectLst/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D872-47C1-A840-72C2C8EA874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D872-47C1-A840-72C2C8EA8744}"/>
              </c:ext>
            </c:extLst>
          </c:dPt>
          <c:dLbls>
            <c:dLbl>
              <c:idx val="0"/>
              <c:layout>
                <c:manualLayout>
                  <c:x val="-3.8888888888888917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72-47C1-A840-72C2C8EA8744}"/>
                </c:ext>
              </c:extLst>
            </c:dLbl>
            <c:dLbl>
              <c:idx val="1"/>
              <c:layout>
                <c:manualLayout>
                  <c:x val="-5.4455310949560687E-2"/>
                  <c:y val="-0.11141366399682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72-47C1-A840-72C2C8EA8744}"/>
                </c:ext>
              </c:extLst>
            </c:dLbl>
            <c:dLbl>
              <c:idx val="2"/>
              <c:layout>
                <c:manualLayout>
                  <c:x val="-3.3333333333333437E-2"/>
                  <c:y val="-4.1666666666666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72-47C1-A840-72C2C8EA8744}"/>
                </c:ext>
              </c:extLst>
            </c:dLbl>
            <c:dLbl>
              <c:idx val="3"/>
              <c:layout>
                <c:manualLayout>
                  <c:x val="-6.3209489187693365E-3"/>
                  <c:y val="-3.3547260928680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72-47C1-A840-72C2C8EA8744}"/>
                </c:ext>
              </c:extLst>
            </c:dLbl>
            <c:dLbl>
              <c:idx val="4"/>
              <c:layout>
                <c:manualLayout>
                  <c:x val="-1.9539031942525639E-2"/>
                  <c:y val="-4.5272553030018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72-47C1-A840-72C2C8EA8744}"/>
                </c:ext>
              </c:extLst>
            </c:dLbl>
            <c:dLbl>
              <c:idx val="5"/>
              <c:layout>
                <c:manualLayout>
                  <c:x val="-1.0185067526415994E-16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72-47C1-A840-72C2C8EA8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Sheet2!$B$3:$B$8</c:f>
              <c:strCache>
                <c:ptCount val="6"/>
                <c:pt idx="0">
                  <c:v>ТВ 24 Вести </c:v>
                </c:pt>
                <c:pt idx="1">
                  <c:v>Наша ТВ</c:v>
                </c:pt>
                <c:pt idx="2">
                  <c:v>ТВ Компани 21-М</c:v>
                </c:pt>
                <c:pt idx="3">
                  <c:v>ТВ Шења</c:v>
                </c:pt>
                <c:pt idx="4">
                  <c:v>ТВ Клан</c:v>
                </c:pt>
                <c:pt idx="5">
                  <c:v>ТВ Сонце</c:v>
                </c:pt>
              </c:strCache>
            </c:strRef>
          </c:cat>
          <c:val>
            <c:numRef>
              <c:f>Sheet2!$C$3:$C$8</c:f>
              <c:numCache>
                <c:formatCode>General</c:formatCode>
                <c:ptCount val="6"/>
                <c:pt idx="0">
                  <c:v>33.840000000000003</c:v>
                </c:pt>
                <c:pt idx="1">
                  <c:v>7.06</c:v>
                </c:pt>
                <c:pt idx="2">
                  <c:v>36.53</c:v>
                </c:pt>
                <c:pt idx="3">
                  <c:v>12.07</c:v>
                </c:pt>
                <c:pt idx="4">
                  <c:v>2.81</c:v>
                </c:pt>
                <c:pt idx="5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872-47C1-A840-72C2C8EA8744}"/>
            </c:ext>
          </c:extLst>
        </c:ser>
        <c:ser>
          <c:idx val="1"/>
          <c:order val="1"/>
          <c:tx>
            <c:strRef>
              <c:f>Sheet2!$D$2</c:f>
              <c:strCache>
                <c:ptCount val="1"/>
                <c:pt idx="0">
                  <c:v>приходи од реклами</c:v>
                </c:pt>
              </c:strCache>
            </c:strRef>
          </c:tx>
          <c:spPr>
            <a:ln w="38100" cap="rnd">
              <a:solidFill>
                <a:srgbClr val="8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17320630309919"/>
                  <c:y val="4.6296438773355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72-47C1-A840-72C2C8EA8744}"/>
                </c:ext>
              </c:extLst>
            </c:dLbl>
            <c:dLbl>
              <c:idx val="1"/>
              <c:layout>
                <c:manualLayout>
                  <c:x val="-1.1111111111111112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872-47C1-A840-72C2C8EA8744}"/>
                </c:ext>
              </c:extLst>
            </c:dLbl>
            <c:dLbl>
              <c:idx val="2"/>
              <c:layout>
                <c:manualLayout>
                  <c:x val="-5.3905232498480532E-2"/>
                  <c:y val="0.14021510525373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72-47C1-A840-72C2C8EA8744}"/>
                </c:ext>
              </c:extLst>
            </c:dLbl>
            <c:dLbl>
              <c:idx val="3"/>
              <c:layout>
                <c:manualLayout>
                  <c:x val="-6.8371453805074714E-2"/>
                  <c:y val="5.946384947802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72-47C1-A840-72C2C8EA8744}"/>
                </c:ext>
              </c:extLst>
            </c:dLbl>
            <c:dLbl>
              <c:idx val="4"/>
              <c:layout>
                <c:manualLayout>
                  <c:x val="-3.888888888888889E-2"/>
                  <c:y val="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72-47C1-A840-72C2C8EA8744}"/>
                </c:ext>
              </c:extLst>
            </c:dLbl>
            <c:dLbl>
              <c:idx val="5"/>
              <c:layout>
                <c:manualLayout>
                  <c:x val="-1.0185067526415994E-16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872-47C1-A840-72C2C8EA87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8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Sheet2!$B$3:$B$8</c:f>
              <c:strCache>
                <c:ptCount val="6"/>
                <c:pt idx="0">
                  <c:v>ТВ 24 Вести </c:v>
                </c:pt>
                <c:pt idx="1">
                  <c:v>Наша ТВ</c:v>
                </c:pt>
                <c:pt idx="2">
                  <c:v>ТВ Компани 21-М</c:v>
                </c:pt>
                <c:pt idx="3">
                  <c:v>ТВ Шења</c:v>
                </c:pt>
                <c:pt idx="4">
                  <c:v>ТВ Клан</c:v>
                </c:pt>
                <c:pt idx="5">
                  <c:v>ТВ Сонце</c:v>
                </c:pt>
              </c:strCache>
            </c:strRef>
          </c:cat>
          <c:val>
            <c:numRef>
              <c:f>Sheet2!$D$3:$D$8</c:f>
              <c:numCache>
                <c:formatCode>General</c:formatCode>
                <c:ptCount val="6"/>
                <c:pt idx="0">
                  <c:v>28.85</c:v>
                </c:pt>
                <c:pt idx="1">
                  <c:v>1.66</c:v>
                </c:pt>
                <c:pt idx="2">
                  <c:v>36.04</c:v>
                </c:pt>
                <c:pt idx="3">
                  <c:v>11.76</c:v>
                </c:pt>
                <c:pt idx="4">
                  <c:v>2.63</c:v>
                </c:pt>
                <c:pt idx="5">
                  <c:v>0.12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872-47C1-A840-72C2C8EA8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417728"/>
        <c:axId val="143419264"/>
      </c:lineChart>
      <c:catAx>
        <c:axId val="1434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19264"/>
        <c:crosses val="autoZero"/>
        <c:auto val="1"/>
        <c:lblAlgn val="ctr"/>
        <c:lblOffset val="100"/>
        <c:noMultiLvlLbl val="0"/>
      </c:catAx>
      <c:valAx>
        <c:axId val="14341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41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Sheet2!$C$31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8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8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Sheet2!$B$32:$B$37</c:f>
              <c:strCache>
                <c:ptCount val="6"/>
                <c:pt idx="0">
                  <c:v>ТВ 24 Вести </c:v>
                </c:pt>
                <c:pt idx="1">
                  <c:v>ТВ Наша ТВ</c:v>
                </c:pt>
                <c:pt idx="2">
                  <c:v>ТВ Компани 21-М</c:v>
                </c:pt>
                <c:pt idx="3">
                  <c:v>ТВ Шења</c:v>
                </c:pt>
                <c:pt idx="4">
                  <c:v>ТВ Клан</c:v>
                </c:pt>
                <c:pt idx="5">
                  <c:v>ТВ Сонце</c:v>
                </c:pt>
              </c:strCache>
            </c:strRef>
          </c:cat>
          <c:val>
            <c:numRef>
              <c:f>Sheet2!$C$32:$C$37</c:f>
              <c:numCache>
                <c:formatCode>General</c:formatCode>
                <c:ptCount val="6"/>
                <c:pt idx="0">
                  <c:v>69.819999999999993</c:v>
                </c:pt>
                <c:pt idx="1">
                  <c:v>11.51</c:v>
                </c:pt>
                <c:pt idx="2">
                  <c:v>51.27</c:v>
                </c:pt>
                <c:pt idx="3">
                  <c:v>10.59</c:v>
                </c:pt>
                <c:pt idx="4">
                  <c:v>45.56</c:v>
                </c:pt>
                <c:pt idx="5">
                  <c:v>16.11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2-4E8A-8ABC-918D4E743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8209920"/>
        <c:axId val="143440512"/>
      </c:barChart>
      <c:catAx>
        <c:axId val="13820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40512"/>
        <c:crosses val="autoZero"/>
        <c:auto val="1"/>
        <c:lblAlgn val="ctr"/>
        <c:lblOffset val="100"/>
        <c:noMultiLvlLbl val="0"/>
      </c:catAx>
      <c:valAx>
        <c:axId val="1434405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20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Sheet1!$A$79</c:f>
              <c:strCache>
                <c:ptCount val="1"/>
                <c:pt idx="0">
                  <c:v>Вкупни приходи</c:v>
                </c:pt>
              </c:strCache>
            </c:strRef>
          </c:tx>
          <c:spPr>
            <a:ln w="381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 w="3810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marker>
          <c:dLbls>
            <c:dLbl>
              <c:idx val="3"/>
              <c:layout>
                <c:manualLayout>
                  <c:x val="-4.0753454430548106E-2"/>
                  <c:y val="-6.65856810768303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7A-40F8-8305-3C3ED2AF0D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Sheet1!$B$78:$G$78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Sheet1!$B$79:$G$79</c:f>
              <c:numCache>
                <c:formatCode>General</c:formatCode>
                <c:ptCount val="6"/>
                <c:pt idx="0">
                  <c:v>72.02</c:v>
                </c:pt>
                <c:pt idx="1">
                  <c:v>79.33</c:v>
                </c:pt>
                <c:pt idx="2">
                  <c:v>83.65</c:v>
                </c:pt>
                <c:pt idx="3">
                  <c:v>99.19</c:v>
                </c:pt>
                <c:pt idx="4">
                  <c:v>61.49</c:v>
                </c:pt>
                <c:pt idx="5">
                  <c:v>58.17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7A-40F8-8305-3C3ED2AF0DD9}"/>
            </c:ext>
          </c:extLst>
        </c:ser>
        <c:ser>
          <c:idx val="1"/>
          <c:order val="1"/>
          <c:tx>
            <c:strRef>
              <c:f>Sheet1!$A$80</c:f>
              <c:strCache>
                <c:ptCount val="1"/>
                <c:pt idx="0">
                  <c:v>Вкупни трошоци</c:v>
                </c:pt>
              </c:strCache>
            </c:strRef>
          </c:tx>
          <c:spPr>
            <a:ln w="38100">
              <a:solidFill>
                <a:srgbClr val="8F0000"/>
              </a:solidFill>
            </a:ln>
          </c:spPr>
          <c:marker>
            <c:spPr>
              <a:solidFill>
                <a:srgbClr val="8F0000"/>
              </a:solidFill>
              <a:ln w="38100">
                <a:solidFill>
                  <a:srgbClr val="8F0000"/>
                </a:solidFill>
              </a:ln>
            </c:spPr>
          </c:marker>
          <c:dLbls>
            <c:dLbl>
              <c:idx val="3"/>
              <c:layout>
                <c:manualLayout>
                  <c:x val="-3.2455671278530933E-2"/>
                  <c:y val="7.754058743784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7A-40F8-8305-3C3ED2AF0D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8F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Sheet1!$B$78:$G$78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Sheet1!$B$80:$G$80</c:f>
              <c:numCache>
                <c:formatCode>General</c:formatCode>
                <c:ptCount val="6"/>
                <c:pt idx="0">
                  <c:v>90.7</c:v>
                </c:pt>
                <c:pt idx="1">
                  <c:v>79.47</c:v>
                </c:pt>
                <c:pt idx="2">
                  <c:v>84.89</c:v>
                </c:pt>
                <c:pt idx="3">
                  <c:v>91.89</c:v>
                </c:pt>
                <c:pt idx="4">
                  <c:v>73.08</c:v>
                </c:pt>
                <c:pt idx="5">
                  <c:v>72.09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47A-40F8-8305-3C3ED2AF0D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293824"/>
        <c:axId val="159295744"/>
      </c:lineChart>
      <c:catAx>
        <c:axId val="15929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59295744"/>
        <c:crosses val="autoZero"/>
        <c:auto val="1"/>
        <c:lblAlgn val="ctr"/>
        <c:lblOffset val="100"/>
        <c:noMultiLvlLbl val="0"/>
      </c:catAx>
      <c:valAx>
        <c:axId val="159295744"/>
        <c:scaling>
          <c:orientation val="minMax"/>
          <c:min val="50"/>
        </c:scaling>
        <c:delete val="1"/>
        <c:axPos val="l"/>
        <c:numFmt formatCode="General" sourceLinked="1"/>
        <c:majorTickMark val="none"/>
        <c:minorTickMark val="none"/>
        <c:tickLblPos val="nextTo"/>
        <c:crossAx val="15929382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Sheet1!$B$102</c:f>
              <c:strCache>
                <c:ptCount val="1"/>
                <c:pt idx="0">
                  <c:v>вкупни приходи</c:v>
                </c:pt>
              </c:strCache>
            </c:strRef>
          </c:tx>
          <c:spPr>
            <a:solidFill>
              <a:srgbClr val="8F0000"/>
            </a:solidFill>
          </c:spPr>
          <c:invertIfNegative val="0"/>
          <c:dLbls>
            <c:dLbl>
              <c:idx val="5"/>
              <c:layout>
                <c:manualLayout>
                  <c:x val="-3.54565015265377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BB-4CF8-8C57-32E1025BAB39}"/>
                </c:ext>
              </c:extLst>
            </c:dLbl>
            <c:dLbl>
              <c:idx val="6"/>
              <c:layout>
                <c:manualLayout>
                  <c:x val="-5.909416921089555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BB-4CF8-8C57-32E1025BAB39}"/>
                </c:ext>
              </c:extLst>
            </c:dLbl>
            <c:dLbl>
              <c:idx val="12"/>
              <c:layout>
                <c:manualLayout>
                  <c:x val="-7.0913003053074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4BB-4CF8-8C57-32E1025BAB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Sheet1!$A$103:$A$117</c:f>
              <c:strCache>
                <c:ptCount val="15"/>
                <c:pt idx="0">
                  <c:v>ТВ Едо</c:v>
                </c:pt>
                <c:pt idx="1">
                  <c:v>ТВ Ера</c:v>
                </c:pt>
                <c:pt idx="2">
                  <c:v>ТВ МТМ</c:v>
                </c:pt>
                <c:pt idx="3">
                  <c:v>ТВ Шутел</c:v>
                </c:pt>
                <c:pt idx="4">
                  <c:v>ТВ Вистел</c:v>
                </c:pt>
                <c:pt idx="5">
                  <c:v>ТВ КТВ</c:v>
                </c:pt>
                <c:pt idx="6">
                  <c:v>ТВ Стар</c:v>
                </c:pt>
                <c:pt idx="7">
                  <c:v>ТВ М НЕТ-ХД</c:v>
                </c:pt>
                <c:pt idx="8">
                  <c:v>ТВ Канал Вис</c:v>
                </c:pt>
                <c:pt idx="9">
                  <c:v>ТВ Кобра</c:v>
                </c:pt>
                <c:pt idx="10">
                  <c:v>ТВ Тера</c:v>
                </c:pt>
                <c:pt idx="11">
                  <c:v>ТВ М</c:v>
                </c:pt>
                <c:pt idx="12">
                  <c:v>Телевизија 3</c:v>
                </c:pt>
                <c:pt idx="13">
                  <c:v>ТВ Коха</c:v>
                </c:pt>
                <c:pt idx="14">
                  <c:v>ТВ Топестрада</c:v>
                </c:pt>
              </c:strCache>
            </c:strRef>
          </c:cat>
          <c:val>
            <c:numRef>
              <c:f>Sheet1!$B$103:$B$117</c:f>
              <c:numCache>
                <c:formatCode>General</c:formatCode>
                <c:ptCount val="15"/>
                <c:pt idx="0">
                  <c:v>2.87</c:v>
                </c:pt>
                <c:pt idx="1">
                  <c:v>9.69</c:v>
                </c:pt>
                <c:pt idx="2">
                  <c:v>3.89</c:v>
                </c:pt>
                <c:pt idx="3">
                  <c:v>0.04</c:v>
                </c:pt>
                <c:pt idx="4">
                  <c:v>0</c:v>
                </c:pt>
                <c:pt idx="5">
                  <c:v>2.93</c:v>
                </c:pt>
                <c:pt idx="6">
                  <c:v>7.33</c:v>
                </c:pt>
                <c:pt idx="7">
                  <c:v>1.38</c:v>
                </c:pt>
                <c:pt idx="8">
                  <c:v>8.48</c:v>
                </c:pt>
                <c:pt idx="9">
                  <c:v>1.4</c:v>
                </c:pt>
                <c:pt idx="10">
                  <c:v>10.44</c:v>
                </c:pt>
                <c:pt idx="11">
                  <c:v>4.6500000000000004</c:v>
                </c:pt>
                <c:pt idx="12">
                  <c:v>0.04</c:v>
                </c:pt>
                <c:pt idx="13">
                  <c:v>4.0199999999999996</c:v>
                </c:pt>
                <c:pt idx="14">
                  <c:v>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65-4439-A417-C64212192003}"/>
            </c:ext>
          </c:extLst>
        </c:ser>
        <c:ser>
          <c:idx val="1"/>
          <c:order val="1"/>
          <c:tx>
            <c:strRef>
              <c:f>Sheet1!$C$102</c:f>
              <c:strCache>
                <c:ptCount val="1"/>
                <c:pt idx="0">
                  <c:v>приходи од реклами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5.9094169210895551E-3"/>
                  <c:y val="-3.2956684277300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65-4439-A417-C642121920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Sheet1!$A$103:$A$117</c:f>
              <c:strCache>
                <c:ptCount val="15"/>
                <c:pt idx="0">
                  <c:v>ТВ Едо</c:v>
                </c:pt>
                <c:pt idx="1">
                  <c:v>ТВ Ера</c:v>
                </c:pt>
                <c:pt idx="2">
                  <c:v>ТВ МТМ</c:v>
                </c:pt>
                <c:pt idx="3">
                  <c:v>ТВ Шутел</c:v>
                </c:pt>
                <c:pt idx="4">
                  <c:v>ТВ Вистел</c:v>
                </c:pt>
                <c:pt idx="5">
                  <c:v>ТВ КТВ</c:v>
                </c:pt>
                <c:pt idx="6">
                  <c:v>ТВ Стар</c:v>
                </c:pt>
                <c:pt idx="7">
                  <c:v>ТВ М НЕТ-ХД</c:v>
                </c:pt>
                <c:pt idx="8">
                  <c:v>ТВ Канал Вис</c:v>
                </c:pt>
                <c:pt idx="9">
                  <c:v>ТВ Кобра</c:v>
                </c:pt>
                <c:pt idx="10">
                  <c:v>ТВ Тера</c:v>
                </c:pt>
                <c:pt idx="11">
                  <c:v>ТВ М</c:v>
                </c:pt>
                <c:pt idx="12">
                  <c:v>Телевизија 3</c:v>
                </c:pt>
                <c:pt idx="13">
                  <c:v>ТВ Коха</c:v>
                </c:pt>
                <c:pt idx="14">
                  <c:v>ТВ Топестрада</c:v>
                </c:pt>
              </c:strCache>
            </c:strRef>
          </c:cat>
          <c:val>
            <c:numRef>
              <c:f>Sheet1!$C$103:$C$117</c:f>
              <c:numCache>
                <c:formatCode>General</c:formatCode>
                <c:ptCount val="15"/>
                <c:pt idx="0">
                  <c:v>1.27</c:v>
                </c:pt>
                <c:pt idx="1">
                  <c:v>9.69</c:v>
                </c:pt>
                <c:pt idx="2">
                  <c:v>0.19</c:v>
                </c:pt>
                <c:pt idx="3">
                  <c:v>0</c:v>
                </c:pt>
                <c:pt idx="4">
                  <c:v>0</c:v>
                </c:pt>
                <c:pt idx="5">
                  <c:v>2.92</c:v>
                </c:pt>
                <c:pt idx="6">
                  <c:v>6.95</c:v>
                </c:pt>
                <c:pt idx="7">
                  <c:v>0.56000000000000005</c:v>
                </c:pt>
                <c:pt idx="8">
                  <c:v>2.2000000000000002</c:v>
                </c:pt>
                <c:pt idx="9">
                  <c:v>0.57999999999999996</c:v>
                </c:pt>
                <c:pt idx="10">
                  <c:v>1.1100000000000001</c:v>
                </c:pt>
                <c:pt idx="11">
                  <c:v>2.46</c:v>
                </c:pt>
                <c:pt idx="12">
                  <c:v>0.04</c:v>
                </c:pt>
                <c:pt idx="13">
                  <c:v>2.67</c:v>
                </c:pt>
                <c:pt idx="14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65-4439-A417-C64212192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8827648"/>
        <c:axId val="138829184"/>
      </c:barChart>
      <c:catAx>
        <c:axId val="1388276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8829184"/>
        <c:crosses val="autoZero"/>
        <c:auto val="1"/>
        <c:lblAlgn val="ctr"/>
        <c:lblOffset val="100"/>
        <c:noMultiLvlLbl val="0"/>
      </c:catAx>
      <c:valAx>
        <c:axId val="138829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88276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Sheet1!$A$124</c:f>
              <c:strCache>
                <c:ptCount val="1"/>
                <c:pt idx="0">
                  <c:v>вкупни трошоци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Sheet1!$B$123:$G$123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Sheet1!$B$124:$G$124</c:f>
              <c:numCache>
                <c:formatCode>General</c:formatCode>
                <c:ptCount val="6"/>
                <c:pt idx="0">
                  <c:v>32.54</c:v>
                </c:pt>
                <c:pt idx="1">
                  <c:v>27.89</c:v>
                </c:pt>
                <c:pt idx="2">
                  <c:v>25.11</c:v>
                </c:pt>
                <c:pt idx="3">
                  <c:v>29.29</c:v>
                </c:pt>
                <c:pt idx="4">
                  <c:v>19.760000000000002</c:v>
                </c:pt>
                <c:pt idx="5">
                  <c:v>20.079999999999998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9E-4EC9-A7C5-305D8031A9A8}"/>
            </c:ext>
          </c:extLst>
        </c:ser>
        <c:ser>
          <c:idx val="1"/>
          <c:order val="1"/>
          <c:tx>
            <c:strRef>
              <c:f>Sheet1!$A$125</c:f>
              <c:strCache>
                <c:ptCount val="1"/>
                <c:pt idx="0">
                  <c:v>вкупни приходи</c:v>
                </c:pt>
              </c:strCache>
            </c:strRef>
          </c:tx>
          <c:spPr>
            <a:solidFill>
              <a:srgbClr val="8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8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Sheet1!$B$123:$G$123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Sheet1!$B$125:$G$125</c:f>
              <c:numCache>
                <c:formatCode>General</c:formatCode>
                <c:ptCount val="6"/>
                <c:pt idx="0">
                  <c:v>23.36</c:v>
                </c:pt>
                <c:pt idx="1">
                  <c:v>30.74</c:v>
                </c:pt>
                <c:pt idx="2">
                  <c:v>25.44</c:v>
                </c:pt>
                <c:pt idx="3">
                  <c:v>39.24</c:v>
                </c:pt>
                <c:pt idx="4">
                  <c:v>10.18</c:v>
                </c:pt>
                <c:pt idx="5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9E-4EC9-A7C5-305D8031A9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61675136"/>
        <c:axId val="164438400"/>
      </c:barChart>
      <c:catAx>
        <c:axId val="161675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4438400"/>
        <c:crosses val="autoZero"/>
        <c:auto val="1"/>
        <c:lblAlgn val="ctr"/>
        <c:lblOffset val="100"/>
        <c:noMultiLvlLbl val="0"/>
      </c:catAx>
      <c:valAx>
        <c:axId val="164438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167513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Вкупни приходи</c:v>
                </c:pt>
              </c:strCache>
            </c:strRef>
          </c:tx>
          <c:spPr>
            <a:solidFill>
              <a:srgbClr val="8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8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Sheet2!$A$5:$A$8</c:f>
              <c:strCache>
                <c:ptCount val="4"/>
                <c:pt idx="0">
                  <c:v>РА Антена 5</c:v>
                </c:pt>
                <c:pt idx="1">
                  <c:v>РА Канал 77</c:v>
                </c:pt>
                <c:pt idx="2">
                  <c:v>РА Метрополис</c:v>
                </c:pt>
                <c:pt idx="3">
                  <c:v>РА Јон</c:v>
                </c:pt>
              </c:strCache>
            </c:strRef>
          </c:cat>
          <c:val>
            <c:numRef>
              <c:f>Sheet2!$B$5:$B$8</c:f>
              <c:numCache>
                <c:formatCode>General</c:formatCode>
                <c:ptCount val="4"/>
                <c:pt idx="0">
                  <c:v>29.64</c:v>
                </c:pt>
                <c:pt idx="1">
                  <c:v>44.12</c:v>
                </c:pt>
                <c:pt idx="2">
                  <c:v>9.27</c:v>
                </c:pt>
                <c:pt idx="3">
                  <c:v>3.47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C-4702-A817-23AEE4AC4022}"/>
            </c:ext>
          </c:extLst>
        </c:ser>
        <c:ser>
          <c:idx val="1"/>
          <c:order val="1"/>
          <c:tx>
            <c:strRef>
              <c:f>Sheet2!$C$4</c:f>
              <c:strCache>
                <c:ptCount val="1"/>
                <c:pt idx="0">
                  <c:v>Приходи од реклами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Sheet2!$A$5:$A$8</c:f>
              <c:strCache>
                <c:ptCount val="4"/>
                <c:pt idx="0">
                  <c:v>РА Антена 5</c:v>
                </c:pt>
                <c:pt idx="1">
                  <c:v>РА Канал 77</c:v>
                </c:pt>
                <c:pt idx="2">
                  <c:v>РА Метрополис</c:v>
                </c:pt>
                <c:pt idx="3">
                  <c:v>РА Јон</c:v>
                </c:pt>
              </c:strCache>
            </c:strRef>
          </c:cat>
          <c:val>
            <c:numRef>
              <c:f>Sheet2!$C$5:$C$8</c:f>
              <c:numCache>
                <c:formatCode>General</c:formatCode>
                <c:ptCount val="4"/>
                <c:pt idx="0">
                  <c:v>29.64</c:v>
                </c:pt>
                <c:pt idx="1">
                  <c:v>26.97</c:v>
                </c:pt>
                <c:pt idx="2">
                  <c:v>5.3</c:v>
                </c:pt>
                <c:pt idx="3">
                  <c:v>3.47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FC-4702-A817-23AEE4AC4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1019392"/>
        <c:axId val="161021312"/>
      </c:barChart>
      <c:catAx>
        <c:axId val="161019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61021312"/>
        <c:crosses val="autoZero"/>
        <c:auto val="1"/>
        <c:lblAlgn val="ctr"/>
        <c:lblOffset val="100"/>
        <c:noMultiLvlLbl val="0"/>
      </c:catAx>
      <c:valAx>
        <c:axId val="1610213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101939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Sheet2!$C$100</c:f>
              <c:strCache>
                <c:ptCount val="1"/>
                <c:pt idx="0">
                  <c:v>вкупни приходи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Sheet2!$B$101:$B$115</c:f>
              <c:strCache>
                <c:ptCount val="15"/>
                <c:pt idx="0">
                  <c:v>РА 99</c:v>
                </c:pt>
                <c:pt idx="1">
                  <c:v>РА Буба Мара</c:v>
                </c:pt>
                <c:pt idx="2">
                  <c:v>РА Ват</c:v>
                </c:pt>
                <c:pt idx="3">
                  <c:v>РА Зона М-1</c:v>
                </c:pt>
                <c:pt idx="4">
                  <c:v>РА Урбан</c:v>
                </c:pt>
                <c:pt idx="5">
                  <c:v>РА Клуб ФМ </c:v>
                </c:pt>
                <c:pt idx="6">
                  <c:v>РА Лајф ФМ</c:v>
                </c:pt>
                <c:pt idx="7">
                  <c:v>РА Роса АБ</c:v>
                </c:pt>
                <c:pt idx="8">
                  <c:v>РА РФМ</c:v>
                </c:pt>
                <c:pt idx="9">
                  <c:v>РА Сити</c:v>
                </c:pt>
                <c:pt idx="10">
                  <c:v>РА Скај</c:v>
                </c:pt>
                <c:pt idx="11">
                  <c:v>РА Спортско 90,3 ФМ</c:v>
                </c:pt>
                <c:pt idx="12">
                  <c:v>Универзитетско радио Студент ФМ 92.9</c:v>
                </c:pt>
                <c:pt idx="13">
                  <c:v>РА Фортуна</c:v>
                </c:pt>
                <c:pt idx="14">
                  <c:v>РА Џез ФМ</c:v>
                </c:pt>
              </c:strCache>
            </c:strRef>
          </c:cat>
          <c:val>
            <c:numRef>
              <c:f>Sheet2!$C$101:$C$115</c:f>
              <c:numCache>
                <c:formatCode>General</c:formatCode>
                <c:ptCount val="15"/>
                <c:pt idx="0">
                  <c:v>0.4</c:v>
                </c:pt>
                <c:pt idx="1">
                  <c:v>15.86</c:v>
                </c:pt>
                <c:pt idx="2">
                  <c:v>4.09</c:v>
                </c:pt>
                <c:pt idx="3">
                  <c:v>0.89</c:v>
                </c:pt>
                <c:pt idx="4">
                  <c:v>0.74</c:v>
                </c:pt>
                <c:pt idx="5">
                  <c:v>3.2</c:v>
                </c:pt>
                <c:pt idx="6">
                  <c:v>2.98</c:v>
                </c:pt>
                <c:pt idx="7">
                  <c:v>0.28000000000000003</c:v>
                </c:pt>
                <c:pt idx="8">
                  <c:v>0.23</c:v>
                </c:pt>
                <c:pt idx="9">
                  <c:v>5.07</c:v>
                </c:pt>
                <c:pt idx="10">
                  <c:v>5.85</c:v>
                </c:pt>
                <c:pt idx="11">
                  <c:v>9.17</c:v>
                </c:pt>
                <c:pt idx="12">
                  <c:v>2.4</c:v>
                </c:pt>
                <c:pt idx="13">
                  <c:v>5.49</c:v>
                </c:pt>
                <c:pt idx="14">
                  <c:v>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2A-41B4-A56A-CE81228F1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8783744"/>
        <c:axId val="229991168"/>
      </c:barChart>
      <c:catAx>
        <c:axId val="138783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9991168"/>
        <c:crosses val="autoZero"/>
        <c:auto val="1"/>
        <c:lblAlgn val="ctr"/>
        <c:lblOffset val="100"/>
        <c:noMultiLvlLbl val="0"/>
      </c:catAx>
      <c:valAx>
        <c:axId val="2299911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78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Sheet1!$A$51</c:f>
              <c:strCache>
                <c:ptCount val="1"/>
                <c:pt idx="0">
                  <c:v>движење на вкупните приходи на МРТВ во последните пет години</c:v>
                </c:pt>
              </c:strCache>
            </c:strRef>
          </c:tx>
          <c:spPr>
            <a:ln w="38100" cap="rnd">
              <a:solidFill>
                <a:srgbClr val="8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F0000"/>
              </a:solidFill>
              <a:ln w="9525">
                <a:solidFill>
                  <a:srgbClr val="8F0000"/>
                </a:solidFill>
              </a:ln>
              <a:effectLst/>
            </c:spPr>
          </c:marker>
          <c:dPt>
            <c:idx val="10"/>
            <c:marker>
              <c:symbol val="circle"/>
              <c:size val="5"/>
              <c:spPr>
                <a:solidFill>
                  <a:srgbClr val="8F0000"/>
                </a:solidFill>
                <a:ln w="9525">
                  <a:solidFill>
                    <a:srgbClr val="8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E3E-4EFF-B32E-A4EF09DCB82C}"/>
              </c:ext>
            </c:extLst>
          </c:dPt>
          <c:dLbls>
            <c:dLbl>
              <c:idx val="1"/>
              <c:layout>
                <c:manualLayout>
                  <c:x val="-6.5259333583501847E-2"/>
                  <c:y val="-3.9003178008378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AD-416C-8B80-5FD06BD51CF3}"/>
                </c:ext>
              </c:extLst>
            </c:dLbl>
            <c:dLbl>
              <c:idx val="2"/>
              <c:layout>
                <c:manualLayout>
                  <c:x val="-5.964160041992924E-2"/>
                  <c:y val="4.43149842028982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3E-4EFF-B32E-A4EF09DCB82C}"/>
                </c:ext>
              </c:extLst>
            </c:dLbl>
            <c:dLbl>
              <c:idx val="5"/>
              <c:layout>
                <c:manualLayout>
                  <c:x val="-8.9471249490475926E-2"/>
                  <c:y val="5.82013445714445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CB-4397-8AA2-EEAE04A91BF8}"/>
                </c:ext>
              </c:extLst>
            </c:dLbl>
            <c:dLbl>
              <c:idx val="6"/>
              <c:layout>
                <c:manualLayout>
                  <c:x val="-5.7666104647605201E-2"/>
                  <c:y val="4.43149842028983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3E-4EFF-B32E-A4EF09DCB82C}"/>
                </c:ext>
              </c:extLst>
            </c:dLbl>
            <c:dLbl>
              <c:idx val="7"/>
              <c:layout>
                <c:manualLayout>
                  <c:x val="-4.8303216041650915E-2"/>
                  <c:y val="5.1258164387171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AD-416C-8B80-5FD06BD51CF3}"/>
                </c:ext>
              </c:extLst>
            </c:dLbl>
            <c:dLbl>
              <c:idx val="8"/>
              <c:layout>
                <c:manualLayout>
                  <c:x val="-6.5259333583501986E-2"/>
                  <c:y val="-4.59463581926519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3E-4EFF-B32E-A4EF09DCB82C}"/>
                </c:ext>
              </c:extLst>
            </c:dLbl>
            <c:dLbl>
              <c:idx val="10"/>
              <c:layout>
                <c:manualLayout>
                  <c:x val="-6.5259333583501847E-2"/>
                  <c:y val="-4.2474768100515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3E-4EFF-B32E-A4EF09DCB8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rgbClr val="8F0000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Sheet1!$B$50:$M$50</c:f>
              <c:numCache>
                <c:formatCode>General</c:formatCode>
                <c:ptCount val="12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</c:numCache>
            </c:numRef>
          </c:cat>
          <c:val>
            <c:numRef>
              <c:f>Sheet1!$B$51:$M$51</c:f>
              <c:numCache>
                <c:formatCode>General</c:formatCode>
                <c:ptCount val="12"/>
                <c:pt idx="0">
                  <c:v>1408.24</c:v>
                </c:pt>
                <c:pt idx="1">
                  <c:v>1527.83</c:v>
                </c:pt>
                <c:pt idx="2">
                  <c:v>1326.34</c:v>
                </c:pt>
                <c:pt idx="3">
                  <c:v>1284.19</c:v>
                </c:pt>
                <c:pt idx="4">
                  <c:v>1189.83</c:v>
                </c:pt>
                <c:pt idx="5">
                  <c:v>1037.49</c:v>
                </c:pt>
                <c:pt idx="6">
                  <c:v>949.93</c:v>
                </c:pt>
                <c:pt idx="7">
                  <c:v>928.68</c:v>
                </c:pt>
                <c:pt idx="8">
                  <c:v>1012.19</c:v>
                </c:pt>
                <c:pt idx="9">
                  <c:v>979.56</c:v>
                </c:pt>
                <c:pt idx="10">
                  <c:v>1104.81</c:v>
                </c:pt>
                <c:pt idx="11">
                  <c:v>1000.44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3E-4EFF-B32E-A4EF09DCB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5883008"/>
        <c:axId val="175884544"/>
      </c:lineChart>
      <c:catAx>
        <c:axId val="1758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884544"/>
        <c:crosses val="autoZero"/>
        <c:auto val="1"/>
        <c:lblAlgn val="ctr"/>
        <c:lblOffset val="100"/>
        <c:noMultiLvlLbl val="0"/>
      </c:catAx>
      <c:valAx>
        <c:axId val="175884544"/>
        <c:scaling>
          <c:orientation val="minMax"/>
          <c:min val="800"/>
        </c:scaling>
        <c:delete val="1"/>
        <c:axPos val="l"/>
        <c:numFmt formatCode="General" sourceLinked="1"/>
        <c:majorTickMark val="none"/>
        <c:minorTickMark val="none"/>
        <c:tickLblPos val="nextTo"/>
        <c:crossAx val="17588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8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CE5-4493-980D-7F31F644A8C3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CE5-4493-980D-7F31F644A8C3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CE5-4493-980D-7F31F644A8C3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CE5-4493-980D-7F31F644A8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Sheet1!$A$31:$A$34</c:f>
              <c:strCache>
                <c:ptCount val="4"/>
                <c:pt idx="0">
                  <c:v>Средства од Буџет за финансирање на радиодифузната дејност</c:v>
                </c:pt>
                <c:pt idx="1">
                  <c:v>Приходи од реклами</c:v>
                </c:pt>
                <c:pt idx="2">
                  <c:v>Приходи од МИОА за програмски и техничко-технолошки развој</c:v>
                </c:pt>
                <c:pt idx="3">
                  <c:v>Приходи од камати, отпишани обврски, приходи од минати години</c:v>
                </c:pt>
              </c:strCache>
            </c:strRef>
          </c:cat>
          <c:val>
            <c:numRef>
              <c:f>Sheet1!$B$31:$B$34</c:f>
              <c:numCache>
                <c:formatCode>General</c:formatCode>
                <c:ptCount val="4"/>
                <c:pt idx="0">
                  <c:v>670.5</c:v>
                </c:pt>
                <c:pt idx="1">
                  <c:v>12.28</c:v>
                </c:pt>
                <c:pt idx="2">
                  <c:v>300</c:v>
                </c:pt>
                <c:pt idx="3">
                  <c:v>14.81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E5-4493-980D-7F31F644A8C3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утврден износ со ЗААВМУ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4205457463884456E-3"/>
                  <c:y val="-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391-4BEE-98EC-70478D753B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Sheet1!$B$2:$G$2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Sheet1!$B$3:$G$3</c:f>
              <c:numCache>
                <c:formatCode>#,##0.00</c:formatCode>
                <c:ptCount val="6"/>
                <c:pt idx="0">
                  <c:v>936.99</c:v>
                </c:pt>
                <c:pt idx="1">
                  <c:v>1123.49</c:v>
                </c:pt>
                <c:pt idx="2">
                  <c:v>1366.63</c:v>
                </c:pt>
                <c:pt idx="3">
                  <c:v>1412.18</c:v>
                </c:pt>
                <c:pt idx="4">
                  <c:v>1624.26</c:v>
                </c:pt>
                <c:pt idx="5">
                  <c:v>1140.54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91-4BEE-98EC-70478D753B8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исплатен износ</c:v>
                </c:pt>
              </c:strCache>
            </c:strRef>
          </c:tx>
          <c:spPr>
            <a:solidFill>
              <a:srgbClr val="8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822364901016586E-2"/>
                  <c:y val="2.4390243902439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91-4BEE-98EC-70478D753B89}"/>
                </c:ext>
              </c:extLst>
            </c:dLbl>
            <c:dLbl>
              <c:idx val="1"/>
              <c:layout>
                <c:manualLayout>
                  <c:x val="2.7822364901016586E-2"/>
                  <c:y val="1.6260162601626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391-4BEE-98EC-70478D753B89}"/>
                </c:ext>
              </c:extLst>
            </c:dLbl>
            <c:dLbl>
              <c:idx val="2"/>
              <c:layout>
                <c:manualLayout>
                  <c:x val="1.7121455323702437E-2"/>
                  <c:y val="1.2195121951219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391-4BEE-98EC-70478D753B89}"/>
                </c:ext>
              </c:extLst>
            </c:dLbl>
            <c:dLbl>
              <c:idx val="3"/>
              <c:layout>
                <c:manualLayout>
                  <c:x val="1.926163723916532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91-4BEE-98EC-70478D753B89}"/>
                </c:ext>
              </c:extLst>
            </c:dLbl>
            <c:dLbl>
              <c:idx val="4"/>
              <c:layout>
                <c:manualLayout>
                  <c:x val="2.5682182985553772E-2"/>
                  <c:y val="-7.45248843396292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391-4BEE-98EC-70478D753B89}"/>
                </c:ext>
              </c:extLst>
            </c:dLbl>
            <c:dLbl>
              <c:idx val="5"/>
              <c:layout>
                <c:manualLayout>
                  <c:x val="1.9261637239165328E-2"/>
                  <c:y val="-7.45248843396292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91-4BEE-98EC-70478D753B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8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Sheet1!$B$2:$G$2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Sheet1!$B$4:$G$4</c:f>
              <c:numCache>
                <c:formatCode>#,##0.00</c:formatCode>
                <c:ptCount val="6"/>
                <c:pt idx="0">
                  <c:v>886.55</c:v>
                </c:pt>
                <c:pt idx="1">
                  <c:v>894</c:v>
                </c:pt>
                <c:pt idx="2">
                  <c:v>856.75</c:v>
                </c:pt>
                <c:pt idx="3">
                  <c:v>826.95</c:v>
                </c:pt>
                <c:pt idx="4">
                  <c:v>670.5</c:v>
                </c:pt>
                <c:pt idx="5">
                  <c:v>670.5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91-4BEE-98EC-70478D753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5273856"/>
        <c:axId val="175275392"/>
      </c:barChart>
      <c:catAx>
        <c:axId val="17527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275392"/>
        <c:crosses val="autoZero"/>
        <c:auto val="1"/>
        <c:lblAlgn val="ctr"/>
        <c:lblOffset val="100"/>
        <c:noMultiLvlLbl val="0"/>
      </c:catAx>
      <c:valAx>
        <c:axId val="175275392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7527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12838226827871E-3"/>
          <c:y val="4.9886621315192746E-2"/>
          <c:w val="0.9654576856649395"/>
          <c:h val="0.8028271466066742"/>
        </c:manualLayout>
      </c:layout>
      <c:lineChart>
        <c:grouping val="standard"/>
        <c:varyColors val="0"/>
        <c:ser>
          <c:idx val="0"/>
          <c:order val="0"/>
          <c:tx>
            <c:strRef>
              <c:f>Sheet2!$A$22</c:f>
              <c:strCache>
                <c:ptCount val="1"/>
                <c:pt idx="0">
                  <c:v>приходи од рекламирање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B4C8-47BA-BF35-A6ED188F9DF6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80-4C40-BAC1-A3150EDF89A5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C8-47BA-BF35-A6ED188F9DF6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80-4C40-BAC1-A3150EDF89A5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381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80-4C40-BAC1-A3150EDF89A5}"/>
              </c:ext>
            </c:extLst>
          </c:dPt>
          <c:dLbls>
            <c:dLbl>
              <c:idx val="0"/>
              <c:layout>
                <c:manualLayout>
                  <c:x val="-5.0662061024755324E-2"/>
                  <c:y val="-5.8956916099773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C8-47BA-BF35-A6ED188F9DF6}"/>
                </c:ext>
              </c:extLst>
            </c:dLbl>
            <c:dLbl>
              <c:idx val="1"/>
              <c:layout>
                <c:manualLayout>
                  <c:x val="-3.4542314335060449E-2"/>
                  <c:y val="-6.349206349206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C8-47BA-BF35-A6ED188F9DF6}"/>
                </c:ext>
              </c:extLst>
            </c:dLbl>
            <c:dLbl>
              <c:idx val="2"/>
              <c:layout>
                <c:manualLayout>
                  <c:x val="-5.7570523891767457E-2"/>
                  <c:y val="4.0816326530612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80-4C40-BAC1-A3150EDF89A5}"/>
                </c:ext>
              </c:extLst>
            </c:dLbl>
            <c:dLbl>
              <c:idx val="3"/>
              <c:layout>
                <c:manualLayout>
                  <c:x val="-6.217616580310889E-2"/>
                  <c:y val="-4.9886621315192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C8-47BA-BF35-A6ED188F9DF6}"/>
                </c:ext>
              </c:extLst>
            </c:dLbl>
            <c:dLbl>
              <c:idx val="4"/>
              <c:layout>
                <c:manualLayout>
                  <c:x val="-5.2964881980426107E-2"/>
                  <c:y val="-4.9886621315192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80-4C40-BAC1-A3150EDF89A5}"/>
                </c:ext>
              </c:extLst>
            </c:dLbl>
            <c:dLbl>
              <c:idx val="5"/>
              <c:layout>
                <c:manualLayout>
                  <c:x val="-4.3753598157743233E-2"/>
                  <c:y val="3.174603174603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80-4C40-BAC1-A3150EDF89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Sheet2!$B$21:$G$21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Sheet2!$B$22:$G$22</c:f>
              <c:numCache>
                <c:formatCode>General</c:formatCode>
                <c:ptCount val="6"/>
                <c:pt idx="0">
                  <c:v>34.33</c:v>
                </c:pt>
                <c:pt idx="1">
                  <c:v>12.99</c:v>
                </c:pt>
                <c:pt idx="2">
                  <c:v>7.13</c:v>
                </c:pt>
                <c:pt idx="3">
                  <c:v>40.729999999999997</c:v>
                </c:pt>
                <c:pt idx="4">
                  <c:v>37.630000000000003</c:v>
                </c:pt>
                <c:pt idx="5">
                  <c:v>12.28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C8-47BA-BF35-A6ED188F9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5381120"/>
        <c:axId val="175403392"/>
      </c:lineChart>
      <c:catAx>
        <c:axId val="17538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5403392"/>
        <c:crosses val="autoZero"/>
        <c:auto val="1"/>
        <c:lblAlgn val="ctr"/>
        <c:lblOffset val="100"/>
        <c:noMultiLvlLbl val="0"/>
      </c:catAx>
      <c:valAx>
        <c:axId val="175403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5381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Sheet1!$A$33</c:f>
              <c:strCache>
                <c:ptCount val="1"/>
                <c:pt idx="0">
                  <c:v>вкупни трошоци</c:v>
                </c:pt>
              </c:strCache>
            </c:strRef>
          </c:tx>
          <c:spPr>
            <a:solidFill>
              <a:srgbClr val="8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Sheet1!$B$32:$G$32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Sheet1!$B$33:$G$33</c:f>
              <c:numCache>
                <c:formatCode>#,##0.00</c:formatCode>
                <c:ptCount val="6"/>
                <c:pt idx="0" formatCode="General">
                  <c:v>971.03</c:v>
                </c:pt>
                <c:pt idx="1">
                  <c:v>1455.83</c:v>
                </c:pt>
                <c:pt idx="2" formatCode="General">
                  <c:v>937.72</c:v>
                </c:pt>
                <c:pt idx="3" formatCode="General">
                  <c:v>985.42</c:v>
                </c:pt>
                <c:pt idx="4">
                  <c:v>1064.52</c:v>
                </c:pt>
                <c:pt idx="5">
                  <c:v>1132.21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9-4BD5-8969-FA7F6BE18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5434368"/>
        <c:axId val="176296320"/>
      </c:barChart>
      <c:catAx>
        <c:axId val="175434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96320"/>
        <c:crosses val="autoZero"/>
        <c:auto val="1"/>
        <c:lblAlgn val="ctr"/>
        <c:lblOffset val="100"/>
        <c:noMultiLvlLbl val="0"/>
      </c:catAx>
      <c:valAx>
        <c:axId val="176296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5434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'vkupni prihodi'!$A$39</c:f>
              <c:strCache>
                <c:ptCount val="1"/>
                <c:pt idx="0">
                  <c:v>Алфа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1026174372434215"/>
                  <c:y val="1.7360991041373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B9-4763-A46A-45D00F1C78CD}"/>
                </c:ext>
              </c:extLst>
            </c:dLbl>
            <c:dLbl>
              <c:idx val="1"/>
              <c:layout>
                <c:manualLayout>
                  <c:x val="-1.3154027027693748E-3"/>
                  <c:y val="-6.1683183512813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83-4923-8607-8DA3F225970F}"/>
                </c:ext>
              </c:extLst>
            </c:dLbl>
            <c:dLbl>
              <c:idx val="2"/>
              <c:layout>
                <c:manualLayout>
                  <c:x val="-7.8924162166159606E-3"/>
                  <c:y val="-1.850495505384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83-4923-8607-8DA3F225970F}"/>
                </c:ext>
              </c:extLst>
            </c:dLbl>
            <c:dLbl>
              <c:idx val="4"/>
              <c:layout>
                <c:manualLayout>
                  <c:x val="-1.2500000000000001E-2"/>
                  <c:y val="-2.4305555555555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B9-4763-A46A-45D00F1C7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'vkupni prihodi'!$B$38:$G$38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'vkupni prihodi'!$B$39:$G$39</c:f>
              <c:numCache>
                <c:formatCode>#,##0.00</c:formatCode>
                <c:ptCount val="6"/>
                <c:pt idx="0">
                  <c:v>141.82</c:v>
                </c:pt>
                <c:pt idx="1">
                  <c:v>132.78</c:v>
                </c:pt>
                <c:pt idx="2">
                  <c:v>119.89</c:v>
                </c:pt>
                <c:pt idx="3">
                  <c:v>155.52000000000001</c:v>
                </c:pt>
                <c:pt idx="4">
                  <c:v>122.64</c:v>
                </c:pt>
                <c:pt idx="5">
                  <c:v>139.72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B9-4763-A46A-45D00F1C78CD}"/>
            </c:ext>
          </c:extLst>
        </c:ser>
        <c:ser>
          <c:idx val="1"/>
          <c:order val="1"/>
          <c:tx>
            <c:strRef>
              <c:f>'vkupni prihodi'!$A$40</c:f>
              <c:strCache>
                <c:ptCount val="1"/>
                <c:pt idx="0">
                  <c:v>Алсат-М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9134699508715253E-2"/>
                  <c:y val="-3.3683630013174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B9-4763-A46A-45D00F1C78CD}"/>
                </c:ext>
              </c:extLst>
            </c:dLbl>
            <c:dLbl>
              <c:idx val="1"/>
              <c:layout>
                <c:manualLayout>
                  <c:x val="-4.494666532068111E-2"/>
                  <c:y val="-4.9247832347804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B9-4763-A46A-45D00F1C78CD}"/>
                </c:ext>
              </c:extLst>
            </c:dLbl>
            <c:dLbl>
              <c:idx val="5"/>
              <c:layout>
                <c:manualLayout>
                  <c:x val="-4.4946665320681228E-2"/>
                  <c:y val="-3.3683630013174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B9-4763-A46A-45D00F1C7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'vkupni prihodi'!$B$38:$G$38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'vkupni prihodi'!$B$40:$G$40</c:f>
              <c:numCache>
                <c:formatCode>#,##0.00</c:formatCode>
                <c:ptCount val="6"/>
                <c:pt idx="0">
                  <c:v>156.66999999999999</c:v>
                </c:pt>
                <c:pt idx="1">
                  <c:v>159.68</c:v>
                </c:pt>
                <c:pt idx="2">
                  <c:v>141.88</c:v>
                </c:pt>
                <c:pt idx="3">
                  <c:v>185.45</c:v>
                </c:pt>
                <c:pt idx="4">
                  <c:v>162.97999999999999</c:v>
                </c:pt>
                <c:pt idx="5">
                  <c:v>159.71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9B9-4763-A46A-45D00F1C78CD}"/>
            </c:ext>
          </c:extLst>
        </c:ser>
        <c:ser>
          <c:idx val="2"/>
          <c:order val="2"/>
          <c:tx>
            <c:strRef>
              <c:f>'vkupni prihodi'!$A$41</c:f>
              <c:strCache>
                <c:ptCount val="1"/>
                <c:pt idx="0">
                  <c:v>Kанал 5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'vkupni prihodi'!$B$38:$G$38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'vkupni prihodi'!$B$41:$G$41</c:f>
              <c:numCache>
                <c:formatCode>#,##0.00</c:formatCode>
                <c:ptCount val="6"/>
                <c:pt idx="0">
                  <c:v>188.13</c:v>
                </c:pt>
                <c:pt idx="1">
                  <c:v>225.73</c:v>
                </c:pt>
                <c:pt idx="2">
                  <c:v>225.95</c:v>
                </c:pt>
                <c:pt idx="3">
                  <c:v>276.33999999999997</c:v>
                </c:pt>
                <c:pt idx="4">
                  <c:v>242.09</c:v>
                </c:pt>
                <c:pt idx="5">
                  <c:v>218.44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9B9-4763-A46A-45D00F1C78CD}"/>
            </c:ext>
          </c:extLst>
        </c:ser>
        <c:ser>
          <c:idx val="3"/>
          <c:order val="3"/>
          <c:tx>
            <c:strRef>
              <c:f>'vkupni prihodi'!$A$42</c:f>
              <c:strCache>
                <c:ptCount val="1"/>
                <c:pt idx="0">
                  <c:v>Сител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F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8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'vkupni prihodi'!$B$38:$G$38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'vkupni prihodi'!$B$42:$G$42</c:f>
              <c:numCache>
                <c:formatCode>#,##0.00</c:formatCode>
                <c:ptCount val="6"/>
                <c:pt idx="0">
                  <c:v>432.45</c:v>
                </c:pt>
                <c:pt idx="1">
                  <c:v>480.77</c:v>
                </c:pt>
                <c:pt idx="2">
                  <c:v>360.35</c:v>
                </c:pt>
                <c:pt idx="3">
                  <c:v>448.64</c:v>
                </c:pt>
                <c:pt idx="4">
                  <c:v>413.69</c:v>
                </c:pt>
                <c:pt idx="5">
                  <c:v>474.04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9B9-4763-A46A-45D00F1C78CD}"/>
            </c:ext>
          </c:extLst>
        </c:ser>
        <c:ser>
          <c:idx val="4"/>
          <c:order val="4"/>
          <c:tx>
            <c:strRef>
              <c:f>'vkupni prihodi'!$A$43</c:f>
              <c:strCache>
                <c:ptCount val="1"/>
                <c:pt idx="0">
                  <c:v>Телма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1773504273504271E-2"/>
                  <c:y val="8.900138678062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B9-4763-A46A-45D00F1C78CD}"/>
                </c:ext>
              </c:extLst>
            </c:dLbl>
            <c:dLbl>
              <c:idx val="1"/>
              <c:layout>
                <c:manualLayout>
                  <c:x val="-4.8504273504273505E-2"/>
                  <c:y val="6.059623220169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B9-4763-A46A-45D00F1C78CD}"/>
                </c:ext>
              </c:extLst>
            </c:dLbl>
            <c:dLbl>
              <c:idx val="2"/>
              <c:layout>
                <c:manualLayout>
                  <c:x val="-4.8343932969917222E-2"/>
                  <c:y val="6.81680782893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B9-4763-A46A-45D00F1C78CD}"/>
                </c:ext>
              </c:extLst>
            </c:dLbl>
            <c:dLbl>
              <c:idx val="3"/>
              <c:layout>
                <c:manualLayout>
                  <c:x val="-3.327999865401448E-2"/>
                  <c:y val="6.816807828931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9B9-4763-A46A-45D00F1C78CD}"/>
                </c:ext>
              </c:extLst>
            </c:dLbl>
            <c:dLbl>
              <c:idx val="4"/>
              <c:layout>
                <c:manualLayout>
                  <c:x val="-4.1933676559660966E-2"/>
                  <c:y val="5.7123914751744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B9-4763-A46A-45D00F1C78CD}"/>
                </c:ext>
              </c:extLst>
            </c:dLbl>
            <c:dLbl>
              <c:idx val="5"/>
              <c:layout>
                <c:manualLayout>
                  <c:x val="-2.1367521367522935E-3"/>
                  <c:y val="2.6501461306674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9B9-4763-A46A-45D00F1C7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'vkupni prihodi'!$B$38:$G$38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'vkupni prihodi'!$B$43:$G$43</c:f>
              <c:numCache>
                <c:formatCode>#,##0.00</c:formatCode>
                <c:ptCount val="6"/>
                <c:pt idx="0">
                  <c:v>144.79</c:v>
                </c:pt>
                <c:pt idx="1">
                  <c:v>121.54</c:v>
                </c:pt>
                <c:pt idx="2">
                  <c:v>119.79</c:v>
                </c:pt>
                <c:pt idx="3">
                  <c:v>134.06</c:v>
                </c:pt>
                <c:pt idx="4">
                  <c:v>118.25</c:v>
                </c:pt>
                <c:pt idx="5">
                  <c:v>115.02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69B9-4763-A46A-45D00F1C7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260096"/>
        <c:axId val="122270080"/>
      </c:lineChart>
      <c:catAx>
        <c:axId val="12226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270080"/>
        <c:crosses val="autoZero"/>
        <c:auto val="1"/>
        <c:lblAlgn val="ctr"/>
        <c:lblOffset val="100"/>
        <c:noMultiLvlLbl val="0"/>
      </c:catAx>
      <c:valAx>
        <c:axId val="122270080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2226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Sheet2!$A$3</c:f>
              <c:strCache>
                <c:ptCount val="1"/>
                <c:pt idx="0">
                  <c:v>Алфа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9.7265069727273653E-17"/>
                  <c:y val="-2.95800035449421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7E-4656-8313-2258ACA4E747}"/>
                </c:ext>
              </c:extLst>
            </c:dLbl>
            <c:dLbl>
              <c:idx val="4"/>
              <c:layout>
                <c:manualLayout>
                  <c:x val="-9.7265069727273653E-17"/>
                  <c:y val="-2.95800035449432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7E-4656-8313-2258ACA4E747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7E-4656-8313-2258ACA4E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Sheet2!$B$2:$G$2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Sheet2!$B$3:$G$3</c:f>
              <c:numCache>
                <c:formatCode>#,##0.00</c:formatCode>
                <c:ptCount val="6"/>
                <c:pt idx="0">
                  <c:v>122.69000000000001</c:v>
                </c:pt>
                <c:pt idx="1">
                  <c:v>113.29</c:v>
                </c:pt>
                <c:pt idx="2">
                  <c:v>94.33</c:v>
                </c:pt>
                <c:pt idx="3">
                  <c:v>40.700000000000003</c:v>
                </c:pt>
                <c:pt idx="4">
                  <c:v>36.79</c:v>
                </c:pt>
                <c:pt idx="5">
                  <c:v>42.15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7E-4656-8313-2258ACA4E747}"/>
            </c:ext>
          </c:extLst>
        </c:ser>
        <c:ser>
          <c:idx val="1"/>
          <c:order val="1"/>
          <c:tx>
            <c:strRef>
              <c:f>Sheet2!$A$4</c:f>
              <c:strCache>
                <c:ptCount val="1"/>
                <c:pt idx="0">
                  <c:v>Алсат-М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600"/>
                      <a:t>131.94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07E-4656-8313-2258ACA4E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Sheet2!$B$2:$G$2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Sheet2!$B$4:$G$4</c:f>
              <c:numCache>
                <c:formatCode>#,##0.00</c:formatCode>
                <c:ptCount val="6"/>
                <c:pt idx="0">
                  <c:v>137.60999999999999</c:v>
                </c:pt>
                <c:pt idx="1">
                  <c:v>131.92000000000002</c:v>
                </c:pt>
                <c:pt idx="2">
                  <c:v>107.47999999999999</c:v>
                </c:pt>
                <c:pt idx="3">
                  <c:v>144.54</c:v>
                </c:pt>
                <c:pt idx="4">
                  <c:v>140.9</c:v>
                </c:pt>
                <c:pt idx="5">
                  <c:v>139.44999999999999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7E-4656-8313-2258ACA4E747}"/>
            </c:ext>
          </c:extLst>
        </c:ser>
        <c:ser>
          <c:idx val="2"/>
          <c:order val="2"/>
          <c:tx>
            <c:strRef>
              <c:f>Sheet2!$A$5</c:f>
              <c:strCache>
                <c:ptCount val="1"/>
                <c:pt idx="0">
                  <c:v>Kанал 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Sheet2!$B$2:$G$2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Sheet2!$B$5:$G$5</c:f>
              <c:numCache>
                <c:formatCode>#,##0.00</c:formatCode>
                <c:ptCount val="6"/>
                <c:pt idx="0">
                  <c:v>171.03</c:v>
                </c:pt>
                <c:pt idx="1">
                  <c:v>201.67999999999998</c:v>
                </c:pt>
                <c:pt idx="2">
                  <c:v>173.13</c:v>
                </c:pt>
                <c:pt idx="3">
                  <c:v>231.39</c:v>
                </c:pt>
                <c:pt idx="4">
                  <c:v>227.8</c:v>
                </c:pt>
                <c:pt idx="5">
                  <c:v>204.75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7E-4656-8313-2258ACA4E747}"/>
            </c:ext>
          </c:extLst>
        </c:ser>
        <c:ser>
          <c:idx val="3"/>
          <c:order val="3"/>
          <c:tx>
            <c:strRef>
              <c:f>Sheet2!$A$6</c:f>
              <c:strCache>
                <c:ptCount val="1"/>
                <c:pt idx="0">
                  <c:v>Сител</c:v>
                </c:pt>
              </c:strCache>
            </c:strRef>
          </c:tx>
          <c:spPr>
            <a:solidFill>
              <a:srgbClr val="8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Sheet2!$B$2:$G$2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Sheet2!$B$6:$G$6</c:f>
              <c:numCache>
                <c:formatCode>#,##0.00</c:formatCode>
                <c:ptCount val="6"/>
                <c:pt idx="0">
                  <c:v>408.39</c:v>
                </c:pt>
                <c:pt idx="1">
                  <c:v>408.81</c:v>
                </c:pt>
                <c:pt idx="2">
                  <c:v>293.23</c:v>
                </c:pt>
                <c:pt idx="3">
                  <c:v>383.48</c:v>
                </c:pt>
                <c:pt idx="4">
                  <c:v>402.5</c:v>
                </c:pt>
                <c:pt idx="5">
                  <c:v>464.88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07E-4656-8313-2258ACA4E747}"/>
            </c:ext>
          </c:extLst>
        </c:ser>
        <c:ser>
          <c:idx val="4"/>
          <c:order val="4"/>
          <c:tx>
            <c:strRef>
              <c:f>Sheet2!$A$7</c:f>
              <c:strCache>
                <c:ptCount val="1"/>
                <c:pt idx="0">
                  <c:v>Телма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105.50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07E-4656-8313-2258ACA4E7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gradFill>
                        <a:gsLst>
                          <a:gs pos="0">
                            <a:schemeClr val="accent1">
                              <a:lumMod val="5000"/>
                              <a:lumOff val="95000"/>
                            </a:schemeClr>
                          </a:gs>
                          <a:gs pos="74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83000">
                            <a:schemeClr val="accent1">
                              <a:lumMod val="45000"/>
                              <a:lumOff val="55000"/>
                            </a:schemeClr>
                          </a:gs>
                          <a:gs pos="100000">
                            <a:schemeClr val="accent1">
                              <a:lumMod val="30000"/>
                              <a:lumOff val="70000"/>
                            </a:schemeClr>
                          </a:gs>
                        </a:gsLst>
                        <a:lin ang="5400000" scaled="1"/>
                      </a:gradFill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Sheet2!$B$2:$G$2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Sheet2!$B$7:$G$7</c:f>
              <c:numCache>
                <c:formatCode>#,##0.00</c:formatCode>
                <c:ptCount val="6"/>
                <c:pt idx="0">
                  <c:v>114.87</c:v>
                </c:pt>
                <c:pt idx="1">
                  <c:v>105.45</c:v>
                </c:pt>
                <c:pt idx="2">
                  <c:v>93.91</c:v>
                </c:pt>
                <c:pt idx="3">
                  <c:v>94.67</c:v>
                </c:pt>
                <c:pt idx="4">
                  <c:v>104.35</c:v>
                </c:pt>
                <c:pt idx="5">
                  <c:v>104.06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07E-4656-8313-2258ACA4E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222592"/>
        <c:axId val="176224128"/>
      </c:barChart>
      <c:catAx>
        <c:axId val="17622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224128"/>
        <c:crosses val="autoZero"/>
        <c:auto val="1"/>
        <c:lblAlgn val="ctr"/>
        <c:lblOffset val="100"/>
        <c:noMultiLvlLbl val="0"/>
      </c:catAx>
      <c:valAx>
        <c:axId val="17622412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7622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Sheet1!$A$59</c:f>
              <c:strCache>
                <c:ptCount val="1"/>
                <c:pt idx="0">
                  <c:v>приходи од реклами без ппр</c:v>
                </c:pt>
              </c:strCache>
            </c:strRef>
          </c:tx>
          <c:spPr>
            <a:ln w="34925" cap="rnd">
              <a:solidFill>
                <a:schemeClr val="tx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Sheet1!$B$58:$G$58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Sheet1!$B$59:$G$59</c:f>
              <c:numCache>
                <c:formatCode>General</c:formatCode>
                <c:ptCount val="6"/>
                <c:pt idx="0">
                  <c:v>954.59</c:v>
                </c:pt>
                <c:pt idx="1">
                  <c:v>961.22</c:v>
                </c:pt>
                <c:pt idx="2">
                  <c:v>762.08</c:v>
                </c:pt>
                <c:pt idx="3">
                  <c:v>894.77</c:v>
                </c:pt>
                <c:pt idx="4">
                  <c:v>912.34</c:v>
                </c:pt>
                <c:pt idx="5">
                  <c:v>955.29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43-48D6-90A8-10169D383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261376"/>
        <c:axId val="176271360"/>
      </c:lineChart>
      <c:catAx>
        <c:axId val="1762613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271360"/>
        <c:crosses val="autoZero"/>
        <c:auto val="1"/>
        <c:lblAlgn val="ctr"/>
        <c:lblOffset val="100"/>
        <c:noMultiLvlLbl val="0"/>
      </c:catAx>
      <c:valAx>
        <c:axId val="176271360"/>
        <c:scaling>
          <c:orientation val="minMax"/>
          <c:min val="600"/>
        </c:scaling>
        <c:delete val="1"/>
        <c:axPos val="l"/>
        <c:numFmt formatCode="General" sourceLinked="1"/>
        <c:majorTickMark val="none"/>
        <c:minorTickMark val="none"/>
        <c:tickLblPos val="nextTo"/>
        <c:crossAx val="176261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FDE57-E410-448E-B5EC-406557627375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796C3-158D-4A96-BD85-3D8F4A95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7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8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42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7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29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23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Регионалните</a:t>
            </a:r>
            <a:r>
              <a:rPr lang="ru-RU" baseline="0" dirty="0"/>
              <a:t> </a:t>
            </a:r>
            <a:r>
              <a:rPr lang="ru-RU" dirty="0"/>
              <a:t>радиостаници оствариле речиси </a:t>
            </a:r>
            <a:r>
              <a:rPr lang="ru-RU" baseline="0" dirty="0"/>
              <a:t> 58</a:t>
            </a:r>
            <a:r>
              <a:rPr lang="ru-RU" dirty="0"/>
              <a:t> милиони денари. 43% од овој износ го оствариле само две радиостаници – Буба Мара и Спортско радио.</a:t>
            </a:r>
          </a:p>
          <a:p>
            <a:endParaRPr lang="ru-RU" dirty="0"/>
          </a:p>
          <a:p>
            <a:r>
              <a:rPr lang="ru-RU" dirty="0"/>
              <a:t>Само шест радија оствариле повеќе приходи отколку во 2022 година.</a:t>
            </a:r>
          </a:p>
          <a:p>
            <a:endParaRPr lang="ru-RU" dirty="0"/>
          </a:p>
          <a:p>
            <a:r>
              <a:rPr lang="ru-RU" dirty="0"/>
              <a:t>81% од вкупните приходи биле остварени од продажба на времето за рекламирање. Најмногу прихои од реклами, во износ од 9,78 милиони денари остварила</a:t>
            </a:r>
            <a:r>
              <a:rPr lang="ru-RU" baseline="0" dirty="0"/>
              <a:t> радиостаницата Буба Мара.</a:t>
            </a:r>
          </a:p>
          <a:p>
            <a:endParaRPr lang="ru-RU" baseline="0" dirty="0"/>
          </a:p>
          <a:p>
            <a:r>
              <a:rPr lang="ru-RU" dirty="0"/>
              <a:t>Седум радиостаници ја завршиле годината со добивка, а седум прикажале загуба.</a:t>
            </a:r>
            <a:r>
              <a:rPr lang="ru-RU" baseline="0" dirty="0"/>
              <a:t> Заедничкиот резултат од работењето бил добивка од еден милион денари. 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67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069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5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41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8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6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8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30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k-MK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45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1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796C3-158D-4A96-BD85-3D8F4A9587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3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137B-2542-49AB-9E5C-E48A094A8EF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48C-DDA8-4507-A6CE-928915A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5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137B-2542-49AB-9E5C-E48A094A8EF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48C-DDA8-4507-A6CE-928915A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2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137B-2542-49AB-9E5C-E48A094A8EF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48C-DDA8-4507-A6CE-928915A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137B-2542-49AB-9E5C-E48A094A8EF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48C-DDA8-4507-A6CE-928915A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2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137B-2542-49AB-9E5C-E48A094A8EF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48C-DDA8-4507-A6CE-928915A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76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137B-2542-49AB-9E5C-E48A094A8EF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48C-DDA8-4507-A6CE-928915A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2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137B-2542-49AB-9E5C-E48A094A8EF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48C-DDA8-4507-A6CE-928915A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7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137B-2542-49AB-9E5C-E48A094A8EF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48C-DDA8-4507-A6CE-928915A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3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137B-2542-49AB-9E5C-E48A094A8EF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48C-DDA8-4507-A6CE-928915A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5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137B-2542-49AB-9E5C-E48A094A8EF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48C-DDA8-4507-A6CE-928915A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4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B137B-2542-49AB-9E5C-E48A094A8EF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A48C-DDA8-4507-A6CE-928915A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B137B-2542-49AB-9E5C-E48A094A8EF3}" type="datetimeFigureOut">
              <a:rPr lang="en-US" smtClean="0"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A48C-DDA8-4507-A6CE-928915A2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1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23.svg"/><Relationship Id="rId4" Type="http://schemas.openxmlformats.org/officeDocument/2006/relationships/image" Target="../media/image13.svg"/><Relationship Id="rId9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5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svg"/><Relationship Id="rId7" Type="http://schemas.openxmlformats.org/officeDocument/2006/relationships/image" Target="../media/image21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23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5.svg"/><Relationship Id="rId7" Type="http://schemas.openxmlformats.org/officeDocument/2006/relationships/image" Target="../media/image2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1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6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2433" y="2376832"/>
            <a:ext cx="72819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/>
              <a:t> </a:t>
            </a:r>
            <a:endParaRPr lang="en-US" dirty="0"/>
          </a:p>
          <a:p>
            <a:pPr algn="ctr"/>
            <a:r>
              <a:rPr lang="mk-MK" sz="2400" b="1" dirty="0">
                <a:solidFill>
                  <a:srgbClr val="8F0000"/>
                </a:solidFill>
              </a:rPr>
              <a:t>АНАЛИЗА НА ПАЗАРОТ ЗА 2023                                          И РОДОВАТА (НЕ)РАМНОТЕЖА ВО СОПСТВЕНИЧКАТА И КАДРОВСКАТА СТРУКТУРА ВО РАДИОДИФУЗИЈАТА</a:t>
            </a:r>
            <a:endParaRPr lang="en-US" sz="2400" b="1" dirty="0">
              <a:solidFill>
                <a:srgbClr val="8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9753" cy="6858000"/>
          </a:xfrm>
          <a:prstGeom prst="rect">
            <a:avLst/>
          </a:prstGeom>
          <a:solidFill>
            <a:srgbClr val="8F0000"/>
          </a:solidFill>
          <a:ln>
            <a:solidFill>
              <a:srgbClr val="8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1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87968" y="5263481"/>
            <a:ext cx="3096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/>
              <a:t> </a:t>
            </a:r>
            <a:endParaRPr lang="en-US" dirty="0"/>
          </a:p>
          <a:p>
            <a:pPr algn="r"/>
            <a:r>
              <a:rPr lang="mk-MK" dirty="0">
                <a:solidFill>
                  <a:srgbClr val="8F0000"/>
                </a:solidFill>
              </a:rPr>
              <a:t>Катерина Доневска </a:t>
            </a:r>
          </a:p>
          <a:p>
            <a:pPr algn="r"/>
            <a:r>
              <a:rPr lang="mk-MK" dirty="0">
                <a:solidFill>
                  <a:srgbClr val="8F0000"/>
                </a:solidFill>
              </a:rPr>
              <a:t>Марина Трајкова</a:t>
            </a:r>
            <a:endParaRPr lang="en-US" dirty="0">
              <a:solidFill>
                <a:srgbClr val="8F0000"/>
              </a:solidFill>
            </a:endParaRPr>
          </a:p>
          <a:p>
            <a:pPr algn="r"/>
            <a:r>
              <a:rPr lang="mk-MK" dirty="0">
                <a:solidFill>
                  <a:srgbClr val="8F0000"/>
                </a:solidFill>
              </a:rPr>
              <a:t>м-р Виктор Стојанов</a:t>
            </a:r>
            <a:endParaRPr lang="en-US" dirty="0">
              <a:solidFill>
                <a:srgbClr val="8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1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003062"/>
              </p:ext>
            </p:extLst>
          </p:nvPr>
        </p:nvGraphicFramePr>
        <p:xfrm>
          <a:off x="541176" y="1572207"/>
          <a:ext cx="5035420" cy="353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8269" y="941265"/>
            <a:ext cx="346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600" dirty="0"/>
              <a:t>Вкупни трошоци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E4D1DD-1B73-C145-BE9F-4F4D8F59FD4C}"/>
              </a:ext>
            </a:extLst>
          </p:cNvPr>
          <p:cNvSpPr txBox="1"/>
          <p:nvPr/>
        </p:nvSpPr>
        <p:spPr>
          <a:xfrm>
            <a:off x="1140813" y="5253677"/>
            <a:ext cx="4361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mk-MK" sz="1600" dirty="0">
                <a:cs typeface="Arial" panose="020B0604020202020204" pitchFamily="34" charset="0"/>
              </a:rPr>
              <a:t>Трошоци за плати – 112,53 мил. денари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4D1DD-1B73-C145-BE9F-4F4D8F59FD4C}"/>
              </a:ext>
            </a:extLst>
          </p:cNvPr>
          <p:cNvSpPr txBox="1"/>
          <p:nvPr/>
        </p:nvSpPr>
        <p:spPr>
          <a:xfrm>
            <a:off x="717549" y="5592231"/>
            <a:ext cx="5208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mk-MK" sz="1600" dirty="0">
                <a:cs typeface="Arial" panose="020B0604020202020204" pitchFamily="34" charset="0"/>
              </a:rPr>
              <a:t>Трошоци за набавка на содржини – 12,03 мил. денари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7544" y="1110542"/>
            <a:ext cx="3404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mk-MK" sz="1600" dirty="0">
                <a:ea typeface="Tahoma" pitchFamily="34" charset="0"/>
                <a:cs typeface="Tahoma" pitchFamily="34" charset="0"/>
              </a:rPr>
              <a:t>Финансиски резултат – загуба од </a:t>
            </a:r>
            <a:r>
              <a:rPr lang="mk-MK" sz="1600" u="sng" dirty="0">
                <a:ea typeface="Tahoma" pitchFamily="34" charset="0"/>
                <a:cs typeface="Tahoma" pitchFamily="34" charset="0"/>
              </a:rPr>
              <a:t>112.60 мил. денари</a:t>
            </a:r>
            <a:endParaRPr lang="en-US" sz="1600" u="sng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4789" y="5277547"/>
            <a:ext cx="38897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600" dirty="0">
                <a:ea typeface="Tahoma" pitchFamily="34" charset="0"/>
                <a:cs typeface="Tahoma" pitchFamily="34" charset="0"/>
              </a:rPr>
              <a:t>Просечен број на вработени - 211 лица</a:t>
            </a:r>
            <a:endParaRPr lang="en-US" sz="1600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08560"/>
              </p:ext>
            </p:extLst>
          </p:nvPr>
        </p:nvGraphicFramePr>
        <p:xfrm>
          <a:off x="7773624" y="2381055"/>
          <a:ext cx="2872132" cy="2216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5152">
                  <a:extLst>
                    <a:ext uri="{9D8B030D-6E8A-4147-A177-3AD203B41FA5}">
                      <a16:colId xmlns:a16="http://schemas.microsoft.com/office/drawing/2014/main" val="4267382139"/>
                    </a:ext>
                  </a:extLst>
                </a:gridCol>
                <a:gridCol w="1136980">
                  <a:extLst>
                    <a:ext uri="{9D8B030D-6E8A-4147-A177-3AD203B41FA5}">
                      <a16:colId xmlns:a16="http://schemas.microsoft.com/office/drawing/2014/main" val="930473104"/>
                    </a:ext>
                  </a:extLst>
                </a:gridCol>
              </a:tblGrid>
              <a:tr h="316658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mk-MK" sz="1600" b="0" i="0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2023</a:t>
                      </a:r>
                      <a:endParaRPr lang="mk-MK" sz="1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15057"/>
                  </a:ext>
                </a:extLst>
              </a:tr>
              <a:tr h="316658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ТВ 24 Вести 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600" u="none" strike="noStrike" dirty="0">
                          <a:effectLst/>
                        </a:rPr>
                        <a:t>-35.98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60435"/>
                  </a:ext>
                </a:extLst>
              </a:tr>
              <a:tr h="316658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Наша ТВ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600" u="none" strike="noStrike" dirty="0">
                          <a:effectLst/>
                        </a:rPr>
                        <a:t>-4.45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890036"/>
                  </a:ext>
                </a:extLst>
              </a:tr>
              <a:tr h="316658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ТВ Компани 21-М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600" u="none" strike="noStrike" dirty="0">
                          <a:effectLst/>
                        </a:rPr>
                        <a:t>-14.74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519248"/>
                  </a:ext>
                </a:extLst>
              </a:tr>
              <a:tr h="316658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>
                          <a:effectLst/>
                        </a:rPr>
                        <a:t>ТВ Шења</a:t>
                      </a:r>
                      <a:endParaRPr lang="mk-M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600" u="none" strike="noStrike" dirty="0">
                          <a:effectLst/>
                        </a:rPr>
                        <a:t>1.31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478684"/>
                  </a:ext>
                </a:extLst>
              </a:tr>
              <a:tr h="316658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>
                          <a:effectLst/>
                        </a:rPr>
                        <a:t>ТВ Клан</a:t>
                      </a:r>
                      <a:endParaRPr lang="mk-MK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600" u="none" strike="noStrike" dirty="0">
                          <a:effectLst/>
                        </a:rPr>
                        <a:t>-42.75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122071"/>
                  </a:ext>
                </a:extLst>
              </a:tr>
              <a:tr h="316658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ТВ Сонце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600" u="none" strike="noStrike" dirty="0">
                          <a:effectLst/>
                        </a:rPr>
                        <a:t>-15.99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88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799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921" y="439315"/>
            <a:ext cx="3560761" cy="373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dirty="0">
                <a:ea typeface="Tahoma" pitchFamily="34" charset="0"/>
                <a:cs typeface="Tahoma" pitchFamily="34" charset="0"/>
              </a:rPr>
              <a:t>Телевизии на регионално ниво</a:t>
            </a:r>
            <a:endParaRPr lang="en-US" b="1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263736"/>
              </p:ext>
            </p:extLst>
          </p:nvPr>
        </p:nvGraphicFramePr>
        <p:xfrm>
          <a:off x="1289957" y="1322615"/>
          <a:ext cx="9748157" cy="3477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225482"/>
              </p:ext>
            </p:extLst>
          </p:nvPr>
        </p:nvGraphicFramePr>
        <p:xfrm>
          <a:off x="906235" y="5151393"/>
          <a:ext cx="10523765" cy="9944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1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66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600" u="none" strike="noStrike" dirty="0">
                          <a:effectLst/>
                        </a:rPr>
                        <a:t>Д1 - Скопје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600" u="none" strike="noStrike" dirty="0">
                          <a:effectLst/>
                        </a:rPr>
                        <a:t>Д1 - Велес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600" u="none" strike="noStrike" dirty="0">
                          <a:effectLst/>
                        </a:rPr>
                        <a:t>Д3 - Туртел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600" u="none" strike="noStrike" dirty="0">
                          <a:effectLst/>
                        </a:rPr>
                        <a:t>Д4 - Боскија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600" u="none" strike="noStrike" dirty="0">
                          <a:effectLst/>
                        </a:rPr>
                        <a:t>Д5 - Пелистер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600" u="none" strike="noStrike" dirty="0">
                          <a:effectLst/>
                        </a:rPr>
                        <a:t>Д6 - Мали Влај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600" u="none" strike="noStrike" dirty="0">
                          <a:effectLst/>
                        </a:rPr>
                        <a:t>Д7 - Стогово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600" u="none" strike="noStrike" dirty="0">
                          <a:effectLst/>
                        </a:rPr>
                        <a:t>Д8 - Попова Шапка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mk-MK" sz="1600" u="none" strike="noStrike">
                          <a:effectLst/>
                        </a:rPr>
                        <a:t>вкупни приходи</a:t>
                      </a:r>
                      <a:endParaRPr lang="mk-MK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16.49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2.93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8.71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9.88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10.44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4.65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</a:t>
                      </a:r>
                      <a:r>
                        <a:rPr lang="mk-MK" sz="1600" u="none" strike="noStrike" dirty="0">
                          <a:effectLst/>
                        </a:rPr>
                        <a:t>0</a:t>
                      </a:r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5.03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380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5804" y="5501835"/>
            <a:ext cx="5068810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k-MK" sz="1600" dirty="0">
                <a:ea typeface="Tahoma" pitchFamily="34" charset="0"/>
                <a:cs typeface="Tahoma" pitchFamily="34" charset="0"/>
              </a:rPr>
              <a:t>Финансиски резултат – загуба од </a:t>
            </a:r>
            <a:r>
              <a:rPr lang="en-US" sz="1600" u="sng" dirty="0">
                <a:ea typeface="Tahoma" pitchFamily="34" charset="0"/>
                <a:cs typeface="Tahoma" pitchFamily="34" charset="0"/>
              </a:rPr>
              <a:t>14</a:t>
            </a:r>
            <a:r>
              <a:rPr lang="mk-MK" sz="1600" u="sng" dirty="0">
                <a:ea typeface="Tahoma" pitchFamily="34" charset="0"/>
                <a:cs typeface="Tahoma" pitchFamily="34" charset="0"/>
              </a:rPr>
              <a:t>.</a:t>
            </a:r>
            <a:r>
              <a:rPr lang="en-US" sz="1600" u="sng" dirty="0">
                <a:ea typeface="Tahoma" pitchFamily="34" charset="0"/>
                <a:cs typeface="Tahoma" pitchFamily="34" charset="0"/>
              </a:rPr>
              <a:t>12</a:t>
            </a:r>
            <a:r>
              <a:rPr lang="mk-MK" sz="1600" u="sng" dirty="0">
                <a:ea typeface="Tahoma" pitchFamily="34" charset="0"/>
                <a:cs typeface="Tahoma" pitchFamily="34" charset="0"/>
              </a:rPr>
              <a:t> мил. денари</a:t>
            </a:r>
            <a:endParaRPr lang="en-US" sz="1600" u="sng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60034" y="5484613"/>
            <a:ext cx="4869965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mk-MK" sz="1600" dirty="0">
                <a:ea typeface="Tahoma" pitchFamily="34" charset="0"/>
                <a:cs typeface="Tahoma" pitchFamily="34" charset="0"/>
              </a:rPr>
              <a:t>Просечен број на вработени -79 лица</a:t>
            </a:r>
            <a:endParaRPr lang="en-US" sz="1600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070295"/>
              </p:ext>
            </p:extLst>
          </p:nvPr>
        </p:nvGraphicFramePr>
        <p:xfrm>
          <a:off x="700767" y="898071"/>
          <a:ext cx="10745561" cy="385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2061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910" y="381849"/>
            <a:ext cx="3570287" cy="383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dirty="0">
                <a:ea typeface="Tahoma" pitchFamily="34" charset="0"/>
                <a:cs typeface="Tahoma" pitchFamily="34" charset="0"/>
              </a:rPr>
              <a:t>Телевизии на локално ниво</a:t>
            </a:r>
            <a:endParaRPr lang="en-US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25"/>
          <p:cNvSpPr txBox="1"/>
          <p:nvPr/>
        </p:nvSpPr>
        <p:spPr>
          <a:xfrm>
            <a:off x="2220296" y="4426834"/>
            <a:ext cx="618267" cy="2905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k-MK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ТВ</a:t>
            </a:r>
            <a:endParaRPr lang="en-US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26"/>
          <p:cNvSpPr txBox="1"/>
          <p:nvPr/>
        </p:nvSpPr>
        <p:spPr>
          <a:xfrm>
            <a:off x="2392489" y="3759737"/>
            <a:ext cx="618267" cy="2905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k-MK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ТВ</a:t>
            </a:r>
            <a:endParaRPr lang="en-US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7"/>
          <p:cNvSpPr txBox="1"/>
          <p:nvPr/>
        </p:nvSpPr>
        <p:spPr>
          <a:xfrm>
            <a:off x="2529761" y="2586142"/>
            <a:ext cx="617604" cy="29051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k-MK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 ТВ</a:t>
            </a:r>
            <a:endParaRPr lang="en-US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32"/>
          <p:cNvSpPr txBox="1"/>
          <p:nvPr/>
        </p:nvSpPr>
        <p:spPr>
          <a:xfrm>
            <a:off x="1786202" y="1396554"/>
            <a:ext cx="613701" cy="26432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k-MK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ТВ</a:t>
            </a:r>
            <a:endParaRPr lang="en-US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409618"/>
              </p:ext>
            </p:extLst>
          </p:nvPr>
        </p:nvGraphicFramePr>
        <p:xfrm>
          <a:off x="7000872" y="1095034"/>
          <a:ext cx="3819525" cy="4053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7941">
                  <a:extLst>
                    <a:ext uri="{9D8B030D-6E8A-4147-A177-3AD203B41FA5}">
                      <a16:colId xmlns:a16="http://schemas.microsoft.com/office/drawing/2014/main" val="4082230909"/>
                    </a:ext>
                  </a:extLst>
                </a:gridCol>
                <a:gridCol w="1099493">
                  <a:extLst>
                    <a:ext uri="{9D8B030D-6E8A-4147-A177-3AD203B41FA5}">
                      <a16:colId xmlns:a16="http://schemas.microsoft.com/office/drawing/2014/main" val="3042395173"/>
                    </a:ext>
                  </a:extLst>
                </a:gridCol>
                <a:gridCol w="1042091">
                  <a:extLst>
                    <a:ext uri="{9D8B030D-6E8A-4147-A177-3AD203B41FA5}">
                      <a16:colId xmlns:a16="http://schemas.microsoft.com/office/drawing/2014/main" val="70541193"/>
                    </a:ext>
                  </a:extLst>
                </a:gridCol>
              </a:tblGrid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k-MK" sz="1600" u="none" strike="noStrike" dirty="0">
                          <a:effectLst/>
                        </a:rPr>
                        <a:t>вкупни приходи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k-MK" sz="1600" u="none" strike="noStrike" dirty="0">
                          <a:effectLst/>
                        </a:rPr>
                        <a:t>приходи од реклами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676778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ТВ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54759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ТВ Феста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1.79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1.78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573174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ТВ К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1.05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1.05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346639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ТВ Канал 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74291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ТВ Протел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1.58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1.58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578248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>
                          <a:effectLst/>
                        </a:rPr>
                        <a:t>ТВ Свет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</a:rPr>
                        <a:t>0.21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391890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ТВ Калтрина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979454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>
                          <a:effectLst/>
                        </a:rPr>
                        <a:t>ТВ Спектра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</a:t>
                      </a:r>
                      <a:r>
                        <a:rPr lang="mk-MK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</a:t>
                      </a:r>
                      <a:r>
                        <a:rPr lang="mk-MK" sz="1600" u="none" strike="noStrike" dirty="0">
                          <a:effectLst/>
                        </a:rPr>
                        <a:t>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604825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ТВ Дибра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058044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>
                          <a:effectLst/>
                        </a:rPr>
                        <a:t>ТВ Гурра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1.05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0.78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38141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ТВ Дуе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0.45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692315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Г-ТВ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1.68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1.68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8514447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ТВ Плус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4.28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2.7</a:t>
                      </a:r>
                      <a:r>
                        <a:rPr lang="mk-MK" sz="1600" u="none" strike="noStrike" dirty="0">
                          <a:effectLst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898204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ТВ Ускана медиа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898190"/>
                  </a:ext>
                </a:extLst>
              </a:tr>
              <a:tr h="192052">
                <a:tc>
                  <a:txBody>
                    <a:bodyPr/>
                    <a:lstStyle/>
                    <a:p>
                      <a:pPr algn="l" fontAlgn="ctr"/>
                      <a:r>
                        <a:rPr lang="mk-MK" sz="1600" u="none" strike="noStrike" dirty="0">
                          <a:effectLst/>
                        </a:rPr>
                        <a:t>ТВ Њуз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 dirty="0">
                          <a:effectLst/>
                        </a:rPr>
                        <a:t>0.36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33557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FE4D1DD-1B73-C145-BE9F-4F4D8F59FD4C}"/>
              </a:ext>
            </a:extLst>
          </p:cNvPr>
          <p:cNvSpPr txBox="1"/>
          <p:nvPr/>
        </p:nvSpPr>
        <p:spPr>
          <a:xfrm>
            <a:off x="3657983" y="5641439"/>
            <a:ext cx="2579532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k-MK" sz="1600" dirty="0">
                <a:cs typeface="Arial" panose="020B0604020202020204" pitchFamily="34" charset="0"/>
              </a:rPr>
              <a:t>Трошоци за плати – 62%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84855" y="5492140"/>
            <a:ext cx="5160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mk-MK" sz="1600" dirty="0">
                <a:ea typeface="Tahoma" pitchFamily="34" charset="0"/>
                <a:cs typeface="Tahoma" pitchFamily="34" charset="0"/>
              </a:rPr>
              <a:t>Финансиски резултат – загуба од </a:t>
            </a:r>
            <a:r>
              <a:rPr lang="mk-MK" sz="1600" u="sng" dirty="0">
                <a:ea typeface="Tahoma" pitchFamily="34" charset="0"/>
                <a:cs typeface="Tahoma" pitchFamily="34" charset="0"/>
              </a:rPr>
              <a:t>5.02 мил. денари</a:t>
            </a:r>
            <a:endParaRPr lang="en-US" sz="1600" u="sng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0019" y="5829997"/>
            <a:ext cx="3110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600" dirty="0">
                <a:ea typeface="Tahoma" pitchFamily="34" charset="0"/>
                <a:cs typeface="Tahoma" pitchFamily="34" charset="0"/>
              </a:rPr>
              <a:t>Број на вработени - 46 лица</a:t>
            </a:r>
            <a:endParaRPr lang="en-US" sz="1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E4D1DD-1B73-C145-BE9F-4F4D8F59FD4C}"/>
              </a:ext>
            </a:extLst>
          </p:cNvPr>
          <p:cNvSpPr txBox="1"/>
          <p:nvPr/>
        </p:nvSpPr>
        <p:spPr>
          <a:xfrm>
            <a:off x="811110" y="5626898"/>
            <a:ext cx="2563885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k-MK" sz="1600" dirty="0">
                <a:cs typeface="Arial" panose="020B0604020202020204" pitchFamily="34" charset="0"/>
              </a:rPr>
              <a:t>Приходи од реклами – 82%</a:t>
            </a: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029680"/>
              </p:ext>
            </p:extLst>
          </p:nvPr>
        </p:nvGraphicFramePr>
        <p:xfrm>
          <a:off x="1236237" y="1032866"/>
          <a:ext cx="4572000" cy="4456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Straight Arrow Connector 18"/>
          <p:cNvCxnSpPr>
            <a:endCxn id="15" idx="0"/>
          </p:cNvCxnSpPr>
          <p:nvPr/>
        </p:nvCxnSpPr>
        <p:spPr>
          <a:xfrm flipH="1">
            <a:off x="2093053" y="5339443"/>
            <a:ext cx="436376" cy="287455"/>
          </a:xfrm>
          <a:prstGeom prst="straightConnector1">
            <a:avLst/>
          </a:prstGeom>
          <a:ln>
            <a:solidFill>
              <a:srgbClr val="8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08714" y="5339443"/>
            <a:ext cx="277586" cy="28745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09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188" y="430256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dirty="0">
                <a:ea typeface="Tahoma" pitchFamily="34" charset="0"/>
                <a:cs typeface="Tahoma" pitchFamily="34" charset="0"/>
              </a:rPr>
              <a:t>Радиостаници на државно ниво</a:t>
            </a:r>
            <a:endParaRPr lang="en-US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4511" y="1402084"/>
            <a:ext cx="4429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600" dirty="0"/>
              <a:t>Вкупни приходи - </a:t>
            </a:r>
            <a:r>
              <a:rPr lang="mk-MK" sz="1600" u="sng" dirty="0"/>
              <a:t>86.50 мил. денари</a:t>
            </a:r>
            <a:endParaRPr lang="en-US" sz="1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172322" y="1437414"/>
            <a:ext cx="346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600" dirty="0"/>
              <a:t>Вкупни трошоци - </a:t>
            </a:r>
            <a:r>
              <a:rPr lang="mk-MK" sz="1600" u="sng" dirty="0"/>
              <a:t>76.50 мил. денари</a:t>
            </a:r>
            <a:endParaRPr lang="en-US" sz="16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6325346" y="2320384"/>
            <a:ext cx="5160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mk-MK" sz="1600" dirty="0">
                <a:ea typeface="Tahoma" pitchFamily="34" charset="0"/>
                <a:cs typeface="Tahoma" pitchFamily="34" charset="0"/>
              </a:rPr>
              <a:t>Финансиски резултат – добивка од </a:t>
            </a:r>
            <a:r>
              <a:rPr lang="mk-MK" sz="1600" u="sng" dirty="0">
                <a:ea typeface="Tahoma" pitchFamily="34" charset="0"/>
                <a:cs typeface="Tahoma" pitchFamily="34" charset="0"/>
              </a:rPr>
              <a:t>8,86 мил. денари</a:t>
            </a:r>
            <a:endParaRPr lang="en-US" sz="1600" u="sng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0804" y="4542659"/>
            <a:ext cx="3110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600" dirty="0">
                <a:ea typeface="Tahoma" pitchFamily="34" charset="0"/>
                <a:cs typeface="Tahoma" pitchFamily="34" charset="0"/>
              </a:rPr>
              <a:t>Број на вработени -57 лица</a:t>
            </a:r>
            <a:endParaRPr lang="en-US" sz="1600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248665"/>
              </p:ext>
            </p:extLst>
          </p:nvPr>
        </p:nvGraphicFramePr>
        <p:xfrm>
          <a:off x="849086" y="2057399"/>
          <a:ext cx="5910943" cy="368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6" name="Picture 4" descr="Download Arrow, Red, Up. Royalty-Free Vector Graphic -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303" y="2809049"/>
            <a:ext cx="1077584" cy="107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42887" y="2809049"/>
            <a:ext cx="2955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600" dirty="0"/>
              <a:t>Антена 5 – 4,24 мил. денари Канал 77 – 3,02 мил. денари Метрополис – 1,52 мил. денари Јон – 0,08 мил. денари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00418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884" y="412811"/>
            <a:ext cx="370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dirty="0">
                <a:ea typeface="Tahoma" pitchFamily="34" charset="0"/>
                <a:cs typeface="Tahoma" pitchFamily="34" charset="0"/>
              </a:rPr>
              <a:t>Радиостаници на регионално ниво</a:t>
            </a:r>
            <a:endParaRPr lang="en-US" b="1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549482"/>
              </p:ext>
            </p:extLst>
          </p:nvPr>
        </p:nvGraphicFramePr>
        <p:xfrm>
          <a:off x="812302" y="1289736"/>
          <a:ext cx="5436841" cy="5138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67333" y="951182"/>
            <a:ext cx="346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600" dirty="0"/>
              <a:t>Вкупни приходи – </a:t>
            </a:r>
            <a:r>
              <a:rPr lang="mk-MK" sz="1600" u="sng" dirty="0"/>
              <a:t>57.70 мил. денари</a:t>
            </a:r>
            <a:endParaRPr lang="en-US" sz="16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096122" y="957284"/>
            <a:ext cx="346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600" dirty="0"/>
              <a:t>Вкупни трошоци</a:t>
            </a:r>
          </a:p>
          <a:p>
            <a:pPr algn="ctr"/>
            <a:r>
              <a:rPr lang="mk-MK" sz="1600" u="sng" dirty="0"/>
              <a:t>55.75 мил. денари</a:t>
            </a:r>
            <a:endParaRPr lang="en-US" sz="16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E4D1DD-1B73-C145-BE9F-4F4D8F59FD4C}"/>
              </a:ext>
            </a:extLst>
          </p:cNvPr>
          <p:cNvSpPr txBox="1"/>
          <p:nvPr/>
        </p:nvSpPr>
        <p:spPr>
          <a:xfrm>
            <a:off x="6984610" y="1990798"/>
            <a:ext cx="38797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mk-MK" sz="1600" dirty="0">
                <a:cs typeface="Arial" panose="020B0604020202020204" pitchFamily="34" charset="0"/>
              </a:rPr>
              <a:t>Трошоци за плати – 31.11 мил. денари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9143" y="3116646"/>
            <a:ext cx="5160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mk-MK" sz="1600" dirty="0">
                <a:ea typeface="Tahoma" pitchFamily="34" charset="0"/>
                <a:cs typeface="Tahoma" pitchFamily="34" charset="0"/>
              </a:rPr>
              <a:t>Финансиски резултат – добивка 1,00</a:t>
            </a:r>
            <a:r>
              <a:rPr lang="mk-MK" sz="1600" u="sng" dirty="0">
                <a:ea typeface="Tahoma" pitchFamily="34" charset="0"/>
                <a:cs typeface="Tahoma" pitchFamily="34" charset="0"/>
              </a:rPr>
              <a:t> мил. денари</a:t>
            </a:r>
            <a:endParaRPr lang="en-US" sz="1600" u="sng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6122" y="4335772"/>
            <a:ext cx="3898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600" dirty="0">
                <a:ea typeface="Tahoma" pitchFamily="34" charset="0"/>
                <a:cs typeface="Tahoma" pitchFamily="34" charset="0"/>
              </a:rPr>
              <a:t>Просечен број на вработени - 62 лица</a:t>
            </a:r>
            <a:endParaRPr lang="en-US" sz="1600" dirty="0"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767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974" y="375987"/>
            <a:ext cx="370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b="1" dirty="0">
                <a:ea typeface="Tahoma" pitchFamily="34" charset="0"/>
                <a:cs typeface="Tahoma" pitchFamily="34" charset="0"/>
              </a:rPr>
              <a:t>Радиостаници на локално ниво</a:t>
            </a:r>
            <a:endParaRPr lang="en-US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4D1DD-1B73-C145-BE9F-4F4D8F59FD4C}"/>
              </a:ext>
            </a:extLst>
          </p:cNvPr>
          <p:cNvSpPr txBox="1"/>
          <p:nvPr/>
        </p:nvSpPr>
        <p:spPr>
          <a:xfrm>
            <a:off x="7594694" y="1974781"/>
            <a:ext cx="38556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mk-MK" sz="1600" dirty="0">
                <a:cs typeface="Arial" panose="020B0604020202020204" pitchFamily="34" charset="0"/>
              </a:rPr>
              <a:t>Трошоци за плати – 24,92 мил. денари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1295" y="2990432"/>
            <a:ext cx="51607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mk-MK" sz="1600" dirty="0">
                <a:ea typeface="Tahoma" pitchFamily="34" charset="0"/>
                <a:cs typeface="Tahoma" pitchFamily="34" charset="0"/>
              </a:rPr>
              <a:t>Финансиски резултат – добивка од </a:t>
            </a:r>
            <a:r>
              <a:rPr lang="mk-MK" sz="1600" u="sng" dirty="0">
                <a:ea typeface="Tahoma" pitchFamily="34" charset="0"/>
                <a:cs typeface="Tahoma" pitchFamily="34" charset="0"/>
              </a:rPr>
              <a:t>0,29 мил. денари</a:t>
            </a:r>
            <a:endParaRPr lang="en-US" sz="1600" u="sng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307" y="3926016"/>
            <a:ext cx="3110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600" dirty="0">
                <a:ea typeface="Tahoma" pitchFamily="34" charset="0"/>
                <a:cs typeface="Tahoma" pitchFamily="34" charset="0"/>
              </a:rPr>
              <a:t>Број на вработени  - 70 лица</a:t>
            </a:r>
            <a:endParaRPr lang="en-US" sz="1600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94E802-979F-1679-D078-DB0348BF0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955176"/>
              </p:ext>
            </p:extLst>
          </p:nvPr>
        </p:nvGraphicFramePr>
        <p:xfrm>
          <a:off x="661138" y="1149590"/>
          <a:ext cx="6542549" cy="45384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9173">
                  <a:extLst>
                    <a:ext uri="{9D8B030D-6E8A-4147-A177-3AD203B41FA5}">
                      <a16:colId xmlns:a16="http://schemas.microsoft.com/office/drawing/2014/main" val="1794421726"/>
                    </a:ext>
                  </a:extLst>
                </a:gridCol>
                <a:gridCol w="836342">
                  <a:extLst>
                    <a:ext uri="{9D8B030D-6E8A-4147-A177-3AD203B41FA5}">
                      <a16:colId xmlns:a16="http://schemas.microsoft.com/office/drawing/2014/main" val="4220406382"/>
                    </a:ext>
                  </a:extLst>
                </a:gridCol>
                <a:gridCol w="1059366">
                  <a:extLst>
                    <a:ext uri="{9D8B030D-6E8A-4147-A177-3AD203B41FA5}">
                      <a16:colId xmlns:a16="http://schemas.microsoft.com/office/drawing/2014/main" val="1242586836"/>
                    </a:ext>
                  </a:extLst>
                </a:gridCol>
                <a:gridCol w="1438507">
                  <a:extLst>
                    <a:ext uri="{9D8B030D-6E8A-4147-A177-3AD203B41FA5}">
                      <a16:colId xmlns:a16="http://schemas.microsoft.com/office/drawing/2014/main" val="4058335464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val="155254566"/>
                    </a:ext>
                  </a:extLst>
                </a:gridCol>
                <a:gridCol w="1103971">
                  <a:extLst>
                    <a:ext uri="{9D8B030D-6E8A-4147-A177-3AD203B41FA5}">
                      <a16:colId xmlns:a16="http://schemas.microsoft.com/office/drawing/2014/main" val="29970583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</a:rPr>
                        <a:t>РА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</a:rPr>
                        <a:t>Вкупни приходи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</a:rPr>
                        <a:t>Приходи од реклами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</a:rPr>
                        <a:t>РА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</a:rPr>
                        <a:t>Вкупни приходи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effectLst/>
                        </a:rPr>
                        <a:t>Приходи од реклами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591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Кавадарци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2,90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РА Кисс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0,89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0,51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906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Експрес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2,52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2,51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РА Ррапи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0,82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0,82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18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7 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2,42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0,31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solidFill>
                            <a:schemeClr val="tx1"/>
                          </a:solidFill>
                          <a:effectLst/>
                        </a:rPr>
                        <a:t>РА Свети Николе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>
                          <a:solidFill>
                            <a:schemeClr val="tx1"/>
                          </a:solidFill>
                          <a:effectLst/>
                        </a:rPr>
                        <a:t>0,</a:t>
                      </a:r>
                      <a:r>
                        <a:rPr lang="mk-MK" sz="1400">
                          <a:solidFill>
                            <a:schemeClr val="tx1"/>
                          </a:solidFill>
                          <a:effectLst/>
                        </a:rPr>
                        <a:t>81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>
                          <a:solidFill>
                            <a:schemeClr val="tx1"/>
                          </a:solidFill>
                          <a:effectLst/>
                        </a:rPr>
                        <a:t>0,66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5698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Енџелс ФМ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2,00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1,91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РА Комета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0,80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0,79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10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Супер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solidFill>
                            <a:schemeClr val="tx1"/>
                          </a:solidFill>
                          <a:effectLst/>
                        </a:rPr>
                        <a:t>1,93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solidFill>
                            <a:schemeClr val="tx1"/>
                          </a:solidFill>
                          <a:effectLst/>
                        </a:rPr>
                        <a:t>1,93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solidFill>
                            <a:schemeClr val="tx1"/>
                          </a:solidFill>
                          <a:effectLst/>
                        </a:rPr>
                        <a:t>РА Голди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0,78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>
                          <a:solidFill>
                            <a:schemeClr val="tx1"/>
                          </a:solidFill>
                          <a:effectLst/>
                        </a:rPr>
                        <a:t>0,78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1423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Бум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РА Модеа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0,59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0,32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701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Холидеј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1,83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РА Јехона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>
                          <a:solidFill>
                            <a:schemeClr val="tx1"/>
                          </a:solidFill>
                          <a:effectLst/>
                        </a:rPr>
                        <a:t>0,55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>
                          <a:solidFill>
                            <a:schemeClr val="tx1"/>
                          </a:solidFill>
                          <a:effectLst/>
                        </a:rPr>
                        <a:t>0,52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3091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Плус Форте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0,77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РА Ла Коста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0,52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375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Кочани ФМ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1,53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РА Ред ФМ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>
                          <a:solidFill>
                            <a:schemeClr val="tx1"/>
                          </a:solidFill>
                          <a:effectLst/>
                        </a:rPr>
                        <a:t>0,49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0,49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599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Блета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0,76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РА Еко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0,44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0,43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135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Тајм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solidFill>
                            <a:schemeClr val="tx1"/>
                          </a:solidFill>
                          <a:effectLst/>
                        </a:rPr>
                        <a:t>1,51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1,50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РА Валандово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0,38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>
                          <a:solidFill>
                            <a:schemeClr val="tx1"/>
                          </a:solidFill>
                          <a:effectLst/>
                        </a:rPr>
                        <a:t>0,38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920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Хит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РА Мерак 5 ФМ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0,30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529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106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solidFill>
                            <a:schemeClr val="tx1"/>
                          </a:solidFill>
                          <a:effectLst/>
                        </a:rPr>
                        <a:t>1,33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1,32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РА Б-97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0,27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0,23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404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Плеј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1,24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1,24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РА Акорд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0,21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0,21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724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Галакси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solidFill>
                            <a:schemeClr val="tx1"/>
                          </a:solidFill>
                          <a:effectLst/>
                        </a:rPr>
                        <a:t>1,20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РА Медисон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0,16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360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Мефф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200" dirty="0">
                          <a:solidFill>
                            <a:schemeClr val="tx1"/>
                          </a:solidFill>
                          <a:effectLst/>
                        </a:rPr>
                        <a:t>РА Александар Македонски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0,09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304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Пулс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solidFill>
                            <a:schemeClr val="tx1"/>
                          </a:solidFill>
                          <a:effectLst/>
                        </a:rPr>
                        <a:t>1,04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solidFill>
                            <a:schemeClr val="tx1"/>
                          </a:solidFill>
                          <a:effectLst/>
                        </a:rPr>
                        <a:t>1,04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>
                          <a:solidFill>
                            <a:schemeClr val="tx1"/>
                          </a:solidFill>
                          <a:effectLst/>
                        </a:rPr>
                        <a:t>РА Балкан ФМ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0956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b="0" dirty="0">
                          <a:solidFill>
                            <a:schemeClr val="tx1"/>
                          </a:solidFill>
                          <a:effectLst/>
                        </a:rPr>
                        <a:t>РА Пела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1,01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0,74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400" dirty="0">
                          <a:solidFill>
                            <a:schemeClr val="tx1"/>
                          </a:solidFill>
                          <a:effectLst/>
                        </a:rPr>
                        <a:t>РА Импулс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q-AL" sz="1400" dirty="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26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855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/>
          <p:cNvGrpSpPr/>
          <p:nvPr/>
        </p:nvGrpSpPr>
        <p:grpSpPr>
          <a:xfrm rot="-10800000">
            <a:off x="9883795" y="3250284"/>
            <a:ext cx="2308205" cy="3585515"/>
            <a:chOff x="0" y="0"/>
            <a:chExt cx="2354580" cy="2022917"/>
          </a:xfrm>
        </p:grpSpPr>
        <p:sp>
          <p:nvSpPr>
            <p:cNvPr id="17" name="Freeform 3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14" name="Group 2"/>
          <p:cNvGrpSpPr/>
          <p:nvPr/>
        </p:nvGrpSpPr>
        <p:grpSpPr>
          <a:xfrm rot="-10800000">
            <a:off x="8483302" y="1790442"/>
            <a:ext cx="2557509" cy="5082017"/>
            <a:chOff x="0" y="0"/>
            <a:chExt cx="2354580" cy="2022917"/>
          </a:xfrm>
        </p:grpSpPr>
        <p:sp>
          <p:nvSpPr>
            <p:cNvPr id="15" name="Freeform 3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12" name="Group 2"/>
          <p:cNvGrpSpPr/>
          <p:nvPr/>
        </p:nvGrpSpPr>
        <p:grpSpPr>
          <a:xfrm rot="-10800000">
            <a:off x="7099334" y="3408964"/>
            <a:ext cx="2608694" cy="3442321"/>
            <a:chOff x="0" y="0"/>
            <a:chExt cx="2354580" cy="2022917"/>
          </a:xfrm>
        </p:grpSpPr>
        <p:sp>
          <p:nvSpPr>
            <p:cNvPr id="13" name="Freeform 3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sp>
        <p:nvSpPr>
          <p:cNvPr id="4" name="Freeform 4"/>
          <p:cNvSpPr/>
          <p:nvPr/>
        </p:nvSpPr>
        <p:spPr>
          <a:xfrm>
            <a:off x="8479763" y="2175441"/>
            <a:ext cx="2295812" cy="3230386"/>
          </a:xfrm>
          <a:custGeom>
            <a:avLst/>
            <a:gdLst/>
            <a:ahLst/>
            <a:cxnLst/>
            <a:rect l="l" t="t" r="r" b="b"/>
            <a:pathLst>
              <a:path w="4208463" h="5382917">
                <a:moveTo>
                  <a:pt x="0" y="0"/>
                </a:moveTo>
                <a:lnTo>
                  <a:pt x="4208463" y="0"/>
                </a:lnTo>
                <a:lnTo>
                  <a:pt x="4208463" y="5382917"/>
                </a:lnTo>
                <a:lnTo>
                  <a:pt x="0" y="53829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5" name="Freeform 5"/>
          <p:cNvSpPr/>
          <p:nvPr/>
        </p:nvSpPr>
        <p:spPr>
          <a:xfrm>
            <a:off x="9879112" y="3821888"/>
            <a:ext cx="2117598" cy="3036112"/>
          </a:xfrm>
          <a:custGeom>
            <a:avLst/>
            <a:gdLst/>
            <a:ahLst/>
            <a:cxnLst/>
            <a:rect l="l" t="t" r="r" b="b"/>
            <a:pathLst>
              <a:path w="3881778" h="5059190">
                <a:moveTo>
                  <a:pt x="0" y="0"/>
                </a:moveTo>
                <a:lnTo>
                  <a:pt x="3881779" y="0"/>
                </a:lnTo>
                <a:lnTo>
                  <a:pt x="3881779" y="5059190"/>
                </a:lnTo>
                <a:lnTo>
                  <a:pt x="0" y="50591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6" name="Freeform 6"/>
          <p:cNvSpPr/>
          <p:nvPr/>
        </p:nvSpPr>
        <p:spPr>
          <a:xfrm>
            <a:off x="7468515" y="3625940"/>
            <a:ext cx="2205328" cy="3246520"/>
          </a:xfrm>
          <a:custGeom>
            <a:avLst/>
            <a:gdLst/>
            <a:ahLst/>
            <a:cxnLst/>
            <a:rect l="l" t="t" r="r" b="b"/>
            <a:pathLst>
              <a:path w="4042596" h="5409801">
                <a:moveTo>
                  <a:pt x="0" y="0"/>
                </a:moveTo>
                <a:lnTo>
                  <a:pt x="4042596" y="0"/>
                </a:lnTo>
                <a:lnTo>
                  <a:pt x="4042596" y="5409801"/>
                </a:lnTo>
                <a:lnTo>
                  <a:pt x="0" y="54098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7" name="TextBox 7"/>
          <p:cNvSpPr txBox="1"/>
          <p:nvPr/>
        </p:nvSpPr>
        <p:spPr>
          <a:xfrm>
            <a:off x="684104" y="1614417"/>
            <a:ext cx="7352967" cy="1672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8"/>
              </a:lnSpc>
            </a:pP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Почнувајќи од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2012 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година,</a:t>
            </a:r>
            <a:r>
              <a:rPr lang="mk-MK" sz="1729" dirty="0">
                <a:solidFill>
                  <a:srgbClr val="8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Агенцијата за аудио и аудиовизуелни медиумски услуги (АВМУ)</a:t>
            </a:r>
            <a:r>
              <a:rPr lang="mk-MK" sz="1729" dirty="0">
                <a:solidFill>
                  <a:srgbClr val="8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еднаш годишно изготвува анализи за</a:t>
            </a:r>
            <a:r>
              <a:rPr lang="mk-MK" sz="1729" dirty="0">
                <a:solidFill>
                  <a:srgbClr val="8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застапеноста на</a:t>
            </a:r>
            <a:r>
              <a:rPr lang="mk-MK" sz="1729" dirty="0">
                <a:solidFill>
                  <a:srgbClr val="8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родовите прашања</a:t>
            </a:r>
            <a:r>
              <a:rPr lang="mk-MK" sz="1729" dirty="0">
                <a:solidFill>
                  <a:srgbClr val="8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во медиумите и за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начинот на претставување и прикажување на жените и мажите 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во програмските концепти и содржини на радиодифузерите за кои е надлежна.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4104" y="3608900"/>
            <a:ext cx="656724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8"/>
              </a:lnSpc>
            </a:pP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Оваа обврска на регулаторното тело произлегува од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Законот за еднакви можности на жените и мажите</a:t>
            </a:r>
            <a:r>
              <a:rPr lang="mk-MK" sz="1729" b="1" dirty="0">
                <a:solidFill>
                  <a:srgbClr val="C06D8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од 2012 година.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4104" y="4494937"/>
            <a:ext cx="6123516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8"/>
              </a:lnSpc>
            </a:pP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Освен ова, почнувајќи од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2010 година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АВМУ на годишно ниво обезбедува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податоци и за родовата структура на вработените во телевизиите и радијата</a:t>
            </a:r>
            <a:r>
              <a:rPr lang="mk-MK" sz="1729" dirty="0">
                <a:solidFill>
                  <a:srgbClr val="8F0000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а од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2012</a:t>
            </a:r>
            <a:r>
              <a:rPr lang="mk-MK" sz="1729" b="1" dirty="0">
                <a:solidFill>
                  <a:srgbClr val="C06D8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година и за</a:t>
            </a:r>
            <a:r>
              <a:rPr lang="mk-MK" sz="1729" b="1" dirty="0">
                <a:solidFill>
                  <a:srgbClr val="C06D84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сопственичката структура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кај нив. </a:t>
            </a:r>
          </a:p>
        </p:txBody>
      </p:sp>
    </p:spTree>
    <p:extLst>
      <p:ext uri="{BB962C8B-B14F-4D97-AF65-F5344CB8AC3E}">
        <p14:creationId xmlns:p14="http://schemas.microsoft.com/office/powerpoint/2010/main" val="70477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/>
          <p:nvPr/>
        </p:nvGrpSpPr>
        <p:grpSpPr>
          <a:xfrm rot="-10800000">
            <a:off x="250533" y="1483416"/>
            <a:ext cx="3917410" cy="5374584"/>
            <a:chOff x="0" y="0"/>
            <a:chExt cx="2354580" cy="2022917"/>
          </a:xfrm>
        </p:grpSpPr>
        <p:sp>
          <p:nvSpPr>
            <p:cNvPr id="9" name="Freeform 3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sp>
        <p:nvSpPr>
          <p:cNvPr id="4" name="Freeform 3"/>
          <p:cNvSpPr/>
          <p:nvPr/>
        </p:nvSpPr>
        <p:spPr>
          <a:xfrm flipH="1">
            <a:off x="761643" y="3054859"/>
            <a:ext cx="2897302" cy="3803141"/>
          </a:xfrm>
          <a:custGeom>
            <a:avLst/>
            <a:gdLst/>
            <a:ahLst/>
            <a:cxnLst/>
            <a:rect l="l" t="t" r="r" b="b"/>
            <a:pathLst>
              <a:path w="4356731" h="5718859">
                <a:moveTo>
                  <a:pt x="4356731" y="0"/>
                </a:moveTo>
                <a:lnTo>
                  <a:pt x="0" y="0"/>
                </a:lnTo>
                <a:lnTo>
                  <a:pt x="0" y="5718859"/>
                </a:lnTo>
                <a:lnTo>
                  <a:pt x="4356731" y="5718859"/>
                </a:lnTo>
                <a:lnTo>
                  <a:pt x="43567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5" name="TextBox 4"/>
          <p:cNvSpPr txBox="1"/>
          <p:nvPr/>
        </p:nvSpPr>
        <p:spPr>
          <a:xfrm>
            <a:off x="4466071" y="1024783"/>
            <a:ext cx="7342491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8"/>
              </a:lnSpc>
            </a:pP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Во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2021 </a:t>
            </a:r>
            <a:r>
              <a:rPr lang="mk-MK" sz="1729" dirty="0">
                <a:latin typeface="Roboto Bold"/>
                <a:ea typeface="Roboto Bold"/>
                <a:cs typeface="Roboto Bold"/>
                <a:sym typeface="Roboto Bold"/>
              </a:rPr>
              <a:t>година</a:t>
            </a:r>
            <a:r>
              <a:rPr lang="mk-MK" sz="1729" dirty="0">
                <a:solidFill>
                  <a:srgbClr val="8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беше објавена публикацијата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„Родот во телевизиите и радијата: Кој ги носи, а кој ги спроведува одлуките?“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во која беа опфатени податоци за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родовата застапеност во сопственоста на телевизиите и радијата </a:t>
            </a:r>
            <a:r>
              <a:rPr lang="mk-MK" sz="1729" dirty="0">
                <a:latin typeface="Roboto Bold"/>
                <a:ea typeface="Roboto Bold"/>
                <a:cs typeface="Roboto Bold"/>
                <a:sym typeface="Roboto Bold"/>
              </a:rPr>
              <a:t>за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 2019</a:t>
            </a:r>
            <a:r>
              <a:rPr lang="mk-MK" sz="1729" dirty="0">
                <a:solidFill>
                  <a:srgbClr val="8F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година, како и податоците за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родовата застапеност кај вработените во радиодифузерите </a:t>
            </a:r>
            <a:r>
              <a:rPr lang="mk-MK" sz="1729" dirty="0">
                <a:latin typeface="Roboto Bold"/>
                <a:ea typeface="Roboto Bold"/>
                <a:cs typeface="Roboto Bold"/>
                <a:sym typeface="Roboto Bold"/>
              </a:rPr>
              <a:t>од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 2012 </a:t>
            </a:r>
            <a:r>
              <a:rPr lang="mk-MK" sz="1729" dirty="0">
                <a:latin typeface="Roboto Bold"/>
                <a:ea typeface="Roboto Bold"/>
                <a:cs typeface="Roboto Bold"/>
                <a:sym typeface="Roboto Bold"/>
              </a:rPr>
              <a:t>до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 2018 </a:t>
            </a:r>
            <a:r>
              <a:rPr lang="mk-MK" sz="1729" dirty="0">
                <a:latin typeface="Roboto Bold"/>
                <a:ea typeface="Roboto Bold"/>
                <a:cs typeface="Roboto Bold"/>
                <a:sym typeface="Roboto Bold"/>
              </a:rPr>
              <a:t>година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6071" y="3130489"/>
            <a:ext cx="7342491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48"/>
              </a:lnSpc>
            </a:pP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Сегашнава анализа содржи податоци за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родовата структура на сопственоста на ТВ и РА </a:t>
            </a:r>
            <a:r>
              <a:rPr lang="mk-MK" sz="1729" dirty="0">
                <a:latin typeface="Roboto Bold"/>
                <a:ea typeface="Roboto Bold"/>
                <a:cs typeface="Roboto Bold"/>
                <a:sym typeface="Roboto Bold"/>
              </a:rPr>
              <a:t>од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 2020 </a:t>
            </a:r>
            <a:r>
              <a:rPr lang="mk-MK" sz="1729" dirty="0">
                <a:latin typeface="Roboto Bold"/>
                <a:ea typeface="Roboto Bold"/>
                <a:cs typeface="Roboto Bold"/>
                <a:sym typeface="Roboto Bold"/>
              </a:rPr>
              <a:t>до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 2023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година, како и за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родовата структура кај вработените во радиодифузерите</a:t>
            </a:r>
            <a:r>
              <a:rPr lang="mk-MK" sz="1729" b="1" dirty="0">
                <a:solidFill>
                  <a:srgbClr val="7F7F7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mk-MK" sz="1729" dirty="0">
                <a:latin typeface="Roboto Bold"/>
                <a:ea typeface="Roboto Bold"/>
                <a:cs typeface="Roboto Bold"/>
                <a:sym typeface="Roboto Bold"/>
              </a:rPr>
              <a:t>од</a:t>
            </a:r>
            <a:r>
              <a:rPr lang="mk-MK" sz="1729" b="1" dirty="0">
                <a:solidFill>
                  <a:srgbClr val="7F7F7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2019</a:t>
            </a:r>
            <a:r>
              <a:rPr lang="mk-MK" sz="1729" b="1" dirty="0">
                <a:solidFill>
                  <a:srgbClr val="7F7F7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mk-MK" sz="1729" dirty="0">
                <a:latin typeface="Roboto Bold"/>
                <a:ea typeface="Roboto Bold"/>
                <a:cs typeface="Roboto Bold"/>
                <a:sym typeface="Roboto Bold"/>
              </a:rPr>
              <a:t>до</a:t>
            </a:r>
            <a:r>
              <a:rPr lang="mk-MK" sz="1729" b="1" dirty="0">
                <a:solidFill>
                  <a:srgbClr val="7F7F7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2022</a:t>
            </a:r>
            <a:r>
              <a:rPr lang="mk-MK" sz="1729" b="1" dirty="0">
                <a:solidFill>
                  <a:srgbClr val="7F7F7F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mk-MK" sz="1729" dirty="0">
                <a:latin typeface="Roboto Bold"/>
                <a:ea typeface="Roboto Bold"/>
                <a:cs typeface="Roboto Bold"/>
                <a:sym typeface="Roboto Bold"/>
              </a:rPr>
              <a:t>година</a:t>
            </a:r>
            <a:r>
              <a:rPr lang="mk-MK" sz="1729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66071" y="4671938"/>
            <a:ext cx="7342491" cy="146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02"/>
              </a:lnSpc>
              <a:spcBef>
                <a:spcPct val="0"/>
              </a:spcBef>
            </a:pP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Разликата во покриениот период произлегува оттаму што радиодифузерите се должни да ја известуваат Агенцијата за секоја промена во сопственичката структура, односно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податоците во регистрите се редовно најнови</a:t>
            </a:r>
            <a:r>
              <a:rPr lang="mk-MK" sz="1729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Од друга страна, секоја тековна година, тие ги доставуваат </a:t>
            </a:r>
            <a:r>
              <a:rPr lang="mk-MK" sz="1729" b="1" dirty="0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податоците за вработените од претходната година</a:t>
            </a:r>
            <a:r>
              <a:rPr lang="mk-MK" sz="1729" dirty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102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684104" y="355501"/>
            <a:ext cx="3285310" cy="3070410"/>
            <a:chOff x="0" y="0"/>
            <a:chExt cx="4310905" cy="4028919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4432159" y="358590"/>
            <a:ext cx="3285310" cy="3070410"/>
            <a:chOff x="0" y="0"/>
            <a:chExt cx="4310905" cy="4028919"/>
          </a:xfrm>
        </p:grpSpPr>
        <p:sp>
          <p:nvSpPr>
            <p:cNvPr id="7" name="Freeform 5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4432159" y="3619029"/>
            <a:ext cx="3285310" cy="3070410"/>
            <a:chOff x="0" y="0"/>
            <a:chExt cx="4310905" cy="4028919"/>
          </a:xfrm>
        </p:grpSpPr>
        <p:sp>
          <p:nvSpPr>
            <p:cNvPr id="9" name="Freeform 7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8011661" y="3619029"/>
            <a:ext cx="3285310" cy="3070410"/>
            <a:chOff x="0" y="0"/>
            <a:chExt cx="4310905" cy="4028919"/>
          </a:xfrm>
        </p:grpSpPr>
        <p:sp>
          <p:nvSpPr>
            <p:cNvPr id="11" name="Freeform 9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1590507" y="497663"/>
            <a:ext cx="1472505" cy="423464"/>
            <a:chOff x="0" y="0"/>
            <a:chExt cx="2952313" cy="849028"/>
          </a:xfrm>
        </p:grpSpPr>
        <p:sp>
          <p:nvSpPr>
            <p:cNvPr id="13" name="Freeform 11"/>
            <p:cNvSpPr/>
            <p:nvPr/>
          </p:nvSpPr>
          <p:spPr>
            <a:xfrm>
              <a:off x="2333294" y="0"/>
              <a:ext cx="619019" cy="849028"/>
            </a:xfrm>
            <a:custGeom>
              <a:avLst/>
              <a:gdLst/>
              <a:ahLst/>
              <a:cxnLst/>
              <a:rect l="l" t="t" r="r" b="b"/>
              <a:pathLst>
                <a:path w="619019" h="849028">
                  <a:moveTo>
                    <a:pt x="0" y="0"/>
                  </a:moveTo>
                  <a:lnTo>
                    <a:pt x="619018" y="0"/>
                  </a:lnTo>
                  <a:lnTo>
                    <a:pt x="619018" y="849028"/>
                  </a:lnTo>
                  <a:lnTo>
                    <a:pt x="0" y="849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0" y="187448"/>
              <a:ext cx="2333296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2020 година</a:t>
              </a:r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834319" y="1028937"/>
            <a:ext cx="2984881" cy="805842"/>
            <a:chOff x="0" y="-38100"/>
            <a:chExt cx="5984566" cy="1615681"/>
          </a:xfrm>
        </p:grpSpPr>
        <p:sp>
          <p:nvSpPr>
            <p:cNvPr id="16" name="TextBox 14"/>
            <p:cNvSpPr txBox="1"/>
            <p:nvPr/>
          </p:nvSpPr>
          <p:spPr>
            <a:xfrm>
              <a:off x="0" y="-2540"/>
              <a:ext cx="222721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114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ТВ и РА</a:t>
              </a:r>
            </a:p>
          </p:txBody>
        </p:sp>
        <p:grpSp>
          <p:nvGrpSpPr>
            <p:cNvPr id="17" name="Group 15"/>
            <p:cNvGrpSpPr/>
            <p:nvPr/>
          </p:nvGrpSpPr>
          <p:grpSpPr>
            <a:xfrm>
              <a:off x="286987" y="676747"/>
              <a:ext cx="304800" cy="304800"/>
              <a:chOff x="0" y="0"/>
              <a:chExt cx="6350000" cy="6350000"/>
            </a:xfrm>
          </p:grpSpPr>
          <p:sp>
            <p:nvSpPr>
              <p:cNvPr id="29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784252" y="592081"/>
              <a:ext cx="1155976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45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ТВ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86987" y="1225149"/>
              <a:ext cx="304800" cy="304800"/>
              <a:chOff x="0" y="0"/>
              <a:chExt cx="6350000" cy="6350000"/>
            </a:xfrm>
          </p:grpSpPr>
          <p:sp>
            <p:nvSpPr>
              <p:cNvPr id="28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784252" y="1140484"/>
              <a:ext cx="1155976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69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РА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674708" y="-38100"/>
              <a:ext cx="3309858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111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физички лица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3119137" y="641187"/>
              <a:ext cx="304800" cy="304800"/>
              <a:chOff x="0" y="0"/>
              <a:chExt cx="6350000" cy="6350000"/>
            </a:xfrm>
          </p:grpSpPr>
          <p:sp>
            <p:nvSpPr>
              <p:cNvPr id="27" name="Freeform 2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23" name="TextBox 24"/>
            <p:cNvSpPr txBox="1"/>
            <p:nvPr/>
          </p:nvSpPr>
          <p:spPr>
            <a:xfrm>
              <a:off x="3616404" y="556519"/>
              <a:ext cx="163908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82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мажи</a:t>
              </a:r>
            </a:p>
          </p:txBody>
        </p:sp>
        <p:grpSp>
          <p:nvGrpSpPr>
            <p:cNvPr id="24" name="Group 25"/>
            <p:cNvGrpSpPr/>
            <p:nvPr/>
          </p:nvGrpSpPr>
          <p:grpSpPr>
            <a:xfrm>
              <a:off x="3119137" y="1189589"/>
              <a:ext cx="304800" cy="304800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25" name="TextBox 27"/>
            <p:cNvSpPr txBox="1"/>
            <p:nvPr/>
          </p:nvSpPr>
          <p:spPr>
            <a:xfrm>
              <a:off x="3616404" y="1104924"/>
              <a:ext cx="163908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29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жени</a:t>
              </a:r>
            </a:p>
          </p:txBody>
        </p:sp>
      </p:grpSp>
      <p:sp>
        <p:nvSpPr>
          <p:cNvPr id="30" name="TextBox 28"/>
          <p:cNvSpPr txBox="1"/>
          <p:nvPr/>
        </p:nvSpPr>
        <p:spPr>
          <a:xfrm>
            <a:off x="1643715" y="1939916"/>
            <a:ext cx="136608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23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правни лица</a:t>
            </a:r>
          </a:p>
        </p:txBody>
      </p:sp>
      <p:sp>
        <p:nvSpPr>
          <p:cNvPr id="31" name="TextBox 29"/>
          <p:cNvSpPr txBox="1"/>
          <p:nvPr/>
        </p:nvSpPr>
        <p:spPr>
          <a:xfrm>
            <a:off x="881726" y="2269395"/>
            <a:ext cx="289006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76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ТВ и РА во сопственост на мажи</a:t>
            </a:r>
          </a:p>
        </p:txBody>
      </p:sp>
      <p:sp>
        <p:nvSpPr>
          <p:cNvPr id="32" name="TextBox 30"/>
          <p:cNvSpPr txBox="1"/>
          <p:nvPr/>
        </p:nvSpPr>
        <p:spPr>
          <a:xfrm>
            <a:off x="881726" y="2598875"/>
            <a:ext cx="289006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23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ТВ и РА во сопственост на жени</a:t>
            </a:r>
          </a:p>
        </p:txBody>
      </p:sp>
      <p:sp>
        <p:nvSpPr>
          <p:cNvPr id="33" name="TextBox 31"/>
          <p:cNvSpPr txBox="1"/>
          <p:nvPr/>
        </p:nvSpPr>
        <p:spPr>
          <a:xfrm>
            <a:off x="745533" y="2928354"/>
            <a:ext cx="316245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11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 и РА во сопственост на жени и мажи</a:t>
            </a:r>
          </a:p>
        </p:txBody>
      </p:sp>
      <p:grpSp>
        <p:nvGrpSpPr>
          <p:cNvPr id="34" name="Group 32"/>
          <p:cNvGrpSpPr/>
          <p:nvPr/>
        </p:nvGrpSpPr>
        <p:grpSpPr>
          <a:xfrm>
            <a:off x="5339459" y="511246"/>
            <a:ext cx="1470711" cy="396298"/>
            <a:chOff x="0" y="0"/>
            <a:chExt cx="2948717" cy="794561"/>
          </a:xfrm>
        </p:grpSpPr>
        <p:sp>
          <p:nvSpPr>
            <p:cNvPr id="35" name="Freeform 33"/>
            <p:cNvSpPr/>
            <p:nvPr/>
          </p:nvSpPr>
          <p:spPr>
            <a:xfrm>
              <a:off x="2333294" y="0"/>
              <a:ext cx="615423" cy="794561"/>
            </a:xfrm>
            <a:custGeom>
              <a:avLst/>
              <a:gdLst/>
              <a:ahLst/>
              <a:cxnLst/>
              <a:rect l="l" t="t" r="r" b="b"/>
              <a:pathLst>
                <a:path w="615423" h="794561">
                  <a:moveTo>
                    <a:pt x="0" y="0"/>
                  </a:moveTo>
                  <a:lnTo>
                    <a:pt x="615423" y="0"/>
                  </a:lnTo>
                  <a:lnTo>
                    <a:pt x="615423" y="794561"/>
                  </a:lnTo>
                  <a:lnTo>
                    <a:pt x="0" y="794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  <p:sp>
          <p:nvSpPr>
            <p:cNvPr id="36" name="TextBox 34"/>
            <p:cNvSpPr txBox="1"/>
            <p:nvPr/>
          </p:nvSpPr>
          <p:spPr>
            <a:xfrm>
              <a:off x="0" y="160214"/>
              <a:ext cx="2333294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2021 година</a:t>
              </a:r>
            </a:p>
          </p:txBody>
        </p:sp>
      </p:grpSp>
      <p:grpSp>
        <p:nvGrpSpPr>
          <p:cNvPr id="37" name="Group 35"/>
          <p:cNvGrpSpPr/>
          <p:nvPr/>
        </p:nvGrpSpPr>
        <p:grpSpPr>
          <a:xfrm>
            <a:off x="4582374" y="1028937"/>
            <a:ext cx="2984881" cy="805842"/>
            <a:chOff x="0" y="-38100"/>
            <a:chExt cx="5984566" cy="1615681"/>
          </a:xfrm>
        </p:grpSpPr>
        <p:sp>
          <p:nvSpPr>
            <p:cNvPr id="38" name="TextBox 36"/>
            <p:cNvSpPr txBox="1"/>
            <p:nvPr/>
          </p:nvSpPr>
          <p:spPr>
            <a:xfrm>
              <a:off x="0" y="-2540"/>
              <a:ext cx="222721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110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ТВ и РА</a:t>
              </a:r>
            </a:p>
          </p:txBody>
        </p:sp>
        <p:grpSp>
          <p:nvGrpSpPr>
            <p:cNvPr id="39" name="Group 37"/>
            <p:cNvGrpSpPr/>
            <p:nvPr/>
          </p:nvGrpSpPr>
          <p:grpSpPr>
            <a:xfrm>
              <a:off x="286987" y="676747"/>
              <a:ext cx="304800" cy="304800"/>
              <a:chOff x="0" y="0"/>
              <a:chExt cx="6350000" cy="6350000"/>
            </a:xfrm>
          </p:grpSpPr>
          <p:sp>
            <p:nvSpPr>
              <p:cNvPr id="51" name="Freeform 3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84252" y="592081"/>
              <a:ext cx="1155976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44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ТВ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286987" y="1225149"/>
              <a:ext cx="304800" cy="304800"/>
              <a:chOff x="0" y="0"/>
              <a:chExt cx="6350000" cy="6350000"/>
            </a:xfrm>
          </p:grpSpPr>
          <p:sp>
            <p:nvSpPr>
              <p:cNvPr id="50" name="Freeform 4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784252" y="1140484"/>
              <a:ext cx="1155976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66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РА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2674708" y="-38100"/>
              <a:ext cx="3309858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104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физички лица</a:t>
              </a:r>
            </a:p>
          </p:txBody>
        </p:sp>
        <p:grpSp>
          <p:nvGrpSpPr>
            <p:cNvPr id="44" name="Group 44"/>
            <p:cNvGrpSpPr/>
            <p:nvPr/>
          </p:nvGrpSpPr>
          <p:grpSpPr>
            <a:xfrm>
              <a:off x="3119137" y="641187"/>
              <a:ext cx="304800" cy="304800"/>
              <a:chOff x="0" y="0"/>
              <a:chExt cx="6350000" cy="6350000"/>
            </a:xfrm>
          </p:grpSpPr>
          <p:sp>
            <p:nvSpPr>
              <p:cNvPr id="49" name="Freeform 4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45" name="TextBox 46"/>
            <p:cNvSpPr txBox="1"/>
            <p:nvPr/>
          </p:nvSpPr>
          <p:spPr>
            <a:xfrm>
              <a:off x="3616404" y="556519"/>
              <a:ext cx="163908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78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мажи</a:t>
              </a:r>
            </a:p>
          </p:txBody>
        </p:sp>
        <p:grpSp>
          <p:nvGrpSpPr>
            <p:cNvPr id="46" name="Group 47"/>
            <p:cNvGrpSpPr/>
            <p:nvPr/>
          </p:nvGrpSpPr>
          <p:grpSpPr>
            <a:xfrm>
              <a:off x="3119137" y="1189589"/>
              <a:ext cx="304800" cy="304800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47" name="TextBox 49"/>
            <p:cNvSpPr txBox="1"/>
            <p:nvPr/>
          </p:nvSpPr>
          <p:spPr>
            <a:xfrm>
              <a:off x="3616404" y="1104924"/>
              <a:ext cx="163908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26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жени</a:t>
              </a:r>
            </a:p>
          </p:txBody>
        </p:sp>
      </p:grpSp>
      <p:sp>
        <p:nvSpPr>
          <p:cNvPr id="52" name="TextBox 50"/>
          <p:cNvSpPr txBox="1"/>
          <p:nvPr/>
        </p:nvSpPr>
        <p:spPr>
          <a:xfrm>
            <a:off x="5391770" y="1939916"/>
            <a:ext cx="136608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21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правно лице</a:t>
            </a:r>
          </a:p>
        </p:txBody>
      </p:sp>
      <p:sp>
        <p:nvSpPr>
          <p:cNvPr id="53" name="TextBox 51"/>
          <p:cNvSpPr txBox="1"/>
          <p:nvPr/>
        </p:nvSpPr>
        <p:spPr>
          <a:xfrm>
            <a:off x="4629781" y="2269395"/>
            <a:ext cx="289006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74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ТВ и РА во сопственост на мажи</a:t>
            </a:r>
          </a:p>
        </p:txBody>
      </p:sp>
      <p:sp>
        <p:nvSpPr>
          <p:cNvPr id="54" name="TextBox 52"/>
          <p:cNvSpPr txBox="1"/>
          <p:nvPr/>
        </p:nvSpPr>
        <p:spPr>
          <a:xfrm>
            <a:off x="4629781" y="2598875"/>
            <a:ext cx="289006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22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ТВ и РА во сопственост на жени</a:t>
            </a:r>
          </a:p>
        </p:txBody>
      </p:sp>
      <p:sp>
        <p:nvSpPr>
          <p:cNvPr id="55" name="TextBox 53"/>
          <p:cNvSpPr txBox="1"/>
          <p:nvPr/>
        </p:nvSpPr>
        <p:spPr>
          <a:xfrm>
            <a:off x="4493589" y="2928354"/>
            <a:ext cx="316245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10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 и РА во сопственост на жени и мажи</a:t>
            </a:r>
          </a:p>
        </p:txBody>
      </p:sp>
      <p:grpSp>
        <p:nvGrpSpPr>
          <p:cNvPr id="56" name="Group 54"/>
          <p:cNvGrpSpPr/>
          <p:nvPr/>
        </p:nvGrpSpPr>
        <p:grpSpPr>
          <a:xfrm>
            <a:off x="5339459" y="3721651"/>
            <a:ext cx="1470711" cy="421747"/>
            <a:chOff x="0" y="0"/>
            <a:chExt cx="2948717" cy="845586"/>
          </a:xfrm>
        </p:grpSpPr>
        <p:sp>
          <p:nvSpPr>
            <p:cNvPr id="57" name="Freeform 55"/>
            <p:cNvSpPr/>
            <p:nvPr/>
          </p:nvSpPr>
          <p:spPr>
            <a:xfrm>
              <a:off x="2321446" y="0"/>
              <a:ext cx="627271" cy="845586"/>
            </a:xfrm>
            <a:custGeom>
              <a:avLst/>
              <a:gdLst/>
              <a:ahLst/>
              <a:cxnLst/>
              <a:rect l="l" t="t" r="r" b="b"/>
              <a:pathLst>
                <a:path w="627271" h="845586">
                  <a:moveTo>
                    <a:pt x="0" y="0"/>
                  </a:moveTo>
                  <a:lnTo>
                    <a:pt x="627271" y="0"/>
                  </a:lnTo>
                  <a:lnTo>
                    <a:pt x="627271" y="845586"/>
                  </a:lnTo>
                  <a:lnTo>
                    <a:pt x="0" y="845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  <p:sp>
          <p:nvSpPr>
            <p:cNvPr id="58" name="TextBox 56"/>
            <p:cNvSpPr txBox="1"/>
            <p:nvPr/>
          </p:nvSpPr>
          <p:spPr>
            <a:xfrm>
              <a:off x="0" y="185725"/>
              <a:ext cx="2333294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2022 година</a:t>
              </a:r>
            </a:p>
          </p:txBody>
        </p:sp>
      </p:grpSp>
      <p:grpSp>
        <p:nvGrpSpPr>
          <p:cNvPr id="59" name="Group 57"/>
          <p:cNvGrpSpPr/>
          <p:nvPr/>
        </p:nvGrpSpPr>
        <p:grpSpPr>
          <a:xfrm>
            <a:off x="4582374" y="4252067"/>
            <a:ext cx="2984881" cy="805842"/>
            <a:chOff x="0" y="-38100"/>
            <a:chExt cx="5984566" cy="1615681"/>
          </a:xfrm>
        </p:grpSpPr>
        <p:sp>
          <p:nvSpPr>
            <p:cNvPr id="60" name="TextBox 58"/>
            <p:cNvSpPr txBox="1"/>
            <p:nvPr/>
          </p:nvSpPr>
          <p:spPr>
            <a:xfrm>
              <a:off x="0" y="-2540"/>
              <a:ext cx="222721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107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ТВ и РА</a:t>
              </a:r>
            </a:p>
          </p:txBody>
        </p:sp>
        <p:grpSp>
          <p:nvGrpSpPr>
            <p:cNvPr id="61" name="Group 59"/>
            <p:cNvGrpSpPr/>
            <p:nvPr/>
          </p:nvGrpSpPr>
          <p:grpSpPr>
            <a:xfrm>
              <a:off x="286987" y="676747"/>
              <a:ext cx="304800" cy="304800"/>
              <a:chOff x="0" y="0"/>
              <a:chExt cx="6350000" cy="6350000"/>
            </a:xfrm>
          </p:grpSpPr>
          <p:sp>
            <p:nvSpPr>
              <p:cNvPr id="73" name="Freeform 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784252" y="592081"/>
              <a:ext cx="1155976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43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ТВ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286987" y="1225149"/>
              <a:ext cx="304800" cy="304800"/>
              <a:chOff x="0" y="0"/>
              <a:chExt cx="6350000" cy="6350000"/>
            </a:xfrm>
          </p:grpSpPr>
          <p:sp>
            <p:nvSpPr>
              <p:cNvPr id="72" name="Freeform 6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64" name="TextBox 64"/>
            <p:cNvSpPr txBox="1"/>
            <p:nvPr/>
          </p:nvSpPr>
          <p:spPr>
            <a:xfrm>
              <a:off x="784252" y="1140484"/>
              <a:ext cx="1155976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64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РА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2674708" y="-38100"/>
              <a:ext cx="3309858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101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физичко лице</a:t>
              </a:r>
            </a:p>
          </p:txBody>
        </p:sp>
        <p:grpSp>
          <p:nvGrpSpPr>
            <p:cNvPr id="66" name="Group 66"/>
            <p:cNvGrpSpPr/>
            <p:nvPr/>
          </p:nvGrpSpPr>
          <p:grpSpPr>
            <a:xfrm>
              <a:off x="3119137" y="641187"/>
              <a:ext cx="304800" cy="304800"/>
              <a:chOff x="0" y="0"/>
              <a:chExt cx="6350000" cy="6350000"/>
            </a:xfrm>
          </p:grpSpPr>
          <p:sp>
            <p:nvSpPr>
              <p:cNvPr id="71" name="Freeform 6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67" name="TextBox 68"/>
            <p:cNvSpPr txBox="1"/>
            <p:nvPr/>
          </p:nvSpPr>
          <p:spPr>
            <a:xfrm>
              <a:off x="3616404" y="556519"/>
              <a:ext cx="163908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77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мажи</a:t>
              </a:r>
            </a:p>
          </p:txBody>
        </p:sp>
        <p:grpSp>
          <p:nvGrpSpPr>
            <p:cNvPr id="68" name="Group 69"/>
            <p:cNvGrpSpPr/>
            <p:nvPr/>
          </p:nvGrpSpPr>
          <p:grpSpPr>
            <a:xfrm>
              <a:off x="3119137" y="1189589"/>
              <a:ext cx="304800" cy="304800"/>
              <a:chOff x="0" y="0"/>
              <a:chExt cx="6350000" cy="6350000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69" name="TextBox 71"/>
            <p:cNvSpPr txBox="1"/>
            <p:nvPr/>
          </p:nvSpPr>
          <p:spPr>
            <a:xfrm>
              <a:off x="3616404" y="1104924"/>
              <a:ext cx="163908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24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жени</a:t>
              </a:r>
            </a:p>
          </p:txBody>
        </p:sp>
      </p:grpSp>
      <p:sp>
        <p:nvSpPr>
          <p:cNvPr id="74" name="TextBox 72"/>
          <p:cNvSpPr txBox="1"/>
          <p:nvPr/>
        </p:nvSpPr>
        <p:spPr>
          <a:xfrm>
            <a:off x="5391770" y="5163045"/>
            <a:ext cx="136608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20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правни лица</a:t>
            </a:r>
          </a:p>
        </p:txBody>
      </p:sp>
      <p:sp>
        <p:nvSpPr>
          <p:cNvPr id="75" name="TextBox 73"/>
          <p:cNvSpPr txBox="1"/>
          <p:nvPr/>
        </p:nvSpPr>
        <p:spPr>
          <a:xfrm>
            <a:off x="4629781" y="5492525"/>
            <a:ext cx="289006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74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ТВ и РА во сопственост на мажи</a:t>
            </a:r>
          </a:p>
        </p:txBody>
      </p:sp>
      <p:sp>
        <p:nvSpPr>
          <p:cNvPr id="76" name="TextBox 74"/>
          <p:cNvSpPr txBox="1"/>
          <p:nvPr/>
        </p:nvSpPr>
        <p:spPr>
          <a:xfrm>
            <a:off x="4629781" y="5822005"/>
            <a:ext cx="289006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20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ТВ и РА во сопственост на жени</a:t>
            </a:r>
          </a:p>
        </p:txBody>
      </p:sp>
      <p:sp>
        <p:nvSpPr>
          <p:cNvPr id="77" name="TextBox 75"/>
          <p:cNvSpPr txBox="1"/>
          <p:nvPr/>
        </p:nvSpPr>
        <p:spPr>
          <a:xfrm>
            <a:off x="4493589" y="6151483"/>
            <a:ext cx="316245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9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 и РА во сопственост на жени и мажи</a:t>
            </a:r>
          </a:p>
        </p:txBody>
      </p:sp>
      <p:grpSp>
        <p:nvGrpSpPr>
          <p:cNvPr id="78" name="Group 76"/>
          <p:cNvGrpSpPr/>
          <p:nvPr/>
        </p:nvGrpSpPr>
        <p:grpSpPr>
          <a:xfrm>
            <a:off x="8161875" y="4252067"/>
            <a:ext cx="2984881" cy="805842"/>
            <a:chOff x="0" y="-38100"/>
            <a:chExt cx="5984566" cy="1615681"/>
          </a:xfrm>
        </p:grpSpPr>
        <p:sp>
          <p:nvSpPr>
            <p:cNvPr id="79" name="TextBox 77"/>
            <p:cNvSpPr txBox="1"/>
            <p:nvPr/>
          </p:nvSpPr>
          <p:spPr>
            <a:xfrm>
              <a:off x="0" y="-2540"/>
              <a:ext cx="222721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103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ТВ и РА</a:t>
              </a:r>
            </a:p>
          </p:txBody>
        </p:sp>
        <p:grpSp>
          <p:nvGrpSpPr>
            <p:cNvPr id="80" name="Group 78"/>
            <p:cNvGrpSpPr/>
            <p:nvPr/>
          </p:nvGrpSpPr>
          <p:grpSpPr>
            <a:xfrm>
              <a:off x="286987" y="676747"/>
              <a:ext cx="304800" cy="304800"/>
              <a:chOff x="0" y="0"/>
              <a:chExt cx="6350000" cy="6350000"/>
            </a:xfrm>
          </p:grpSpPr>
          <p:sp>
            <p:nvSpPr>
              <p:cNvPr id="92" name="Freeform 7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784252" y="592081"/>
              <a:ext cx="1155976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40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ТВ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86987" y="1225149"/>
              <a:ext cx="304800" cy="304800"/>
              <a:chOff x="0" y="0"/>
              <a:chExt cx="6350000" cy="6350000"/>
            </a:xfrm>
          </p:grpSpPr>
          <p:sp>
            <p:nvSpPr>
              <p:cNvPr id="91" name="Freeform 8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83" name="TextBox 83"/>
            <p:cNvSpPr txBox="1"/>
            <p:nvPr/>
          </p:nvSpPr>
          <p:spPr>
            <a:xfrm>
              <a:off x="784252" y="1140484"/>
              <a:ext cx="1155976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63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РА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2674708" y="-38100"/>
              <a:ext cx="3309858" cy="4133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 dirty="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97 </a:t>
              </a:r>
              <a:r>
                <a:rPr lang="en-US" sz="1330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физичк</a:t>
              </a:r>
              <a:r>
                <a:rPr lang="mk-MK" sz="133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и</a:t>
              </a:r>
              <a:r>
                <a:rPr lang="en-US" sz="133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330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лиц</a:t>
              </a:r>
              <a:r>
                <a:rPr lang="mk-MK" sz="1330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а</a:t>
              </a:r>
              <a:endParaRPr lang="en-US" sz="133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85" name="Group 85"/>
            <p:cNvGrpSpPr/>
            <p:nvPr/>
          </p:nvGrpSpPr>
          <p:grpSpPr>
            <a:xfrm>
              <a:off x="3119137" y="641187"/>
              <a:ext cx="304800" cy="304800"/>
              <a:chOff x="0" y="0"/>
              <a:chExt cx="6350000" cy="6350000"/>
            </a:xfrm>
          </p:grpSpPr>
          <p:sp>
            <p:nvSpPr>
              <p:cNvPr id="90" name="Freeform 8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86" name="TextBox 87"/>
            <p:cNvSpPr txBox="1"/>
            <p:nvPr/>
          </p:nvSpPr>
          <p:spPr>
            <a:xfrm>
              <a:off x="3616404" y="556519"/>
              <a:ext cx="163908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74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мажи</a:t>
              </a:r>
            </a:p>
          </p:txBody>
        </p:sp>
        <p:grpSp>
          <p:nvGrpSpPr>
            <p:cNvPr id="87" name="Group 88"/>
            <p:cNvGrpSpPr/>
            <p:nvPr/>
          </p:nvGrpSpPr>
          <p:grpSpPr>
            <a:xfrm>
              <a:off x="3119137" y="1189589"/>
              <a:ext cx="304800" cy="304800"/>
              <a:chOff x="0" y="0"/>
              <a:chExt cx="6350000" cy="6350000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88" name="TextBox 90"/>
            <p:cNvSpPr txBox="1"/>
            <p:nvPr/>
          </p:nvSpPr>
          <p:spPr>
            <a:xfrm>
              <a:off x="3616404" y="1104924"/>
              <a:ext cx="163908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23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жени</a:t>
              </a:r>
            </a:p>
          </p:txBody>
        </p:sp>
      </p:grpSp>
      <p:sp>
        <p:nvSpPr>
          <p:cNvPr id="93" name="TextBox 91"/>
          <p:cNvSpPr txBox="1"/>
          <p:nvPr/>
        </p:nvSpPr>
        <p:spPr>
          <a:xfrm>
            <a:off x="8971272" y="5163045"/>
            <a:ext cx="1366087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19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правни лица</a:t>
            </a:r>
          </a:p>
        </p:txBody>
      </p:sp>
      <p:sp>
        <p:nvSpPr>
          <p:cNvPr id="94" name="TextBox 92"/>
          <p:cNvSpPr txBox="1"/>
          <p:nvPr/>
        </p:nvSpPr>
        <p:spPr>
          <a:xfrm>
            <a:off x="8209283" y="5492525"/>
            <a:ext cx="289006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71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ТВ и РА во сопственост на мажи</a:t>
            </a:r>
          </a:p>
        </p:txBody>
      </p:sp>
      <p:sp>
        <p:nvSpPr>
          <p:cNvPr id="95" name="TextBox 93"/>
          <p:cNvSpPr txBox="1"/>
          <p:nvPr/>
        </p:nvSpPr>
        <p:spPr>
          <a:xfrm>
            <a:off x="8209283" y="5822005"/>
            <a:ext cx="289006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19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ТВ и РА во сопственост на жени</a:t>
            </a:r>
          </a:p>
        </p:txBody>
      </p:sp>
      <p:sp>
        <p:nvSpPr>
          <p:cNvPr id="96" name="TextBox 94"/>
          <p:cNvSpPr txBox="1"/>
          <p:nvPr/>
        </p:nvSpPr>
        <p:spPr>
          <a:xfrm>
            <a:off x="8073091" y="6151483"/>
            <a:ext cx="316245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9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 и РА во сопственост на жени и мажи</a:t>
            </a:r>
          </a:p>
        </p:txBody>
      </p:sp>
      <p:grpSp>
        <p:nvGrpSpPr>
          <p:cNvPr id="97" name="Group 95"/>
          <p:cNvGrpSpPr/>
          <p:nvPr/>
        </p:nvGrpSpPr>
        <p:grpSpPr>
          <a:xfrm>
            <a:off x="8935052" y="3751757"/>
            <a:ext cx="1438527" cy="361535"/>
            <a:chOff x="0" y="0"/>
            <a:chExt cx="2884190" cy="724863"/>
          </a:xfrm>
        </p:grpSpPr>
        <p:sp>
          <p:nvSpPr>
            <p:cNvPr id="98" name="TextBox 96"/>
            <p:cNvSpPr txBox="1"/>
            <p:nvPr/>
          </p:nvSpPr>
          <p:spPr>
            <a:xfrm>
              <a:off x="0" y="125364"/>
              <a:ext cx="233329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2023 година</a:t>
              </a:r>
            </a:p>
          </p:txBody>
        </p:sp>
        <p:sp>
          <p:nvSpPr>
            <p:cNvPr id="99" name="Freeform 97"/>
            <p:cNvSpPr/>
            <p:nvPr/>
          </p:nvSpPr>
          <p:spPr>
            <a:xfrm>
              <a:off x="2333294" y="0"/>
              <a:ext cx="550896" cy="724863"/>
            </a:xfrm>
            <a:custGeom>
              <a:avLst/>
              <a:gdLst/>
              <a:ahLst/>
              <a:cxnLst/>
              <a:rect l="l" t="t" r="r" b="b"/>
              <a:pathLst>
                <a:path w="550896" h="724863">
                  <a:moveTo>
                    <a:pt x="0" y="0"/>
                  </a:moveTo>
                  <a:lnTo>
                    <a:pt x="550896" y="0"/>
                  </a:lnTo>
                  <a:lnTo>
                    <a:pt x="550896" y="724863"/>
                  </a:lnTo>
                  <a:lnTo>
                    <a:pt x="0" y="724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</p:grpSp>
      <p:sp>
        <p:nvSpPr>
          <p:cNvPr id="100" name="TextBox 98"/>
          <p:cNvSpPr txBox="1"/>
          <p:nvPr/>
        </p:nvSpPr>
        <p:spPr>
          <a:xfrm>
            <a:off x="8351015" y="1137476"/>
            <a:ext cx="2606602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993" b="1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Родова структура во сопственоста</a:t>
            </a:r>
          </a:p>
        </p:txBody>
      </p:sp>
      <p:sp>
        <p:nvSpPr>
          <p:cNvPr id="101" name="TextBox 99"/>
          <p:cNvSpPr txBox="1"/>
          <p:nvPr/>
        </p:nvSpPr>
        <p:spPr>
          <a:xfrm>
            <a:off x="1023457" y="4457462"/>
            <a:ext cx="2606602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993" b="1">
                <a:solidFill>
                  <a:srgbClr val="7F7F7F"/>
                </a:solidFill>
                <a:latin typeface="Roboto Bold"/>
                <a:ea typeface="Roboto Bold"/>
                <a:cs typeface="Roboto Bold"/>
                <a:sym typeface="Roboto Bold"/>
              </a:rPr>
              <a:t>на ниво на целата индустрија</a:t>
            </a:r>
          </a:p>
        </p:txBody>
      </p:sp>
    </p:spTree>
    <p:extLst>
      <p:ext uri="{BB962C8B-B14F-4D97-AF65-F5344CB8AC3E}">
        <p14:creationId xmlns:p14="http://schemas.microsoft.com/office/powerpoint/2010/main" val="297572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9753" cy="6858000"/>
          </a:xfrm>
          <a:prstGeom prst="rect">
            <a:avLst/>
          </a:prstGeom>
          <a:solidFill>
            <a:srgbClr val="8F0000"/>
          </a:solidFill>
          <a:ln>
            <a:solidFill>
              <a:srgbClr val="8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1000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5CF12E9-2F6A-B3E1-D330-A805FDA1EC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20882"/>
              </p:ext>
            </p:extLst>
          </p:nvPr>
        </p:nvGraphicFramePr>
        <p:xfrm>
          <a:off x="1680519" y="1968843"/>
          <a:ext cx="6382529" cy="357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0A2F598-5486-F659-EF33-3436E17D9A6A}"/>
              </a:ext>
            </a:extLst>
          </p:cNvPr>
          <p:cNvSpPr txBox="1"/>
          <p:nvPr/>
        </p:nvSpPr>
        <p:spPr>
          <a:xfrm>
            <a:off x="2668161" y="1383957"/>
            <a:ext cx="440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/>
              <a:t>Вкупни приходи и вкупни трошоци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E35829-C0B2-24F5-0F5F-DC3E22AE3B2C}"/>
              </a:ext>
            </a:extLst>
          </p:cNvPr>
          <p:cNvSpPr/>
          <p:nvPr/>
        </p:nvSpPr>
        <p:spPr>
          <a:xfrm>
            <a:off x="9012194" y="3171567"/>
            <a:ext cx="1499287" cy="733168"/>
          </a:xfrm>
          <a:prstGeom prst="ellipse">
            <a:avLst/>
          </a:prstGeom>
          <a:solidFill>
            <a:schemeClr val="bg1"/>
          </a:solidFill>
          <a:ln>
            <a:solidFill>
              <a:srgbClr val="8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>
                <a:solidFill>
                  <a:srgbClr val="8F0000"/>
                </a:solidFill>
              </a:rPr>
              <a:t>Загуба 261,17</a:t>
            </a:r>
            <a:endParaRPr lang="en-US" dirty="0">
              <a:solidFill>
                <a:srgbClr val="8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99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543239" y="180491"/>
            <a:ext cx="3285310" cy="3070410"/>
            <a:chOff x="0" y="0"/>
            <a:chExt cx="4310905" cy="4028919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4240584" y="180491"/>
            <a:ext cx="3285310" cy="3070410"/>
            <a:chOff x="0" y="0"/>
            <a:chExt cx="4310905" cy="4028919"/>
          </a:xfrm>
        </p:grpSpPr>
        <p:sp>
          <p:nvSpPr>
            <p:cNvPr id="7" name="Freeform 5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4240526" y="3564986"/>
            <a:ext cx="3285310" cy="3070410"/>
            <a:chOff x="0" y="0"/>
            <a:chExt cx="4310905" cy="4028919"/>
          </a:xfrm>
        </p:grpSpPr>
        <p:sp>
          <p:nvSpPr>
            <p:cNvPr id="9" name="Freeform 7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7955406" y="3564986"/>
            <a:ext cx="3285310" cy="3070410"/>
            <a:chOff x="0" y="0"/>
            <a:chExt cx="4310905" cy="4028919"/>
          </a:xfrm>
        </p:grpSpPr>
        <p:sp>
          <p:nvSpPr>
            <p:cNvPr id="11" name="Freeform 9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sp>
        <p:nvSpPr>
          <p:cNvPr id="12" name="TextBox 10"/>
          <p:cNvSpPr txBox="1"/>
          <p:nvPr/>
        </p:nvSpPr>
        <p:spPr>
          <a:xfrm>
            <a:off x="8340539" y="1018925"/>
            <a:ext cx="336090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993" b="1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Родова структура во сопственоста кај ТВ</a:t>
            </a:r>
          </a:p>
        </p:txBody>
      </p:sp>
      <p:grpSp>
        <p:nvGrpSpPr>
          <p:cNvPr id="13" name="Group 11"/>
          <p:cNvGrpSpPr/>
          <p:nvPr/>
        </p:nvGrpSpPr>
        <p:grpSpPr>
          <a:xfrm>
            <a:off x="1432049" y="280763"/>
            <a:ext cx="1472505" cy="423464"/>
            <a:chOff x="0" y="0"/>
            <a:chExt cx="2952313" cy="849028"/>
          </a:xfrm>
        </p:grpSpPr>
        <p:sp>
          <p:nvSpPr>
            <p:cNvPr id="14" name="Freeform 12"/>
            <p:cNvSpPr/>
            <p:nvPr/>
          </p:nvSpPr>
          <p:spPr>
            <a:xfrm>
              <a:off x="2333294" y="0"/>
              <a:ext cx="619019" cy="849028"/>
            </a:xfrm>
            <a:custGeom>
              <a:avLst/>
              <a:gdLst/>
              <a:ahLst/>
              <a:cxnLst/>
              <a:rect l="l" t="t" r="r" b="b"/>
              <a:pathLst>
                <a:path w="619019" h="849028">
                  <a:moveTo>
                    <a:pt x="0" y="0"/>
                  </a:moveTo>
                  <a:lnTo>
                    <a:pt x="619018" y="0"/>
                  </a:lnTo>
                  <a:lnTo>
                    <a:pt x="619018" y="849028"/>
                  </a:lnTo>
                  <a:lnTo>
                    <a:pt x="0" y="849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0" y="187448"/>
              <a:ext cx="2333296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2020 година</a:t>
              </a:r>
            </a:p>
          </p:txBody>
        </p:sp>
      </p:grpSp>
      <p:sp>
        <p:nvSpPr>
          <p:cNvPr id="16" name="TextBox 14"/>
          <p:cNvSpPr txBox="1"/>
          <p:nvPr/>
        </p:nvSpPr>
        <p:spPr>
          <a:xfrm>
            <a:off x="1923531" y="807782"/>
            <a:ext cx="524726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45 ТВ</a:t>
            </a:r>
          </a:p>
        </p:txBody>
      </p:sp>
      <p:grpSp>
        <p:nvGrpSpPr>
          <p:cNvPr id="17" name="Group 15"/>
          <p:cNvGrpSpPr/>
          <p:nvPr/>
        </p:nvGrpSpPr>
        <p:grpSpPr>
          <a:xfrm>
            <a:off x="1226446" y="1696693"/>
            <a:ext cx="1918894" cy="218008"/>
            <a:chOff x="0" y="-38100"/>
            <a:chExt cx="3847307" cy="437097"/>
          </a:xfrm>
        </p:grpSpPr>
        <p:grpSp>
          <p:nvGrpSpPr>
            <p:cNvPr id="18" name="Group 16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23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97266" y="-38100"/>
              <a:ext cx="1443287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32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мажи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131052" y="46567"/>
              <a:ext cx="304800" cy="304800"/>
              <a:chOff x="0" y="0"/>
              <a:chExt cx="6350000" cy="6350000"/>
            </a:xfrm>
          </p:grpSpPr>
          <p:sp>
            <p:nvSpPr>
              <p:cNvPr id="22" name="Freeform 2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628319" y="-38100"/>
              <a:ext cx="1218988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жени</a:t>
              </a:r>
            </a:p>
          </p:txBody>
        </p:sp>
      </p:grpSp>
      <p:sp>
        <p:nvSpPr>
          <p:cNvPr id="24" name="TextBox 22"/>
          <p:cNvSpPr txBox="1"/>
          <p:nvPr/>
        </p:nvSpPr>
        <p:spPr>
          <a:xfrm>
            <a:off x="924198" y="2112645"/>
            <a:ext cx="2523392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34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 во сопственост на мажи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4494398" y="801448"/>
            <a:ext cx="277756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ТВ во сопственост на жени како директни сопственички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4301956" y="1521445"/>
            <a:ext cx="316245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9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 во сопственост на жени и мажи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1527201" y="1068895"/>
            <a:ext cx="13173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12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правни лица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1488421" y="1379627"/>
            <a:ext cx="139494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39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физички лица</a:t>
            </a:r>
          </a:p>
        </p:txBody>
      </p:sp>
      <p:grpSp>
        <p:nvGrpSpPr>
          <p:cNvPr id="29" name="Group 27"/>
          <p:cNvGrpSpPr/>
          <p:nvPr/>
        </p:nvGrpSpPr>
        <p:grpSpPr>
          <a:xfrm>
            <a:off x="865207" y="2415108"/>
            <a:ext cx="2641373" cy="218008"/>
            <a:chOff x="0" y="-38100"/>
            <a:chExt cx="5295849" cy="437097"/>
          </a:xfrm>
        </p:grpSpPr>
        <p:sp>
          <p:nvSpPr>
            <p:cNvPr id="30" name="TextBox 28"/>
            <p:cNvSpPr txBox="1"/>
            <p:nvPr/>
          </p:nvSpPr>
          <p:spPr>
            <a:xfrm>
              <a:off x="428047" y="-38100"/>
              <a:ext cx="486780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26 ТВ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сопственици</a:t>
              </a:r>
            </a:p>
          </p:txBody>
        </p:sp>
        <p:grpSp>
          <p:nvGrpSpPr>
            <p:cNvPr id="31" name="Group 29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32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33" name="Group 31"/>
          <p:cNvGrpSpPr/>
          <p:nvPr/>
        </p:nvGrpSpPr>
        <p:grpSpPr>
          <a:xfrm>
            <a:off x="695713" y="2711235"/>
            <a:ext cx="2980362" cy="218008"/>
            <a:chOff x="0" y="-38100"/>
            <a:chExt cx="5975508" cy="437097"/>
          </a:xfrm>
        </p:grpSpPr>
        <p:sp>
          <p:nvSpPr>
            <p:cNvPr id="34" name="TextBox 32"/>
            <p:cNvSpPr txBox="1"/>
            <p:nvPr/>
          </p:nvSpPr>
          <p:spPr>
            <a:xfrm>
              <a:off x="465636" y="-38100"/>
              <a:ext cx="550987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8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ТВ сопственици на правни лица </a:t>
              </a:r>
            </a:p>
          </p:txBody>
        </p:sp>
        <p:grpSp>
          <p:nvGrpSpPr>
            <p:cNvPr id="35" name="Group 33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36" name="Freeform 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37" name="Group 35"/>
          <p:cNvGrpSpPr/>
          <p:nvPr/>
        </p:nvGrpSpPr>
        <p:grpSpPr>
          <a:xfrm>
            <a:off x="4442016" y="1840271"/>
            <a:ext cx="2882330" cy="218008"/>
            <a:chOff x="0" y="-38100"/>
            <a:chExt cx="5778957" cy="437097"/>
          </a:xfrm>
        </p:grpSpPr>
        <p:sp>
          <p:nvSpPr>
            <p:cNvPr id="38" name="TextBox 36"/>
            <p:cNvSpPr txBox="1"/>
            <p:nvPr/>
          </p:nvSpPr>
          <p:spPr>
            <a:xfrm>
              <a:off x="467096" y="-38100"/>
              <a:ext cx="5311861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 ТВ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сопственици/чки</a:t>
              </a:r>
            </a:p>
          </p:txBody>
        </p:sp>
        <p:grpSp>
          <p:nvGrpSpPr>
            <p:cNvPr id="39" name="Group 37"/>
            <p:cNvGrpSpPr/>
            <p:nvPr/>
          </p:nvGrpSpPr>
          <p:grpSpPr>
            <a:xfrm>
              <a:off x="0" y="46567"/>
              <a:ext cx="332605" cy="304800"/>
              <a:chOff x="0" y="0"/>
              <a:chExt cx="6929272" cy="6350000"/>
            </a:xfrm>
          </p:grpSpPr>
          <p:sp>
            <p:nvSpPr>
              <p:cNvPr id="40" name="Freeform 38"/>
              <p:cNvSpPr/>
              <p:nvPr/>
            </p:nvSpPr>
            <p:spPr>
              <a:xfrm>
                <a:off x="0" y="0"/>
                <a:ext cx="6929272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929272" h="6350000">
                    <a:moveTo>
                      <a:pt x="3464636" y="0"/>
                    </a:moveTo>
                    <a:cubicBezTo>
                      <a:pt x="1551170" y="0"/>
                      <a:pt x="0" y="1421496"/>
                      <a:pt x="0" y="3175000"/>
                    </a:cubicBezTo>
                    <a:cubicBezTo>
                      <a:pt x="0" y="4928504"/>
                      <a:pt x="1551170" y="6350000"/>
                      <a:pt x="3464636" y="6350000"/>
                    </a:cubicBezTo>
                    <a:cubicBezTo>
                      <a:pt x="5378102" y="6350000"/>
                      <a:pt x="6929272" y="4928504"/>
                      <a:pt x="6929272" y="3175000"/>
                    </a:cubicBezTo>
                    <a:cubicBezTo>
                      <a:pt x="6929272" y="1421496"/>
                      <a:pt x="5378102" y="0"/>
                      <a:pt x="3464636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41" name="Group 39"/>
          <p:cNvGrpSpPr/>
          <p:nvPr/>
        </p:nvGrpSpPr>
        <p:grpSpPr>
          <a:xfrm>
            <a:off x="4366311" y="2171766"/>
            <a:ext cx="3033741" cy="436017"/>
            <a:chOff x="0" y="-38100"/>
            <a:chExt cx="6082530" cy="874195"/>
          </a:xfrm>
        </p:grpSpPr>
        <p:sp>
          <p:nvSpPr>
            <p:cNvPr id="42" name="TextBox 40"/>
            <p:cNvSpPr txBox="1"/>
            <p:nvPr/>
          </p:nvSpPr>
          <p:spPr>
            <a:xfrm>
              <a:off x="166303" y="-38100"/>
              <a:ext cx="5916227" cy="87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5 ТВ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сопственици/чки на правни лица</a:t>
              </a:r>
            </a:p>
          </p:txBody>
        </p:sp>
        <p:grpSp>
          <p:nvGrpSpPr>
            <p:cNvPr id="43" name="Group 41"/>
            <p:cNvGrpSpPr/>
            <p:nvPr/>
          </p:nvGrpSpPr>
          <p:grpSpPr>
            <a:xfrm>
              <a:off x="0" y="76200"/>
              <a:ext cx="332605" cy="304800"/>
              <a:chOff x="0" y="0"/>
              <a:chExt cx="6929272" cy="6350000"/>
            </a:xfrm>
          </p:grpSpPr>
          <p:sp>
            <p:nvSpPr>
              <p:cNvPr id="44" name="Freeform 42"/>
              <p:cNvSpPr/>
              <p:nvPr/>
            </p:nvSpPr>
            <p:spPr>
              <a:xfrm>
                <a:off x="0" y="0"/>
                <a:ext cx="6929272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929272" h="6350000">
                    <a:moveTo>
                      <a:pt x="3464636" y="0"/>
                    </a:moveTo>
                    <a:cubicBezTo>
                      <a:pt x="1551170" y="0"/>
                      <a:pt x="0" y="1421496"/>
                      <a:pt x="0" y="3175000"/>
                    </a:cubicBezTo>
                    <a:cubicBezTo>
                      <a:pt x="0" y="4928504"/>
                      <a:pt x="1551170" y="6350000"/>
                      <a:pt x="3464636" y="6350000"/>
                    </a:cubicBezTo>
                    <a:cubicBezTo>
                      <a:pt x="5378102" y="6350000"/>
                      <a:pt x="6929272" y="4928504"/>
                      <a:pt x="6929272" y="3175000"/>
                    </a:cubicBezTo>
                    <a:cubicBezTo>
                      <a:pt x="6929272" y="1421496"/>
                      <a:pt x="5378102" y="0"/>
                      <a:pt x="3464636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45" name="Group 43"/>
          <p:cNvGrpSpPr/>
          <p:nvPr/>
        </p:nvGrpSpPr>
        <p:grpSpPr>
          <a:xfrm>
            <a:off x="5147825" y="3694302"/>
            <a:ext cx="1470711" cy="396298"/>
            <a:chOff x="0" y="0"/>
            <a:chExt cx="2948717" cy="794561"/>
          </a:xfrm>
        </p:grpSpPr>
        <p:sp>
          <p:nvSpPr>
            <p:cNvPr id="46" name="Freeform 44"/>
            <p:cNvSpPr/>
            <p:nvPr/>
          </p:nvSpPr>
          <p:spPr>
            <a:xfrm>
              <a:off x="2333294" y="0"/>
              <a:ext cx="615423" cy="794561"/>
            </a:xfrm>
            <a:custGeom>
              <a:avLst/>
              <a:gdLst/>
              <a:ahLst/>
              <a:cxnLst/>
              <a:rect l="l" t="t" r="r" b="b"/>
              <a:pathLst>
                <a:path w="615423" h="794561">
                  <a:moveTo>
                    <a:pt x="0" y="0"/>
                  </a:moveTo>
                  <a:lnTo>
                    <a:pt x="615423" y="0"/>
                  </a:lnTo>
                  <a:lnTo>
                    <a:pt x="615423" y="794561"/>
                  </a:lnTo>
                  <a:lnTo>
                    <a:pt x="0" y="794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  <p:sp>
          <p:nvSpPr>
            <p:cNvPr id="47" name="TextBox 45"/>
            <p:cNvSpPr txBox="1"/>
            <p:nvPr/>
          </p:nvSpPr>
          <p:spPr>
            <a:xfrm>
              <a:off x="0" y="160214"/>
              <a:ext cx="2333294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2021 година</a:t>
              </a:r>
            </a:p>
          </p:txBody>
        </p:sp>
      </p:grpSp>
      <p:sp>
        <p:nvSpPr>
          <p:cNvPr id="48" name="TextBox 46"/>
          <p:cNvSpPr txBox="1"/>
          <p:nvPr/>
        </p:nvSpPr>
        <p:spPr>
          <a:xfrm>
            <a:off x="5620818" y="4198283"/>
            <a:ext cx="524726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44 ТВ</a:t>
            </a:r>
          </a:p>
        </p:txBody>
      </p:sp>
      <p:grpSp>
        <p:nvGrpSpPr>
          <p:cNvPr id="49" name="Group 47"/>
          <p:cNvGrpSpPr/>
          <p:nvPr/>
        </p:nvGrpSpPr>
        <p:grpSpPr>
          <a:xfrm>
            <a:off x="4923734" y="5087194"/>
            <a:ext cx="1918894" cy="218008"/>
            <a:chOff x="0" y="-38100"/>
            <a:chExt cx="3847307" cy="437097"/>
          </a:xfrm>
        </p:grpSpPr>
        <p:grpSp>
          <p:nvGrpSpPr>
            <p:cNvPr id="50" name="Group 48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55" name="Freeform 4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497266" y="-38100"/>
              <a:ext cx="1443287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31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маж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2131052" y="46567"/>
              <a:ext cx="304800" cy="304800"/>
              <a:chOff x="0" y="0"/>
              <a:chExt cx="6350000" cy="6350000"/>
            </a:xfrm>
          </p:grpSpPr>
          <p:sp>
            <p:nvSpPr>
              <p:cNvPr id="54" name="Freeform 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53" name="TextBox 53"/>
            <p:cNvSpPr txBox="1"/>
            <p:nvPr/>
          </p:nvSpPr>
          <p:spPr>
            <a:xfrm>
              <a:off x="2628319" y="-38100"/>
              <a:ext cx="1218988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6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жени</a:t>
              </a:r>
            </a:p>
          </p:txBody>
        </p:sp>
      </p:grpSp>
      <p:sp>
        <p:nvSpPr>
          <p:cNvPr id="56" name="TextBox 54"/>
          <p:cNvSpPr txBox="1"/>
          <p:nvPr/>
        </p:nvSpPr>
        <p:spPr>
          <a:xfrm>
            <a:off x="4621485" y="5503146"/>
            <a:ext cx="2523392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34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 во сопственост на мажи</a:t>
            </a:r>
          </a:p>
        </p:txBody>
      </p:sp>
      <p:sp>
        <p:nvSpPr>
          <p:cNvPr id="57" name="TextBox 55"/>
          <p:cNvSpPr txBox="1"/>
          <p:nvPr/>
        </p:nvSpPr>
        <p:spPr>
          <a:xfrm>
            <a:off x="5224488" y="4459396"/>
            <a:ext cx="13173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12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правни лица</a:t>
            </a:r>
          </a:p>
        </p:txBody>
      </p:sp>
      <p:sp>
        <p:nvSpPr>
          <p:cNvPr id="58" name="TextBox 56"/>
          <p:cNvSpPr txBox="1"/>
          <p:nvPr/>
        </p:nvSpPr>
        <p:spPr>
          <a:xfrm>
            <a:off x="5185709" y="4770128"/>
            <a:ext cx="1394944" cy="206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  <a:r>
              <a:rPr lang="mk-MK" sz="133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  <a:r>
              <a:rPr lang="en-US" sz="133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33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физички</a:t>
            </a:r>
            <a:r>
              <a:rPr lang="en-US" sz="133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3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лица</a:t>
            </a:r>
            <a:endParaRPr lang="en-US" sz="1330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9" name="Group 57"/>
          <p:cNvGrpSpPr/>
          <p:nvPr/>
        </p:nvGrpSpPr>
        <p:grpSpPr>
          <a:xfrm>
            <a:off x="4562494" y="5805608"/>
            <a:ext cx="2641373" cy="218008"/>
            <a:chOff x="0" y="-38100"/>
            <a:chExt cx="5295849" cy="437097"/>
          </a:xfrm>
        </p:grpSpPr>
        <p:sp>
          <p:nvSpPr>
            <p:cNvPr id="60" name="TextBox 58"/>
            <p:cNvSpPr txBox="1"/>
            <p:nvPr/>
          </p:nvSpPr>
          <p:spPr>
            <a:xfrm>
              <a:off x="428047" y="-38100"/>
              <a:ext cx="486780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26 ТВ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сопственици</a:t>
              </a:r>
            </a:p>
          </p:txBody>
        </p:sp>
        <p:grpSp>
          <p:nvGrpSpPr>
            <p:cNvPr id="61" name="Group 59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62" name="Freeform 6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63" name="Group 61"/>
          <p:cNvGrpSpPr/>
          <p:nvPr/>
        </p:nvGrpSpPr>
        <p:grpSpPr>
          <a:xfrm>
            <a:off x="4393000" y="6101736"/>
            <a:ext cx="2980362" cy="218008"/>
            <a:chOff x="0" y="-38100"/>
            <a:chExt cx="5975508" cy="437097"/>
          </a:xfrm>
        </p:grpSpPr>
        <p:sp>
          <p:nvSpPr>
            <p:cNvPr id="64" name="TextBox 62"/>
            <p:cNvSpPr txBox="1"/>
            <p:nvPr/>
          </p:nvSpPr>
          <p:spPr>
            <a:xfrm>
              <a:off x="465636" y="-38100"/>
              <a:ext cx="550987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8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ТВ сопственици на правни лица </a:t>
              </a:r>
            </a:p>
          </p:txBody>
        </p:sp>
        <p:grpSp>
          <p:nvGrpSpPr>
            <p:cNvPr id="65" name="Group 63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66" name="Freeform 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sp>
        <p:nvSpPr>
          <p:cNvPr id="67" name="TextBox 65"/>
          <p:cNvSpPr txBox="1"/>
          <p:nvPr/>
        </p:nvSpPr>
        <p:spPr>
          <a:xfrm>
            <a:off x="8209278" y="4291186"/>
            <a:ext cx="277756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ТВ во сопственост на жени како директни сопственички</a:t>
            </a:r>
          </a:p>
        </p:txBody>
      </p:sp>
      <p:sp>
        <p:nvSpPr>
          <p:cNvPr id="68" name="TextBox 66"/>
          <p:cNvSpPr txBox="1"/>
          <p:nvPr/>
        </p:nvSpPr>
        <p:spPr>
          <a:xfrm>
            <a:off x="8016836" y="5011183"/>
            <a:ext cx="316245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8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 во сопственост на жени и мажи</a:t>
            </a:r>
          </a:p>
        </p:txBody>
      </p:sp>
      <p:grpSp>
        <p:nvGrpSpPr>
          <p:cNvPr id="69" name="Group 67"/>
          <p:cNvGrpSpPr/>
          <p:nvPr/>
        </p:nvGrpSpPr>
        <p:grpSpPr>
          <a:xfrm>
            <a:off x="8156896" y="5330009"/>
            <a:ext cx="2882330" cy="218008"/>
            <a:chOff x="0" y="-38100"/>
            <a:chExt cx="5778957" cy="437097"/>
          </a:xfrm>
        </p:grpSpPr>
        <p:sp>
          <p:nvSpPr>
            <p:cNvPr id="70" name="TextBox 68"/>
            <p:cNvSpPr txBox="1"/>
            <p:nvPr/>
          </p:nvSpPr>
          <p:spPr>
            <a:xfrm>
              <a:off x="467096" y="-38100"/>
              <a:ext cx="5311861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 ТВ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сопственици/чки</a:t>
              </a:r>
            </a:p>
          </p:txBody>
        </p:sp>
        <p:grpSp>
          <p:nvGrpSpPr>
            <p:cNvPr id="71" name="Group 69"/>
            <p:cNvGrpSpPr/>
            <p:nvPr/>
          </p:nvGrpSpPr>
          <p:grpSpPr>
            <a:xfrm>
              <a:off x="0" y="46567"/>
              <a:ext cx="332605" cy="304800"/>
              <a:chOff x="0" y="0"/>
              <a:chExt cx="6929272" cy="6350000"/>
            </a:xfrm>
          </p:grpSpPr>
          <p:sp>
            <p:nvSpPr>
              <p:cNvPr id="72" name="Freeform 70"/>
              <p:cNvSpPr/>
              <p:nvPr/>
            </p:nvSpPr>
            <p:spPr>
              <a:xfrm>
                <a:off x="0" y="0"/>
                <a:ext cx="6929272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929272" h="6350000">
                    <a:moveTo>
                      <a:pt x="3464636" y="0"/>
                    </a:moveTo>
                    <a:cubicBezTo>
                      <a:pt x="1551170" y="0"/>
                      <a:pt x="0" y="1421496"/>
                      <a:pt x="0" y="3175000"/>
                    </a:cubicBezTo>
                    <a:cubicBezTo>
                      <a:pt x="0" y="4928504"/>
                      <a:pt x="1551170" y="6350000"/>
                      <a:pt x="3464636" y="6350000"/>
                    </a:cubicBezTo>
                    <a:cubicBezTo>
                      <a:pt x="5378102" y="6350000"/>
                      <a:pt x="6929272" y="4928504"/>
                      <a:pt x="6929272" y="3175000"/>
                    </a:cubicBezTo>
                    <a:cubicBezTo>
                      <a:pt x="6929272" y="1421496"/>
                      <a:pt x="5378102" y="0"/>
                      <a:pt x="3464636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73" name="Group 71"/>
          <p:cNvGrpSpPr/>
          <p:nvPr/>
        </p:nvGrpSpPr>
        <p:grpSpPr>
          <a:xfrm>
            <a:off x="8081191" y="5661503"/>
            <a:ext cx="3033741" cy="436017"/>
            <a:chOff x="0" y="-38100"/>
            <a:chExt cx="6082530" cy="874195"/>
          </a:xfrm>
        </p:grpSpPr>
        <p:sp>
          <p:nvSpPr>
            <p:cNvPr id="74" name="TextBox 72"/>
            <p:cNvSpPr txBox="1"/>
            <p:nvPr/>
          </p:nvSpPr>
          <p:spPr>
            <a:xfrm>
              <a:off x="166303" y="-38100"/>
              <a:ext cx="5916227" cy="87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5 ТВ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сопственици/чки на правни лица</a:t>
              </a:r>
            </a:p>
          </p:txBody>
        </p:sp>
        <p:grpSp>
          <p:nvGrpSpPr>
            <p:cNvPr id="75" name="Group 73"/>
            <p:cNvGrpSpPr/>
            <p:nvPr/>
          </p:nvGrpSpPr>
          <p:grpSpPr>
            <a:xfrm>
              <a:off x="0" y="76200"/>
              <a:ext cx="332605" cy="304800"/>
              <a:chOff x="0" y="0"/>
              <a:chExt cx="6929272" cy="6350000"/>
            </a:xfrm>
          </p:grpSpPr>
          <p:sp>
            <p:nvSpPr>
              <p:cNvPr id="76" name="Freeform 74"/>
              <p:cNvSpPr/>
              <p:nvPr/>
            </p:nvSpPr>
            <p:spPr>
              <a:xfrm>
                <a:off x="0" y="0"/>
                <a:ext cx="6929272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929272" h="6350000">
                    <a:moveTo>
                      <a:pt x="3464636" y="0"/>
                    </a:moveTo>
                    <a:cubicBezTo>
                      <a:pt x="1551170" y="0"/>
                      <a:pt x="0" y="1421496"/>
                      <a:pt x="0" y="3175000"/>
                    </a:cubicBezTo>
                    <a:cubicBezTo>
                      <a:pt x="0" y="4928504"/>
                      <a:pt x="1551170" y="6350000"/>
                      <a:pt x="3464636" y="6350000"/>
                    </a:cubicBezTo>
                    <a:cubicBezTo>
                      <a:pt x="5378102" y="6350000"/>
                      <a:pt x="6929272" y="4928504"/>
                      <a:pt x="6929272" y="3175000"/>
                    </a:cubicBezTo>
                    <a:cubicBezTo>
                      <a:pt x="6929272" y="1421496"/>
                      <a:pt x="5378102" y="0"/>
                      <a:pt x="3464636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77" name="Group 75"/>
          <p:cNvGrpSpPr/>
          <p:nvPr/>
        </p:nvGrpSpPr>
        <p:grpSpPr>
          <a:xfrm>
            <a:off x="762827" y="4200151"/>
            <a:ext cx="2846133" cy="1800080"/>
            <a:chOff x="0" y="0"/>
            <a:chExt cx="5706383" cy="3609089"/>
          </a:xfrm>
        </p:grpSpPr>
        <p:sp>
          <p:nvSpPr>
            <p:cNvPr id="78" name="Freeform 76"/>
            <p:cNvSpPr/>
            <p:nvPr/>
          </p:nvSpPr>
          <p:spPr>
            <a:xfrm>
              <a:off x="0" y="13104"/>
              <a:ext cx="2612245" cy="3582880"/>
            </a:xfrm>
            <a:custGeom>
              <a:avLst/>
              <a:gdLst/>
              <a:ahLst/>
              <a:cxnLst/>
              <a:rect l="l" t="t" r="r" b="b"/>
              <a:pathLst>
                <a:path w="2612245" h="3582880">
                  <a:moveTo>
                    <a:pt x="0" y="0"/>
                  </a:moveTo>
                  <a:lnTo>
                    <a:pt x="2612245" y="0"/>
                  </a:lnTo>
                  <a:lnTo>
                    <a:pt x="2612245" y="3582880"/>
                  </a:lnTo>
                  <a:lnTo>
                    <a:pt x="0" y="3582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  <p:sp>
          <p:nvSpPr>
            <p:cNvPr id="79" name="Freeform 77"/>
            <p:cNvSpPr/>
            <p:nvPr/>
          </p:nvSpPr>
          <p:spPr>
            <a:xfrm>
              <a:off x="2799426" y="0"/>
              <a:ext cx="2906957" cy="3609089"/>
            </a:xfrm>
            <a:custGeom>
              <a:avLst/>
              <a:gdLst/>
              <a:ahLst/>
              <a:cxnLst/>
              <a:rect l="l" t="t" r="r" b="b"/>
              <a:pathLst>
                <a:path w="2906957" h="3609089">
                  <a:moveTo>
                    <a:pt x="0" y="0"/>
                  </a:moveTo>
                  <a:lnTo>
                    <a:pt x="2906957" y="0"/>
                  </a:lnTo>
                  <a:lnTo>
                    <a:pt x="2906957" y="3609089"/>
                  </a:lnTo>
                  <a:lnTo>
                    <a:pt x="0" y="3609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</p:grpSp>
    </p:spTree>
    <p:extLst>
      <p:ext uri="{BB962C8B-B14F-4D97-AF65-F5344CB8AC3E}">
        <p14:creationId xmlns:p14="http://schemas.microsoft.com/office/powerpoint/2010/main" val="19955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543239" y="180491"/>
            <a:ext cx="3285310" cy="3070410"/>
            <a:chOff x="0" y="0"/>
            <a:chExt cx="4310905" cy="4028919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4240584" y="180491"/>
            <a:ext cx="3285310" cy="3070410"/>
            <a:chOff x="0" y="0"/>
            <a:chExt cx="4310905" cy="4028919"/>
          </a:xfrm>
        </p:grpSpPr>
        <p:sp>
          <p:nvSpPr>
            <p:cNvPr id="7" name="Freeform 5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4240526" y="3564986"/>
            <a:ext cx="3285310" cy="3070410"/>
            <a:chOff x="0" y="0"/>
            <a:chExt cx="4310905" cy="4028919"/>
          </a:xfrm>
        </p:grpSpPr>
        <p:sp>
          <p:nvSpPr>
            <p:cNvPr id="9" name="Freeform 7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7955406" y="3564986"/>
            <a:ext cx="3285310" cy="3070410"/>
            <a:chOff x="0" y="0"/>
            <a:chExt cx="4310905" cy="4028919"/>
          </a:xfrm>
        </p:grpSpPr>
        <p:sp>
          <p:nvSpPr>
            <p:cNvPr id="11" name="Freeform 9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sp>
        <p:nvSpPr>
          <p:cNvPr id="12" name="TextBox 10"/>
          <p:cNvSpPr txBox="1"/>
          <p:nvPr/>
        </p:nvSpPr>
        <p:spPr>
          <a:xfrm>
            <a:off x="1923531" y="807782"/>
            <a:ext cx="524726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43 ТВ</a:t>
            </a:r>
          </a:p>
        </p:txBody>
      </p:sp>
      <p:grpSp>
        <p:nvGrpSpPr>
          <p:cNvPr id="13" name="Group 11"/>
          <p:cNvGrpSpPr/>
          <p:nvPr/>
        </p:nvGrpSpPr>
        <p:grpSpPr>
          <a:xfrm>
            <a:off x="1226446" y="1696693"/>
            <a:ext cx="1918894" cy="218008"/>
            <a:chOff x="0" y="-38100"/>
            <a:chExt cx="3847307" cy="437097"/>
          </a:xfrm>
        </p:grpSpPr>
        <p:grpSp>
          <p:nvGrpSpPr>
            <p:cNvPr id="14" name="Group 12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19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97266" y="-38100"/>
              <a:ext cx="1443287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31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маж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131052" y="46567"/>
              <a:ext cx="304800" cy="304800"/>
              <a:chOff x="0" y="0"/>
              <a:chExt cx="6350000" cy="6350000"/>
            </a:xfrm>
          </p:grpSpPr>
          <p:sp>
            <p:nvSpPr>
              <p:cNvPr id="18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628319" y="-38100"/>
              <a:ext cx="1218988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6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жени</a:t>
              </a:r>
            </a:p>
          </p:txBody>
        </p:sp>
      </p:grpSp>
      <p:sp>
        <p:nvSpPr>
          <p:cNvPr id="20" name="TextBox 18"/>
          <p:cNvSpPr txBox="1"/>
          <p:nvPr/>
        </p:nvSpPr>
        <p:spPr>
          <a:xfrm>
            <a:off x="924198" y="2112645"/>
            <a:ext cx="2523392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34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 во сопственост на мажи</a:t>
            </a:r>
          </a:p>
        </p:txBody>
      </p:sp>
      <p:sp>
        <p:nvSpPr>
          <p:cNvPr id="21" name="TextBox 19"/>
          <p:cNvSpPr txBox="1"/>
          <p:nvPr/>
        </p:nvSpPr>
        <p:spPr>
          <a:xfrm>
            <a:off x="4494398" y="801448"/>
            <a:ext cx="277756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ТВ во сопственост на жени како директни сопственички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4301956" y="1521445"/>
            <a:ext cx="316245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7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 во сопственост на жени и мажи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1527201" y="1068895"/>
            <a:ext cx="13173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11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правни лица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1488421" y="1379627"/>
            <a:ext cx="139494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37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физички лица</a:t>
            </a:r>
          </a:p>
        </p:txBody>
      </p:sp>
      <p:grpSp>
        <p:nvGrpSpPr>
          <p:cNvPr id="25" name="Group 23"/>
          <p:cNvGrpSpPr/>
          <p:nvPr/>
        </p:nvGrpSpPr>
        <p:grpSpPr>
          <a:xfrm>
            <a:off x="865207" y="2415108"/>
            <a:ext cx="2641373" cy="218008"/>
            <a:chOff x="0" y="-38100"/>
            <a:chExt cx="5295849" cy="437097"/>
          </a:xfrm>
        </p:grpSpPr>
        <p:sp>
          <p:nvSpPr>
            <p:cNvPr id="26" name="TextBox 24"/>
            <p:cNvSpPr txBox="1"/>
            <p:nvPr/>
          </p:nvSpPr>
          <p:spPr>
            <a:xfrm>
              <a:off x="428047" y="-38100"/>
              <a:ext cx="486780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26 ТВ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сопственици</a:t>
              </a:r>
            </a:p>
          </p:txBody>
        </p:sp>
        <p:grpSp>
          <p:nvGrpSpPr>
            <p:cNvPr id="27" name="Group 25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28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29" name="Group 27"/>
          <p:cNvGrpSpPr/>
          <p:nvPr/>
        </p:nvGrpSpPr>
        <p:grpSpPr>
          <a:xfrm>
            <a:off x="695713" y="2711235"/>
            <a:ext cx="2980362" cy="218008"/>
            <a:chOff x="0" y="-38100"/>
            <a:chExt cx="5975508" cy="437097"/>
          </a:xfrm>
        </p:grpSpPr>
        <p:sp>
          <p:nvSpPr>
            <p:cNvPr id="30" name="TextBox 28"/>
            <p:cNvSpPr txBox="1"/>
            <p:nvPr/>
          </p:nvSpPr>
          <p:spPr>
            <a:xfrm>
              <a:off x="465636" y="-38100"/>
              <a:ext cx="550987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8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ТВ сопственици на правни лица </a:t>
              </a:r>
            </a:p>
          </p:txBody>
        </p:sp>
        <p:grpSp>
          <p:nvGrpSpPr>
            <p:cNvPr id="31" name="Group 29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32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33" name="Group 31"/>
          <p:cNvGrpSpPr/>
          <p:nvPr/>
        </p:nvGrpSpPr>
        <p:grpSpPr>
          <a:xfrm>
            <a:off x="4442016" y="1840271"/>
            <a:ext cx="2882330" cy="218008"/>
            <a:chOff x="0" y="-38100"/>
            <a:chExt cx="5778957" cy="437097"/>
          </a:xfrm>
        </p:grpSpPr>
        <p:sp>
          <p:nvSpPr>
            <p:cNvPr id="34" name="TextBox 32"/>
            <p:cNvSpPr txBox="1"/>
            <p:nvPr/>
          </p:nvSpPr>
          <p:spPr>
            <a:xfrm>
              <a:off x="467096" y="-38100"/>
              <a:ext cx="5311861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 ТВ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сопственици/чки</a:t>
              </a:r>
            </a:p>
          </p:txBody>
        </p:sp>
        <p:grpSp>
          <p:nvGrpSpPr>
            <p:cNvPr id="35" name="Group 33"/>
            <p:cNvGrpSpPr/>
            <p:nvPr/>
          </p:nvGrpSpPr>
          <p:grpSpPr>
            <a:xfrm>
              <a:off x="0" y="46567"/>
              <a:ext cx="332605" cy="304800"/>
              <a:chOff x="0" y="0"/>
              <a:chExt cx="6929272" cy="6350000"/>
            </a:xfrm>
          </p:grpSpPr>
          <p:sp>
            <p:nvSpPr>
              <p:cNvPr id="36" name="Freeform 34"/>
              <p:cNvSpPr/>
              <p:nvPr/>
            </p:nvSpPr>
            <p:spPr>
              <a:xfrm>
                <a:off x="0" y="0"/>
                <a:ext cx="6929272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929272" h="6350000">
                    <a:moveTo>
                      <a:pt x="3464636" y="0"/>
                    </a:moveTo>
                    <a:cubicBezTo>
                      <a:pt x="1551170" y="0"/>
                      <a:pt x="0" y="1421496"/>
                      <a:pt x="0" y="3175000"/>
                    </a:cubicBezTo>
                    <a:cubicBezTo>
                      <a:pt x="0" y="4928504"/>
                      <a:pt x="1551170" y="6350000"/>
                      <a:pt x="3464636" y="6350000"/>
                    </a:cubicBezTo>
                    <a:cubicBezTo>
                      <a:pt x="5378102" y="6350000"/>
                      <a:pt x="6929272" y="4928504"/>
                      <a:pt x="6929272" y="3175000"/>
                    </a:cubicBezTo>
                    <a:cubicBezTo>
                      <a:pt x="6929272" y="1421496"/>
                      <a:pt x="5378102" y="0"/>
                      <a:pt x="3464636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37" name="Group 35"/>
          <p:cNvGrpSpPr/>
          <p:nvPr/>
        </p:nvGrpSpPr>
        <p:grpSpPr>
          <a:xfrm>
            <a:off x="4366311" y="2171766"/>
            <a:ext cx="3033741" cy="436017"/>
            <a:chOff x="0" y="-38100"/>
            <a:chExt cx="6082530" cy="874195"/>
          </a:xfrm>
        </p:grpSpPr>
        <p:sp>
          <p:nvSpPr>
            <p:cNvPr id="38" name="TextBox 36"/>
            <p:cNvSpPr txBox="1"/>
            <p:nvPr/>
          </p:nvSpPr>
          <p:spPr>
            <a:xfrm>
              <a:off x="166303" y="-38100"/>
              <a:ext cx="5916227" cy="87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 ТВ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сопственици/чки на правни лица</a:t>
              </a:r>
            </a:p>
          </p:txBody>
        </p:sp>
        <p:grpSp>
          <p:nvGrpSpPr>
            <p:cNvPr id="39" name="Group 37"/>
            <p:cNvGrpSpPr/>
            <p:nvPr/>
          </p:nvGrpSpPr>
          <p:grpSpPr>
            <a:xfrm>
              <a:off x="0" y="76200"/>
              <a:ext cx="332605" cy="304800"/>
              <a:chOff x="0" y="0"/>
              <a:chExt cx="6929272" cy="6350000"/>
            </a:xfrm>
          </p:grpSpPr>
          <p:sp>
            <p:nvSpPr>
              <p:cNvPr id="40" name="Freeform 38"/>
              <p:cNvSpPr/>
              <p:nvPr/>
            </p:nvSpPr>
            <p:spPr>
              <a:xfrm>
                <a:off x="0" y="0"/>
                <a:ext cx="6929272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929272" h="6350000">
                    <a:moveTo>
                      <a:pt x="3464636" y="0"/>
                    </a:moveTo>
                    <a:cubicBezTo>
                      <a:pt x="1551170" y="0"/>
                      <a:pt x="0" y="1421496"/>
                      <a:pt x="0" y="3175000"/>
                    </a:cubicBezTo>
                    <a:cubicBezTo>
                      <a:pt x="0" y="4928504"/>
                      <a:pt x="1551170" y="6350000"/>
                      <a:pt x="3464636" y="6350000"/>
                    </a:cubicBezTo>
                    <a:cubicBezTo>
                      <a:pt x="5378102" y="6350000"/>
                      <a:pt x="6929272" y="4928504"/>
                      <a:pt x="6929272" y="3175000"/>
                    </a:cubicBezTo>
                    <a:cubicBezTo>
                      <a:pt x="6929272" y="1421496"/>
                      <a:pt x="5378102" y="0"/>
                      <a:pt x="3464636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sp>
        <p:nvSpPr>
          <p:cNvPr id="41" name="TextBox 39"/>
          <p:cNvSpPr txBox="1"/>
          <p:nvPr/>
        </p:nvSpPr>
        <p:spPr>
          <a:xfrm>
            <a:off x="5620818" y="4198283"/>
            <a:ext cx="524726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40 ТВ</a:t>
            </a:r>
          </a:p>
        </p:txBody>
      </p:sp>
      <p:grpSp>
        <p:nvGrpSpPr>
          <p:cNvPr id="42" name="Group 40"/>
          <p:cNvGrpSpPr/>
          <p:nvPr/>
        </p:nvGrpSpPr>
        <p:grpSpPr>
          <a:xfrm>
            <a:off x="4923734" y="5087194"/>
            <a:ext cx="1918894" cy="218008"/>
            <a:chOff x="0" y="-38100"/>
            <a:chExt cx="3847307" cy="437097"/>
          </a:xfrm>
        </p:grpSpPr>
        <p:grpSp>
          <p:nvGrpSpPr>
            <p:cNvPr id="43" name="Group 41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48" name="Freeform 4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497266" y="-38100"/>
              <a:ext cx="1443287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28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мажи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2131052" y="46567"/>
              <a:ext cx="304800" cy="304800"/>
              <a:chOff x="0" y="0"/>
              <a:chExt cx="6350000" cy="6350000"/>
            </a:xfrm>
          </p:grpSpPr>
          <p:sp>
            <p:nvSpPr>
              <p:cNvPr id="47" name="Freeform 4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2628319" y="-38100"/>
              <a:ext cx="1218988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6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жени</a:t>
              </a:r>
            </a:p>
          </p:txBody>
        </p:sp>
      </p:grpSp>
      <p:sp>
        <p:nvSpPr>
          <p:cNvPr id="49" name="TextBox 47"/>
          <p:cNvSpPr txBox="1"/>
          <p:nvPr/>
        </p:nvSpPr>
        <p:spPr>
          <a:xfrm>
            <a:off x="4621485" y="5503146"/>
            <a:ext cx="2523392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31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 во сопственост на мажи</a:t>
            </a:r>
          </a:p>
        </p:txBody>
      </p:sp>
      <p:sp>
        <p:nvSpPr>
          <p:cNvPr id="50" name="TextBox 48"/>
          <p:cNvSpPr txBox="1"/>
          <p:nvPr/>
        </p:nvSpPr>
        <p:spPr>
          <a:xfrm>
            <a:off x="5224488" y="4459396"/>
            <a:ext cx="13173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10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правни лица</a:t>
            </a:r>
          </a:p>
        </p:txBody>
      </p:sp>
      <p:sp>
        <p:nvSpPr>
          <p:cNvPr id="51" name="TextBox 49"/>
          <p:cNvSpPr txBox="1"/>
          <p:nvPr/>
        </p:nvSpPr>
        <p:spPr>
          <a:xfrm>
            <a:off x="5185709" y="4770128"/>
            <a:ext cx="139494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34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физички лица</a:t>
            </a:r>
          </a:p>
        </p:txBody>
      </p:sp>
      <p:grpSp>
        <p:nvGrpSpPr>
          <p:cNvPr id="52" name="Group 50"/>
          <p:cNvGrpSpPr/>
          <p:nvPr/>
        </p:nvGrpSpPr>
        <p:grpSpPr>
          <a:xfrm>
            <a:off x="4562494" y="5805608"/>
            <a:ext cx="2641373" cy="218008"/>
            <a:chOff x="0" y="-38100"/>
            <a:chExt cx="5295849" cy="437097"/>
          </a:xfrm>
        </p:grpSpPr>
        <p:sp>
          <p:nvSpPr>
            <p:cNvPr id="53" name="TextBox 51"/>
            <p:cNvSpPr txBox="1"/>
            <p:nvPr/>
          </p:nvSpPr>
          <p:spPr>
            <a:xfrm>
              <a:off x="428047" y="-38100"/>
              <a:ext cx="486780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24 ТВ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сопственици</a:t>
              </a:r>
            </a:p>
          </p:txBody>
        </p:sp>
        <p:grpSp>
          <p:nvGrpSpPr>
            <p:cNvPr id="54" name="Group 52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55" name="Freeform 5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56" name="Group 54"/>
          <p:cNvGrpSpPr/>
          <p:nvPr/>
        </p:nvGrpSpPr>
        <p:grpSpPr>
          <a:xfrm>
            <a:off x="4393000" y="6101736"/>
            <a:ext cx="2980362" cy="218008"/>
            <a:chOff x="0" y="-38100"/>
            <a:chExt cx="5975508" cy="437097"/>
          </a:xfrm>
        </p:grpSpPr>
        <p:sp>
          <p:nvSpPr>
            <p:cNvPr id="57" name="TextBox 55"/>
            <p:cNvSpPr txBox="1"/>
            <p:nvPr/>
          </p:nvSpPr>
          <p:spPr>
            <a:xfrm>
              <a:off x="465636" y="-38100"/>
              <a:ext cx="550987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7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ТВ сопственици на правни лица </a:t>
              </a:r>
            </a:p>
          </p:txBody>
        </p:sp>
        <p:grpSp>
          <p:nvGrpSpPr>
            <p:cNvPr id="58" name="Group 56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59" name="Freeform 5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sp>
        <p:nvSpPr>
          <p:cNvPr id="60" name="TextBox 58"/>
          <p:cNvSpPr txBox="1"/>
          <p:nvPr/>
        </p:nvSpPr>
        <p:spPr>
          <a:xfrm>
            <a:off x="8209278" y="4291186"/>
            <a:ext cx="277756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ТВ во сопственост на жени како директни сопственички</a:t>
            </a:r>
          </a:p>
        </p:txBody>
      </p:sp>
      <p:sp>
        <p:nvSpPr>
          <p:cNvPr id="61" name="TextBox 59"/>
          <p:cNvSpPr txBox="1"/>
          <p:nvPr/>
        </p:nvSpPr>
        <p:spPr>
          <a:xfrm>
            <a:off x="8016836" y="5011183"/>
            <a:ext cx="3162450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7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 во сопственост на жени и мажи</a:t>
            </a:r>
          </a:p>
        </p:txBody>
      </p:sp>
      <p:grpSp>
        <p:nvGrpSpPr>
          <p:cNvPr id="62" name="Group 60"/>
          <p:cNvGrpSpPr/>
          <p:nvPr/>
        </p:nvGrpSpPr>
        <p:grpSpPr>
          <a:xfrm>
            <a:off x="8156896" y="5330009"/>
            <a:ext cx="2882330" cy="218008"/>
            <a:chOff x="0" y="-38100"/>
            <a:chExt cx="5778957" cy="437097"/>
          </a:xfrm>
        </p:grpSpPr>
        <p:sp>
          <p:nvSpPr>
            <p:cNvPr id="63" name="TextBox 61"/>
            <p:cNvSpPr txBox="1"/>
            <p:nvPr/>
          </p:nvSpPr>
          <p:spPr>
            <a:xfrm>
              <a:off x="467096" y="-38100"/>
              <a:ext cx="5311861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 ТВ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сопственици/чки</a:t>
              </a:r>
            </a:p>
          </p:txBody>
        </p:sp>
        <p:grpSp>
          <p:nvGrpSpPr>
            <p:cNvPr id="64" name="Group 62"/>
            <p:cNvGrpSpPr/>
            <p:nvPr/>
          </p:nvGrpSpPr>
          <p:grpSpPr>
            <a:xfrm>
              <a:off x="0" y="46567"/>
              <a:ext cx="332605" cy="304800"/>
              <a:chOff x="0" y="0"/>
              <a:chExt cx="6929272" cy="6350000"/>
            </a:xfrm>
          </p:grpSpPr>
          <p:sp>
            <p:nvSpPr>
              <p:cNvPr id="65" name="Freeform 63"/>
              <p:cNvSpPr/>
              <p:nvPr/>
            </p:nvSpPr>
            <p:spPr>
              <a:xfrm>
                <a:off x="0" y="0"/>
                <a:ext cx="6929272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929272" h="6350000">
                    <a:moveTo>
                      <a:pt x="3464636" y="0"/>
                    </a:moveTo>
                    <a:cubicBezTo>
                      <a:pt x="1551170" y="0"/>
                      <a:pt x="0" y="1421496"/>
                      <a:pt x="0" y="3175000"/>
                    </a:cubicBezTo>
                    <a:cubicBezTo>
                      <a:pt x="0" y="4928504"/>
                      <a:pt x="1551170" y="6350000"/>
                      <a:pt x="3464636" y="6350000"/>
                    </a:cubicBezTo>
                    <a:cubicBezTo>
                      <a:pt x="5378102" y="6350000"/>
                      <a:pt x="6929272" y="4928504"/>
                      <a:pt x="6929272" y="3175000"/>
                    </a:cubicBezTo>
                    <a:cubicBezTo>
                      <a:pt x="6929272" y="1421496"/>
                      <a:pt x="5378102" y="0"/>
                      <a:pt x="3464636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66" name="Group 64"/>
          <p:cNvGrpSpPr/>
          <p:nvPr/>
        </p:nvGrpSpPr>
        <p:grpSpPr>
          <a:xfrm>
            <a:off x="8081191" y="5661503"/>
            <a:ext cx="3033741" cy="436017"/>
            <a:chOff x="0" y="-38100"/>
            <a:chExt cx="6082530" cy="874195"/>
          </a:xfrm>
        </p:grpSpPr>
        <p:sp>
          <p:nvSpPr>
            <p:cNvPr id="67" name="TextBox 65"/>
            <p:cNvSpPr txBox="1"/>
            <p:nvPr/>
          </p:nvSpPr>
          <p:spPr>
            <a:xfrm>
              <a:off x="166303" y="-38100"/>
              <a:ext cx="5916227" cy="874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 ТВ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сопственици/чки на правни лица</a:t>
              </a:r>
            </a:p>
          </p:txBody>
        </p:sp>
        <p:grpSp>
          <p:nvGrpSpPr>
            <p:cNvPr id="68" name="Group 66"/>
            <p:cNvGrpSpPr/>
            <p:nvPr/>
          </p:nvGrpSpPr>
          <p:grpSpPr>
            <a:xfrm>
              <a:off x="0" y="76200"/>
              <a:ext cx="332605" cy="304800"/>
              <a:chOff x="0" y="0"/>
              <a:chExt cx="6929272" cy="6350000"/>
            </a:xfrm>
          </p:grpSpPr>
          <p:sp>
            <p:nvSpPr>
              <p:cNvPr id="69" name="Freeform 67"/>
              <p:cNvSpPr/>
              <p:nvPr/>
            </p:nvSpPr>
            <p:spPr>
              <a:xfrm>
                <a:off x="0" y="0"/>
                <a:ext cx="6929272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929272" h="6350000">
                    <a:moveTo>
                      <a:pt x="3464636" y="0"/>
                    </a:moveTo>
                    <a:cubicBezTo>
                      <a:pt x="1551170" y="0"/>
                      <a:pt x="0" y="1421496"/>
                      <a:pt x="0" y="3175000"/>
                    </a:cubicBezTo>
                    <a:cubicBezTo>
                      <a:pt x="0" y="4928504"/>
                      <a:pt x="1551170" y="6350000"/>
                      <a:pt x="3464636" y="6350000"/>
                    </a:cubicBezTo>
                    <a:cubicBezTo>
                      <a:pt x="5378102" y="6350000"/>
                      <a:pt x="6929272" y="4928504"/>
                      <a:pt x="6929272" y="3175000"/>
                    </a:cubicBezTo>
                    <a:cubicBezTo>
                      <a:pt x="6929272" y="1421496"/>
                      <a:pt x="5378102" y="0"/>
                      <a:pt x="3464636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70" name="Group 68"/>
          <p:cNvGrpSpPr/>
          <p:nvPr/>
        </p:nvGrpSpPr>
        <p:grpSpPr>
          <a:xfrm>
            <a:off x="1450538" y="297355"/>
            <a:ext cx="1470711" cy="421747"/>
            <a:chOff x="0" y="0"/>
            <a:chExt cx="2948717" cy="845586"/>
          </a:xfrm>
        </p:grpSpPr>
        <p:sp>
          <p:nvSpPr>
            <p:cNvPr id="71" name="Freeform 69"/>
            <p:cNvSpPr/>
            <p:nvPr/>
          </p:nvSpPr>
          <p:spPr>
            <a:xfrm>
              <a:off x="2321446" y="0"/>
              <a:ext cx="627271" cy="845586"/>
            </a:xfrm>
            <a:custGeom>
              <a:avLst/>
              <a:gdLst/>
              <a:ahLst/>
              <a:cxnLst/>
              <a:rect l="l" t="t" r="r" b="b"/>
              <a:pathLst>
                <a:path w="627271" h="845586">
                  <a:moveTo>
                    <a:pt x="0" y="0"/>
                  </a:moveTo>
                  <a:lnTo>
                    <a:pt x="627271" y="0"/>
                  </a:lnTo>
                  <a:lnTo>
                    <a:pt x="627271" y="845586"/>
                  </a:lnTo>
                  <a:lnTo>
                    <a:pt x="0" y="845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  <p:sp>
          <p:nvSpPr>
            <p:cNvPr id="72" name="TextBox 70"/>
            <p:cNvSpPr txBox="1"/>
            <p:nvPr/>
          </p:nvSpPr>
          <p:spPr>
            <a:xfrm>
              <a:off x="0" y="185725"/>
              <a:ext cx="2333294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2022 година</a:t>
              </a:r>
            </a:p>
          </p:txBody>
        </p:sp>
      </p:grpSp>
      <p:grpSp>
        <p:nvGrpSpPr>
          <p:cNvPr id="73" name="Group 71"/>
          <p:cNvGrpSpPr/>
          <p:nvPr/>
        </p:nvGrpSpPr>
        <p:grpSpPr>
          <a:xfrm>
            <a:off x="5163975" y="3687050"/>
            <a:ext cx="1438527" cy="361535"/>
            <a:chOff x="0" y="0"/>
            <a:chExt cx="2884190" cy="724863"/>
          </a:xfrm>
        </p:grpSpPr>
        <p:sp>
          <p:nvSpPr>
            <p:cNvPr id="74" name="TextBox 72"/>
            <p:cNvSpPr txBox="1"/>
            <p:nvPr/>
          </p:nvSpPr>
          <p:spPr>
            <a:xfrm>
              <a:off x="0" y="125364"/>
              <a:ext cx="233329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2023 година</a:t>
              </a:r>
            </a:p>
          </p:txBody>
        </p:sp>
        <p:sp>
          <p:nvSpPr>
            <p:cNvPr id="75" name="Freeform 73"/>
            <p:cNvSpPr/>
            <p:nvPr/>
          </p:nvSpPr>
          <p:spPr>
            <a:xfrm>
              <a:off x="2333294" y="0"/>
              <a:ext cx="550896" cy="724863"/>
            </a:xfrm>
            <a:custGeom>
              <a:avLst/>
              <a:gdLst/>
              <a:ahLst/>
              <a:cxnLst/>
              <a:rect l="l" t="t" r="r" b="b"/>
              <a:pathLst>
                <a:path w="550896" h="724863">
                  <a:moveTo>
                    <a:pt x="0" y="0"/>
                  </a:moveTo>
                  <a:lnTo>
                    <a:pt x="550896" y="0"/>
                  </a:lnTo>
                  <a:lnTo>
                    <a:pt x="550896" y="724863"/>
                  </a:lnTo>
                  <a:lnTo>
                    <a:pt x="0" y="724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</p:grpSp>
      <p:sp>
        <p:nvSpPr>
          <p:cNvPr id="76" name="Freeform 74"/>
          <p:cNvSpPr/>
          <p:nvPr/>
        </p:nvSpPr>
        <p:spPr>
          <a:xfrm>
            <a:off x="8868609" y="758183"/>
            <a:ext cx="1458904" cy="1915029"/>
          </a:xfrm>
          <a:custGeom>
            <a:avLst/>
            <a:gdLst/>
            <a:ahLst/>
            <a:cxnLst/>
            <a:rect l="l" t="t" r="r" b="b"/>
            <a:pathLst>
              <a:path w="2193783" h="2879667">
                <a:moveTo>
                  <a:pt x="0" y="0"/>
                </a:moveTo>
                <a:lnTo>
                  <a:pt x="2193783" y="0"/>
                </a:lnTo>
                <a:lnTo>
                  <a:pt x="2193783" y="2879667"/>
                </a:lnTo>
                <a:lnTo>
                  <a:pt x="0" y="28796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77" name="Freeform 75"/>
          <p:cNvSpPr/>
          <p:nvPr/>
        </p:nvSpPr>
        <p:spPr>
          <a:xfrm>
            <a:off x="1409550" y="4136333"/>
            <a:ext cx="1552688" cy="1927716"/>
          </a:xfrm>
          <a:custGeom>
            <a:avLst/>
            <a:gdLst/>
            <a:ahLst/>
            <a:cxnLst/>
            <a:rect l="l" t="t" r="r" b="b"/>
            <a:pathLst>
              <a:path w="2334808" h="2898746">
                <a:moveTo>
                  <a:pt x="0" y="0"/>
                </a:moveTo>
                <a:lnTo>
                  <a:pt x="2334807" y="0"/>
                </a:lnTo>
                <a:lnTo>
                  <a:pt x="2334807" y="2898746"/>
                </a:lnTo>
                <a:lnTo>
                  <a:pt x="0" y="28987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22766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543239" y="180491"/>
            <a:ext cx="3285310" cy="3070410"/>
            <a:chOff x="0" y="0"/>
            <a:chExt cx="4310905" cy="4028919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4240584" y="180491"/>
            <a:ext cx="3285310" cy="3070410"/>
            <a:chOff x="0" y="0"/>
            <a:chExt cx="4310905" cy="4028919"/>
          </a:xfrm>
        </p:grpSpPr>
        <p:sp>
          <p:nvSpPr>
            <p:cNvPr id="7" name="Freeform 5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4240526" y="3564986"/>
            <a:ext cx="3285310" cy="3070410"/>
            <a:chOff x="0" y="0"/>
            <a:chExt cx="4310905" cy="4028919"/>
          </a:xfrm>
        </p:grpSpPr>
        <p:sp>
          <p:nvSpPr>
            <p:cNvPr id="9" name="Freeform 7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7955406" y="3564986"/>
            <a:ext cx="3285310" cy="3070410"/>
            <a:chOff x="0" y="0"/>
            <a:chExt cx="4310905" cy="4028919"/>
          </a:xfrm>
        </p:grpSpPr>
        <p:sp>
          <p:nvSpPr>
            <p:cNvPr id="11" name="Freeform 9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sp>
        <p:nvSpPr>
          <p:cNvPr id="12" name="TextBox 10"/>
          <p:cNvSpPr txBox="1"/>
          <p:nvPr/>
        </p:nvSpPr>
        <p:spPr>
          <a:xfrm>
            <a:off x="8340539" y="1018925"/>
            <a:ext cx="3360900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993" b="1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Родова структура во сопственоста кај РА</a:t>
            </a:r>
          </a:p>
        </p:txBody>
      </p:sp>
      <p:grpSp>
        <p:nvGrpSpPr>
          <p:cNvPr id="13" name="Group 11"/>
          <p:cNvGrpSpPr/>
          <p:nvPr/>
        </p:nvGrpSpPr>
        <p:grpSpPr>
          <a:xfrm>
            <a:off x="1432049" y="280763"/>
            <a:ext cx="1472505" cy="423464"/>
            <a:chOff x="0" y="0"/>
            <a:chExt cx="2952313" cy="849028"/>
          </a:xfrm>
        </p:grpSpPr>
        <p:sp>
          <p:nvSpPr>
            <p:cNvPr id="14" name="Freeform 12"/>
            <p:cNvSpPr/>
            <p:nvPr/>
          </p:nvSpPr>
          <p:spPr>
            <a:xfrm>
              <a:off x="2333294" y="0"/>
              <a:ext cx="619019" cy="849028"/>
            </a:xfrm>
            <a:custGeom>
              <a:avLst/>
              <a:gdLst/>
              <a:ahLst/>
              <a:cxnLst/>
              <a:rect l="l" t="t" r="r" b="b"/>
              <a:pathLst>
                <a:path w="619019" h="849028">
                  <a:moveTo>
                    <a:pt x="0" y="0"/>
                  </a:moveTo>
                  <a:lnTo>
                    <a:pt x="619018" y="0"/>
                  </a:lnTo>
                  <a:lnTo>
                    <a:pt x="619018" y="849028"/>
                  </a:lnTo>
                  <a:lnTo>
                    <a:pt x="0" y="8490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0" y="187448"/>
              <a:ext cx="2333296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2020 година</a:t>
              </a:r>
            </a:p>
          </p:txBody>
        </p:sp>
      </p:grpSp>
      <p:sp>
        <p:nvSpPr>
          <p:cNvPr id="16" name="TextBox 14"/>
          <p:cNvSpPr txBox="1"/>
          <p:nvPr/>
        </p:nvSpPr>
        <p:spPr>
          <a:xfrm>
            <a:off x="1923531" y="807782"/>
            <a:ext cx="524726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69 РА</a:t>
            </a:r>
          </a:p>
        </p:txBody>
      </p:sp>
      <p:grpSp>
        <p:nvGrpSpPr>
          <p:cNvPr id="17" name="Group 15"/>
          <p:cNvGrpSpPr/>
          <p:nvPr/>
        </p:nvGrpSpPr>
        <p:grpSpPr>
          <a:xfrm>
            <a:off x="1125120" y="1696693"/>
            <a:ext cx="2121547" cy="218008"/>
            <a:chOff x="0" y="-38100"/>
            <a:chExt cx="4253617" cy="437097"/>
          </a:xfrm>
        </p:grpSpPr>
        <p:grpSp>
          <p:nvGrpSpPr>
            <p:cNvPr id="18" name="Group 16"/>
            <p:cNvGrpSpPr/>
            <p:nvPr/>
          </p:nvGrpSpPr>
          <p:grpSpPr>
            <a:xfrm>
              <a:off x="0" y="46567"/>
              <a:ext cx="339922" cy="304800"/>
              <a:chOff x="0" y="0"/>
              <a:chExt cx="7081699" cy="6350000"/>
            </a:xfrm>
          </p:grpSpPr>
          <p:sp>
            <p:nvSpPr>
              <p:cNvPr id="23" name="Freeform 17"/>
              <p:cNvSpPr/>
              <p:nvPr/>
            </p:nvSpPr>
            <p:spPr>
              <a:xfrm>
                <a:off x="0" y="0"/>
                <a:ext cx="7081699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7081699" h="6350000">
                    <a:moveTo>
                      <a:pt x="3540849" y="0"/>
                    </a:moveTo>
                    <a:cubicBezTo>
                      <a:pt x="1585292" y="0"/>
                      <a:pt x="0" y="1421496"/>
                      <a:pt x="0" y="3175000"/>
                    </a:cubicBezTo>
                    <a:cubicBezTo>
                      <a:pt x="0" y="4928504"/>
                      <a:pt x="1585292" y="6350000"/>
                      <a:pt x="3540849" y="6350000"/>
                    </a:cubicBezTo>
                    <a:cubicBezTo>
                      <a:pt x="5496407" y="6350000"/>
                      <a:pt x="7081699" y="4928504"/>
                      <a:pt x="7081699" y="3175000"/>
                    </a:cubicBezTo>
                    <a:cubicBezTo>
                      <a:pt x="7081699" y="1421496"/>
                      <a:pt x="5496407" y="0"/>
                      <a:pt x="3540849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555823" y="-38100"/>
              <a:ext cx="1609594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50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мажи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2339600" y="46567"/>
              <a:ext cx="339922" cy="304800"/>
              <a:chOff x="0" y="0"/>
              <a:chExt cx="7081699" cy="6350000"/>
            </a:xfrm>
          </p:grpSpPr>
          <p:sp>
            <p:nvSpPr>
              <p:cNvPr id="22" name="Freeform 20"/>
              <p:cNvSpPr/>
              <p:nvPr/>
            </p:nvSpPr>
            <p:spPr>
              <a:xfrm>
                <a:off x="0" y="0"/>
                <a:ext cx="7081699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7081699" h="6350000">
                    <a:moveTo>
                      <a:pt x="3540849" y="0"/>
                    </a:moveTo>
                    <a:cubicBezTo>
                      <a:pt x="1585292" y="0"/>
                      <a:pt x="0" y="1421496"/>
                      <a:pt x="0" y="3175000"/>
                    </a:cubicBezTo>
                    <a:cubicBezTo>
                      <a:pt x="0" y="4928504"/>
                      <a:pt x="1585292" y="6350000"/>
                      <a:pt x="3540849" y="6350000"/>
                    </a:cubicBezTo>
                    <a:cubicBezTo>
                      <a:pt x="5496407" y="6350000"/>
                      <a:pt x="7081699" y="4928504"/>
                      <a:pt x="7081699" y="3175000"/>
                    </a:cubicBezTo>
                    <a:cubicBezTo>
                      <a:pt x="7081699" y="1421496"/>
                      <a:pt x="5496407" y="0"/>
                      <a:pt x="3540849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894166" y="-38100"/>
              <a:ext cx="1359451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22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жени</a:t>
              </a:r>
            </a:p>
          </p:txBody>
        </p:sp>
      </p:grpSp>
      <p:sp>
        <p:nvSpPr>
          <p:cNvPr id="24" name="TextBox 22"/>
          <p:cNvSpPr txBox="1"/>
          <p:nvPr/>
        </p:nvSpPr>
        <p:spPr>
          <a:xfrm>
            <a:off x="924198" y="2112645"/>
            <a:ext cx="2523392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42 РА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сопственост на мажи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4505223" y="418613"/>
            <a:ext cx="2777566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21 РА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сопственост на жени </a:t>
            </a:r>
          </a:p>
        </p:txBody>
      </p:sp>
      <p:sp>
        <p:nvSpPr>
          <p:cNvPr id="26" name="TextBox 24"/>
          <p:cNvSpPr txBox="1"/>
          <p:nvPr/>
        </p:nvSpPr>
        <p:spPr>
          <a:xfrm>
            <a:off x="4312839" y="1725930"/>
            <a:ext cx="316245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 РА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сопственост на жени и мажи како директни сопственици/чки</a:t>
            </a:r>
          </a:p>
        </p:txBody>
      </p:sp>
      <p:sp>
        <p:nvSpPr>
          <p:cNvPr id="27" name="TextBox 25"/>
          <p:cNvSpPr txBox="1"/>
          <p:nvPr/>
        </p:nvSpPr>
        <p:spPr>
          <a:xfrm>
            <a:off x="1527201" y="1068895"/>
            <a:ext cx="13173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11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правни лица</a:t>
            </a:r>
          </a:p>
        </p:txBody>
      </p:sp>
      <p:sp>
        <p:nvSpPr>
          <p:cNvPr id="28" name="TextBox 26"/>
          <p:cNvSpPr txBox="1"/>
          <p:nvPr/>
        </p:nvSpPr>
        <p:spPr>
          <a:xfrm>
            <a:off x="1488421" y="1379627"/>
            <a:ext cx="139494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72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физички лица</a:t>
            </a:r>
          </a:p>
        </p:txBody>
      </p:sp>
      <p:grpSp>
        <p:nvGrpSpPr>
          <p:cNvPr id="29" name="Group 27"/>
          <p:cNvGrpSpPr/>
          <p:nvPr/>
        </p:nvGrpSpPr>
        <p:grpSpPr>
          <a:xfrm>
            <a:off x="865207" y="2415108"/>
            <a:ext cx="2641373" cy="218008"/>
            <a:chOff x="0" y="-38100"/>
            <a:chExt cx="5295849" cy="437097"/>
          </a:xfrm>
        </p:grpSpPr>
        <p:sp>
          <p:nvSpPr>
            <p:cNvPr id="30" name="TextBox 28"/>
            <p:cNvSpPr txBox="1"/>
            <p:nvPr/>
          </p:nvSpPr>
          <p:spPr>
            <a:xfrm>
              <a:off x="428047" y="-38100"/>
              <a:ext cx="486780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38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сопственици</a:t>
              </a:r>
            </a:p>
          </p:txBody>
        </p:sp>
        <p:grpSp>
          <p:nvGrpSpPr>
            <p:cNvPr id="31" name="Group 29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32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33" name="Group 31"/>
          <p:cNvGrpSpPr/>
          <p:nvPr/>
        </p:nvGrpSpPr>
        <p:grpSpPr>
          <a:xfrm>
            <a:off x="695713" y="2711235"/>
            <a:ext cx="2980362" cy="218008"/>
            <a:chOff x="0" y="-38100"/>
            <a:chExt cx="5975508" cy="437097"/>
          </a:xfrm>
        </p:grpSpPr>
        <p:sp>
          <p:nvSpPr>
            <p:cNvPr id="34" name="TextBox 32"/>
            <p:cNvSpPr txBox="1"/>
            <p:nvPr/>
          </p:nvSpPr>
          <p:spPr>
            <a:xfrm>
              <a:off x="465636" y="-38100"/>
              <a:ext cx="550987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сопственици на правни лица </a:t>
              </a:r>
            </a:p>
          </p:txBody>
        </p:sp>
        <p:grpSp>
          <p:nvGrpSpPr>
            <p:cNvPr id="35" name="Group 33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36" name="Freeform 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37" name="Group 35"/>
          <p:cNvGrpSpPr/>
          <p:nvPr/>
        </p:nvGrpSpPr>
        <p:grpSpPr>
          <a:xfrm>
            <a:off x="5147825" y="3694302"/>
            <a:ext cx="1470711" cy="396298"/>
            <a:chOff x="0" y="0"/>
            <a:chExt cx="2948717" cy="794561"/>
          </a:xfrm>
        </p:grpSpPr>
        <p:sp>
          <p:nvSpPr>
            <p:cNvPr id="38" name="Freeform 36"/>
            <p:cNvSpPr/>
            <p:nvPr/>
          </p:nvSpPr>
          <p:spPr>
            <a:xfrm>
              <a:off x="2333294" y="0"/>
              <a:ext cx="615423" cy="794561"/>
            </a:xfrm>
            <a:custGeom>
              <a:avLst/>
              <a:gdLst/>
              <a:ahLst/>
              <a:cxnLst/>
              <a:rect l="l" t="t" r="r" b="b"/>
              <a:pathLst>
                <a:path w="615423" h="794561">
                  <a:moveTo>
                    <a:pt x="0" y="0"/>
                  </a:moveTo>
                  <a:lnTo>
                    <a:pt x="615423" y="0"/>
                  </a:lnTo>
                  <a:lnTo>
                    <a:pt x="615423" y="794561"/>
                  </a:lnTo>
                  <a:lnTo>
                    <a:pt x="0" y="794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  <p:sp>
          <p:nvSpPr>
            <p:cNvPr id="39" name="TextBox 37"/>
            <p:cNvSpPr txBox="1"/>
            <p:nvPr/>
          </p:nvSpPr>
          <p:spPr>
            <a:xfrm>
              <a:off x="0" y="160214"/>
              <a:ext cx="2333294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2021 година</a:t>
              </a:r>
            </a:p>
          </p:txBody>
        </p:sp>
      </p:grpSp>
      <p:sp>
        <p:nvSpPr>
          <p:cNvPr id="40" name="TextBox 38"/>
          <p:cNvSpPr txBox="1"/>
          <p:nvPr/>
        </p:nvSpPr>
        <p:spPr>
          <a:xfrm>
            <a:off x="5620818" y="4198283"/>
            <a:ext cx="524726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66 РА</a:t>
            </a:r>
          </a:p>
        </p:txBody>
      </p:sp>
      <p:grpSp>
        <p:nvGrpSpPr>
          <p:cNvPr id="41" name="Group 39"/>
          <p:cNvGrpSpPr/>
          <p:nvPr/>
        </p:nvGrpSpPr>
        <p:grpSpPr>
          <a:xfrm>
            <a:off x="4860875" y="5087194"/>
            <a:ext cx="2044611" cy="218008"/>
            <a:chOff x="0" y="-38100"/>
            <a:chExt cx="4099364" cy="437097"/>
          </a:xfrm>
        </p:grpSpPr>
        <p:grpSp>
          <p:nvGrpSpPr>
            <p:cNvPr id="42" name="Group 40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47" name="Freeform 4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97266" y="-38100"/>
              <a:ext cx="1443287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47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мажи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131052" y="46567"/>
              <a:ext cx="304800" cy="304800"/>
              <a:chOff x="0" y="0"/>
              <a:chExt cx="6350000" cy="6350000"/>
            </a:xfrm>
          </p:grpSpPr>
          <p:sp>
            <p:nvSpPr>
              <p:cNvPr id="46" name="Freeform 4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2628317" y="-38100"/>
              <a:ext cx="1471047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жени</a:t>
              </a:r>
            </a:p>
          </p:txBody>
        </p:sp>
      </p:grpSp>
      <p:sp>
        <p:nvSpPr>
          <p:cNvPr id="48" name="TextBox 46"/>
          <p:cNvSpPr txBox="1"/>
          <p:nvPr/>
        </p:nvSpPr>
        <p:spPr>
          <a:xfrm>
            <a:off x="4621485" y="5503146"/>
            <a:ext cx="2523392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40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 во сопственост на мажи</a:t>
            </a:r>
          </a:p>
        </p:txBody>
      </p:sp>
      <p:sp>
        <p:nvSpPr>
          <p:cNvPr id="49" name="TextBox 47"/>
          <p:cNvSpPr txBox="1"/>
          <p:nvPr/>
        </p:nvSpPr>
        <p:spPr>
          <a:xfrm>
            <a:off x="5292585" y="4459396"/>
            <a:ext cx="1181192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9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правни лица</a:t>
            </a:r>
          </a:p>
        </p:txBody>
      </p:sp>
      <p:sp>
        <p:nvSpPr>
          <p:cNvPr id="50" name="TextBox 48"/>
          <p:cNvSpPr txBox="1"/>
          <p:nvPr/>
        </p:nvSpPr>
        <p:spPr>
          <a:xfrm>
            <a:off x="5185709" y="4770128"/>
            <a:ext cx="139494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67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физички лица</a:t>
            </a:r>
          </a:p>
        </p:txBody>
      </p:sp>
      <p:grpSp>
        <p:nvGrpSpPr>
          <p:cNvPr id="51" name="Group 49"/>
          <p:cNvGrpSpPr/>
          <p:nvPr/>
        </p:nvGrpSpPr>
        <p:grpSpPr>
          <a:xfrm>
            <a:off x="4562494" y="5805608"/>
            <a:ext cx="2641373" cy="218008"/>
            <a:chOff x="0" y="-38100"/>
            <a:chExt cx="5295849" cy="437097"/>
          </a:xfrm>
        </p:grpSpPr>
        <p:sp>
          <p:nvSpPr>
            <p:cNvPr id="52" name="TextBox 50"/>
            <p:cNvSpPr txBox="1"/>
            <p:nvPr/>
          </p:nvSpPr>
          <p:spPr>
            <a:xfrm>
              <a:off x="428047" y="-38100"/>
              <a:ext cx="486780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36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сопственици</a:t>
              </a:r>
            </a:p>
          </p:txBody>
        </p:sp>
        <p:grpSp>
          <p:nvGrpSpPr>
            <p:cNvPr id="53" name="Group 51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54" name="Freeform 5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55" name="Group 53"/>
          <p:cNvGrpSpPr/>
          <p:nvPr/>
        </p:nvGrpSpPr>
        <p:grpSpPr>
          <a:xfrm>
            <a:off x="4393000" y="6101736"/>
            <a:ext cx="2980362" cy="218008"/>
            <a:chOff x="0" y="-38100"/>
            <a:chExt cx="5975508" cy="437097"/>
          </a:xfrm>
        </p:grpSpPr>
        <p:sp>
          <p:nvSpPr>
            <p:cNvPr id="56" name="TextBox 54"/>
            <p:cNvSpPr txBox="1"/>
            <p:nvPr/>
          </p:nvSpPr>
          <p:spPr>
            <a:xfrm>
              <a:off x="465636" y="-38100"/>
              <a:ext cx="550987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сопственици на правни лица </a:t>
              </a:r>
            </a:p>
          </p:txBody>
        </p:sp>
        <p:grpSp>
          <p:nvGrpSpPr>
            <p:cNvPr id="57" name="Group 55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58" name="Freeform 5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59" name="Group 57"/>
          <p:cNvGrpSpPr/>
          <p:nvPr/>
        </p:nvGrpSpPr>
        <p:grpSpPr>
          <a:xfrm>
            <a:off x="762827" y="4200151"/>
            <a:ext cx="2846133" cy="1800080"/>
            <a:chOff x="0" y="0"/>
            <a:chExt cx="5706383" cy="3609089"/>
          </a:xfrm>
        </p:grpSpPr>
        <p:sp>
          <p:nvSpPr>
            <p:cNvPr id="60" name="Freeform 58"/>
            <p:cNvSpPr/>
            <p:nvPr/>
          </p:nvSpPr>
          <p:spPr>
            <a:xfrm>
              <a:off x="0" y="13104"/>
              <a:ext cx="2612245" cy="3582880"/>
            </a:xfrm>
            <a:custGeom>
              <a:avLst/>
              <a:gdLst/>
              <a:ahLst/>
              <a:cxnLst/>
              <a:rect l="l" t="t" r="r" b="b"/>
              <a:pathLst>
                <a:path w="2612245" h="3582880">
                  <a:moveTo>
                    <a:pt x="0" y="0"/>
                  </a:moveTo>
                  <a:lnTo>
                    <a:pt x="2612245" y="0"/>
                  </a:lnTo>
                  <a:lnTo>
                    <a:pt x="2612245" y="3582880"/>
                  </a:lnTo>
                  <a:lnTo>
                    <a:pt x="0" y="35828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  <p:sp>
          <p:nvSpPr>
            <p:cNvPr id="61" name="Freeform 59"/>
            <p:cNvSpPr/>
            <p:nvPr/>
          </p:nvSpPr>
          <p:spPr>
            <a:xfrm>
              <a:off x="2799426" y="0"/>
              <a:ext cx="2906957" cy="3609089"/>
            </a:xfrm>
            <a:custGeom>
              <a:avLst/>
              <a:gdLst/>
              <a:ahLst/>
              <a:cxnLst/>
              <a:rect l="l" t="t" r="r" b="b"/>
              <a:pathLst>
                <a:path w="2906957" h="3609089">
                  <a:moveTo>
                    <a:pt x="0" y="0"/>
                  </a:moveTo>
                  <a:lnTo>
                    <a:pt x="2906957" y="0"/>
                  </a:lnTo>
                  <a:lnTo>
                    <a:pt x="2906957" y="3609089"/>
                  </a:lnTo>
                  <a:lnTo>
                    <a:pt x="0" y="3609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62" name="Group 60"/>
          <p:cNvGrpSpPr/>
          <p:nvPr/>
        </p:nvGrpSpPr>
        <p:grpSpPr>
          <a:xfrm>
            <a:off x="4573319" y="748680"/>
            <a:ext cx="2641373" cy="218008"/>
            <a:chOff x="0" y="-38100"/>
            <a:chExt cx="5295849" cy="437097"/>
          </a:xfrm>
        </p:grpSpPr>
        <p:sp>
          <p:nvSpPr>
            <p:cNvPr id="63" name="TextBox 61"/>
            <p:cNvSpPr txBox="1"/>
            <p:nvPr/>
          </p:nvSpPr>
          <p:spPr>
            <a:xfrm>
              <a:off x="428047" y="-38100"/>
              <a:ext cx="486780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19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сопственички</a:t>
              </a:r>
            </a:p>
          </p:txBody>
        </p:sp>
        <p:grpSp>
          <p:nvGrpSpPr>
            <p:cNvPr id="64" name="Group 62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65" name="Freeform 6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66" name="Group 64"/>
          <p:cNvGrpSpPr/>
          <p:nvPr/>
        </p:nvGrpSpPr>
        <p:grpSpPr>
          <a:xfrm>
            <a:off x="4573319" y="1049911"/>
            <a:ext cx="2641373" cy="436017"/>
            <a:chOff x="0" y="-38100"/>
            <a:chExt cx="5295849" cy="874196"/>
          </a:xfrm>
        </p:grpSpPr>
        <p:sp>
          <p:nvSpPr>
            <p:cNvPr id="67" name="TextBox 65"/>
            <p:cNvSpPr txBox="1"/>
            <p:nvPr/>
          </p:nvSpPr>
          <p:spPr>
            <a:xfrm>
              <a:off x="428047" y="-38100"/>
              <a:ext cx="4867802" cy="874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сопственички на правни лица</a:t>
              </a:r>
            </a:p>
          </p:txBody>
        </p:sp>
        <p:grpSp>
          <p:nvGrpSpPr>
            <p:cNvPr id="68" name="Group 66"/>
            <p:cNvGrpSpPr/>
            <p:nvPr/>
          </p:nvGrpSpPr>
          <p:grpSpPr>
            <a:xfrm>
              <a:off x="0" y="0"/>
              <a:ext cx="304800" cy="304800"/>
              <a:chOff x="0" y="0"/>
              <a:chExt cx="6350000" cy="6350000"/>
            </a:xfrm>
          </p:grpSpPr>
          <p:sp>
            <p:nvSpPr>
              <p:cNvPr id="69" name="Freeform 6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sp>
        <p:nvSpPr>
          <p:cNvPr id="70" name="TextBox 68"/>
          <p:cNvSpPr txBox="1"/>
          <p:nvPr/>
        </p:nvSpPr>
        <p:spPr>
          <a:xfrm>
            <a:off x="4312839" y="2390298"/>
            <a:ext cx="316245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 РА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сопственост на непрофитни правни лица</a:t>
            </a:r>
          </a:p>
        </p:txBody>
      </p:sp>
      <p:sp>
        <p:nvSpPr>
          <p:cNvPr id="71" name="TextBox 69"/>
          <p:cNvSpPr txBox="1"/>
          <p:nvPr/>
        </p:nvSpPr>
        <p:spPr>
          <a:xfrm>
            <a:off x="8209220" y="3908351"/>
            <a:ext cx="2777566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20 РА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сопственост на жени </a:t>
            </a:r>
          </a:p>
        </p:txBody>
      </p:sp>
      <p:sp>
        <p:nvSpPr>
          <p:cNvPr id="72" name="TextBox 70"/>
          <p:cNvSpPr txBox="1"/>
          <p:nvPr/>
        </p:nvSpPr>
        <p:spPr>
          <a:xfrm>
            <a:off x="8016836" y="5215668"/>
            <a:ext cx="316245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 РА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сопственост на жени и мажи како директни сопственици/чки</a:t>
            </a:r>
          </a:p>
        </p:txBody>
      </p:sp>
      <p:grpSp>
        <p:nvGrpSpPr>
          <p:cNvPr id="73" name="Group 71"/>
          <p:cNvGrpSpPr/>
          <p:nvPr/>
        </p:nvGrpSpPr>
        <p:grpSpPr>
          <a:xfrm>
            <a:off x="8277316" y="4238418"/>
            <a:ext cx="2641373" cy="218008"/>
            <a:chOff x="0" y="-38100"/>
            <a:chExt cx="5295849" cy="437097"/>
          </a:xfrm>
        </p:grpSpPr>
        <p:sp>
          <p:nvSpPr>
            <p:cNvPr id="74" name="TextBox 72"/>
            <p:cNvSpPr txBox="1"/>
            <p:nvPr/>
          </p:nvSpPr>
          <p:spPr>
            <a:xfrm>
              <a:off x="428047" y="-38100"/>
              <a:ext cx="486780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18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сопственички</a:t>
              </a:r>
            </a:p>
          </p:txBody>
        </p:sp>
        <p:grpSp>
          <p:nvGrpSpPr>
            <p:cNvPr id="75" name="Group 73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76" name="Freeform 7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77" name="Group 75"/>
          <p:cNvGrpSpPr/>
          <p:nvPr/>
        </p:nvGrpSpPr>
        <p:grpSpPr>
          <a:xfrm>
            <a:off x="8277316" y="4539649"/>
            <a:ext cx="2641373" cy="436017"/>
            <a:chOff x="0" y="-38100"/>
            <a:chExt cx="5295849" cy="874196"/>
          </a:xfrm>
        </p:grpSpPr>
        <p:sp>
          <p:nvSpPr>
            <p:cNvPr id="78" name="TextBox 76"/>
            <p:cNvSpPr txBox="1"/>
            <p:nvPr/>
          </p:nvSpPr>
          <p:spPr>
            <a:xfrm>
              <a:off x="428047" y="-38100"/>
              <a:ext cx="4867802" cy="874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сопственички на правни лица</a:t>
              </a:r>
            </a:p>
          </p:txBody>
        </p:sp>
        <p:grpSp>
          <p:nvGrpSpPr>
            <p:cNvPr id="79" name="Group 77"/>
            <p:cNvGrpSpPr/>
            <p:nvPr/>
          </p:nvGrpSpPr>
          <p:grpSpPr>
            <a:xfrm>
              <a:off x="0" y="0"/>
              <a:ext cx="304800" cy="304800"/>
              <a:chOff x="0" y="0"/>
              <a:chExt cx="6350000" cy="6350000"/>
            </a:xfrm>
          </p:grpSpPr>
          <p:sp>
            <p:nvSpPr>
              <p:cNvPr id="80" name="Freeform 7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sp>
        <p:nvSpPr>
          <p:cNvPr id="81" name="TextBox 79"/>
          <p:cNvSpPr txBox="1"/>
          <p:nvPr/>
        </p:nvSpPr>
        <p:spPr>
          <a:xfrm>
            <a:off x="8016836" y="5880037"/>
            <a:ext cx="316245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 РА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сопственост на непрофитни правни лица</a:t>
            </a:r>
          </a:p>
        </p:txBody>
      </p:sp>
    </p:spTree>
    <p:extLst>
      <p:ext uri="{BB962C8B-B14F-4D97-AF65-F5344CB8AC3E}">
        <p14:creationId xmlns:p14="http://schemas.microsoft.com/office/powerpoint/2010/main" val="3254674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543239" y="180491"/>
            <a:ext cx="3285310" cy="3070410"/>
            <a:chOff x="0" y="0"/>
            <a:chExt cx="4310905" cy="4028919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6" name="Group 4"/>
          <p:cNvGrpSpPr/>
          <p:nvPr/>
        </p:nvGrpSpPr>
        <p:grpSpPr>
          <a:xfrm>
            <a:off x="4240584" y="180491"/>
            <a:ext cx="3285310" cy="3070410"/>
            <a:chOff x="0" y="0"/>
            <a:chExt cx="4310905" cy="4028919"/>
          </a:xfrm>
        </p:grpSpPr>
        <p:sp>
          <p:nvSpPr>
            <p:cNvPr id="7" name="Freeform 5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8" name="Group 6"/>
          <p:cNvGrpSpPr/>
          <p:nvPr/>
        </p:nvGrpSpPr>
        <p:grpSpPr>
          <a:xfrm>
            <a:off x="4240526" y="3564986"/>
            <a:ext cx="3285310" cy="3070410"/>
            <a:chOff x="0" y="0"/>
            <a:chExt cx="4310905" cy="4028919"/>
          </a:xfrm>
        </p:grpSpPr>
        <p:sp>
          <p:nvSpPr>
            <p:cNvPr id="9" name="Freeform 7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7955406" y="3564986"/>
            <a:ext cx="3285310" cy="3070410"/>
            <a:chOff x="0" y="0"/>
            <a:chExt cx="4310905" cy="4028919"/>
          </a:xfrm>
        </p:grpSpPr>
        <p:sp>
          <p:nvSpPr>
            <p:cNvPr id="11" name="Freeform 9"/>
            <p:cNvSpPr/>
            <p:nvPr/>
          </p:nvSpPr>
          <p:spPr>
            <a:xfrm>
              <a:off x="0" y="0"/>
              <a:ext cx="4310905" cy="4028919"/>
            </a:xfrm>
            <a:custGeom>
              <a:avLst/>
              <a:gdLst/>
              <a:ahLst/>
              <a:cxnLst/>
              <a:rect l="l" t="t" r="r" b="b"/>
              <a:pathLst>
                <a:path w="4310905" h="4028919">
                  <a:moveTo>
                    <a:pt x="4186444" y="4028918"/>
                  </a:moveTo>
                  <a:lnTo>
                    <a:pt x="124460" y="4028918"/>
                  </a:lnTo>
                  <a:cubicBezTo>
                    <a:pt x="55880" y="4028918"/>
                    <a:pt x="0" y="3973038"/>
                    <a:pt x="0" y="390445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86444" y="0"/>
                  </a:lnTo>
                  <a:cubicBezTo>
                    <a:pt x="4255024" y="0"/>
                    <a:pt x="4310905" y="55880"/>
                    <a:pt x="4310905" y="124460"/>
                  </a:cubicBezTo>
                  <a:lnTo>
                    <a:pt x="4310905" y="3904459"/>
                  </a:lnTo>
                  <a:cubicBezTo>
                    <a:pt x="4310905" y="3973038"/>
                    <a:pt x="4255024" y="4028919"/>
                    <a:pt x="4186444" y="4028919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sp>
        <p:nvSpPr>
          <p:cNvPr id="12" name="TextBox 10"/>
          <p:cNvSpPr txBox="1"/>
          <p:nvPr/>
        </p:nvSpPr>
        <p:spPr>
          <a:xfrm>
            <a:off x="1923531" y="807782"/>
            <a:ext cx="524726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64 РА</a:t>
            </a:r>
          </a:p>
        </p:txBody>
      </p:sp>
      <p:grpSp>
        <p:nvGrpSpPr>
          <p:cNvPr id="13" name="Group 11"/>
          <p:cNvGrpSpPr/>
          <p:nvPr/>
        </p:nvGrpSpPr>
        <p:grpSpPr>
          <a:xfrm>
            <a:off x="1125120" y="1696693"/>
            <a:ext cx="2121547" cy="218008"/>
            <a:chOff x="0" y="-38100"/>
            <a:chExt cx="4253617" cy="437097"/>
          </a:xfrm>
        </p:grpSpPr>
        <p:grpSp>
          <p:nvGrpSpPr>
            <p:cNvPr id="14" name="Group 12"/>
            <p:cNvGrpSpPr/>
            <p:nvPr/>
          </p:nvGrpSpPr>
          <p:grpSpPr>
            <a:xfrm>
              <a:off x="0" y="46567"/>
              <a:ext cx="339922" cy="304800"/>
              <a:chOff x="0" y="0"/>
              <a:chExt cx="7081699" cy="6350000"/>
            </a:xfrm>
          </p:grpSpPr>
          <p:sp>
            <p:nvSpPr>
              <p:cNvPr id="19" name="Freeform 13"/>
              <p:cNvSpPr/>
              <p:nvPr/>
            </p:nvSpPr>
            <p:spPr>
              <a:xfrm>
                <a:off x="0" y="0"/>
                <a:ext cx="7081699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7081699" h="6350000">
                    <a:moveTo>
                      <a:pt x="3540849" y="0"/>
                    </a:moveTo>
                    <a:cubicBezTo>
                      <a:pt x="1585292" y="0"/>
                      <a:pt x="0" y="1421496"/>
                      <a:pt x="0" y="3175000"/>
                    </a:cubicBezTo>
                    <a:cubicBezTo>
                      <a:pt x="0" y="4928504"/>
                      <a:pt x="1585292" y="6350000"/>
                      <a:pt x="3540849" y="6350000"/>
                    </a:cubicBezTo>
                    <a:cubicBezTo>
                      <a:pt x="5496407" y="6350000"/>
                      <a:pt x="7081699" y="4928504"/>
                      <a:pt x="7081699" y="3175000"/>
                    </a:cubicBezTo>
                    <a:cubicBezTo>
                      <a:pt x="7081699" y="1421496"/>
                      <a:pt x="5496407" y="0"/>
                      <a:pt x="3540849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55823" y="-38100"/>
              <a:ext cx="1609594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46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мажи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339600" y="46567"/>
              <a:ext cx="339922" cy="304800"/>
              <a:chOff x="0" y="0"/>
              <a:chExt cx="7081699" cy="6350000"/>
            </a:xfrm>
          </p:grpSpPr>
          <p:sp>
            <p:nvSpPr>
              <p:cNvPr id="18" name="Freeform 16"/>
              <p:cNvSpPr/>
              <p:nvPr/>
            </p:nvSpPr>
            <p:spPr>
              <a:xfrm>
                <a:off x="0" y="0"/>
                <a:ext cx="7081699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7081699" h="6350000">
                    <a:moveTo>
                      <a:pt x="3540849" y="0"/>
                    </a:moveTo>
                    <a:cubicBezTo>
                      <a:pt x="1585292" y="0"/>
                      <a:pt x="0" y="1421496"/>
                      <a:pt x="0" y="3175000"/>
                    </a:cubicBezTo>
                    <a:cubicBezTo>
                      <a:pt x="0" y="4928504"/>
                      <a:pt x="1585292" y="6350000"/>
                      <a:pt x="3540849" y="6350000"/>
                    </a:cubicBezTo>
                    <a:cubicBezTo>
                      <a:pt x="5496407" y="6350000"/>
                      <a:pt x="7081699" y="4928504"/>
                      <a:pt x="7081699" y="3175000"/>
                    </a:cubicBezTo>
                    <a:cubicBezTo>
                      <a:pt x="7081699" y="1421496"/>
                      <a:pt x="5496407" y="0"/>
                      <a:pt x="3540849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2894166" y="-38100"/>
              <a:ext cx="1359451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18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жени</a:t>
              </a:r>
            </a:p>
          </p:txBody>
        </p:sp>
      </p:grpSp>
      <p:sp>
        <p:nvSpPr>
          <p:cNvPr id="20" name="TextBox 18"/>
          <p:cNvSpPr txBox="1"/>
          <p:nvPr/>
        </p:nvSpPr>
        <p:spPr>
          <a:xfrm>
            <a:off x="924198" y="2112645"/>
            <a:ext cx="2523392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40 РА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сопственост на мажи</a:t>
            </a:r>
          </a:p>
        </p:txBody>
      </p:sp>
      <p:sp>
        <p:nvSpPr>
          <p:cNvPr id="21" name="TextBox 19"/>
          <p:cNvSpPr txBox="1"/>
          <p:nvPr/>
        </p:nvSpPr>
        <p:spPr>
          <a:xfrm>
            <a:off x="4505223" y="418613"/>
            <a:ext cx="2777566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18 РА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сопственост на жени </a:t>
            </a:r>
          </a:p>
        </p:txBody>
      </p:sp>
      <p:sp>
        <p:nvSpPr>
          <p:cNvPr id="22" name="TextBox 20"/>
          <p:cNvSpPr txBox="1"/>
          <p:nvPr/>
        </p:nvSpPr>
        <p:spPr>
          <a:xfrm>
            <a:off x="4312839" y="1725930"/>
            <a:ext cx="316245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 РА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сопственост на жени и мажи како директни сопственици/чки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1595297" y="1068895"/>
            <a:ext cx="1181192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9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правни лица</a:t>
            </a:r>
          </a:p>
        </p:txBody>
      </p:sp>
      <p:sp>
        <p:nvSpPr>
          <p:cNvPr id="24" name="TextBox 22"/>
          <p:cNvSpPr txBox="1"/>
          <p:nvPr/>
        </p:nvSpPr>
        <p:spPr>
          <a:xfrm>
            <a:off x="1488421" y="1379627"/>
            <a:ext cx="139494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64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физички лица</a:t>
            </a:r>
          </a:p>
        </p:txBody>
      </p:sp>
      <p:grpSp>
        <p:nvGrpSpPr>
          <p:cNvPr id="25" name="Group 23"/>
          <p:cNvGrpSpPr/>
          <p:nvPr/>
        </p:nvGrpSpPr>
        <p:grpSpPr>
          <a:xfrm>
            <a:off x="865207" y="2415108"/>
            <a:ext cx="2641373" cy="218008"/>
            <a:chOff x="0" y="-38100"/>
            <a:chExt cx="5295849" cy="437097"/>
          </a:xfrm>
        </p:grpSpPr>
        <p:sp>
          <p:nvSpPr>
            <p:cNvPr id="26" name="TextBox 24"/>
            <p:cNvSpPr txBox="1"/>
            <p:nvPr/>
          </p:nvSpPr>
          <p:spPr>
            <a:xfrm>
              <a:off x="428047" y="-38100"/>
              <a:ext cx="486780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37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сопственици</a:t>
              </a:r>
            </a:p>
          </p:txBody>
        </p:sp>
        <p:grpSp>
          <p:nvGrpSpPr>
            <p:cNvPr id="27" name="Group 25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28" name="Freeform 2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29" name="Group 27"/>
          <p:cNvGrpSpPr/>
          <p:nvPr/>
        </p:nvGrpSpPr>
        <p:grpSpPr>
          <a:xfrm>
            <a:off x="695713" y="2711235"/>
            <a:ext cx="2980362" cy="218008"/>
            <a:chOff x="0" y="-38100"/>
            <a:chExt cx="5975508" cy="437097"/>
          </a:xfrm>
        </p:grpSpPr>
        <p:sp>
          <p:nvSpPr>
            <p:cNvPr id="30" name="TextBox 28"/>
            <p:cNvSpPr txBox="1"/>
            <p:nvPr/>
          </p:nvSpPr>
          <p:spPr>
            <a:xfrm>
              <a:off x="465636" y="-38100"/>
              <a:ext cx="550987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сопственици на правни лица </a:t>
              </a:r>
            </a:p>
          </p:txBody>
        </p:sp>
        <p:grpSp>
          <p:nvGrpSpPr>
            <p:cNvPr id="31" name="Group 29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32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sp>
        <p:nvSpPr>
          <p:cNvPr id="33" name="TextBox 31"/>
          <p:cNvSpPr txBox="1"/>
          <p:nvPr/>
        </p:nvSpPr>
        <p:spPr>
          <a:xfrm>
            <a:off x="5620818" y="4198283"/>
            <a:ext cx="524726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63 РА</a:t>
            </a:r>
          </a:p>
        </p:txBody>
      </p:sp>
      <p:grpSp>
        <p:nvGrpSpPr>
          <p:cNvPr id="34" name="Group 32"/>
          <p:cNvGrpSpPr/>
          <p:nvPr/>
        </p:nvGrpSpPr>
        <p:grpSpPr>
          <a:xfrm>
            <a:off x="4860875" y="5087194"/>
            <a:ext cx="2044611" cy="218008"/>
            <a:chOff x="0" y="-38100"/>
            <a:chExt cx="4099364" cy="437097"/>
          </a:xfrm>
        </p:grpSpPr>
        <p:grpSp>
          <p:nvGrpSpPr>
            <p:cNvPr id="35" name="Group 33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40" name="Freeform 3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97266" y="-38100"/>
              <a:ext cx="1443287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46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мажи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131052" y="46567"/>
              <a:ext cx="304800" cy="304800"/>
              <a:chOff x="0" y="0"/>
              <a:chExt cx="6350000" cy="6350000"/>
            </a:xfrm>
          </p:grpSpPr>
          <p:sp>
            <p:nvSpPr>
              <p:cNvPr id="39" name="Freeform 3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38" name="TextBox 38"/>
            <p:cNvSpPr txBox="1"/>
            <p:nvPr/>
          </p:nvSpPr>
          <p:spPr>
            <a:xfrm>
              <a:off x="2628317" y="-38100"/>
              <a:ext cx="1471047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17 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жени</a:t>
              </a:r>
            </a:p>
          </p:txBody>
        </p:sp>
      </p:grpSp>
      <p:sp>
        <p:nvSpPr>
          <p:cNvPr id="41" name="TextBox 39"/>
          <p:cNvSpPr txBox="1"/>
          <p:nvPr/>
        </p:nvSpPr>
        <p:spPr>
          <a:xfrm>
            <a:off x="4621485" y="5503146"/>
            <a:ext cx="2523392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40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ТВ во сопственост на мажи</a:t>
            </a:r>
          </a:p>
        </p:txBody>
      </p:sp>
      <p:sp>
        <p:nvSpPr>
          <p:cNvPr id="42" name="TextBox 40"/>
          <p:cNvSpPr txBox="1"/>
          <p:nvPr/>
        </p:nvSpPr>
        <p:spPr>
          <a:xfrm>
            <a:off x="5292585" y="4459396"/>
            <a:ext cx="1181192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9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правни лица</a:t>
            </a:r>
          </a:p>
        </p:txBody>
      </p:sp>
      <p:sp>
        <p:nvSpPr>
          <p:cNvPr id="43" name="TextBox 41"/>
          <p:cNvSpPr txBox="1"/>
          <p:nvPr/>
        </p:nvSpPr>
        <p:spPr>
          <a:xfrm>
            <a:off x="5185709" y="4770128"/>
            <a:ext cx="1394944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63 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физички лица</a:t>
            </a:r>
          </a:p>
        </p:txBody>
      </p:sp>
      <p:grpSp>
        <p:nvGrpSpPr>
          <p:cNvPr id="44" name="Group 42"/>
          <p:cNvGrpSpPr/>
          <p:nvPr/>
        </p:nvGrpSpPr>
        <p:grpSpPr>
          <a:xfrm>
            <a:off x="4562494" y="5805608"/>
            <a:ext cx="2641373" cy="218008"/>
            <a:chOff x="0" y="-38100"/>
            <a:chExt cx="5295849" cy="437097"/>
          </a:xfrm>
        </p:grpSpPr>
        <p:sp>
          <p:nvSpPr>
            <p:cNvPr id="45" name="TextBox 43"/>
            <p:cNvSpPr txBox="1"/>
            <p:nvPr/>
          </p:nvSpPr>
          <p:spPr>
            <a:xfrm>
              <a:off x="428047" y="-38100"/>
              <a:ext cx="486780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36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сопственици</a:t>
              </a:r>
            </a:p>
          </p:txBody>
        </p:sp>
        <p:grpSp>
          <p:nvGrpSpPr>
            <p:cNvPr id="46" name="Group 44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47" name="Freeform 4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48" name="Group 46"/>
          <p:cNvGrpSpPr/>
          <p:nvPr/>
        </p:nvGrpSpPr>
        <p:grpSpPr>
          <a:xfrm>
            <a:off x="4393000" y="6101736"/>
            <a:ext cx="2980362" cy="218008"/>
            <a:chOff x="0" y="-38100"/>
            <a:chExt cx="5975508" cy="437097"/>
          </a:xfrm>
        </p:grpSpPr>
        <p:sp>
          <p:nvSpPr>
            <p:cNvPr id="49" name="TextBox 47"/>
            <p:cNvSpPr txBox="1"/>
            <p:nvPr/>
          </p:nvSpPr>
          <p:spPr>
            <a:xfrm>
              <a:off x="465636" y="-38100"/>
              <a:ext cx="550987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сопственици на правни лица </a:t>
              </a:r>
            </a:p>
          </p:txBody>
        </p:sp>
        <p:grpSp>
          <p:nvGrpSpPr>
            <p:cNvPr id="50" name="Group 48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51" name="Freeform 4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52" name="Group 50"/>
          <p:cNvGrpSpPr/>
          <p:nvPr/>
        </p:nvGrpSpPr>
        <p:grpSpPr>
          <a:xfrm>
            <a:off x="4573319" y="748680"/>
            <a:ext cx="2641373" cy="218008"/>
            <a:chOff x="0" y="-38100"/>
            <a:chExt cx="5295849" cy="437097"/>
          </a:xfrm>
        </p:grpSpPr>
        <p:sp>
          <p:nvSpPr>
            <p:cNvPr id="53" name="TextBox 51"/>
            <p:cNvSpPr txBox="1"/>
            <p:nvPr/>
          </p:nvSpPr>
          <p:spPr>
            <a:xfrm>
              <a:off x="428047" y="-38100"/>
              <a:ext cx="486780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17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сопственички</a:t>
              </a:r>
            </a:p>
          </p:txBody>
        </p:sp>
        <p:grpSp>
          <p:nvGrpSpPr>
            <p:cNvPr id="54" name="Group 52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55" name="Freeform 5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56" name="Group 54"/>
          <p:cNvGrpSpPr/>
          <p:nvPr/>
        </p:nvGrpSpPr>
        <p:grpSpPr>
          <a:xfrm>
            <a:off x="4573319" y="1049911"/>
            <a:ext cx="2641373" cy="436017"/>
            <a:chOff x="0" y="-38100"/>
            <a:chExt cx="5295849" cy="874196"/>
          </a:xfrm>
        </p:grpSpPr>
        <p:sp>
          <p:nvSpPr>
            <p:cNvPr id="57" name="TextBox 55"/>
            <p:cNvSpPr txBox="1"/>
            <p:nvPr/>
          </p:nvSpPr>
          <p:spPr>
            <a:xfrm>
              <a:off x="428047" y="-38100"/>
              <a:ext cx="4867802" cy="874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сопственички на правни лица</a:t>
              </a:r>
            </a:p>
          </p:txBody>
        </p:sp>
        <p:grpSp>
          <p:nvGrpSpPr>
            <p:cNvPr id="58" name="Group 56"/>
            <p:cNvGrpSpPr/>
            <p:nvPr/>
          </p:nvGrpSpPr>
          <p:grpSpPr>
            <a:xfrm>
              <a:off x="0" y="0"/>
              <a:ext cx="304800" cy="304800"/>
              <a:chOff x="0" y="0"/>
              <a:chExt cx="6350000" cy="6350000"/>
            </a:xfrm>
          </p:grpSpPr>
          <p:sp>
            <p:nvSpPr>
              <p:cNvPr id="59" name="Freeform 5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sp>
        <p:nvSpPr>
          <p:cNvPr id="60" name="TextBox 58"/>
          <p:cNvSpPr txBox="1"/>
          <p:nvPr/>
        </p:nvSpPr>
        <p:spPr>
          <a:xfrm>
            <a:off x="4312839" y="2390298"/>
            <a:ext cx="316245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 РА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сопственост на непрофитни правни лица</a:t>
            </a:r>
          </a:p>
        </p:txBody>
      </p:sp>
      <p:sp>
        <p:nvSpPr>
          <p:cNvPr id="61" name="TextBox 59"/>
          <p:cNvSpPr txBox="1"/>
          <p:nvPr/>
        </p:nvSpPr>
        <p:spPr>
          <a:xfrm>
            <a:off x="8209220" y="3908351"/>
            <a:ext cx="2777566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17 РА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сопственост на жени </a:t>
            </a:r>
          </a:p>
        </p:txBody>
      </p:sp>
      <p:sp>
        <p:nvSpPr>
          <p:cNvPr id="62" name="TextBox 60"/>
          <p:cNvSpPr txBox="1"/>
          <p:nvPr/>
        </p:nvSpPr>
        <p:spPr>
          <a:xfrm>
            <a:off x="8016836" y="5215668"/>
            <a:ext cx="316245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 РА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сопственост на жени и мажи како директни сопственици/чки</a:t>
            </a:r>
          </a:p>
        </p:txBody>
      </p:sp>
      <p:grpSp>
        <p:nvGrpSpPr>
          <p:cNvPr id="63" name="Group 61"/>
          <p:cNvGrpSpPr/>
          <p:nvPr/>
        </p:nvGrpSpPr>
        <p:grpSpPr>
          <a:xfrm>
            <a:off x="8277316" y="4238418"/>
            <a:ext cx="2641373" cy="218008"/>
            <a:chOff x="0" y="-38100"/>
            <a:chExt cx="5295849" cy="437097"/>
          </a:xfrm>
        </p:grpSpPr>
        <p:sp>
          <p:nvSpPr>
            <p:cNvPr id="64" name="TextBox 62"/>
            <p:cNvSpPr txBox="1"/>
            <p:nvPr/>
          </p:nvSpPr>
          <p:spPr>
            <a:xfrm>
              <a:off x="428047" y="-38100"/>
              <a:ext cx="4867802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16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директни сопственички</a:t>
              </a:r>
            </a:p>
          </p:txBody>
        </p:sp>
        <p:grpSp>
          <p:nvGrpSpPr>
            <p:cNvPr id="65" name="Group 63"/>
            <p:cNvGrpSpPr/>
            <p:nvPr/>
          </p:nvGrpSpPr>
          <p:grpSpPr>
            <a:xfrm>
              <a:off x="0" y="46567"/>
              <a:ext cx="304800" cy="304800"/>
              <a:chOff x="0" y="0"/>
              <a:chExt cx="6350000" cy="6350000"/>
            </a:xfrm>
          </p:grpSpPr>
          <p:sp>
            <p:nvSpPr>
              <p:cNvPr id="66" name="Freeform 6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67" name="Group 65"/>
          <p:cNvGrpSpPr/>
          <p:nvPr/>
        </p:nvGrpSpPr>
        <p:grpSpPr>
          <a:xfrm>
            <a:off x="8277316" y="4539649"/>
            <a:ext cx="2641373" cy="436017"/>
            <a:chOff x="0" y="-38100"/>
            <a:chExt cx="5295849" cy="874196"/>
          </a:xfrm>
        </p:grpSpPr>
        <p:sp>
          <p:nvSpPr>
            <p:cNvPr id="68" name="TextBox 66"/>
            <p:cNvSpPr txBox="1"/>
            <p:nvPr/>
          </p:nvSpPr>
          <p:spPr>
            <a:xfrm>
              <a:off x="428047" y="-38100"/>
              <a:ext cx="4867802" cy="8741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 РА</a:t>
              </a:r>
              <a:r>
                <a:rPr lang="en-US" sz="133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сопственички на правни лица</a:t>
              </a:r>
            </a:p>
          </p:txBody>
        </p:sp>
        <p:grpSp>
          <p:nvGrpSpPr>
            <p:cNvPr id="69" name="Group 67"/>
            <p:cNvGrpSpPr/>
            <p:nvPr/>
          </p:nvGrpSpPr>
          <p:grpSpPr>
            <a:xfrm>
              <a:off x="0" y="0"/>
              <a:ext cx="304800" cy="304800"/>
              <a:chOff x="0" y="0"/>
              <a:chExt cx="6350000" cy="6350000"/>
            </a:xfrm>
          </p:grpSpPr>
          <p:sp>
            <p:nvSpPr>
              <p:cNvPr id="70" name="Freeform 68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sp>
        <p:nvSpPr>
          <p:cNvPr id="71" name="TextBox 69"/>
          <p:cNvSpPr txBox="1"/>
          <p:nvPr/>
        </p:nvSpPr>
        <p:spPr>
          <a:xfrm>
            <a:off x="8016836" y="5880037"/>
            <a:ext cx="3162450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33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 РА</a:t>
            </a:r>
            <a:r>
              <a:rPr lang="en-US" sz="133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сопственост на непрофитни правни лица</a:t>
            </a:r>
          </a:p>
        </p:txBody>
      </p:sp>
      <p:sp>
        <p:nvSpPr>
          <p:cNvPr id="72" name="Freeform 70"/>
          <p:cNvSpPr/>
          <p:nvPr/>
        </p:nvSpPr>
        <p:spPr>
          <a:xfrm>
            <a:off x="8868609" y="758183"/>
            <a:ext cx="1458904" cy="1915029"/>
          </a:xfrm>
          <a:custGeom>
            <a:avLst/>
            <a:gdLst/>
            <a:ahLst/>
            <a:cxnLst/>
            <a:rect l="l" t="t" r="r" b="b"/>
            <a:pathLst>
              <a:path w="2193783" h="2879667">
                <a:moveTo>
                  <a:pt x="0" y="0"/>
                </a:moveTo>
                <a:lnTo>
                  <a:pt x="2193783" y="0"/>
                </a:lnTo>
                <a:lnTo>
                  <a:pt x="2193783" y="2879667"/>
                </a:lnTo>
                <a:lnTo>
                  <a:pt x="0" y="2879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73" name="Freeform 71"/>
          <p:cNvSpPr/>
          <p:nvPr/>
        </p:nvSpPr>
        <p:spPr>
          <a:xfrm>
            <a:off x="1409550" y="4136333"/>
            <a:ext cx="1552688" cy="1927716"/>
          </a:xfrm>
          <a:custGeom>
            <a:avLst/>
            <a:gdLst/>
            <a:ahLst/>
            <a:cxnLst/>
            <a:rect l="l" t="t" r="r" b="b"/>
            <a:pathLst>
              <a:path w="2334808" h="2898746">
                <a:moveTo>
                  <a:pt x="0" y="0"/>
                </a:moveTo>
                <a:lnTo>
                  <a:pt x="2334807" y="0"/>
                </a:lnTo>
                <a:lnTo>
                  <a:pt x="2334807" y="2898746"/>
                </a:lnTo>
                <a:lnTo>
                  <a:pt x="0" y="28987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grpSp>
        <p:nvGrpSpPr>
          <p:cNvPr id="74" name="Group 72"/>
          <p:cNvGrpSpPr/>
          <p:nvPr/>
        </p:nvGrpSpPr>
        <p:grpSpPr>
          <a:xfrm>
            <a:off x="1450538" y="297355"/>
            <a:ext cx="1470711" cy="421747"/>
            <a:chOff x="0" y="0"/>
            <a:chExt cx="2948717" cy="845586"/>
          </a:xfrm>
        </p:grpSpPr>
        <p:sp>
          <p:nvSpPr>
            <p:cNvPr id="75" name="Freeform 73"/>
            <p:cNvSpPr/>
            <p:nvPr/>
          </p:nvSpPr>
          <p:spPr>
            <a:xfrm>
              <a:off x="2321446" y="0"/>
              <a:ext cx="627271" cy="845586"/>
            </a:xfrm>
            <a:custGeom>
              <a:avLst/>
              <a:gdLst/>
              <a:ahLst/>
              <a:cxnLst/>
              <a:rect l="l" t="t" r="r" b="b"/>
              <a:pathLst>
                <a:path w="627271" h="845586">
                  <a:moveTo>
                    <a:pt x="0" y="0"/>
                  </a:moveTo>
                  <a:lnTo>
                    <a:pt x="627271" y="0"/>
                  </a:lnTo>
                  <a:lnTo>
                    <a:pt x="627271" y="845586"/>
                  </a:lnTo>
                  <a:lnTo>
                    <a:pt x="0" y="845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  <p:sp>
          <p:nvSpPr>
            <p:cNvPr id="76" name="TextBox 74"/>
            <p:cNvSpPr txBox="1"/>
            <p:nvPr/>
          </p:nvSpPr>
          <p:spPr>
            <a:xfrm>
              <a:off x="0" y="185725"/>
              <a:ext cx="2333294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2022 година</a:t>
              </a:r>
            </a:p>
          </p:txBody>
        </p:sp>
      </p:grpSp>
      <p:grpSp>
        <p:nvGrpSpPr>
          <p:cNvPr id="77" name="Group 75"/>
          <p:cNvGrpSpPr/>
          <p:nvPr/>
        </p:nvGrpSpPr>
        <p:grpSpPr>
          <a:xfrm>
            <a:off x="5163975" y="3687050"/>
            <a:ext cx="1438527" cy="361535"/>
            <a:chOff x="0" y="0"/>
            <a:chExt cx="2884190" cy="724863"/>
          </a:xfrm>
        </p:grpSpPr>
        <p:sp>
          <p:nvSpPr>
            <p:cNvPr id="78" name="TextBox 76"/>
            <p:cNvSpPr txBox="1"/>
            <p:nvPr/>
          </p:nvSpPr>
          <p:spPr>
            <a:xfrm>
              <a:off x="0" y="125364"/>
              <a:ext cx="2333295" cy="4370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729"/>
                </a:lnSpc>
              </a:pPr>
              <a:r>
                <a:rPr lang="en-US" sz="1330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2023 година</a:t>
              </a:r>
            </a:p>
          </p:txBody>
        </p:sp>
        <p:sp>
          <p:nvSpPr>
            <p:cNvPr id="79" name="Freeform 77"/>
            <p:cNvSpPr/>
            <p:nvPr/>
          </p:nvSpPr>
          <p:spPr>
            <a:xfrm>
              <a:off x="2333294" y="0"/>
              <a:ext cx="550896" cy="724863"/>
            </a:xfrm>
            <a:custGeom>
              <a:avLst/>
              <a:gdLst/>
              <a:ahLst/>
              <a:cxnLst/>
              <a:rect l="l" t="t" r="r" b="b"/>
              <a:pathLst>
                <a:path w="550896" h="724863">
                  <a:moveTo>
                    <a:pt x="0" y="0"/>
                  </a:moveTo>
                  <a:lnTo>
                    <a:pt x="550896" y="0"/>
                  </a:lnTo>
                  <a:lnTo>
                    <a:pt x="550896" y="724863"/>
                  </a:lnTo>
                  <a:lnTo>
                    <a:pt x="0" y="724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mk-MK"/>
            </a:p>
          </p:txBody>
        </p:sp>
      </p:grpSp>
    </p:spTree>
    <p:extLst>
      <p:ext uri="{BB962C8B-B14F-4D97-AF65-F5344CB8AC3E}">
        <p14:creationId xmlns:p14="http://schemas.microsoft.com/office/powerpoint/2010/main" val="1014012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1084700" y="2441940"/>
            <a:ext cx="4705900" cy="2823540"/>
          </a:xfrm>
          <a:custGeom>
            <a:avLst/>
            <a:gdLst/>
            <a:ahLst/>
            <a:cxnLst/>
            <a:rect l="l" t="t" r="r" b="b"/>
            <a:pathLst>
              <a:path w="7076357" h="4245814">
                <a:moveTo>
                  <a:pt x="0" y="0"/>
                </a:moveTo>
                <a:lnTo>
                  <a:pt x="7076357" y="0"/>
                </a:lnTo>
                <a:lnTo>
                  <a:pt x="7076357" y="4245814"/>
                </a:lnTo>
                <a:lnTo>
                  <a:pt x="0" y="4245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5" name="Freeform 3"/>
          <p:cNvSpPr/>
          <p:nvPr/>
        </p:nvSpPr>
        <p:spPr>
          <a:xfrm>
            <a:off x="6275719" y="2384628"/>
            <a:ext cx="4801420" cy="2880852"/>
          </a:xfrm>
          <a:custGeom>
            <a:avLst/>
            <a:gdLst/>
            <a:ahLst/>
            <a:cxnLst/>
            <a:rect l="l" t="t" r="r" b="b"/>
            <a:pathLst>
              <a:path w="7219992" h="4331995">
                <a:moveTo>
                  <a:pt x="0" y="0"/>
                </a:moveTo>
                <a:lnTo>
                  <a:pt x="7219992" y="0"/>
                </a:lnTo>
                <a:lnTo>
                  <a:pt x="7219992" y="4331995"/>
                </a:lnTo>
                <a:lnTo>
                  <a:pt x="0" y="433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6" name="TextBox 4"/>
          <p:cNvSpPr txBox="1"/>
          <p:nvPr/>
        </p:nvSpPr>
        <p:spPr>
          <a:xfrm>
            <a:off x="1084700" y="456512"/>
            <a:ext cx="9992439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1"/>
              </a:lnSpc>
            </a:pPr>
            <a:r>
              <a:rPr lang="en-US" sz="2993" b="1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Родова структура во структурата на вработените (2019 - 2022) во целата индрустрија</a:t>
            </a:r>
          </a:p>
        </p:txBody>
      </p:sp>
    </p:spTree>
    <p:extLst>
      <p:ext uri="{BB962C8B-B14F-4D97-AF65-F5344CB8AC3E}">
        <p14:creationId xmlns:p14="http://schemas.microsoft.com/office/powerpoint/2010/main" val="4241804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786058" y="342585"/>
            <a:ext cx="5198419" cy="2808902"/>
          </a:xfrm>
          <a:custGeom>
            <a:avLst/>
            <a:gdLst/>
            <a:ahLst/>
            <a:cxnLst/>
            <a:rect l="l" t="t" r="r" b="b"/>
            <a:pathLst>
              <a:path w="7816967" h="4223802">
                <a:moveTo>
                  <a:pt x="0" y="0"/>
                </a:moveTo>
                <a:lnTo>
                  <a:pt x="7816967" y="0"/>
                </a:lnTo>
                <a:lnTo>
                  <a:pt x="7816967" y="4223802"/>
                </a:lnTo>
                <a:lnTo>
                  <a:pt x="0" y="42238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5" name="Freeform 3"/>
          <p:cNvSpPr/>
          <p:nvPr/>
        </p:nvSpPr>
        <p:spPr>
          <a:xfrm>
            <a:off x="6482174" y="342585"/>
            <a:ext cx="4742876" cy="2845726"/>
          </a:xfrm>
          <a:custGeom>
            <a:avLst/>
            <a:gdLst/>
            <a:ahLst/>
            <a:cxnLst/>
            <a:rect l="l" t="t" r="r" b="b"/>
            <a:pathLst>
              <a:path w="7131958" h="4279175">
                <a:moveTo>
                  <a:pt x="0" y="0"/>
                </a:moveTo>
                <a:lnTo>
                  <a:pt x="7131958" y="0"/>
                </a:lnTo>
                <a:lnTo>
                  <a:pt x="7131958" y="4279174"/>
                </a:lnTo>
                <a:lnTo>
                  <a:pt x="0" y="42791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6" name="Freeform 4"/>
          <p:cNvSpPr/>
          <p:nvPr/>
        </p:nvSpPr>
        <p:spPr>
          <a:xfrm>
            <a:off x="1162646" y="3581752"/>
            <a:ext cx="4715144" cy="2829086"/>
          </a:xfrm>
          <a:custGeom>
            <a:avLst/>
            <a:gdLst/>
            <a:ahLst/>
            <a:cxnLst/>
            <a:rect l="l" t="t" r="r" b="b"/>
            <a:pathLst>
              <a:path w="7090257" h="4254154">
                <a:moveTo>
                  <a:pt x="0" y="0"/>
                </a:moveTo>
                <a:lnTo>
                  <a:pt x="7090257" y="0"/>
                </a:lnTo>
                <a:lnTo>
                  <a:pt x="7090257" y="4254154"/>
                </a:lnTo>
                <a:lnTo>
                  <a:pt x="0" y="42541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7" name="Freeform 5"/>
          <p:cNvSpPr/>
          <p:nvPr/>
        </p:nvSpPr>
        <p:spPr>
          <a:xfrm>
            <a:off x="6093233" y="3581752"/>
            <a:ext cx="5520758" cy="2738025"/>
          </a:xfrm>
          <a:custGeom>
            <a:avLst/>
            <a:gdLst/>
            <a:ahLst/>
            <a:cxnLst/>
            <a:rect l="l" t="t" r="r" b="b"/>
            <a:pathLst>
              <a:path w="7648675" h="3759076">
                <a:moveTo>
                  <a:pt x="0" y="0"/>
                </a:moveTo>
                <a:lnTo>
                  <a:pt x="7648675" y="0"/>
                </a:lnTo>
                <a:lnTo>
                  <a:pt x="7648675" y="3759076"/>
                </a:lnTo>
                <a:lnTo>
                  <a:pt x="0" y="37590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97422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621246" y="445364"/>
            <a:ext cx="5429305" cy="2525692"/>
          </a:xfrm>
          <a:custGeom>
            <a:avLst/>
            <a:gdLst/>
            <a:ahLst/>
            <a:cxnLst/>
            <a:rect l="l" t="t" r="r" b="b"/>
            <a:pathLst>
              <a:path w="8164155" h="3797934">
                <a:moveTo>
                  <a:pt x="0" y="0"/>
                </a:moveTo>
                <a:lnTo>
                  <a:pt x="8164155" y="0"/>
                </a:lnTo>
                <a:lnTo>
                  <a:pt x="8164155" y="3797934"/>
                </a:lnTo>
                <a:lnTo>
                  <a:pt x="0" y="37979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829"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5" name="Freeform 3"/>
          <p:cNvSpPr/>
          <p:nvPr/>
        </p:nvSpPr>
        <p:spPr>
          <a:xfrm>
            <a:off x="6191340" y="445364"/>
            <a:ext cx="5151670" cy="2493582"/>
          </a:xfrm>
          <a:custGeom>
            <a:avLst/>
            <a:gdLst/>
            <a:ahLst/>
            <a:cxnLst/>
            <a:rect l="l" t="t" r="r" b="b"/>
            <a:pathLst>
              <a:path w="7746670" h="3749649">
                <a:moveTo>
                  <a:pt x="0" y="0"/>
                </a:moveTo>
                <a:lnTo>
                  <a:pt x="7746670" y="0"/>
                </a:lnTo>
                <a:lnTo>
                  <a:pt x="7746670" y="3749649"/>
                </a:lnTo>
                <a:lnTo>
                  <a:pt x="0" y="37496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6" name="Freeform 4"/>
          <p:cNvSpPr/>
          <p:nvPr/>
        </p:nvSpPr>
        <p:spPr>
          <a:xfrm>
            <a:off x="760066" y="3670212"/>
            <a:ext cx="5290484" cy="2582474"/>
          </a:xfrm>
          <a:custGeom>
            <a:avLst/>
            <a:gdLst/>
            <a:ahLst/>
            <a:cxnLst/>
            <a:rect l="l" t="t" r="r" b="b"/>
            <a:pathLst>
              <a:path w="7955408" h="3883318">
                <a:moveTo>
                  <a:pt x="0" y="0"/>
                </a:moveTo>
                <a:lnTo>
                  <a:pt x="7955408" y="0"/>
                </a:lnTo>
                <a:lnTo>
                  <a:pt x="7955408" y="3883318"/>
                </a:lnTo>
                <a:lnTo>
                  <a:pt x="0" y="38833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7" name="Freeform 5"/>
          <p:cNvSpPr/>
          <p:nvPr/>
        </p:nvSpPr>
        <p:spPr>
          <a:xfrm>
            <a:off x="6191341" y="3543770"/>
            <a:ext cx="5281676" cy="2535204"/>
          </a:xfrm>
          <a:custGeom>
            <a:avLst/>
            <a:gdLst/>
            <a:ahLst/>
            <a:cxnLst/>
            <a:rect l="l" t="t" r="r" b="b"/>
            <a:pathLst>
              <a:path w="7942163" h="3812238">
                <a:moveTo>
                  <a:pt x="0" y="0"/>
                </a:moveTo>
                <a:lnTo>
                  <a:pt x="7942163" y="0"/>
                </a:lnTo>
                <a:lnTo>
                  <a:pt x="7942163" y="3812238"/>
                </a:lnTo>
                <a:lnTo>
                  <a:pt x="0" y="381223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3011250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684104" y="485141"/>
            <a:ext cx="5526809" cy="2684184"/>
          </a:xfrm>
          <a:custGeom>
            <a:avLst/>
            <a:gdLst/>
            <a:ahLst/>
            <a:cxnLst/>
            <a:rect l="l" t="t" r="r" b="b"/>
            <a:pathLst>
              <a:path w="8310774" h="4036261">
                <a:moveTo>
                  <a:pt x="0" y="0"/>
                </a:moveTo>
                <a:lnTo>
                  <a:pt x="8310774" y="0"/>
                </a:lnTo>
                <a:lnTo>
                  <a:pt x="8310774" y="4036262"/>
                </a:lnTo>
                <a:lnTo>
                  <a:pt x="0" y="40362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5" name="Freeform 3"/>
          <p:cNvSpPr/>
          <p:nvPr/>
        </p:nvSpPr>
        <p:spPr>
          <a:xfrm>
            <a:off x="5838655" y="558476"/>
            <a:ext cx="5368368" cy="2684184"/>
          </a:xfrm>
          <a:custGeom>
            <a:avLst/>
            <a:gdLst/>
            <a:ahLst/>
            <a:cxnLst/>
            <a:rect l="l" t="t" r="r" b="b"/>
            <a:pathLst>
              <a:path w="8072523" h="4036261">
                <a:moveTo>
                  <a:pt x="0" y="0"/>
                </a:moveTo>
                <a:lnTo>
                  <a:pt x="8072523" y="0"/>
                </a:lnTo>
                <a:lnTo>
                  <a:pt x="8072523" y="4036262"/>
                </a:lnTo>
                <a:lnTo>
                  <a:pt x="0" y="40362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6" name="Freeform 4"/>
          <p:cNvSpPr/>
          <p:nvPr/>
        </p:nvSpPr>
        <p:spPr>
          <a:xfrm>
            <a:off x="2962031" y="3611119"/>
            <a:ext cx="5983729" cy="2825105"/>
          </a:xfrm>
          <a:custGeom>
            <a:avLst/>
            <a:gdLst/>
            <a:ahLst/>
            <a:cxnLst/>
            <a:rect l="l" t="t" r="r" b="b"/>
            <a:pathLst>
              <a:path w="8997854" h="4248167">
                <a:moveTo>
                  <a:pt x="0" y="0"/>
                </a:moveTo>
                <a:lnTo>
                  <a:pt x="8997854" y="0"/>
                </a:lnTo>
                <a:lnTo>
                  <a:pt x="8997854" y="4248167"/>
                </a:lnTo>
                <a:lnTo>
                  <a:pt x="0" y="42481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868342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 rot="-10800000">
            <a:off x="8790859" y="2229313"/>
            <a:ext cx="1933393" cy="1661058"/>
            <a:chOff x="0" y="0"/>
            <a:chExt cx="2354580" cy="2022917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sp>
        <p:nvSpPr>
          <p:cNvPr id="6" name="Freeform 4"/>
          <p:cNvSpPr/>
          <p:nvPr/>
        </p:nvSpPr>
        <p:spPr>
          <a:xfrm>
            <a:off x="8915141" y="1675183"/>
            <a:ext cx="1684828" cy="2216879"/>
          </a:xfrm>
          <a:custGeom>
            <a:avLst/>
            <a:gdLst/>
            <a:ahLst/>
            <a:cxnLst/>
            <a:rect l="l" t="t" r="r" b="b"/>
            <a:pathLst>
              <a:path w="2533510" h="3333565">
                <a:moveTo>
                  <a:pt x="0" y="0"/>
                </a:moveTo>
                <a:lnTo>
                  <a:pt x="2533509" y="0"/>
                </a:lnTo>
                <a:lnTo>
                  <a:pt x="2533509" y="3333566"/>
                </a:lnTo>
                <a:lnTo>
                  <a:pt x="0" y="3333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grpSp>
        <p:nvGrpSpPr>
          <p:cNvPr id="7" name="Group 5"/>
          <p:cNvGrpSpPr/>
          <p:nvPr/>
        </p:nvGrpSpPr>
        <p:grpSpPr>
          <a:xfrm rot="-10800000">
            <a:off x="9982470" y="3892062"/>
            <a:ext cx="1933393" cy="1661058"/>
            <a:chOff x="0" y="0"/>
            <a:chExt cx="2354580" cy="2022917"/>
          </a:xfrm>
        </p:grpSpPr>
        <p:sp>
          <p:nvSpPr>
            <p:cNvPr id="8" name="Freeform 6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sp>
        <p:nvSpPr>
          <p:cNvPr id="9" name="Freeform 7"/>
          <p:cNvSpPr/>
          <p:nvPr/>
        </p:nvSpPr>
        <p:spPr>
          <a:xfrm>
            <a:off x="10146029" y="3453592"/>
            <a:ext cx="1606276" cy="2093488"/>
          </a:xfrm>
          <a:custGeom>
            <a:avLst/>
            <a:gdLst/>
            <a:ahLst/>
            <a:cxnLst/>
            <a:rect l="l" t="t" r="r" b="b"/>
            <a:pathLst>
              <a:path w="2415390" h="3148020">
                <a:moveTo>
                  <a:pt x="0" y="0"/>
                </a:moveTo>
                <a:lnTo>
                  <a:pt x="2415390" y="0"/>
                </a:lnTo>
                <a:lnTo>
                  <a:pt x="2415390" y="3148020"/>
                </a:lnTo>
                <a:lnTo>
                  <a:pt x="0" y="3148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grpSp>
        <p:nvGrpSpPr>
          <p:cNvPr id="10" name="Group 8"/>
          <p:cNvGrpSpPr/>
          <p:nvPr/>
        </p:nvGrpSpPr>
        <p:grpSpPr>
          <a:xfrm rot="-10800000">
            <a:off x="7824162" y="4131555"/>
            <a:ext cx="1933393" cy="1661058"/>
            <a:chOff x="0" y="0"/>
            <a:chExt cx="2354580" cy="2022917"/>
          </a:xfrm>
        </p:grpSpPr>
        <p:sp>
          <p:nvSpPr>
            <p:cNvPr id="11" name="Freeform 9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sp>
        <p:nvSpPr>
          <p:cNvPr id="12" name="Freeform 10"/>
          <p:cNvSpPr/>
          <p:nvPr/>
        </p:nvSpPr>
        <p:spPr>
          <a:xfrm>
            <a:off x="8030169" y="3652569"/>
            <a:ext cx="1521378" cy="2140045"/>
          </a:xfrm>
          <a:custGeom>
            <a:avLst/>
            <a:gdLst/>
            <a:ahLst/>
            <a:cxnLst/>
            <a:rect l="l" t="t" r="r" b="b"/>
            <a:pathLst>
              <a:path w="2287726" h="3218029">
                <a:moveTo>
                  <a:pt x="0" y="0"/>
                </a:moveTo>
                <a:lnTo>
                  <a:pt x="2287727" y="0"/>
                </a:lnTo>
                <a:lnTo>
                  <a:pt x="2287727" y="3218030"/>
                </a:lnTo>
                <a:lnTo>
                  <a:pt x="0" y="32180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grpSp>
        <p:nvGrpSpPr>
          <p:cNvPr id="13" name="Group 11"/>
          <p:cNvGrpSpPr/>
          <p:nvPr/>
        </p:nvGrpSpPr>
        <p:grpSpPr>
          <a:xfrm>
            <a:off x="684104" y="551477"/>
            <a:ext cx="11099630" cy="1010469"/>
            <a:chOff x="0" y="-28575"/>
            <a:chExt cx="22254317" cy="2025952"/>
          </a:xfrm>
        </p:grpSpPr>
        <p:grpSp>
          <p:nvGrpSpPr>
            <p:cNvPr id="14" name="Group 12"/>
            <p:cNvGrpSpPr/>
            <p:nvPr/>
          </p:nvGrpSpPr>
          <p:grpSpPr>
            <a:xfrm>
              <a:off x="0" y="393396"/>
              <a:ext cx="660447" cy="660447"/>
              <a:chOff x="0" y="0"/>
              <a:chExt cx="6350000" cy="6350000"/>
            </a:xfrm>
          </p:grpSpPr>
          <p:sp>
            <p:nvSpPr>
              <p:cNvPr id="16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954513" y="-28575"/>
              <a:ext cx="21299804" cy="2025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74"/>
                </a:lnSpc>
              </a:pP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Вкупниот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број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на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вработени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целата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индустрија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mk-MK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бележи континуиран пад во целиот анализиран период. Поголем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па</a:t>
              </a:r>
              <a:r>
                <a:rPr lang="mk-MK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д на бројот на вработените </a:t>
              </a:r>
              <a:r>
                <a:rPr lang="mk-MK" sz="1518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Bold"/>
                </a:rPr>
                <a:t>е</a:t>
              </a:r>
              <a:r>
                <a:rPr lang="mk-MK" sz="1518" dirty="0"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mk-MK" sz="1518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 Bold"/>
                </a:rPr>
                <a:t>евидентиран</a:t>
              </a:r>
              <a:r>
                <a:rPr lang="en-US" sz="1518" dirty="0"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во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2021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година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а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трендот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засилил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во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2022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година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одразил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на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категории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вработени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Овој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податок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оди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корелација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периодот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кој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ја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опфаќа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пандемијата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од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Ковид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19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како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економската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криза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потоа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</a:p>
          </p:txBody>
        </p:sp>
      </p:grpSp>
      <p:grpSp>
        <p:nvGrpSpPr>
          <p:cNvPr id="17" name="Group 15"/>
          <p:cNvGrpSpPr/>
          <p:nvPr/>
        </p:nvGrpSpPr>
        <p:grpSpPr>
          <a:xfrm>
            <a:off x="652675" y="1705227"/>
            <a:ext cx="8262466" cy="512961"/>
            <a:chOff x="0" y="-28575"/>
            <a:chExt cx="16565916" cy="1028467"/>
          </a:xfrm>
        </p:grpSpPr>
        <p:grpSp>
          <p:nvGrpSpPr>
            <p:cNvPr id="18" name="Group 16"/>
            <p:cNvGrpSpPr/>
            <p:nvPr/>
          </p:nvGrpSpPr>
          <p:grpSpPr>
            <a:xfrm>
              <a:off x="0" y="145746"/>
              <a:ext cx="660447" cy="660447"/>
              <a:chOff x="0" y="0"/>
              <a:chExt cx="6350000" cy="6350000"/>
            </a:xfrm>
          </p:grpSpPr>
          <p:sp>
            <p:nvSpPr>
              <p:cNvPr id="20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954513" y="-28575"/>
              <a:ext cx="15611403" cy="102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74"/>
                </a:lnSpc>
              </a:pP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Мажите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биле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побројни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од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жените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анализирани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-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просечна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разлика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на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годишно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ниво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од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481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</a:p>
          </p:txBody>
        </p:sp>
      </p:grpSp>
      <p:grpSp>
        <p:nvGrpSpPr>
          <p:cNvPr id="21" name="Group 19"/>
          <p:cNvGrpSpPr/>
          <p:nvPr/>
        </p:nvGrpSpPr>
        <p:grpSpPr>
          <a:xfrm>
            <a:off x="652674" y="2611941"/>
            <a:ext cx="8138184" cy="512961"/>
            <a:chOff x="0" y="-28575"/>
            <a:chExt cx="16316735" cy="1028467"/>
          </a:xfrm>
        </p:grpSpPr>
        <p:grpSp>
          <p:nvGrpSpPr>
            <p:cNvPr id="22" name="Group 20"/>
            <p:cNvGrpSpPr/>
            <p:nvPr/>
          </p:nvGrpSpPr>
          <p:grpSpPr>
            <a:xfrm>
              <a:off x="0" y="145746"/>
              <a:ext cx="660447" cy="660447"/>
              <a:chOff x="0" y="0"/>
              <a:chExt cx="6350000" cy="6350000"/>
            </a:xfrm>
          </p:grpSpPr>
          <p:sp>
            <p:nvSpPr>
              <p:cNvPr id="24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954513" y="-28575"/>
              <a:ext cx="15362222" cy="102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74"/>
                </a:lnSpc>
              </a:pP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Единствен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исклучок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од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оваа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состојба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е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бројот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на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жените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локалните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РА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2022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година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кога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биле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побројни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од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мажите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за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10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</a:p>
          </p:txBody>
        </p:sp>
      </p:grpSp>
      <p:grpSp>
        <p:nvGrpSpPr>
          <p:cNvPr id="25" name="Group 23"/>
          <p:cNvGrpSpPr/>
          <p:nvPr/>
        </p:nvGrpSpPr>
        <p:grpSpPr>
          <a:xfrm>
            <a:off x="684104" y="3518655"/>
            <a:ext cx="7276251" cy="1025922"/>
            <a:chOff x="0" y="-28575"/>
            <a:chExt cx="14588594" cy="2056932"/>
          </a:xfrm>
        </p:grpSpPr>
        <p:grpSp>
          <p:nvGrpSpPr>
            <p:cNvPr id="26" name="Group 24"/>
            <p:cNvGrpSpPr/>
            <p:nvPr/>
          </p:nvGrpSpPr>
          <p:grpSpPr>
            <a:xfrm>
              <a:off x="0" y="641046"/>
              <a:ext cx="660447" cy="660447"/>
              <a:chOff x="0" y="0"/>
              <a:chExt cx="6350000" cy="6350000"/>
            </a:xfrm>
          </p:grpSpPr>
          <p:sp>
            <p:nvSpPr>
              <p:cNvPr id="28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891500" y="-28575"/>
              <a:ext cx="13697094" cy="2056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74"/>
                </a:lnSpc>
              </a:pP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Мажите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биле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редовно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побројни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на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управителските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/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директорските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позиции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просечна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годишна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разлика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од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47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Исклучоци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од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оваа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состојба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бројот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на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управителки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/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директорки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националните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РА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2019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година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 и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кај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Јавниот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радиодифузен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сервис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2021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во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2022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година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</a:p>
          </p:txBody>
        </p:sp>
      </p:grpSp>
      <p:grpSp>
        <p:nvGrpSpPr>
          <p:cNvPr id="29" name="Group 27"/>
          <p:cNvGrpSpPr/>
          <p:nvPr/>
        </p:nvGrpSpPr>
        <p:grpSpPr>
          <a:xfrm>
            <a:off x="652674" y="4919442"/>
            <a:ext cx="7041756" cy="1025922"/>
            <a:chOff x="0" y="-28575"/>
            <a:chExt cx="14118440" cy="2056932"/>
          </a:xfrm>
        </p:grpSpPr>
        <p:sp>
          <p:nvSpPr>
            <p:cNvPr id="30" name="TextBox 28"/>
            <p:cNvSpPr txBox="1"/>
            <p:nvPr/>
          </p:nvSpPr>
          <p:spPr>
            <a:xfrm>
              <a:off x="920555" y="-28575"/>
              <a:ext cx="13197885" cy="2056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74"/>
                </a:lnSpc>
              </a:pP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Новинарките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биле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традиционално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побројни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од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новинарите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со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просечна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годишна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разлика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од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150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Новинарите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биле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побројни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само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локалните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ТВ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2019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2020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година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како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на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ниво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на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националните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РА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2019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година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</a:p>
          </p:txBody>
        </p:sp>
        <p:grpSp>
          <p:nvGrpSpPr>
            <p:cNvPr id="31" name="Group 29"/>
            <p:cNvGrpSpPr/>
            <p:nvPr/>
          </p:nvGrpSpPr>
          <p:grpSpPr>
            <a:xfrm>
              <a:off x="0" y="641046"/>
              <a:ext cx="660447" cy="660447"/>
              <a:chOff x="0" y="0"/>
              <a:chExt cx="6350000" cy="6350000"/>
            </a:xfrm>
          </p:grpSpPr>
          <p:sp>
            <p:nvSpPr>
              <p:cNvPr id="32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47621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 rot="-10800000">
            <a:off x="2212652" y="4280713"/>
            <a:ext cx="1744136" cy="1804806"/>
            <a:chOff x="0" y="0"/>
            <a:chExt cx="2354580" cy="2022917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6" name="Group 4"/>
          <p:cNvGrpSpPr/>
          <p:nvPr/>
        </p:nvGrpSpPr>
        <p:grpSpPr>
          <a:xfrm rot="-10800000">
            <a:off x="867853" y="1783848"/>
            <a:ext cx="1744136" cy="1498460"/>
            <a:chOff x="0" y="0"/>
            <a:chExt cx="2354580" cy="2022917"/>
          </a:xfrm>
        </p:grpSpPr>
        <p:sp>
          <p:nvSpPr>
            <p:cNvPr id="7" name="Freeform 5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grpSp>
        <p:nvGrpSpPr>
          <p:cNvPr id="8" name="Group 6"/>
          <p:cNvGrpSpPr/>
          <p:nvPr/>
        </p:nvGrpSpPr>
        <p:grpSpPr>
          <a:xfrm rot="-10800000">
            <a:off x="77349" y="3893945"/>
            <a:ext cx="1744136" cy="1498460"/>
            <a:chOff x="0" y="0"/>
            <a:chExt cx="2354580" cy="2022917"/>
          </a:xfrm>
        </p:grpSpPr>
        <p:sp>
          <p:nvSpPr>
            <p:cNvPr id="9" name="Freeform 7"/>
            <p:cNvSpPr/>
            <p:nvPr/>
          </p:nvSpPr>
          <p:spPr>
            <a:xfrm>
              <a:off x="0" y="0"/>
              <a:ext cx="2353310" cy="2022917"/>
            </a:xfrm>
            <a:custGeom>
              <a:avLst/>
              <a:gdLst/>
              <a:ahLst/>
              <a:cxnLst/>
              <a:rect l="l" t="t" r="r" b="b"/>
              <a:pathLst>
                <a:path w="2353310" h="2022917">
                  <a:moveTo>
                    <a:pt x="784860" y="1955607"/>
                  </a:moveTo>
                  <a:cubicBezTo>
                    <a:pt x="905510" y="1996247"/>
                    <a:pt x="1042670" y="2022917"/>
                    <a:pt x="1177290" y="2022917"/>
                  </a:cubicBezTo>
                  <a:cubicBezTo>
                    <a:pt x="1311910" y="2022917"/>
                    <a:pt x="1441450" y="2000057"/>
                    <a:pt x="1560830" y="1959417"/>
                  </a:cubicBezTo>
                  <a:cubicBezTo>
                    <a:pt x="1563370" y="1958147"/>
                    <a:pt x="1565910" y="1958147"/>
                    <a:pt x="1568450" y="1956877"/>
                  </a:cubicBezTo>
                  <a:cubicBezTo>
                    <a:pt x="2016760" y="1794317"/>
                    <a:pt x="2346960" y="1365057"/>
                    <a:pt x="2353310" y="86601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865391"/>
                  </a:lnTo>
                  <a:cubicBezTo>
                    <a:pt x="6350" y="1367597"/>
                    <a:pt x="331470" y="1796857"/>
                    <a:pt x="784860" y="1955607"/>
                  </a:cubicBez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mk-MK"/>
            </a:p>
          </p:txBody>
        </p:sp>
      </p:grpSp>
      <p:sp>
        <p:nvSpPr>
          <p:cNvPr id="10" name="Freeform 8"/>
          <p:cNvSpPr/>
          <p:nvPr/>
        </p:nvSpPr>
        <p:spPr>
          <a:xfrm>
            <a:off x="1051141" y="1362901"/>
            <a:ext cx="1399422" cy="1919406"/>
          </a:xfrm>
          <a:custGeom>
            <a:avLst/>
            <a:gdLst/>
            <a:ahLst/>
            <a:cxnLst/>
            <a:rect l="l" t="t" r="r" b="b"/>
            <a:pathLst>
              <a:path w="2104339" h="2886250">
                <a:moveTo>
                  <a:pt x="0" y="0"/>
                </a:moveTo>
                <a:lnTo>
                  <a:pt x="2104339" y="0"/>
                </a:lnTo>
                <a:lnTo>
                  <a:pt x="2104339" y="2886251"/>
                </a:lnTo>
                <a:lnTo>
                  <a:pt x="0" y="28862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11" name="Freeform 9"/>
          <p:cNvSpPr/>
          <p:nvPr/>
        </p:nvSpPr>
        <p:spPr>
          <a:xfrm>
            <a:off x="2362241" y="4033954"/>
            <a:ext cx="1421215" cy="2051566"/>
          </a:xfrm>
          <a:custGeom>
            <a:avLst/>
            <a:gdLst/>
            <a:ahLst/>
            <a:cxnLst/>
            <a:rect l="l" t="t" r="r" b="b"/>
            <a:pathLst>
              <a:path w="2137109" h="2811985">
                <a:moveTo>
                  <a:pt x="0" y="0"/>
                </a:moveTo>
                <a:lnTo>
                  <a:pt x="2137109" y="0"/>
                </a:lnTo>
                <a:lnTo>
                  <a:pt x="2137109" y="2811986"/>
                </a:lnTo>
                <a:lnTo>
                  <a:pt x="0" y="28119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12" name="Freeform 10"/>
          <p:cNvSpPr/>
          <p:nvPr/>
        </p:nvSpPr>
        <p:spPr>
          <a:xfrm>
            <a:off x="223782" y="3522386"/>
            <a:ext cx="1414415" cy="1870019"/>
          </a:xfrm>
          <a:custGeom>
            <a:avLst/>
            <a:gdLst/>
            <a:ahLst/>
            <a:cxnLst/>
            <a:rect l="l" t="t" r="r" b="b"/>
            <a:pathLst>
              <a:path w="2126884" h="2811985">
                <a:moveTo>
                  <a:pt x="0" y="0"/>
                </a:moveTo>
                <a:lnTo>
                  <a:pt x="2126884" y="0"/>
                </a:lnTo>
                <a:lnTo>
                  <a:pt x="2126884" y="2811986"/>
                </a:lnTo>
                <a:lnTo>
                  <a:pt x="0" y="28119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grpSp>
        <p:nvGrpSpPr>
          <p:cNvPr id="13" name="Group 11"/>
          <p:cNvGrpSpPr/>
          <p:nvPr/>
        </p:nvGrpSpPr>
        <p:grpSpPr>
          <a:xfrm>
            <a:off x="508910" y="537424"/>
            <a:ext cx="11144019" cy="769441"/>
            <a:chOff x="0" y="-28575"/>
            <a:chExt cx="22343315" cy="1542699"/>
          </a:xfrm>
        </p:grpSpPr>
        <p:grpSp>
          <p:nvGrpSpPr>
            <p:cNvPr id="14" name="Group 12"/>
            <p:cNvGrpSpPr/>
            <p:nvPr/>
          </p:nvGrpSpPr>
          <p:grpSpPr>
            <a:xfrm>
              <a:off x="21682868" y="393396"/>
              <a:ext cx="660447" cy="660447"/>
              <a:chOff x="0" y="0"/>
              <a:chExt cx="6350000" cy="6350000"/>
            </a:xfrm>
          </p:grpSpPr>
          <p:sp>
            <p:nvSpPr>
              <p:cNvPr id="16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0" y="-28575"/>
              <a:ext cx="21299803" cy="154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74"/>
                </a:lnSpc>
              </a:pP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Состојбата во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маркетинг секторите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била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подинамична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жените предничеле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поголемиот дел од годините, но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мажите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биле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побројни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локалните ТВ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2020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година, во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сите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анализирани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години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кај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регионалните ТВ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а во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локалните РА 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во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2022 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биле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изедначени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</p:grpSp>
      <p:grpSp>
        <p:nvGrpSpPr>
          <p:cNvPr id="17" name="Group 15"/>
          <p:cNvGrpSpPr/>
          <p:nvPr/>
        </p:nvGrpSpPr>
        <p:grpSpPr>
          <a:xfrm>
            <a:off x="3346073" y="1728842"/>
            <a:ext cx="8306855" cy="512961"/>
            <a:chOff x="0" y="-28575"/>
            <a:chExt cx="16654914" cy="1028467"/>
          </a:xfrm>
        </p:grpSpPr>
        <p:grpSp>
          <p:nvGrpSpPr>
            <p:cNvPr id="18" name="Group 16"/>
            <p:cNvGrpSpPr/>
            <p:nvPr/>
          </p:nvGrpSpPr>
          <p:grpSpPr>
            <a:xfrm>
              <a:off x="15994467" y="145746"/>
              <a:ext cx="660447" cy="660447"/>
              <a:chOff x="0" y="0"/>
              <a:chExt cx="6350000" cy="6350000"/>
            </a:xfrm>
          </p:grpSpPr>
          <p:sp>
            <p:nvSpPr>
              <p:cNvPr id="20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0" y="-28575"/>
              <a:ext cx="15611402" cy="102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74"/>
                </a:lnSpc>
              </a:pP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Техничкиот кадар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е традиционално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машка категорија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во неа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мажите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биле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побројни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од жените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без исклучоци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со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просечна годишна разлика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од </a:t>
              </a:r>
              <a:r>
                <a:rPr lang="en-US" sz="1518">
                  <a:solidFill>
                    <a:srgbClr val="8F0000"/>
                  </a:solidFill>
                  <a:latin typeface="Roboto"/>
                  <a:ea typeface="Roboto"/>
                  <a:cs typeface="Roboto"/>
                  <a:sym typeface="Roboto"/>
                </a:rPr>
                <a:t>197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</a:p>
          </p:txBody>
        </p:sp>
      </p:grpSp>
      <p:grpSp>
        <p:nvGrpSpPr>
          <p:cNvPr id="21" name="Group 19"/>
          <p:cNvGrpSpPr/>
          <p:nvPr/>
        </p:nvGrpSpPr>
        <p:grpSpPr>
          <a:xfrm>
            <a:off x="3470356" y="2673223"/>
            <a:ext cx="8182573" cy="512961"/>
            <a:chOff x="0" y="-28575"/>
            <a:chExt cx="16405733" cy="1028467"/>
          </a:xfrm>
        </p:grpSpPr>
        <p:grpSp>
          <p:nvGrpSpPr>
            <p:cNvPr id="22" name="Group 20"/>
            <p:cNvGrpSpPr/>
            <p:nvPr/>
          </p:nvGrpSpPr>
          <p:grpSpPr>
            <a:xfrm>
              <a:off x="15745286" y="145746"/>
              <a:ext cx="660447" cy="660447"/>
              <a:chOff x="0" y="0"/>
              <a:chExt cx="6350000" cy="6350000"/>
            </a:xfrm>
          </p:grpSpPr>
          <p:sp>
            <p:nvSpPr>
              <p:cNvPr id="24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0" y="-28575"/>
              <a:ext cx="15362221" cy="102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74"/>
                </a:lnSpc>
              </a:pP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Во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реализаторскиот кадар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овие разлики биле поголеми -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424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корист на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мажите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Жените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биле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малку побројни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само во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локалните РА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во сите анализирани години.</a:t>
              </a:r>
            </a:p>
          </p:txBody>
        </p:sp>
      </p:grpSp>
      <p:grpSp>
        <p:nvGrpSpPr>
          <p:cNvPr id="25" name="Group 23"/>
          <p:cNvGrpSpPr/>
          <p:nvPr/>
        </p:nvGrpSpPr>
        <p:grpSpPr>
          <a:xfrm>
            <a:off x="4164667" y="3617603"/>
            <a:ext cx="7488262" cy="512961"/>
            <a:chOff x="0" y="-28575"/>
            <a:chExt cx="15013667" cy="1028467"/>
          </a:xfrm>
        </p:grpSpPr>
        <p:grpSp>
          <p:nvGrpSpPr>
            <p:cNvPr id="26" name="Group 24"/>
            <p:cNvGrpSpPr/>
            <p:nvPr/>
          </p:nvGrpSpPr>
          <p:grpSpPr>
            <a:xfrm>
              <a:off x="14353220" y="145746"/>
              <a:ext cx="660447" cy="660447"/>
              <a:chOff x="0" y="0"/>
              <a:chExt cx="6350000" cy="6350000"/>
            </a:xfrm>
          </p:grpSpPr>
          <p:sp>
            <p:nvSpPr>
              <p:cNvPr id="28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0" y="-28575"/>
              <a:ext cx="13970155" cy="102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74"/>
                </a:lnSpc>
              </a:pP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Во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преостанатиот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кадар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пак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состојбата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била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динамична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мажите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жените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наизменично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преземале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водството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секоја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наредна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година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</p:grpSp>
      <p:grpSp>
        <p:nvGrpSpPr>
          <p:cNvPr id="29" name="Group 27"/>
          <p:cNvGrpSpPr/>
          <p:nvPr/>
        </p:nvGrpSpPr>
        <p:grpSpPr>
          <a:xfrm>
            <a:off x="4549846" y="4561985"/>
            <a:ext cx="7103082" cy="1795363"/>
            <a:chOff x="0" y="-28575"/>
            <a:chExt cx="14241397" cy="3599634"/>
          </a:xfrm>
        </p:grpSpPr>
        <p:sp>
          <p:nvSpPr>
            <p:cNvPr id="30" name="TextBox 28"/>
            <p:cNvSpPr txBox="1"/>
            <p:nvPr/>
          </p:nvSpPr>
          <p:spPr>
            <a:xfrm>
              <a:off x="0" y="-28575"/>
              <a:ext cx="13197885" cy="35996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74"/>
                </a:lnSpc>
              </a:pP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Во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поглед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на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ВСС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на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годишно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ниво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жените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просечно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биле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побројни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од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мажите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за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62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Најголемите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исклучоци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од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оваа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состојба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можат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да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лоцираат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кај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телевизиите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-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кај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сите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ТВ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2019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2020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година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кај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националните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ТВ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сите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анализирани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години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кај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регионалните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ТВ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2020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2021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година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кај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локалните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ТВ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2019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2020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2021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година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Кај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радијата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мажите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биле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побројни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само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на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регионално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ниво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во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анализирани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  <p:grpSp>
          <p:nvGrpSpPr>
            <p:cNvPr id="31" name="Group 29"/>
            <p:cNvGrpSpPr/>
            <p:nvPr/>
          </p:nvGrpSpPr>
          <p:grpSpPr>
            <a:xfrm>
              <a:off x="13580950" y="1383996"/>
              <a:ext cx="660447" cy="660447"/>
              <a:chOff x="0" y="0"/>
              <a:chExt cx="6350000" cy="6350000"/>
            </a:xfrm>
          </p:grpSpPr>
          <p:sp>
            <p:nvSpPr>
              <p:cNvPr id="32" name="Freeform 30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01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65041585"/>
              </p:ext>
            </p:extLst>
          </p:nvPr>
        </p:nvGraphicFramePr>
        <p:xfrm>
          <a:off x="515359" y="1719441"/>
          <a:ext cx="6366235" cy="3658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5359" y="464704"/>
            <a:ext cx="3275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>
                <a:ea typeface="Tahoma" pitchFamily="34" charset="0"/>
                <a:cs typeface="Tahoma" pitchFamily="34" charset="0"/>
              </a:rPr>
              <a:t>Македонска</a:t>
            </a:r>
            <a:r>
              <a:rPr lang="mk-MK" sz="1600" b="1" dirty="0">
                <a:ea typeface="Tahoma" pitchFamily="34" charset="0"/>
                <a:cs typeface="Tahoma" pitchFamily="34" charset="0"/>
              </a:rPr>
              <a:t> </a:t>
            </a:r>
            <a:r>
              <a:rPr lang="mk-MK" b="1" dirty="0">
                <a:ea typeface="Tahoma" pitchFamily="34" charset="0"/>
                <a:cs typeface="Tahoma" pitchFamily="34" charset="0"/>
              </a:rPr>
              <a:t>радиотелевизија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0841" y="1272358"/>
            <a:ext cx="3009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600" u="sng" dirty="0"/>
              <a:t>Вкупни приходи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2630" y="1103081"/>
            <a:ext cx="378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600" b="1" dirty="0"/>
              <a:t>Структура на приходите во 2023 година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7513296"/>
              </p:ext>
            </p:extLst>
          </p:nvPr>
        </p:nvGraphicFramePr>
        <p:xfrm>
          <a:off x="6070423" y="1480355"/>
          <a:ext cx="6247703" cy="38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6737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958514" y="3895475"/>
            <a:ext cx="2175249" cy="2954042"/>
          </a:xfrm>
          <a:custGeom>
            <a:avLst/>
            <a:gdLst/>
            <a:ahLst/>
            <a:cxnLst/>
            <a:rect l="l" t="t" r="r" b="b"/>
            <a:pathLst>
              <a:path w="3270965" h="4442052">
                <a:moveTo>
                  <a:pt x="0" y="0"/>
                </a:moveTo>
                <a:lnTo>
                  <a:pt x="3270965" y="0"/>
                </a:lnTo>
                <a:lnTo>
                  <a:pt x="3270965" y="4442052"/>
                </a:lnTo>
                <a:lnTo>
                  <a:pt x="0" y="44420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5" name="Freeform 3"/>
          <p:cNvSpPr/>
          <p:nvPr/>
        </p:nvSpPr>
        <p:spPr>
          <a:xfrm>
            <a:off x="8850438" y="3895475"/>
            <a:ext cx="2228959" cy="2954042"/>
          </a:xfrm>
          <a:custGeom>
            <a:avLst/>
            <a:gdLst/>
            <a:ahLst/>
            <a:cxnLst/>
            <a:rect l="l" t="t" r="r" b="b"/>
            <a:pathLst>
              <a:path w="3351730" h="4442052">
                <a:moveTo>
                  <a:pt x="0" y="0"/>
                </a:moveTo>
                <a:lnTo>
                  <a:pt x="3351730" y="0"/>
                </a:lnTo>
                <a:lnTo>
                  <a:pt x="3351730" y="4442052"/>
                </a:lnTo>
                <a:lnTo>
                  <a:pt x="0" y="444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grpSp>
        <p:nvGrpSpPr>
          <p:cNvPr id="6" name="Group 4"/>
          <p:cNvGrpSpPr/>
          <p:nvPr/>
        </p:nvGrpSpPr>
        <p:grpSpPr>
          <a:xfrm>
            <a:off x="1294966" y="613279"/>
            <a:ext cx="9571908" cy="512961"/>
            <a:chOff x="0" y="-28575"/>
            <a:chExt cx="19191294" cy="1028467"/>
          </a:xfrm>
        </p:grpSpPr>
        <p:grpSp>
          <p:nvGrpSpPr>
            <p:cNvPr id="7" name="Group 5"/>
            <p:cNvGrpSpPr/>
            <p:nvPr/>
          </p:nvGrpSpPr>
          <p:grpSpPr>
            <a:xfrm>
              <a:off x="0" y="145746"/>
              <a:ext cx="660447" cy="660447"/>
              <a:chOff x="0" y="0"/>
              <a:chExt cx="6350000" cy="6350000"/>
            </a:xfrm>
          </p:grpSpPr>
          <p:sp>
            <p:nvSpPr>
              <p:cNvPr id="9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937170" y="-28575"/>
              <a:ext cx="18254124" cy="1028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74"/>
                </a:lnSpc>
              </a:pP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Во поглед на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ССС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мажите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биле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побројни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од жените со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просечна разлика на годишно ниво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од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514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без исклучоци.</a:t>
              </a:r>
            </a:p>
          </p:txBody>
        </p:sp>
      </p:grpSp>
      <p:grpSp>
        <p:nvGrpSpPr>
          <p:cNvPr id="10" name="Group 8"/>
          <p:cNvGrpSpPr/>
          <p:nvPr/>
        </p:nvGrpSpPr>
        <p:grpSpPr>
          <a:xfrm>
            <a:off x="1294966" y="1599305"/>
            <a:ext cx="9571907" cy="1025922"/>
            <a:chOff x="0" y="-28575"/>
            <a:chExt cx="19191292" cy="2056932"/>
          </a:xfrm>
        </p:grpSpPr>
        <p:sp>
          <p:nvSpPr>
            <p:cNvPr id="11" name="TextBox 9"/>
            <p:cNvSpPr txBox="1"/>
            <p:nvPr/>
          </p:nvSpPr>
          <p:spPr>
            <a:xfrm>
              <a:off x="0" y="-28575"/>
              <a:ext cx="18254124" cy="20569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74"/>
                </a:lnSpc>
              </a:pP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Редовниот работен однос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е показател за одредена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социјална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финансиска сигурност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на вработените. Во оваа категорија,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мажите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биле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редовно побројни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од жените, а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просечната разлика на годишно ниво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изнесувала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433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Единствен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исклучок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е состојбата во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Македонското радио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2021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</a:t>
              </a:r>
              <a:r>
                <a:rPr lang="en-US" sz="1518" b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2022</a:t>
              </a:r>
              <a:r>
                <a:rPr lang="en-US" sz="151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година. </a:t>
              </a:r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18530845" y="641046"/>
              <a:ext cx="660447" cy="660447"/>
              <a:chOff x="0" y="0"/>
              <a:chExt cx="6350000" cy="6350000"/>
            </a:xfrm>
          </p:grpSpPr>
          <p:sp>
            <p:nvSpPr>
              <p:cNvPr id="13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</p:grpSp>
      <p:grpSp>
        <p:nvGrpSpPr>
          <p:cNvPr id="14" name="Group 12"/>
          <p:cNvGrpSpPr/>
          <p:nvPr/>
        </p:nvGrpSpPr>
        <p:grpSpPr>
          <a:xfrm>
            <a:off x="1294966" y="3079406"/>
            <a:ext cx="9571908" cy="769441"/>
            <a:chOff x="0" y="-28575"/>
            <a:chExt cx="19191294" cy="1542699"/>
          </a:xfrm>
        </p:grpSpPr>
        <p:grpSp>
          <p:nvGrpSpPr>
            <p:cNvPr id="15" name="Group 13"/>
            <p:cNvGrpSpPr/>
            <p:nvPr/>
          </p:nvGrpSpPr>
          <p:grpSpPr>
            <a:xfrm>
              <a:off x="0" y="393396"/>
              <a:ext cx="660447" cy="660447"/>
              <a:chOff x="0" y="0"/>
              <a:chExt cx="6350000" cy="6350000"/>
            </a:xfrm>
          </p:grpSpPr>
          <p:sp>
            <p:nvSpPr>
              <p:cNvPr id="17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F0000"/>
              </a:solidFill>
            </p:spPr>
            <p:txBody>
              <a:bodyPr/>
              <a:lstStyle/>
              <a:p>
                <a:endParaRPr lang="mk-MK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937170" y="-28575"/>
              <a:ext cx="18254124" cy="1542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974"/>
                </a:lnSpc>
              </a:pP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Мажите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биле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значително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побројни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во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поглед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на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хонорарниот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ангажман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со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mk-MK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росечна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годишна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разлика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од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54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 </a:t>
              </a:r>
              <a:r>
                <a:rPr lang="mk-MK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Жените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биле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побројни</a:t>
              </a:r>
              <a:r>
                <a:rPr lang="mk-MK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на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ниво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на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националните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ТВ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2021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година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,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кај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сите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РА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земјата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2019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година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како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и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кај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локалните</a:t>
              </a:r>
              <a:r>
                <a:rPr lang="en-US" sz="1518" b="1" dirty="0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РА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во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сите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dirty="0" err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анализирани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18" b="1" dirty="0" err="1">
                  <a:solidFill>
                    <a:srgbClr val="8F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години</a:t>
              </a:r>
              <a:r>
                <a:rPr lang="en-US" sz="1518" dirty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</a:p>
          </p:txBody>
        </p:sp>
      </p:grpSp>
      <p:sp>
        <p:nvSpPr>
          <p:cNvPr id="18" name="TextBox 16"/>
          <p:cNvSpPr txBox="1"/>
          <p:nvPr/>
        </p:nvSpPr>
        <p:spPr>
          <a:xfrm>
            <a:off x="3363023" y="4309561"/>
            <a:ext cx="543579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70"/>
              </a:lnSpc>
            </a:pPr>
            <a:r>
              <a:rPr lang="en-US" sz="151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Податоците од оваа анализа покажуваат одредено присуство на таканаречениот </a:t>
            </a:r>
            <a:r>
              <a:rPr lang="en-US" sz="1516" b="1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„стаклен плафон“</a:t>
            </a:r>
            <a:r>
              <a:rPr lang="en-US" sz="151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кој е показател за постоењето на </a:t>
            </a:r>
            <a:r>
              <a:rPr lang="en-US" sz="1516" b="1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неформални граници </a:t>
            </a:r>
            <a:r>
              <a:rPr lang="en-US" sz="151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кои го прават </a:t>
            </a:r>
            <a:r>
              <a:rPr lang="en-US" sz="1516" b="1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тешко</a:t>
            </a:r>
            <a:r>
              <a:rPr lang="en-US" sz="151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516" b="1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издигнувањето</a:t>
            </a:r>
            <a:r>
              <a:rPr lang="en-US" sz="151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на </a:t>
            </a:r>
            <a:r>
              <a:rPr lang="en-US" sz="1516" b="1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жените</a:t>
            </a:r>
            <a:r>
              <a:rPr lang="en-US" sz="151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на </a:t>
            </a:r>
            <a:r>
              <a:rPr lang="en-US" sz="1516" b="1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повисоките работни места</a:t>
            </a:r>
            <a:r>
              <a:rPr lang="en-US" sz="151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а со тоа и нивно </a:t>
            </a:r>
            <a:r>
              <a:rPr lang="en-US" sz="1516" b="1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учество</a:t>
            </a:r>
            <a:r>
              <a:rPr lang="en-US" sz="151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во </a:t>
            </a:r>
            <a:r>
              <a:rPr lang="en-US" sz="1516" b="1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процесите на носење одлуки</a:t>
            </a:r>
            <a:r>
              <a:rPr lang="en-US" sz="151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1704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>
          <a:xfrm>
            <a:off x="2428393" y="1082441"/>
            <a:ext cx="2509964" cy="3210419"/>
          </a:xfrm>
          <a:custGeom>
            <a:avLst/>
            <a:gdLst/>
            <a:ahLst/>
            <a:cxnLst/>
            <a:rect l="l" t="t" r="r" b="b"/>
            <a:pathLst>
              <a:path w="3774283" h="4827571">
                <a:moveTo>
                  <a:pt x="0" y="0"/>
                </a:moveTo>
                <a:lnTo>
                  <a:pt x="3774283" y="0"/>
                </a:lnTo>
                <a:lnTo>
                  <a:pt x="3774283" y="4827571"/>
                </a:lnTo>
                <a:lnTo>
                  <a:pt x="0" y="4827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5" name="Freeform 3"/>
          <p:cNvSpPr/>
          <p:nvPr/>
        </p:nvSpPr>
        <p:spPr>
          <a:xfrm>
            <a:off x="1042680" y="1970983"/>
            <a:ext cx="2409658" cy="3067853"/>
          </a:xfrm>
          <a:custGeom>
            <a:avLst/>
            <a:gdLst/>
            <a:ahLst/>
            <a:cxnLst/>
            <a:rect l="l" t="t" r="r" b="b"/>
            <a:pathLst>
              <a:path w="3623452" h="4613192">
                <a:moveTo>
                  <a:pt x="0" y="0"/>
                </a:moveTo>
                <a:lnTo>
                  <a:pt x="3623452" y="0"/>
                </a:lnTo>
                <a:lnTo>
                  <a:pt x="3623452" y="4613191"/>
                </a:lnTo>
                <a:lnTo>
                  <a:pt x="0" y="46131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6" name="Freeform 4"/>
          <p:cNvSpPr/>
          <p:nvPr/>
        </p:nvSpPr>
        <p:spPr>
          <a:xfrm>
            <a:off x="2428393" y="2841736"/>
            <a:ext cx="2369536" cy="3059260"/>
          </a:xfrm>
          <a:custGeom>
            <a:avLst/>
            <a:gdLst/>
            <a:ahLst/>
            <a:cxnLst/>
            <a:rect l="l" t="t" r="r" b="b"/>
            <a:pathLst>
              <a:path w="3563119" h="4600271">
                <a:moveTo>
                  <a:pt x="0" y="0"/>
                </a:moveTo>
                <a:lnTo>
                  <a:pt x="3563118" y="0"/>
                </a:lnTo>
                <a:lnTo>
                  <a:pt x="3563118" y="4600271"/>
                </a:lnTo>
                <a:lnTo>
                  <a:pt x="0" y="46002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mk-MK"/>
          </a:p>
        </p:txBody>
      </p:sp>
      <p:sp>
        <p:nvSpPr>
          <p:cNvPr id="7" name="TextBox 5"/>
          <p:cNvSpPr txBox="1"/>
          <p:nvPr/>
        </p:nvSpPr>
        <p:spPr>
          <a:xfrm>
            <a:off x="5866874" y="3040648"/>
            <a:ext cx="573960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99"/>
              </a:lnSpc>
            </a:pPr>
            <a:r>
              <a:rPr lang="en-US" sz="2846" b="1">
                <a:solidFill>
                  <a:srgbClr val="8F0000"/>
                </a:solidFill>
                <a:latin typeface="Roboto Bold"/>
                <a:ea typeface="Roboto Bold"/>
                <a:cs typeface="Roboto Bold"/>
                <a:sym typeface="Roboto Bold"/>
              </a:rPr>
              <a:t>Ви благодариме на вниманието</a:t>
            </a:r>
          </a:p>
        </p:txBody>
      </p:sp>
    </p:spTree>
    <p:extLst>
      <p:ext uri="{BB962C8B-B14F-4D97-AF65-F5344CB8AC3E}">
        <p14:creationId xmlns:p14="http://schemas.microsoft.com/office/powerpoint/2010/main" val="149938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7467513"/>
              </p:ext>
            </p:extLst>
          </p:nvPr>
        </p:nvGraphicFramePr>
        <p:xfrm>
          <a:off x="428625" y="1935063"/>
          <a:ext cx="5705476" cy="348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314450" y="919519"/>
            <a:ext cx="3933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600" dirty="0">
                <a:ea typeface="Calibri" panose="020F0502020204030204" pitchFamily="34" charset="0"/>
              </a:rPr>
              <a:t>Предвидени и исплатени средства за финансирање на МРТ според ЗААВМУ</a:t>
            </a:r>
            <a:endParaRPr lang="en-US" sz="16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915252"/>
              </p:ext>
            </p:extLst>
          </p:nvPr>
        </p:nvGraphicFramePr>
        <p:xfrm>
          <a:off x="6343650" y="2247900"/>
          <a:ext cx="55149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7536188" y="1042629"/>
            <a:ext cx="35120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600" dirty="0">
                <a:ea typeface="Calibri" panose="020F0502020204030204" pitchFamily="34" charset="0"/>
              </a:rPr>
              <a:t>Приходи од рекламирање на МРТ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840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429926"/>
              </p:ext>
            </p:extLst>
          </p:nvPr>
        </p:nvGraphicFramePr>
        <p:xfrm>
          <a:off x="1021726" y="1103041"/>
          <a:ext cx="5348288" cy="440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7450" y="853024"/>
            <a:ext cx="3148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600" u="sng" dirty="0"/>
              <a:t>Вкупни трошоци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02796" y="3202699"/>
            <a:ext cx="34051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mk-MK" sz="1600" dirty="0">
                <a:ea typeface="Times New Roman" pitchFamily="18" charset="0"/>
                <a:cs typeface="Tahoma" pitchFamily="34" charset="0"/>
              </a:rPr>
              <a:t>Финансиски резултат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mk-MK" sz="1600" dirty="0"/>
              <a:t>- загуба од </a:t>
            </a:r>
            <a:r>
              <a:rPr lang="en-US" sz="1600" dirty="0"/>
              <a:t>131.77</a:t>
            </a:r>
            <a:r>
              <a:rPr lang="mk-MK" sz="1600" dirty="0"/>
              <a:t> </a:t>
            </a:r>
            <a:r>
              <a:rPr lang="mk-MK" sz="1600" dirty="0">
                <a:ea typeface="Times New Roman" pitchFamily="18" charset="0"/>
                <a:cs typeface="Arial" pitchFamily="34" charset="0"/>
              </a:rPr>
              <a:t>мил. денари</a:t>
            </a:r>
            <a:endParaRPr lang="mk-MK" sz="1600" dirty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73527" y="4625656"/>
            <a:ext cx="4041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mk-MK" sz="1600" dirty="0">
                <a:ea typeface="Tahoma" pitchFamily="34" charset="0"/>
                <a:cs typeface="Tahoma" pitchFamily="34" charset="0"/>
              </a:rPr>
              <a:t>Просечен број на вработени - </a:t>
            </a:r>
            <a:r>
              <a:rPr lang="en-US" sz="1600" dirty="0">
                <a:ea typeface="Tahoma" pitchFamily="34" charset="0"/>
                <a:cs typeface="Tahoma" pitchFamily="34" charset="0"/>
              </a:rPr>
              <a:t>6</a:t>
            </a:r>
            <a:r>
              <a:rPr lang="mk-MK" sz="1600" dirty="0">
                <a:ea typeface="Tahoma" pitchFamily="34" charset="0"/>
                <a:cs typeface="Tahoma" pitchFamily="34" charset="0"/>
              </a:rPr>
              <a:t>6</a:t>
            </a:r>
            <a:r>
              <a:rPr lang="en-US" sz="1600" dirty="0">
                <a:ea typeface="Tahoma" pitchFamily="34" charset="0"/>
                <a:cs typeface="Tahoma" pitchFamily="34" charset="0"/>
              </a:rPr>
              <a:t>1 </a:t>
            </a:r>
            <a:r>
              <a:rPr lang="mk-MK" sz="1600" dirty="0">
                <a:ea typeface="Tahoma" pitchFamily="34" charset="0"/>
                <a:cs typeface="Tahoma" pitchFamily="34" charset="0"/>
              </a:rPr>
              <a:t>лице</a:t>
            </a:r>
            <a:endParaRPr lang="en-US" sz="1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08925" y="1894254"/>
            <a:ext cx="4506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mk-MK" sz="1600" dirty="0">
                <a:ea typeface="Tahoma" pitchFamily="34" charset="0"/>
                <a:cs typeface="Tahoma" pitchFamily="34" charset="0"/>
              </a:rPr>
              <a:t>Трошоци за вработените – 524,26 мил. денари</a:t>
            </a:r>
            <a:endParaRPr lang="en-US" sz="1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4690" y="2279564"/>
            <a:ext cx="4994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mk-MK" sz="1600" dirty="0">
                <a:ea typeface="Tahoma" pitchFamily="34" charset="0"/>
                <a:cs typeface="Tahoma" pitchFamily="34" charset="0"/>
              </a:rPr>
              <a:t>Трошоци за програмски права – 395,45 мил. денари</a:t>
            </a:r>
            <a:endParaRPr lang="en-US" sz="16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Стрелки для превью - фото и картинки abrakadabra.f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0898">
            <a:off x="7157936" y="3054142"/>
            <a:ext cx="908544" cy="9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5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5" y="381000"/>
            <a:ext cx="4735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>
                <a:ea typeface="Tahoma" pitchFamily="34" charset="0"/>
                <a:cs typeface="Tahoma" pitchFamily="34" charset="0"/>
              </a:rPr>
              <a:t>Терестријални</a:t>
            </a:r>
            <a:r>
              <a:rPr lang="mk-MK" sz="1600" b="1" dirty="0">
                <a:ea typeface="Tahoma" pitchFamily="34" charset="0"/>
                <a:cs typeface="Tahoma" pitchFamily="34" charset="0"/>
              </a:rPr>
              <a:t> телевизии на државно ниво</a:t>
            </a:r>
            <a:endParaRPr lang="en-US" sz="1600" b="1" dirty="0"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38268719"/>
              </p:ext>
            </p:extLst>
          </p:nvPr>
        </p:nvGraphicFramePr>
        <p:xfrm>
          <a:off x="1317962" y="1415555"/>
          <a:ext cx="9654838" cy="411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4178999" y="1092641"/>
            <a:ext cx="4490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1600" dirty="0">
                <a:ea typeface="Calibri" panose="020F0502020204030204" pitchFamily="34" charset="0"/>
              </a:rPr>
              <a:t>Вкупни приходи – 1.106,93 милиони денари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0567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4196" y="819681"/>
            <a:ext cx="36311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600" u="sng" dirty="0"/>
              <a:t>Приходи од реклами (без ППР)</a:t>
            </a: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215550536"/>
              </p:ext>
            </p:extLst>
          </p:nvPr>
        </p:nvGraphicFramePr>
        <p:xfrm>
          <a:off x="1708729" y="1550343"/>
          <a:ext cx="9575098" cy="445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226003"/>
              </p:ext>
            </p:extLst>
          </p:nvPr>
        </p:nvGraphicFramePr>
        <p:xfrm>
          <a:off x="1708729" y="1524540"/>
          <a:ext cx="9557734" cy="1545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8766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21918" y="892575"/>
            <a:ext cx="2664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600" dirty="0">
                <a:ea typeface="Tahoma" pitchFamily="34" charset="0"/>
                <a:cs typeface="Tahoma" pitchFamily="34" charset="0"/>
              </a:rPr>
              <a:t>Финансиски резултат – загуба од </a:t>
            </a:r>
            <a:r>
              <a:rPr lang="mk-MK" sz="1600" u="sng" dirty="0">
                <a:ea typeface="Tahoma" pitchFamily="34" charset="0"/>
                <a:cs typeface="Tahoma" pitchFamily="34" charset="0"/>
              </a:rPr>
              <a:t>7,81 мил. денари</a:t>
            </a:r>
            <a:endParaRPr lang="en-US" sz="1600" u="sng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3944" y="5510192"/>
            <a:ext cx="3940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k-MK" sz="1600" dirty="0">
                <a:ea typeface="Tahoma" pitchFamily="34" charset="0"/>
                <a:cs typeface="Tahoma" pitchFamily="34" charset="0"/>
              </a:rPr>
              <a:t>Просечен број на вработени - 588 лица</a:t>
            </a:r>
            <a:endParaRPr lang="en-US" sz="16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9004" y="1015686"/>
            <a:ext cx="346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600" u="sng" dirty="0"/>
              <a:t>Вкупни трошоци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183248695"/>
              </p:ext>
            </p:extLst>
          </p:nvPr>
        </p:nvGraphicFramePr>
        <p:xfrm>
          <a:off x="908352" y="1677649"/>
          <a:ext cx="5662699" cy="335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FE4D1DD-1B73-C145-BE9F-4F4D8F59FD4C}"/>
              </a:ext>
            </a:extLst>
          </p:cNvPr>
          <p:cNvSpPr txBox="1"/>
          <p:nvPr/>
        </p:nvSpPr>
        <p:spPr>
          <a:xfrm>
            <a:off x="2046650" y="5171638"/>
            <a:ext cx="365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mk-MK" sz="1600" dirty="0">
                <a:cs typeface="Arial" panose="020B0604020202020204" pitchFamily="34" charset="0"/>
              </a:rPr>
              <a:t>Трошоци за плати – </a:t>
            </a:r>
            <a:r>
              <a:rPr lang="en-US" sz="1600" dirty="0">
                <a:cs typeface="Arial" panose="020B0604020202020204" pitchFamily="34" charset="0"/>
              </a:rPr>
              <a:t>390.76 </a:t>
            </a:r>
            <a:r>
              <a:rPr lang="mk-MK" sz="1600" dirty="0">
                <a:cs typeface="Arial" panose="020B0604020202020204" pitchFamily="34" charset="0"/>
              </a:rPr>
              <a:t>мил.ден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4D1DD-1B73-C145-BE9F-4F4D8F59FD4C}"/>
              </a:ext>
            </a:extLst>
          </p:cNvPr>
          <p:cNvSpPr txBox="1"/>
          <p:nvPr/>
        </p:nvSpPr>
        <p:spPr>
          <a:xfrm>
            <a:off x="1446250" y="5528677"/>
            <a:ext cx="5232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mk-MK" sz="1600" dirty="0">
                <a:cs typeface="Arial" panose="020B0604020202020204" pitchFamily="34" charset="0"/>
              </a:rPr>
              <a:t>Трошоци за набавка на содржини – 326,03 мил.ден.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575" y="2754867"/>
            <a:ext cx="2633663" cy="18617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34564" y="1677649"/>
            <a:ext cx="2639027" cy="107721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k-MK" sz="1600" dirty="0"/>
              <a:t>ТВ Алфа – 10,96 мил.ден.   ТВ Сител – 4,99 мил.ден      ТВ Алсат-М – 1,59 мил.ден   ТВ Канал 5 – 0,19 мил.ден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165222" y="4616594"/>
            <a:ext cx="2639027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k-MK" sz="1600" dirty="0"/>
              <a:t>ТВ Телма - 25,54 мил.ден. 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0914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9510" y="440222"/>
            <a:ext cx="5717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b="1" dirty="0">
                <a:ea typeface="Calibri" panose="020F0502020204030204" pitchFamily="34" charset="0"/>
              </a:rPr>
              <a:t>Телевизии на државно ниво преку неограничен ресурс</a:t>
            </a:r>
            <a:endParaRPr lang="en-US" b="1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029475"/>
              </p:ext>
            </p:extLst>
          </p:nvPr>
        </p:nvGraphicFramePr>
        <p:xfrm>
          <a:off x="865000" y="2006081"/>
          <a:ext cx="6027576" cy="3249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28486" y="1165322"/>
            <a:ext cx="7686392" cy="33855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mk-MK" sz="1600" dirty="0"/>
              <a:t>Вкупни приходи – 92,43 мил. ден.                         Вкупни трошоци – 204,86 мил. денари 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647531"/>
              </p:ext>
            </p:extLst>
          </p:nvPr>
        </p:nvGraphicFramePr>
        <p:xfrm>
          <a:off x="7505699" y="2000249"/>
          <a:ext cx="3761015" cy="2963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9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787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600" u="none" strike="noStrike" dirty="0">
                          <a:effectLst/>
                        </a:rPr>
                        <a:t>вкупни приходи</a:t>
                      </a:r>
                      <a:endParaRPr lang="mk-M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приходи од реклами        (без ППР)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153.6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</a:t>
                      </a:r>
                      <a:r>
                        <a:rPr lang="mk-MK" sz="1600" u="none" strike="noStrike" dirty="0">
                          <a:effectLst/>
                        </a:rPr>
                        <a:t>9</a:t>
                      </a:r>
                      <a:r>
                        <a:rPr lang="en-US" sz="1600" u="none" strike="noStrike" dirty="0">
                          <a:effectLst/>
                        </a:rPr>
                        <a:t>.07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129.8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81.97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140.9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63.52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157.1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76.13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107.3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87.02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2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2023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600" u="none" strike="noStrike" dirty="0">
                          <a:effectLst/>
                        </a:rPr>
                        <a:t>92.43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81.06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454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2478</Words>
  <Application>Microsoft Office PowerPoint</Application>
  <PresentationFormat>Widescreen</PresentationFormat>
  <Paragraphs>546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Roboto</vt:lpstr>
      <vt:lpstr>Roboto Bold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Gudeska-Zdravkovska</dc:creator>
  <cp:lastModifiedBy>Ivana Stojanovska</cp:lastModifiedBy>
  <cp:revision>381</cp:revision>
  <dcterms:created xsi:type="dcterms:W3CDTF">2024-06-12T12:25:23Z</dcterms:created>
  <dcterms:modified xsi:type="dcterms:W3CDTF">2024-09-27T09:37:51Z</dcterms:modified>
</cp:coreProperties>
</file>