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7.xml" ContentType="application/vnd.openxmlformats-officedocument.drawingml.chart+xml"/>
  <Override PartName="/ppt/drawings/drawing2.xml" ContentType="application/vnd.openxmlformats-officedocument.drawingml.chartshapes+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56"/>
  </p:notesMasterIdLst>
  <p:sldIdLst>
    <p:sldId id="256" r:id="rId2"/>
    <p:sldId id="257" r:id="rId3"/>
    <p:sldId id="263" r:id="rId4"/>
    <p:sldId id="259" r:id="rId5"/>
    <p:sldId id="271" r:id="rId6"/>
    <p:sldId id="268" r:id="rId7"/>
    <p:sldId id="269" r:id="rId8"/>
    <p:sldId id="272" r:id="rId9"/>
    <p:sldId id="267" r:id="rId10"/>
    <p:sldId id="314" r:id="rId11"/>
    <p:sldId id="315" r:id="rId12"/>
    <p:sldId id="316" r:id="rId13"/>
    <p:sldId id="265" r:id="rId14"/>
    <p:sldId id="273" r:id="rId15"/>
    <p:sldId id="274" r:id="rId16"/>
    <p:sldId id="275"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266"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Lst>
  <p:sldSz cx="12188825" cy="6858000"/>
  <p:notesSz cx="6858000" cy="9144000"/>
  <p:defaultTextStyle>
    <a:defPPr>
      <a:defRPr lang="en-US"/>
    </a:defPPr>
    <a:lvl1pPr marL="0" algn="l" defTabSz="1123158" rtl="0" eaLnBrk="1" latinLnBrk="0" hangingPunct="1">
      <a:defRPr sz="2200" kern="1200">
        <a:solidFill>
          <a:schemeClr val="tx1"/>
        </a:solidFill>
        <a:latin typeface="+mn-lt"/>
        <a:ea typeface="+mn-ea"/>
        <a:cs typeface="+mn-cs"/>
      </a:defRPr>
    </a:lvl1pPr>
    <a:lvl2pPr marL="561579" algn="l" defTabSz="1123158" rtl="0" eaLnBrk="1" latinLnBrk="0" hangingPunct="1">
      <a:defRPr sz="2200" kern="1200">
        <a:solidFill>
          <a:schemeClr val="tx1"/>
        </a:solidFill>
        <a:latin typeface="+mn-lt"/>
        <a:ea typeface="+mn-ea"/>
        <a:cs typeface="+mn-cs"/>
      </a:defRPr>
    </a:lvl2pPr>
    <a:lvl3pPr marL="1123158" algn="l" defTabSz="1123158" rtl="0" eaLnBrk="1" latinLnBrk="0" hangingPunct="1">
      <a:defRPr sz="2200" kern="1200">
        <a:solidFill>
          <a:schemeClr val="tx1"/>
        </a:solidFill>
        <a:latin typeface="+mn-lt"/>
        <a:ea typeface="+mn-ea"/>
        <a:cs typeface="+mn-cs"/>
      </a:defRPr>
    </a:lvl3pPr>
    <a:lvl4pPr marL="1684736" algn="l" defTabSz="1123158" rtl="0" eaLnBrk="1" latinLnBrk="0" hangingPunct="1">
      <a:defRPr sz="2200" kern="1200">
        <a:solidFill>
          <a:schemeClr val="tx1"/>
        </a:solidFill>
        <a:latin typeface="+mn-lt"/>
        <a:ea typeface="+mn-ea"/>
        <a:cs typeface="+mn-cs"/>
      </a:defRPr>
    </a:lvl4pPr>
    <a:lvl5pPr marL="2246315" algn="l" defTabSz="1123158" rtl="0" eaLnBrk="1" latinLnBrk="0" hangingPunct="1">
      <a:defRPr sz="2200" kern="1200">
        <a:solidFill>
          <a:schemeClr val="tx1"/>
        </a:solidFill>
        <a:latin typeface="+mn-lt"/>
        <a:ea typeface="+mn-ea"/>
        <a:cs typeface="+mn-cs"/>
      </a:defRPr>
    </a:lvl5pPr>
    <a:lvl6pPr marL="2807894" algn="l" defTabSz="1123158" rtl="0" eaLnBrk="1" latinLnBrk="0" hangingPunct="1">
      <a:defRPr sz="2200" kern="1200">
        <a:solidFill>
          <a:schemeClr val="tx1"/>
        </a:solidFill>
        <a:latin typeface="+mn-lt"/>
        <a:ea typeface="+mn-ea"/>
        <a:cs typeface="+mn-cs"/>
      </a:defRPr>
    </a:lvl6pPr>
    <a:lvl7pPr marL="3369473" algn="l" defTabSz="1123158" rtl="0" eaLnBrk="1" latinLnBrk="0" hangingPunct="1">
      <a:defRPr sz="2200" kern="1200">
        <a:solidFill>
          <a:schemeClr val="tx1"/>
        </a:solidFill>
        <a:latin typeface="+mn-lt"/>
        <a:ea typeface="+mn-ea"/>
        <a:cs typeface="+mn-cs"/>
      </a:defRPr>
    </a:lvl7pPr>
    <a:lvl8pPr marL="3931051" algn="l" defTabSz="1123158" rtl="0" eaLnBrk="1" latinLnBrk="0" hangingPunct="1">
      <a:defRPr sz="2200" kern="1200">
        <a:solidFill>
          <a:schemeClr val="tx1"/>
        </a:solidFill>
        <a:latin typeface="+mn-lt"/>
        <a:ea typeface="+mn-ea"/>
        <a:cs typeface="+mn-cs"/>
      </a:defRPr>
    </a:lvl8pPr>
    <a:lvl9pPr marL="4492630" algn="l" defTabSz="1123158"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gdalena Dovleva" initials="MD" lastIdx="1" clrIdx="0">
    <p:extLst>
      <p:ext uri="{19B8F6BF-5375-455C-9EA6-DF929625EA0E}">
        <p15:presenceInfo xmlns:p15="http://schemas.microsoft.com/office/powerpoint/2012/main" userId="S-1-5-21-73805269-1083098848-813205291-1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928" autoAdjust="0"/>
  </p:normalViewPr>
  <p:slideViewPr>
    <p:cSldViewPr>
      <p:cViewPr varScale="1">
        <p:scale>
          <a:sx n="115" d="100"/>
          <a:sy n="115" d="100"/>
        </p:scale>
        <p:origin x="396" y="108"/>
      </p:cViewPr>
      <p:guideLst>
        <p:guide orient="horz" pos="2160"/>
        <p:guide pos="3839"/>
      </p:guideLst>
    </p:cSldViewPr>
  </p:slideViewPr>
  <p:notesTextViewPr>
    <p:cViewPr>
      <p:scale>
        <a:sx n="100" d="100"/>
        <a:sy n="100" d="100"/>
      </p:scale>
      <p:origin x="0" y="0"/>
    </p:cViewPr>
  </p:notesTextViewPr>
  <p:sorterViewPr>
    <p:cViewPr>
      <p:scale>
        <a:sx n="66" d="100"/>
        <a:sy n="66" d="100"/>
      </p:scale>
      <p:origin x="0" y="162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naliza%20na%20pazarot\Analiza%20na%20pazarot%202019%20godina\Klucni%20naodi.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Users\Sanja\OneDrive\Documents\Sanja\AVMU\Analiza%20na%20pazar%202019\2.%20&#1058;&#1088;&#1086;&#1096;&#1086;&#1094;&#1080;%20&#1074;&#1086;%202019-000000.xlsx" TargetMode="External"/><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1" Type="http://schemas.openxmlformats.org/officeDocument/2006/relationships/oleObject" Target="file:///D:\Analiza%20na%20pazarot\Analiza%20na%20pazarot%202019%20godina\NOVI%20TABELI\4.%20&#1055;&#1088;&#1086;&#1089;&#1077;&#1095;&#1077;&#1085;%20&#1073;&#1088;&#1086;&#1112;%20&#1085;&#1072;%20&#1074;&#1088;&#1072;&#1073;&#1086;&#1090;&#1077;&#1085;&#1080;%20&#1074;&#1086;%20&#1088;&#1088;&#1086;%20&#1074;&#1086;%202019%20(&#1089;&#1087;&#1086;&#1088;&#1077;&#1076;%20&#1047;&#1057;).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Analiza%20na%20pazarot\Analiza%20na%20pazarot%202019%20godina\gledanost%20i%20slusanos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Analiza%20na%20pazarot\Analiza%20na%20pazarot%202019%20godina\Satelitski%20televizii.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Analiza%20na%20pazarot\Analiza%20na%20pazarot%202019%20godina\Satelitski%20televizii.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Analiza%20na%20pazarot\Analiza%20na%20pazarot%202019%20godina\Satelitski%20televizii.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Analiza%20na%20pazarot\Analiza%20na%20pazarot%202019%20godina\gledanost%20i%20slusanost.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Analiza%20na%20pazarot\Analiza%20na%20pazarot%202019%20godina\TV\OJKM.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Analiza%20na%20pazarot\Analiza%20na%20pazarot%202019%20godina\TV\OJKM.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Analiza%20na%20pazarot\Analiza%20na%20pazarot%202019%20godina\TV\OJKM.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Analiza%20na%20pazarot\Analiza%20na%20pazarot%202019%20godina\Klucni%20naodi.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Analiza%20na%20pazarot\Analiza%20na%20pazarot%202019%20godina\TV\OJKM.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Analiza%20na%20pazarot\Analiza%20na%20pazarot%202019%20godina\gledanost%20i%20slusanost.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Analiza%20na%20pazarot\Analiza%20na%20pazarot%202019%20godina\TV\Regionalni.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D:\Analiza%20na%20pazarot\Analiza%20na%20pazarot%202019%20godina\TV\Regionalni.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D:\Analiza%20na%20pazarot\Analiza%20na%20pazarot%202019%20godina\TV\Lokalni.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D:\Analiza%20na%20pazarot\Analiza%20na%20pazarot%202019%20godina\RA\na%20drzavno.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Analiza%20na%20pazarot\Analiza%20na%20pazarot%202019%20godina\RA\na%20drzavno.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Analiza%20na%20pazarot\Analiza%20na%20pazarot%202019%20godina\RA\na%20drzavno.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Analiza%20na%20pazarot\Analiza%20na%20pazarot%202019%20godina\gledanost%20i%20slusanost.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Analiza%20na%20pazarot\Analiza%20na%20pazarot%202019%20godina\RA\na%20regionaln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Analiza%20na%20pazarot\Analiza%20na%20pazarot%202019%20godina\&#1050;&#1083;&#1091;&#1095;&#1085;&#1080;%20&#1085;&#1072;&#1086;&#1076;&#1080;.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Analiza%20na%20pazarot\Analiza%20na%20pazarot%202019%20godina\RA\na%20regionalno.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Analiza%20na%20pazarot\Analiza%20na%20pazarot%202019%20godina\RA\na%20regionalno.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Analiza%20na%20pazarot\Analiza%20na%20pazarot%202019%20godina\RA\lokalni.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Analiza%20na%20pazarot\Analiza%20na%20pazarot%202019%20godina\RA\lokalni.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Analiza%20na%20pazarot\Analiza%20na%20pazarot%202019%20godina\RA\lokaln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Analiza%20na%20pazarot\Analiza%20na%20pazarot%202019%20godina\&#1050;&#1083;&#1091;&#1095;&#1085;&#1080;%20&#1085;&#1072;&#1086;&#1076;&#1080;.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Analiza%20na%20pazarot\Analiza%20na%20pazarot%202019%20godina\MRTV.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Sanja\OneDrive\Documents\Sanja\AVMU\Analiza%20na%20pazar%202019\1.%20&#1055;&#1088;&#1080;&#1093;&#1086;&#1076;&#1080;%20&#1074;&#1086;%202019-2%20&#1086;&#1086;&#1086;&#1086;&#1086;&#1086;.xlsx" TargetMode="External"/><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oleObject" Target="file:///\\Users\Sanja\OneDrive\Documents\Sanja\AVMU\Analiza%20na%20pazar%202019\1.%20&#1055;&#1088;&#1080;&#1093;&#1086;&#1076;&#1080;%20&#1074;&#1086;%202019-2%20&#1086;&#1086;&#1086;&#1086;&#1086;&#1086;.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oleObject" Target="file:///\\Users\Sanja\OneDrive\Documents\Sanja\AVMU\Analiza%20na%20pazar%202019\2.%20&#1058;&#1088;&#1086;&#1096;&#1086;&#1094;&#1080;%20&#1074;&#1086;%202019-00000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180327868852514E-2"/>
          <c:y val="9.5238095238095746E-2"/>
          <c:w val="0.9398907103825167"/>
          <c:h val="0.72193100862392456"/>
        </c:manualLayout>
      </c:layout>
      <c:barChart>
        <c:barDir val="col"/>
        <c:grouping val="clustered"/>
        <c:varyColors val="0"/>
        <c:ser>
          <c:idx val="0"/>
          <c:order val="0"/>
          <c:tx>
            <c:strRef>
              <c:f>Sheet1!$A$52</c:f>
              <c:strCache>
                <c:ptCount val="1"/>
                <c:pt idx="0">
                  <c:v>y</c:v>
                </c:pt>
              </c:strCache>
            </c:strRef>
          </c:tx>
          <c:spPr>
            <a:solidFill>
              <a:schemeClr val="accent1">
                <a:lumMod val="75000"/>
              </a:schemeClr>
            </a:solidFill>
          </c:spPr>
          <c:invertIfNegative val="0"/>
          <c:dLbls>
            <c:dLbl>
              <c:idx val="3"/>
              <c:layout/>
              <c:tx>
                <c:rich>
                  <a:bodyPr/>
                  <a:lstStyle/>
                  <a:p>
                    <a:r>
                      <a:rPr lang="en-US" smtClean="0"/>
                      <a:t>2,451.65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131-4FA0-9552-192C27FA8E9E}"/>
                </c:ext>
              </c:extLst>
            </c:dLbl>
            <c:dLbl>
              <c:idx val="4"/>
              <c:layout/>
              <c:tx>
                <c:rich>
                  <a:bodyPr/>
                  <a:lstStyle/>
                  <a:p>
                    <a:r>
                      <a:rPr lang="en-US" dirty="0" smtClean="0"/>
                      <a:t>2,432.95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131-4FA0-9552-192C27FA8E9E}"/>
                </c:ext>
              </c:extLst>
            </c:dLbl>
            <c:spPr>
              <a:noFill/>
              <a:ln>
                <a:noFill/>
              </a:ln>
              <a:effectLst/>
            </c:spPr>
            <c:txPr>
              <a:bodyPr/>
              <a:lstStyle/>
              <a:p>
                <a:pPr>
                  <a:defRPr>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Sheet1!$B$51:$F$51</c:f>
              <c:numCache>
                <c:formatCode>General</c:formatCode>
                <c:ptCount val="5"/>
                <c:pt idx="0">
                  <c:v>2015</c:v>
                </c:pt>
                <c:pt idx="1">
                  <c:v>2016</c:v>
                </c:pt>
                <c:pt idx="2">
                  <c:v>2017</c:v>
                </c:pt>
                <c:pt idx="3">
                  <c:v>2018</c:v>
                </c:pt>
                <c:pt idx="4">
                  <c:v>2019</c:v>
                </c:pt>
              </c:numCache>
            </c:numRef>
          </c:cat>
          <c:val>
            <c:numRef>
              <c:f>Sheet1!$B$52:$F$52</c:f>
              <c:numCache>
                <c:formatCode>#,##0.00</c:formatCode>
                <c:ptCount val="5"/>
                <c:pt idx="0">
                  <c:v>3102.2599999999998</c:v>
                </c:pt>
                <c:pt idx="1">
                  <c:v>2910.15</c:v>
                </c:pt>
                <c:pt idx="2">
                  <c:v>2608.84</c:v>
                </c:pt>
                <c:pt idx="3">
                  <c:v>2451.6312270000012</c:v>
                </c:pt>
                <c:pt idx="4" formatCode="General">
                  <c:v>2429.8700000000022</c:v>
                </c:pt>
              </c:numCache>
            </c:numRef>
          </c:val>
          <c:extLst>
            <c:ext xmlns:c16="http://schemas.microsoft.com/office/drawing/2014/chart" uri="{C3380CC4-5D6E-409C-BE32-E72D297353CC}">
              <c16:uniqueId val="{00000000-1062-A344-9462-84CE3AD64590}"/>
            </c:ext>
          </c:extLst>
        </c:ser>
        <c:dLbls>
          <c:showLegendKey val="0"/>
          <c:showVal val="0"/>
          <c:showCatName val="0"/>
          <c:showSerName val="0"/>
          <c:showPercent val="0"/>
          <c:showBubbleSize val="0"/>
        </c:dLbls>
        <c:gapWidth val="150"/>
        <c:axId val="33723520"/>
        <c:axId val="33725056"/>
      </c:barChart>
      <c:catAx>
        <c:axId val="33723520"/>
        <c:scaling>
          <c:orientation val="minMax"/>
        </c:scaling>
        <c:delete val="0"/>
        <c:axPos val="b"/>
        <c:numFmt formatCode="General" sourceLinked="1"/>
        <c:majorTickMark val="out"/>
        <c:minorTickMark val="none"/>
        <c:tickLblPos val="nextTo"/>
        <c:txPr>
          <a:bodyPr/>
          <a:lstStyle/>
          <a:p>
            <a:pPr>
              <a:defRPr>
                <a:latin typeface="Arial" pitchFamily="34" charset="0"/>
                <a:cs typeface="Arial" pitchFamily="34" charset="0"/>
              </a:defRPr>
            </a:pPr>
            <a:endParaRPr lang="en-US"/>
          </a:p>
        </c:txPr>
        <c:crossAx val="33725056"/>
        <c:crosses val="autoZero"/>
        <c:auto val="1"/>
        <c:lblAlgn val="ctr"/>
        <c:lblOffset val="100"/>
        <c:noMultiLvlLbl val="0"/>
      </c:catAx>
      <c:valAx>
        <c:axId val="33725056"/>
        <c:scaling>
          <c:orientation val="minMax"/>
        </c:scaling>
        <c:delete val="1"/>
        <c:axPos val="l"/>
        <c:numFmt formatCode="#,##0.00" sourceLinked="1"/>
        <c:majorTickMark val="out"/>
        <c:minorTickMark val="none"/>
        <c:tickLblPos val="none"/>
        <c:crossAx val="33723520"/>
        <c:crosses val="autoZero"/>
        <c:crossBetween val="between"/>
      </c:valAx>
    </c:plotArea>
    <c:plotVisOnly val="1"/>
    <c:dispBlanksAs val="gap"/>
    <c:showDLblsOverMax val="0"/>
  </c:chart>
  <c:spPr>
    <a:ln>
      <a:noFill/>
    </a:ln>
  </c:sp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terestrijalni!$K$15</c:f>
              <c:strCache>
                <c:ptCount val="1"/>
                <c:pt idx="0">
                  <c:v>ТВ Алфа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terestrijalni!$L$14:$P$14</c:f>
              <c:numCache>
                <c:formatCode>General</c:formatCode>
                <c:ptCount val="5"/>
                <c:pt idx="0">
                  <c:v>2015</c:v>
                </c:pt>
                <c:pt idx="1">
                  <c:v>2016</c:v>
                </c:pt>
                <c:pt idx="2">
                  <c:v>2017</c:v>
                </c:pt>
                <c:pt idx="3">
                  <c:v>2018</c:v>
                </c:pt>
                <c:pt idx="4">
                  <c:v>2019</c:v>
                </c:pt>
              </c:numCache>
            </c:numRef>
          </c:cat>
          <c:val>
            <c:numRef>
              <c:f>terestrijalni!$L$15:$P$15</c:f>
              <c:numCache>
                <c:formatCode>#,##0.00</c:formatCode>
                <c:ptCount val="5"/>
                <c:pt idx="0">
                  <c:v>181.17</c:v>
                </c:pt>
                <c:pt idx="1">
                  <c:v>137.63999999999999</c:v>
                </c:pt>
                <c:pt idx="2">
                  <c:v>102.82</c:v>
                </c:pt>
                <c:pt idx="3">
                  <c:v>108.64897999999998</c:v>
                </c:pt>
                <c:pt idx="4">
                  <c:v>93.453640000000007</c:v>
                </c:pt>
              </c:numCache>
            </c:numRef>
          </c:val>
          <c:extLst>
            <c:ext xmlns:c16="http://schemas.microsoft.com/office/drawing/2014/chart" uri="{C3380CC4-5D6E-409C-BE32-E72D297353CC}">
              <c16:uniqueId val="{00000000-A05D-C048-8805-0CD5BF431BFF}"/>
            </c:ext>
          </c:extLst>
        </c:ser>
        <c:ser>
          <c:idx val="1"/>
          <c:order val="1"/>
          <c:tx>
            <c:strRef>
              <c:f>terestrijalni!$K$16</c:f>
              <c:strCache>
                <c:ptCount val="1"/>
                <c:pt idx="0">
                  <c:v>ТВ Алсат-М</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terestrijalni!$L$14:$P$14</c:f>
              <c:numCache>
                <c:formatCode>General</c:formatCode>
                <c:ptCount val="5"/>
                <c:pt idx="0">
                  <c:v>2015</c:v>
                </c:pt>
                <c:pt idx="1">
                  <c:v>2016</c:v>
                </c:pt>
                <c:pt idx="2">
                  <c:v>2017</c:v>
                </c:pt>
                <c:pt idx="3">
                  <c:v>2018</c:v>
                </c:pt>
                <c:pt idx="4">
                  <c:v>2019</c:v>
                </c:pt>
              </c:numCache>
            </c:numRef>
          </c:cat>
          <c:val>
            <c:numRef>
              <c:f>terestrijalni!$L$16:$P$16</c:f>
              <c:numCache>
                <c:formatCode>#,##0.00</c:formatCode>
                <c:ptCount val="5"/>
                <c:pt idx="0">
                  <c:v>165.59</c:v>
                </c:pt>
                <c:pt idx="1">
                  <c:v>165.16</c:v>
                </c:pt>
                <c:pt idx="2">
                  <c:v>151.52000000000001</c:v>
                </c:pt>
                <c:pt idx="3">
                  <c:v>150.39089900000027</c:v>
                </c:pt>
                <c:pt idx="4">
                  <c:v>149.91529499999999</c:v>
                </c:pt>
              </c:numCache>
            </c:numRef>
          </c:val>
          <c:extLst>
            <c:ext xmlns:c16="http://schemas.microsoft.com/office/drawing/2014/chart" uri="{C3380CC4-5D6E-409C-BE32-E72D297353CC}">
              <c16:uniqueId val="{00000001-A05D-C048-8805-0CD5BF431BFF}"/>
            </c:ext>
          </c:extLst>
        </c:ser>
        <c:ser>
          <c:idx val="2"/>
          <c:order val="2"/>
          <c:tx>
            <c:strRef>
              <c:f>terestrijalni!$K$17</c:f>
              <c:strCache>
                <c:ptCount val="1"/>
                <c:pt idx="0">
                  <c:v>ТВ Канал 5</c:v>
                </c:pt>
              </c:strCache>
            </c:strRef>
          </c:tx>
          <c:spPr>
            <a:solidFill>
              <a:schemeClr val="accent3"/>
            </a:solidFill>
            <a:ln>
              <a:noFill/>
            </a:ln>
            <a:effectLst/>
          </c:spPr>
          <c:invertIfNegative val="0"/>
          <c:dLbls>
            <c:dLbl>
              <c:idx val="4"/>
              <c:layout/>
              <c:tx>
                <c:rich>
                  <a:bodyPr/>
                  <a:lstStyle/>
                  <a:p>
                    <a:r>
                      <a:rPr lang="en-US" dirty="0" smtClean="0"/>
                      <a:t>222.34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042-4BD5-B776-A25A00D2756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terestrijalni!$L$14:$P$14</c:f>
              <c:numCache>
                <c:formatCode>General</c:formatCode>
                <c:ptCount val="5"/>
                <c:pt idx="0">
                  <c:v>2015</c:v>
                </c:pt>
                <c:pt idx="1">
                  <c:v>2016</c:v>
                </c:pt>
                <c:pt idx="2">
                  <c:v>2017</c:v>
                </c:pt>
                <c:pt idx="3">
                  <c:v>2018</c:v>
                </c:pt>
                <c:pt idx="4">
                  <c:v>2019</c:v>
                </c:pt>
              </c:numCache>
            </c:numRef>
          </c:cat>
          <c:val>
            <c:numRef>
              <c:f>terestrijalni!$L$17:$P$17</c:f>
              <c:numCache>
                <c:formatCode>#,##0.00</c:formatCode>
                <c:ptCount val="5"/>
                <c:pt idx="0">
                  <c:v>292.66000000000008</c:v>
                </c:pt>
                <c:pt idx="1">
                  <c:v>204.32000000000056</c:v>
                </c:pt>
                <c:pt idx="2">
                  <c:v>202.87</c:v>
                </c:pt>
                <c:pt idx="3">
                  <c:v>186.624042</c:v>
                </c:pt>
                <c:pt idx="4">
                  <c:v>222.33501700000056</c:v>
                </c:pt>
              </c:numCache>
            </c:numRef>
          </c:val>
          <c:extLst>
            <c:ext xmlns:c16="http://schemas.microsoft.com/office/drawing/2014/chart" uri="{C3380CC4-5D6E-409C-BE32-E72D297353CC}">
              <c16:uniqueId val="{00000002-A05D-C048-8805-0CD5BF431BFF}"/>
            </c:ext>
          </c:extLst>
        </c:ser>
        <c:ser>
          <c:idx val="3"/>
          <c:order val="3"/>
          <c:tx>
            <c:strRef>
              <c:f>terestrijalni!$K$18</c:f>
              <c:strCache>
                <c:ptCount val="1"/>
                <c:pt idx="0">
                  <c:v>ТВ Сител</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terestrijalni!$L$14:$P$14</c:f>
              <c:numCache>
                <c:formatCode>General</c:formatCode>
                <c:ptCount val="5"/>
                <c:pt idx="0">
                  <c:v>2015</c:v>
                </c:pt>
                <c:pt idx="1">
                  <c:v>2016</c:v>
                </c:pt>
                <c:pt idx="2">
                  <c:v>2017</c:v>
                </c:pt>
                <c:pt idx="3">
                  <c:v>2018</c:v>
                </c:pt>
                <c:pt idx="4">
                  <c:v>2019</c:v>
                </c:pt>
              </c:numCache>
            </c:numRef>
          </c:cat>
          <c:val>
            <c:numRef>
              <c:f>terestrijalni!$L$18:$P$18</c:f>
              <c:numCache>
                <c:formatCode>#,##0.00</c:formatCode>
                <c:ptCount val="5"/>
                <c:pt idx="0">
                  <c:v>505.81</c:v>
                </c:pt>
                <c:pt idx="1">
                  <c:v>441</c:v>
                </c:pt>
                <c:pt idx="2">
                  <c:v>399.09</c:v>
                </c:pt>
                <c:pt idx="3">
                  <c:v>412.94581699999969</c:v>
                </c:pt>
                <c:pt idx="4">
                  <c:v>452.32050799999899</c:v>
                </c:pt>
              </c:numCache>
            </c:numRef>
          </c:val>
          <c:extLst>
            <c:ext xmlns:c16="http://schemas.microsoft.com/office/drawing/2014/chart" uri="{C3380CC4-5D6E-409C-BE32-E72D297353CC}">
              <c16:uniqueId val="{00000003-A05D-C048-8805-0CD5BF431BFF}"/>
            </c:ext>
          </c:extLst>
        </c:ser>
        <c:ser>
          <c:idx val="4"/>
          <c:order val="4"/>
          <c:tx>
            <c:strRef>
              <c:f>terestrijalni!$K$19</c:f>
              <c:strCache>
                <c:ptCount val="1"/>
                <c:pt idx="0">
                  <c:v>ТВ Телма</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terestrijalni!$L$14:$P$14</c:f>
              <c:numCache>
                <c:formatCode>General</c:formatCode>
                <c:ptCount val="5"/>
                <c:pt idx="0">
                  <c:v>2015</c:v>
                </c:pt>
                <c:pt idx="1">
                  <c:v>2016</c:v>
                </c:pt>
                <c:pt idx="2">
                  <c:v>2017</c:v>
                </c:pt>
                <c:pt idx="3">
                  <c:v>2018</c:v>
                </c:pt>
                <c:pt idx="4">
                  <c:v>2019</c:v>
                </c:pt>
              </c:numCache>
            </c:numRef>
          </c:cat>
          <c:val>
            <c:numRef>
              <c:f>terestrijalni!$L$19:$P$19</c:f>
              <c:numCache>
                <c:formatCode>#,##0.00</c:formatCode>
                <c:ptCount val="5"/>
                <c:pt idx="0">
                  <c:v>123.82</c:v>
                </c:pt>
                <c:pt idx="1">
                  <c:v>135.63999999999999</c:v>
                </c:pt>
                <c:pt idx="2">
                  <c:v>170.36</c:v>
                </c:pt>
                <c:pt idx="3">
                  <c:v>166.271298</c:v>
                </c:pt>
                <c:pt idx="4">
                  <c:v>143.448362</c:v>
                </c:pt>
              </c:numCache>
            </c:numRef>
          </c:val>
          <c:extLst>
            <c:ext xmlns:c16="http://schemas.microsoft.com/office/drawing/2014/chart" uri="{C3380CC4-5D6E-409C-BE32-E72D297353CC}">
              <c16:uniqueId val="{00000004-A05D-C048-8805-0CD5BF431BFF}"/>
            </c:ext>
          </c:extLst>
        </c:ser>
        <c:dLbls>
          <c:showLegendKey val="0"/>
          <c:showVal val="0"/>
          <c:showCatName val="0"/>
          <c:showSerName val="0"/>
          <c:showPercent val="0"/>
          <c:showBubbleSize val="0"/>
        </c:dLbls>
        <c:gapWidth val="92"/>
        <c:overlap val="100"/>
        <c:axId val="35661696"/>
        <c:axId val="35663232"/>
      </c:barChart>
      <c:catAx>
        <c:axId val="35661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663232"/>
        <c:crosses val="autoZero"/>
        <c:auto val="1"/>
        <c:lblAlgn val="ctr"/>
        <c:lblOffset val="100"/>
        <c:noMultiLvlLbl val="0"/>
      </c:catAx>
      <c:valAx>
        <c:axId val="35663232"/>
        <c:scaling>
          <c:orientation val="minMax"/>
        </c:scaling>
        <c:delete val="1"/>
        <c:axPos val="l"/>
        <c:numFmt formatCode="#,##0.00" sourceLinked="1"/>
        <c:majorTickMark val="none"/>
        <c:minorTickMark val="none"/>
        <c:tickLblPos val="none"/>
        <c:crossAx val="356616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ТВ!$G$3</c:f>
              <c:strCache>
                <c:ptCount val="1"/>
                <c:pt idx="0">
                  <c:v>2018</c:v>
                </c:pt>
              </c:strCache>
            </c:strRef>
          </c:tx>
          <c:spPr>
            <a:solidFill>
              <a:schemeClr val="accent3">
                <a:lumMod val="75000"/>
              </a:schemeClr>
            </a:solidFill>
          </c:spPr>
          <c:invertIfNegative val="0"/>
          <c:dLbls>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ТВ!$F$4:$F$8</c:f>
              <c:strCache>
                <c:ptCount val="5"/>
                <c:pt idx="0">
                  <c:v>ТВ Алфа</c:v>
                </c:pt>
                <c:pt idx="1">
                  <c:v>ТВ Алсат-М</c:v>
                </c:pt>
                <c:pt idx="2">
                  <c:v>ТВ Канал 5</c:v>
                </c:pt>
                <c:pt idx="3">
                  <c:v>ТВ Сител</c:v>
                </c:pt>
                <c:pt idx="4">
                  <c:v>ТВ Телма</c:v>
                </c:pt>
              </c:strCache>
            </c:strRef>
          </c:cat>
          <c:val>
            <c:numRef>
              <c:f>ТВ!$G$4:$G$8</c:f>
              <c:numCache>
                <c:formatCode>0</c:formatCode>
                <c:ptCount val="5"/>
                <c:pt idx="0">
                  <c:v>83</c:v>
                </c:pt>
                <c:pt idx="1">
                  <c:v>111</c:v>
                </c:pt>
                <c:pt idx="2">
                  <c:v>138</c:v>
                </c:pt>
                <c:pt idx="3">
                  <c:v>141</c:v>
                </c:pt>
                <c:pt idx="4">
                  <c:v>99</c:v>
                </c:pt>
              </c:numCache>
            </c:numRef>
          </c:val>
          <c:extLst>
            <c:ext xmlns:c16="http://schemas.microsoft.com/office/drawing/2014/chart" uri="{C3380CC4-5D6E-409C-BE32-E72D297353CC}">
              <c16:uniqueId val="{00000000-AF6E-4650-92FC-0512FCCE635B}"/>
            </c:ext>
          </c:extLst>
        </c:ser>
        <c:ser>
          <c:idx val="1"/>
          <c:order val="1"/>
          <c:tx>
            <c:strRef>
              <c:f>ТВ!$H$3</c:f>
              <c:strCache>
                <c:ptCount val="1"/>
                <c:pt idx="0">
                  <c:v>2019</c:v>
                </c:pt>
              </c:strCache>
            </c:strRef>
          </c:tx>
          <c:spPr>
            <a:solidFill>
              <a:schemeClr val="accent1">
                <a:lumMod val="75000"/>
              </a:schemeClr>
            </a:solidFill>
          </c:spPr>
          <c:invertIfNegative val="0"/>
          <c:dLbls>
            <c:dLbl>
              <c:idx val="3"/>
              <c:layout>
                <c:manualLayout>
                  <c:x val="-1.111111111111112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F6E-4650-92FC-0512FCCE635B}"/>
                </c:ext>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ТВ!$F$4:$F$8</c:f>
              <c:strCache>
                <c:ptCount val="5"/>
                <c:pt idx="0">
                  <c:v>ТВ Алфа</c:v>
                </c:pt>
                <c:pt idx="1">
                  <c:v>ТВ Алсат-М</c:v>
                </c:pt>
                <c:pt idx="2">
                  <c:v>ТВ Канал 5</c:v>
                </c:pt>
                <c:pt idx="3">
                  <c:v>ТВ Сител</c:v>
                </c:pt>
                <c:pt idx="4">
                  <c:v>ТВ Телма</c:v>
                </c:pt>
              </c:strCache>
            </c:strRef>
          </c:cat>
          <c:val>
            <c:numRef>
              <c:f>ТВ!$H$4:$H$8</c:f>
              <c:numCache>
                <c:formatCode>0</c:formatCode>
                <c:ptCount val="5"/>
                <c:pt idx="0">
                  <c:v>83</c:v>
                </c:pt>
                <c:pt idx="1">
                  <c:v>110</c:v>
                </c:pt>
                <c:pt idx="2">
                  <c:v>136</c:v>
                </c:pt>
                <c:pt idx="3">
                  <c:v>142</c:v>
                </c:pt>
                <c:pt idx="4">
                  <c:v>98</c:v>
                </c:pt>
              </c:numCache>
            </c:numRef>
          </c:val>
          <c:extLst>
            <c:ext xmlns:c16="http://schemas.microsoft.com/office/drawing/2014/chart" uri="{C3380CC4-5D6E-409C-BE32-E72D297353CC}">
              <c16:uniqueId val="{00000002-AF6E-4650-92FC-0512FCCE635B}"/>
            </c:ext>
          </c:extLst>
        </c:ser>
        <c:dLbls>
          <c:showLegendKey val="0"/>
          <c:showVal val="0"/>
          <c:showCatName val="0"/>
          <c:showSerName val="0"/>
          <c:showPercent val="0"/>
          <c:showBubbleSize val="0"/>
        </c:dLbls>
        <c:gapWidth val="150"/>
        <c:axId val="35847168"/>
        <c:axId val="35853056"/>
      </c:barChart>
      <c:catAx>
        <c:axId val="35847168"/>
        <c:scaling>
          <c:orientation val="minMax"/>
        </c:scaling>
        <c:delete val="0"/>
        <c:axPos val="l"/>
        <c:numFmt formatCode="General" sourceLinked="0"/>
        <c:majorTickMark val="out"/>
        <c:minorTickMark val="none"/>
        <c:tickLblPos val="nextTo"/>
        <c:txPr>
          <a:bodyPr/>
          <a:lstStyle/>
          <a:p>
            <a:pPr>
              <a:defRPr sz="1200">
                <a:latin typeface="Arial" pitchFamily="34" charset="0"/>
                <a:cs typeface="Arial" pitchFamily="34" charset="0"/>
              </a:defRPr>
            </a:pPr>
            <a:endParaRPr lang="en-US"/>
          </a:p>
        </c:txPr>
        <c:crossAx val="35853056"/>
        <c:crosses val="autoZero"/>
        <c:auto val="1"/>
        <c:lblAlgn val="ctr"/>
        <c:lblOffset val="100"/>
        <c:noMultiLvlLbl val="0"/>
      </c:catAx>
      <c:valAx>
        <c:axId val="35853056"/>
        <c:scaling>
          <c:orientation val="minMax"/>
        </c:scaling>
        <c:delete val="1"/>
        <c:axPos val="b"/>
        <c:numFmt formatCode="0" sourceLinked="1"/>
        <c:majorTickMark val="out"/>
        <c:minorTickMark val="none"/>
        <c:tickLblPos val="none"/>
        <c:crossAx val="35847168"/>
        <c:crosses val="autoZero"/>
        <c:crossBetween val="between"/>
      </c:valAx>
    </c:plotArea>
    <c:legend>
      <c:legendPos val="b"/>
      <c:layout/>
      <c:overlay val="0"/>
      <c:txPr>
        <a:bodyPr/>
        <a:lstStyle/>
        <a:p>
          <a:pPr>
            <a:defRPr sz="1200">
              <a:latin typeface="Arial" pitchFamily="34" charset="0"/>
              <a:cs typeface="Arial" pitchFamily="34" charset="0"/>
            </a:defRPr>
          </a:pPr>
          <a:endParaRPr lang="en-US"/>
        </a:p>
      </c:txPr>
    </c:legend>
    <c:plotVisOnly val="1"/>
    <c:dispBlanksAs val="gap"/>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7777777777778002E-2"/>
          <c:w val="0.93888888888889099"/>
          <c:h val="0.78113006707494859"/>
        </c:manualLayout>
      </c:layout>
      <c:barChart>
        <c:barDir val="bar"/>
        <c:grouping val="stacked"/>
        <c:varyColors val="0"/>
        <c:ser>
          <c:idx val="0"/>
          <c:order val="0"/>
          <c:tx>
            <c:strRef>
              <c:f>Sheet1!$B$2</c:f>
              <c:strCache>
                <c:ptCount val="1"/>
                <c:pt idx="0">
                  <c:v>Просечен дневен досег</c:v>
                </c:pt>
              </c:strCache>
            </c:strRef>
          </c:tx>
          <c:spPr>
            <a:solidFill>
              <a:schemeClr val="accent1">
                <a:lumMod val="75000"/>
              </a:schemeClr>
            </a:solidFill>
          </c:spPr>
          <c:invertIfNegative val="0"/>
          <c:dLbls>
            <c:dLbl>
              <c:idx val="0"/>
              <c:layout>
                <c:manualLayout>
                  <c:x val="-0.21111111111111144"/>
                  <c:y val="-4.6292650918635511E-3"/>
                </c:manualLayout>
              </c:layout>
              <c:tx>
                <c:rich>
                  <a:bodyPr/>
                  <a:lstStyle/>
                  <a:p>
                    <a:r>
                      <a:rPr lang="en-US" dirty="0" smtClean="0"/>
                      <a:t>38.62</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A84-4656-ACEA-2E4AFEC0E146}"/>
                </c:ext>
              </c:extLst>
            </c:dLbl>
            <c:dLbl>
              <c:idx val="1"/>
              <c:layout>
                <c:manualLayout>
                  <c:x val="-0.19166666666666668"/>
                  <c:y val="4.6310877806941117E-3"/>
                </c:manualLayout>
              </c:layout>
              <c:tx>
                <c:rich>
                  <a:bodyPr/>
                  <a:lstStyle/>
                  <a:p>
                    <a:r>
                      <a:rPr lang="en-US" dirty="0" smtClean="0"/>
                      <a:t>31.62</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A84-4656-ACEA-2E4AFEC0E146}"/>
                </c:ext>
              </c:extLst>
            </c:dLbl>
            <c:dLbl>
              <c:idx val="2"/>
              <c:layout>
                <c:manualLayout>
                  <c:x val="-0.13611111111111121"/>
                  <c:y val="-4.6289005540973965E-3"/>
                </c:manualLayout>
              </c:layout>
              <c:tx>
                <c:rich>
                  <a:bodyPr/>
                  <a:lstStyle/>
                  <a:p>
                    <a:r>
                      <a:rPr lang="en-US" dirty="0" smtClean="0"/>
                      <a:t>15.12</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A84-4656-ACEA-2E4AFEC0E146}"/>
                </c:ext>
              </c:extLst>
            </c:dLbl>
            <c:dLbl>
              <c:idx val="3"/>
              <c:layout>
                <c:manualLayout>
                  <c:x val="-0.125"/>
                  <c:y val="4.6303587051618926E-3"/>
                </c:manualLayout>
              </c:layout>
              <c:tx>
                <c:rich>
                  <a:bodyPr/>
                  <a:lstStyle/>
                  <a:p>
                    <a:r>
                      <a:rPr lang="en-US" dirty="0" smtClean="0"/>
                      <a:t>14.02</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A84-4656-ACEA-2E4AFEC0E146}"/>
                </c:ext>
              </c:extLst>
            </c:dLbl>
            <c:dLbl>
              <c:idx val="4"/>
              <c:layout>
                <c:manualLayout>
                  <c:x val="-0.11388888888888885"/>
                  <c:y val="-4.6292650918635511E-3"/>
                </c:manualLayout>
              </c:layout>
              <c:tx>
                <c:rich>
                  <a:bodyPr/>
                  <a:lstStyle/>
                  <a:p>
                    <a:r>
                      <a:rPr lang="en-US" dirty="0" smtClean="0"/>
                      <a:t>12.07</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8A84-4656-ACEA-2E4AFEC0E146}"/>
                </c:ext>
              </c:extLst>
            </c:dLbl>
            <c:dLbl>
              <c:idx val="5"/>
              <c:layout>
                <c:manualLayout>
                  <c:x val="-0.11666666666666672"/>
                  <c:y val="4.6303587051618926E-3"/>
                </c:manualLayout>
              </c:layout>
              <c:tx>
                <c:rich>
                  <a:bodyPr/>
                  <a:lstStyle/>
                  <a:p>
                    <a:r>
                      <a:rPr lang="en-US" dirty="0" smtClean="0"/>
                      <a:t>11.78</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A84-4656-ACEA-2E4AFEC0E146}"/>
                </c:ext>
              </c:extLst>
            </c:dLbl>
            <c:dLbl>
              <c:idx val="6"/>
              <c:layout>
                <c:manualLayout>
                  <c:x val="-5.8333333333333695E-2"/>
                  <c:y val="3.6453776611257306E-7"/>
                </c:manualLayout>
              </c:layout>
              <c:tx>
                <c:rich>
                  <a:bodyPr/>
                  <a:lstStyle/>
                  <a:p>
                    <a:r>
                      <a:rPr lang="en-US" dirty="0" smtClean="0"/>
                      <a:t>3.08</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A84-4656-ACEA-2E4AFEC0E146}"/>
                </c:ext>
              </c:extLst>
            </c:dLbl>
            <c:dLbl>
              <c:idx val="7"/>
              <c:layout>
                <c:manualLayout>
                  <c:x val="-5.5555555555555455E-2"/>
                  <c:y val="3.6453776611257306E-7"/>
                </c:manualLayout>
              </c:layout>
              <c:tx>
                <c:rich>
                  <a:bodyPr/>
                  <a:lstStyle/>
                  <a:p>
                    <a:r>
                      <a:rPr lang="en-US" dirty="0" smtClean="0"/>
                      <a:t>2.36</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A84-4656-ACEA-2E4AFEC0E14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Sheet1!$A$3:$A$10</c:f>
              <c:strCache>
                <c:ptCount val="8"/>
                <c:pt idx="0">
                  <c:v>Сител</c:v>
                </c:pt>
                <c:pt idx="1">
                  <c:v>Канал 5 </c:v>
                </c:pt>
                <c:pt idx="2">
                  <c:v>Телма</c:v>
                </c:pt>
                <c:pt idx="3">
                  <c:v>Алсат-М</c:v>
                </c:pt>
                <c:pt idx="4">
                  <c:v>Алфа</c:v>
                </c:pt>
                <c:pt idx="5">
                  <c:v>МТВ 1</c:v>
                </c:pt>
                <c:pt idx="6">
                  <c:v>МТВ 2</c:v>
                </c:pt>
                <c:pt idx="7">
                  <c:v>МРТ Собраниски сервис</c:v>
                </c:pt>
              </c:strCache>
            </c:strRef>
          </c:cat>
          <c:val>
            <c:numRef>
              <c:f>Sheet1!$B$3:$B$10</c:f>
              <c:numCache>
                <c:formatCode>0.00%</c:formatCode>
                <c:ptCount val="8"/>
                <c:pt idx="0">
                  <c:v>-0.38620000000000032</c:v>
                </c:pt>
                <c:pt idx="1">
                  <c:v>-0.31620000000000031</c:v>
                </c:pt>
                <c:pt idx="2">
                  <c:v>-0.15120000000000056</c:v>
                </c:pt>
                <c:pt idx="3">
                  <c:v>-0.14019999999999999</c:v>
                </c:pt>
                <c:pt idx="4">
                  <c:v>-0.12070000000000022</c:v>
                </c:pt>
                <c:pt idx="5">
                  <c:v>-0.1178</c:v>
                </c:pt>
                <c:pt idx="6">
                  <c:v>-3.0800000000000011E-2</c:v>
                </c:pt>
                <c:pt idx="7">
                  <c:v>-2.3599999999999993E-2</c:v>
                </c:pt>
              </c:numCache>
            </c:numRef>
          </c:val>
          <c:extLst>
            <c:ext xmlns:c16="http://schemas.microsoft.com/office/drawing/2014/chart" uri="{C3380CC4-5D6E-409C-BE32-E72D297353CC}">
              <c16:uniqueId val="{00000008-8A84-4656-ACEA-2E4AFEC0E146}"/>
            </c:ext>
          </c:extLst>
        </c:ser>
        <c:ser>
          <c:idx val="1"/>
          <c:order val="1"/>
          <c:tx>
            <c:strRef>
              <c:f>Sheet1!$C$2</c:f>
              <c:strCache>
                <c:ptCount val="1"/>
                <c:pt idx="0">
                  <c:v>Просечен неделен досег</c:v>
                </c:pt>
              </c:strCache>
            </c:strRef>
          </c:tx>
          <c:spPr>
            <a:solidFill>
              <a:schemeClr val="accent3">
                <a:lumMod val="75000"/>
              </a:schemeClr>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9-8A84-4656-ACEA-2E4AFEC0E146}"/>
                </c:ext>
              </c:extLst>
            </c:dLbl>
            <c:dLbl>
              <c:idx val="1"/>
              <c:layout>
                <c:manualLayout>
                  <c:x val="0.25"/>
                  <c:y val="-4.629629629629652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8A84-4656-ACEA-2E4AFEC0E146}"/>
                </c:ext>
              </c:extLst>
            </c:dLbl>
            <c:dLbl>
              <c:idx val="2"/>
              <c:layout>
                <c:manualLayout>
                  <c:x val="0.16944444444444562"/>
                  <c:y val="4.629629629629652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8A84-4656-ACEA-2E4AFEC0E146}"/>
                </c:ext>
              </c:extLst>
            </c:dLbl>
            <c:dLbl>
              <c:idx val="3"/>
              <c:layout>
                <c:manualLayout>
                  <c:x val="0.14722222222222284"/>
                  <c:y val="-4.629629629629652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8A84-4656-ACEA-2E4AFEC0E146}"/>
                </c:ext>
              </c:extLst>
            </c:dLbl>
            <c:dLbl>
              <c:idx val="4"/>
              <c:layout>
                <c:manualLayout>
                  <c:x val="0.13333333333333341"/>
                  <c:y val="4.629629629629652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8A84-4656-ACEA-2E4AFEC0E146}"/>
                </c:ext>
              </c:extLst>
            </c:dLbl>
            <c:dLbl>
              <c:idx val="5"/>
              <c:layout>
                <c:manualLayout>
                  <c:x val="0.12777777777777777"/>
                  <c:y val="-4.629629629629652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8A84-4656-ACEA-2E4AFEC0E146}"/>
                </c:ext>
              </c:extLst>
            </c:dLbl>
            <c:dLbl>
              <c:idx val="6"/>
              <c:layout>
                <c:manualLayout>
                  <c:x val="7.2222222222222424E-2"/>
                  <c:y val="4.629265091863551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8A84-4656-ACEA-2E4AFEC0E146}"/>
                </c:ext>
              </c:extLst>
            </c:dLbl>
            <c:dLbl>
              <c:idx val="7"/>
              <c:layout>
                <c:manualLayout>
                  <c:x val="5.833333333333369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8A84-4656-ACEA-2E4AFEC0E14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Sheet1!$A$3:$A$10</c:f>
              <c:strCache>
                <c:ptCount val="8"/>
                <c:pt idx="0">
                  <c:v>Сител</c:v>
                </c:pt>
                <c:pt idx="1">
                  <c:v>Канал 5 </c:v>
                </c:pt>
                <c:pt idx="2">
                  <c:v>Телма</c:v>
                </c:pt>
                <c:pt idx="3">
                  <c:v>Алсат-М</c:v>
                </c:pt>
                <c:pt idx="4">
                  <c:v>Алфа</c:v>
                </c:pt>
                <c:pt idx="5">
                  <c:v>МТВ 1</c:v>
                </c:pt>
                <c:pt idx="6">
                  <c:v>МТВ 2</c:v>
                </c:pt>
                <c:pt idx="7">
                  <c:v>МРТ Собраниски сервис</c:v>
                </c:pt>
              </c:strCache>
            </c:strRef>
          </c:cat>
          <c:val>
            <c:numRef>
              <c:f>Sheet1!$C$3:$C$10</c:f>
              <c:numCache>
                <c:formatCode>0.00%</c:formatCode>
                <c:ptCount val="8"/>
                <c:pt idx="0">
                  <c:v>0.52780000000000005</c:v>
                </c:pt>
                <c:pt idx="1">
                  <c:v>0.46390000000000031</c:v>
                </c:pt>
                <c:pt idx="2">
                  <c:v>0.23690000000000044</c:v>
                </c:pt>
                <c:pt idx="3">
                  <c:v>0.21270000000000044</c:v>
                </c:pt>
                <c:pt idx="4">
                  <c:v>0.16500000000000001</c:v>
                </c:pt>
                <c:pt idx="5">
                  <c:v>0.17980000000000004</c:v>
                </c:pt>
                <c:pt idx="6">
                  <c:v>3.9399999999999998E-2</c:v>
                </c:pt>
                <c:pt idx="7">
                  <c:v>2.6500000000000006E-2</c:v>
                </c:pt>
              </c:numCache>
            </c:numRef>
          </c:val>
          <c:extLst>
            <c:ext xmlns:c16="http://schemas.microsoft.com/office/drawing/2014/chart" uri="{C3380CC4-5D6E-409C-BE32-E72D297353CC}">
              <c16:uniqueId val="{00000011-8A84-4656-ACEA-2E4AFEC0E146}"/>
            </c:ext>
          </c:extLst>
        </c:ser>
        <c:dLbls>
          <c:showLegendKey val="0"/>
          <c:showVal val="0"/>
          <c:showCatName val="0"/>
          <c:showSerName val="0"/>
          <c:showPercent val="0"/>
          <c:showBubbleSize val="0"/>
        </c:dLbls>
        <c:gapWidth val="150"/>
        <c:overlap val="100"/>
        <c:axId val="35910016"/>
        <c:axId val="35911552"/>
      </c:barChart>
      <c:catAx>
        <c:axId val="35910016"/>
        <c:scaling>
          <c:orientation val="minMax"/>
        </c:scaling>
        <c:delete val="1"/>
        <c:axPos val="l"/>
        <c:numFmt formatCode="General" sourceLinked="0"/>
        <c:majorTickMark val="out"/>
        <c:minorTickMark val="none"/>
        <c:tickLblPos val="none"/>
        <c:crossAx val="35911552"/>
        <c:crosses val="autoZero"/>
        <c:auto val="1"/>
        <c:lblAlgn val="ctr"/>
        <c:lblOffset val="100"/>
        <c:noMultiLvlLbl val="0"/>
      </c:catAx>
      <c:valAx>
        <c:axId val="35911552"/>
        <c:scaling>
          <c:orientation val="minMax"/>
        </c:scaling>
        <c:delete val="1"/>
        <c:axPos val="b"/>
        <c:numFmt formatCode="0.00%" sourceLinked="1"/>
        <c:majorTickMark val="out"/>
        <c:minorTickMark val="none"/>
        <c:tickLblPos val="none"/>
        <c:crossAx val="35910016"/>
        <c:crosses val="autoZero"/>
        <c:crossBetween val="between"/>
      </c:valAx>
    </c:plotArea>
    <c:legend>
      <c:legendPos val="b"/>
      <c:layout>
        <c:manualLayout>
          <c:xMode val="edge"/>
          <c:yMode val="edge"/>
          <c:x val="4.7540983606557369E-2"/>
          <c:y val="0.87479103573591765"/>
          <c:w val="0.9"/>
          <c:h val="8.9240303295421528E-2"/>
        </c:manualLayout>
      </c:layout>
      <c:overlay val="0"/>
    </c:legend>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49026520939E-2"/>
          <c:y val="0.16858237547892721"/>
          <c:w val="0.93888888888889122"/>
          <c:h val="0.83141762452107282"/>
        </c:manualLayout>
      </c:layout>
      <c:lineChart>
        <c:grouping val="standard"/>
        <c:varyColors val="0"/>
        <c:ser>
          <c:idx val="0"/>
          <c:order val="0"/>
          <c:tx>
            <c:strRef>
              <c:f>Sheet1!$A$9</c:f>
              <c:strCache>
                <c:ptCount val="1"/>
                <c:pt idx="0">
                  <c:v>ТВ</c:v>
                </c:pt>
              </c:strCache>
            </c:strRef>
          </c:tx>
          <c:spPr>
            <a:ln>
              <a:solidFill>
                <a:schemeClr val="accent1">
                  <a:lumMod val="75000"/>
                </a:schemeClr>
              </a:solidFill>
            </a:ln>
          </c:spPr>
          <c:marker>
            <c:symbol val="square"/>
            <c:size val="5"/>
            <c:spPr>
              <a:solidFill>
                <a:schemeClr val="accent1">
                  <a:lumMod val="75000"/>
                </a:schemeClr>
              </a:solidFill>
              <a:ln>
                <a:solidFill>
                  <a:schemeClr val="accent1">
                    <a:lumMod val="75000"/>
                  </a:schemeClr>
                </a:solidFill>
              </a:ln>
            </c:spPr>
          </c:marker>
          <c:dLbls>
            <c:dLbl>
              <c:idx val="0"/>
              <c:layout>
                <c:manualLayout>
                  <c:x val="-6.5174325224272342E-2"/>
                  <c:y val="-9.961746161040267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326-4CEC-9891-CCC9C014DAF4}"/>
                </c:ext>
              </c:extLst>
            </c:dLbl>
            <c:dLbl>
              <c:idx val="1"/>
              <c:layout>
                <c:manualLayout>
                  <c:x val="-5.2777777777777792E-2"/>
                  <c:y val="-8.42911877394636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326-4CEC-9891-CCC9C014DAF4}"/>
                </c:ext>
              </c:extLst>
            </c:dLbl>
            <c:dLbl>
              <c:idx val="2"/>
              <c:layout>
                <c:manualLayout>
                  <c:x val="-5.5555555555555455E-2"/>
                  <c:y val="-9.961685823754806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326-4CEC-9891-CCC9C014DAF4}"/>
                </c:ext>
              </c:extLst>
            </c:dLbl>
            <c:dLbl>
              <c:idx val="3"/>
              <c:layout>
                <c:manualLayout>
                  <c:x val="-0.05"/>
                  <c:y val="-9.19540229885057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326-4CEC-9891-CCC9C014DAF4}"/>
                </c:ext>
              </c:extLst>
            </c:dLbl>
            <c:dLbl>
              <c:idx val="4"/>
              <c:layout>
                <c:manualLayout>
                  <c:x val="-5.2238805970149252E-2"/>
                  <c:y val="-9.195402298850574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326-4CEC-9891-CCC9C014DAF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Sheet1!$B$7:$F$8</c:f>
              <c:multiLvlStrCache>
                <c:ptCount val="5"/>
                <c:lvl>
                  <c:pt idx="0">
                    <c:v>2015</c:v>
                  </c:pt>
                  <c:pt idx="1">
                    <c:v>2016</c:v>
                  </c:pt>
                  <c:pt idx="2">
                    <c:v>2017</c:v>
                  </c:pt>
                  <c:pt idx="3">
                    <c:v>2018</c:v>
                  </c:pt>
                  <c:pt idx="4">
                    <c:v>2019</c:v>
                  </c:pt>
                </c:lvl>
                <c:lvl>
                  <c:pt idx="0">
                    <c:v>5 ТВ</c:v>
                  </c:pt>
                  <c:pt idx="1">
                    <c:v>5 ТВ</c:v>
                  </c:pt>
                  <c:pt idx="2">
                    <c:v>5 ТВ</c:v>
                  </c:pt>
                  <c:pt idx="3">
                    <c:v>3ТВ</c:v>
                  </c:pt>
                  <c:pt idx="4">
                    <c:v>2ТВ</c:v>
                  </c:pt>
                </c:lvl>
              </c:multiLvlStrCache>
            </c:multiLvlStrRef>
          </c:cat>
          <c:val>
            <c:numRef>
              <c:f>Sheet1!$B$9:$F$9</c:f>
              <c:numCache>
                <c:formatCode>#,##0.00</c:formatCode>
                <c:ptCount val="5"/>
                <c:pt idx="0">
                  <c:v>45.6</c:v>
                </c:pt>
                <c:pt idx="1">
                  <c:v>65.92</c:v>
                </c:pt>
                <c:pt idx="2">
                  <c:v>64.410000000000025</c:v>
                </c:pt>
                <c:pt idx="3">
                  <c:v>92.4</c:v>
                </c:pt>
                <c:pt idx="4">
                  <c:v>73.31</c:v>
                </c:pt>
              </c:numCache>
            </c:numRef>
          </c:val>
          <c:smooth val="0"/>
          <c:extLst>
            <c:ext xmlns:c16="http://schemas.microsoft.com/office/drawing/2014/chart" uri="{C3380CC4-5D6E-409C-BE32-E72D297353CC}">
              <c16:uniqueId val="{00000005-1326-4CEC-9891-CCC9C014DAF4}"/>
            </c:ext>
          </c:extLst>
        </c:ser>
        <c:dLbls>
          <c:showLegendKey val="0"/>
          <c:showVal val="0"/>
          <c:showCatName val="0"/>
          <c:showSerName val="0"/>
          <c:showPercent val="0"/>
          <c:showBubbleSize val="0"/>
        </c:dLbls>
        <c:marker val="1"/>
        <c:smooth val="0"/>
        <c:axId val="36071296"/>
        <c:axId val="36072832"/>
      </c:lineChart>
      <c:catAx>
        <c:axId val="36071296"/>
        <c:scaling>
          <c:orientation val="minMax"/>
        </c:scaling>
        <c:delete val="1"/>
        <c:axPos val="b"/>
        <c:numFmt formatCode="General" sourceLinked="0"/>
        <c:majorTickMark val="out"/>
        <c:minorTickMark val="none"/>
        <c:tickLblPos val="none"/>
        <c:crossAx val="36072832"/>
        <c:crosses val="autoZero"/>
        <c:auto val="1"/>
        <c:lblAlgn val="ctr"/>
        <c:lblOffset val="100"/>
        <c:noMultiLvlLbl val="0"/>
      </c:catAx>
      <c:valAx>
        <c:axId val="36072832"/>
        <c:scaling>
          <c:orientation val="minMax"/>
        </c:scaling>
        <c:delete val="1"/>
        <c:axPos val="l"/>
        <c:numFmt formatCode="#,##0.00" sourceLinked="1"/>
        <c:majorTickMark val="out"/>
        <c:minorTickMark val="none"/>
        <c:tickLblPos val="none"/>
        <c:crossAx val="36071296"/>
        <c:crosses val="autoZero"/>
        <c:crossBetween val="between"/>
      </c:valAx>
    </c:plotArea>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555555555555575E-2"/>
          <c:y val="0.18750000000000014"/>
          <c:w val="0.93611111111111112"/>
          <c:h val="0.53737368766404203"/>
        </c:manualLayout>
      </c:layout>
      <c:barChart>
        <c:barDir val="col"/>
        <c:grouping val="clustered"/>
        <c:varyColors val="0"/>
        <c:ser>
          <c:idx val="0"/>
          <c:order val="0"/>
          <c:tx>
            <c:strRef>
              <c:f>Sheet1!$A$24</c:f>
              <c:strCache>
                <c:ptCount val="1"/>
                <c:pt idx="0">
                  <c:v>ТВ 24 Вести </c:v>
                </c:pt>
              </c:strCache>
            </c:strRef>
          </c:tx>
          <c:spPr>
            <a:solidFill>
              <a:schemeClr val="accent1">
                <a:lumMod val="75000"/>
              </a:schemeClr>
            </a:solidFill>
          </c:spPr>
          <c:invertIfNegative val="0"/>
          <c:dLbls>
            <c:dLbl>
              <c:idx val="1"/>
              <c:layout>
                <c:manualLayout>
                  <c:x val="-1.6666885389326425E-2"/>
                  <c:y val="9.259259259259328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1E4-4A1A-A127-B2785A20577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Sheet1!$B$23:$F$23</c:f>
              <c:numCache>
                <c:formatCode>General</c:formatCode>
                <c:ptCount val="5"/>
                <c:pt idx="0">
                  <c:v>2015</c:v>
                </c:pt>
                <c:pt idx="1">
                  <c:v>2016</c:v>
                </c:pt>
                <c:pt idx="2">
                  <c:v>2017</c:v>
                </c:pt>
                <c:pt idx="3">
                  <c:v>2018</c:v>
                </c:pt>
                <c:pt idx="4">
                  <c:v>2019</c:v>
                </c:pt>
              </c:numCache>
            </c:numRef>
          </c:cat>
          <c:val>
            <c:numRef>
              <c:f>Sheet1!$B$24:$F$24</c:f>
              <c:numCache>
                <c:formatCode>#,##0.00</c:formatCode>
                <c:ptCount val="5"/>
                <c:pt idx="0">
                  <c:v>21.459999999999987</c:v>
                </c:pt>
                <c:pt idx="1">
                  <c:v>33.1</c:v>
                </c:pt>
                <c:pt idx="2">
                  <c:v>55.68</c:v>
                </c:pt>
                <c:pt idx="3">
                  <c:v>88.984418000000005</c:v>
                </c:pt>
                <c:pt idx="4">
                  <c:v>66.86999999999999</c:v>
                </c:pt>
              </c:numCache>
            </c:numRef>
          </c:val>
          <c:extLst>
            <c:ext xmlns:c16="http://schemas.microsoft.com/office/drawing/2014/chart" uri="{C3380CC4-5D6E-409C-BE32-E72D297353CC}">
              <c16:uniqueId val="{00000001-71E4-4A1A-A127-B2785A205775}"/>
            </c:ext>
          </c:extLst>
        </c:ser>
        <c:ser>
          <c:idx val="1"/>
          <c:order val="1"/>
          <c:tx>
            <c:strRef>
              <c:f>Sheet1!$A$25</c:f>
              <c:strCache>
                <c:ptCount val="1"/>
                <c:pt idx="0">
                  <c:v>ТВ Наша ТВ</c:v>
                </c:pt>
              </c:strCache>
            </c:strRef>
          </c:tx>
          <c:spPr>
            <a:solidFill>
              <a:schemeClr val="accent3">
                <a:lumMod val="75000"/>
              </a:schemeClr>
            </a:solidFill>
          </c:spPr>
          <c:invertIfNegative val="0"/>
          <c:dLbls>
            <c:dLbl>
              <c:idx val="0"/>
              <c:layout>
                <c:manualLayout>
                  <c:x val="8.3333333333333367E-3"/>
                  <c:y val="9.259259259259328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1E4-4A1A-A127-B2785A205775}"/>
                </c:ext>
              </c:extLst>
            </c:dLbl>
            <c:dLbl>
              <c:idx val="1"/>
              <c:layout>
                <c:manualLayout>
                  <c:x val="2.5000000000000001E-2"/>
                  <c:y val="9.259259259259328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1E4-4A1A-A127-B2785A205775}"/>
                </c:ext>
              </c:extLst>
            </c:dLbl>
            <c:dLbl>
              <c:idx val="3"/>
              <c:layout>
                <c:manualLayout>
                  <c:x val="8.3333333333333367E-3"/>
                  <c:y val="-4.629629629629652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1E4-4A1A-A127-B2785A205775}"/>
                </c:ext>
              </c:extLst>
            </c:dLbl>
            <c:dLbl>
              <c:idx val="4"/>
              <c:layout>
                <c:manualLayout>
                  <c:x val="1.9444444444444445E-2"/>
                  <c:y val="-4.629629629629652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1E4-4A1A-A127-B2785A20577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Sheet1!$B$23:$F$23</c:f>
              <c:numCache>
                <c:formatCode>General</c:formatCode>
                <c:ptCount val="5"/>
                <c:pt idx="0">
                  <c:v>2015</c:v>
                </c:pt>
                <c:pt idx="1">
                  <c:v>2016</c:v>
                </c:pt>
                <c:pt idx="2">
                  <c:v>2017</c:v>
                </c:pt>
                <c:pt idx="3">
                  <c:v>2018</c:v>
                </c:pt>
                <c:pt idx="4">
                  <c:v>2019</c:v>
                </c:pt>
              </c:numCache>
            </c:numRef>
          </c:cat>
          <c:val>
            <c:numRef>
              <c:f>Sheet1!$B$25:$F$25</c:f>
              <c:numCache>
                <c:formatCode>#,##0.00</c:formatCode>
                <c:ptCount val="5"/>
                <c:pt idx="0">
                  <c:v>5.42</c:v>
                </c:pt>
                <c:pt idx="1">
                  <c:v>28.88</c:v>
                </c:pt>
                <c:pt idx="2">
                  <c:v>6.4300000000000024</c:v>
                </c:pt>
                <c:pt idx="3">
                  <c:v>2.4182579999999967</c:v>
                </c:pt>
                <c:pt idx="4">
                  <c:v>6.44</c:v>
                </c:pt>
              </c:numCache>
            </c:numRef>
          </c:val>
          <c:extLst>
            <c:ext xmlns:c16="http://schemas.microsoft.com/office/drawing/2014/chart" uri="{C3380CC4-5D6E-409C-BE32-E72D297353CC}">
              <c16:uniqueId val="{00000006-71E4-4A1A-A127-B2785A205775}"/>
            </c:ext>
          </c:extLst>
        </c:ser>
        <c:dLbls>
          <c:showLegendKey val="0"/>
          <c:showVal val="0"/>
          <c:showCatName val="0"/>
          <c:showSerName val="0"/>
          <c:showPercent val="0"/>
          <c:showBubbleSize val="0"/>
        </c:dLbls>
        <c:gapWidth val="150"/>
        <c:axId val="36106240"/>
        <c:axId val="36107776"/>
      </c:barChart>
      <c:catAx>
        <c:axId val="36106240"/>
        <c:scaling>
          <c:orientation val="minMax"/>
        </c:scaling>
        <c:delete val="0"/>
        <c:axPos val="b"/>
        <c:numFmt formatCode="General" sourceLinked="1"/>
        <c:majorTickMark val="out"/>
        <c:minorTickMark val="none"/>
        <c:tickLblPos val="nextTo"/>
        <c:crossAx val="36107776"/>
        <c:crosses val="autoZero"/>
        <c:auto val="1"/>
        <c:lblAlgn val="ctr"/>
        <c:lblOffset val="100"/>
        <c:noMultiLvlLbl val="0"/>
      </c:catAx>
      <c:valAx>
        <c:axId val="36107776"/>
        <c:scaling>
          <c:orientation val="minMax"/>
        </c:scaling>
        <c:delete val="1"/>
        <c:axPos val="l"/>
        <c:numFmt formatCode="#,##0.00" sourceLinked="1"/>
        <c:majorTickMark val="out"/>
        <c:minorTickMark val="none"/>
        <c:tickLblPos val="none"/>
        <c:crossAx val="36106240"/>
        <c:crosses val="autoZero"/>
        <c:crossBetween val="between"/>
      </c:valAx>
    </c:plotArea>
    <c:legend>
      <c:legendPos val="b"/>
      <c:layout/>
      <c:overlay val="0"/>
    </c:legend>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Sheet2!$B$8</c:f>
              <c:strCache>
                <c:ptCount val="1"/>
                <c:pt idx="0">
                  <c:v>ТВ 24 Вести </c:v>
                </c:pt>
              </c:strCache>
            </c:strRef>
          </c:tx>
          <c:spPr>
            <a:solidFill>
              <a:schemeClr val="accent3">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Sheet2!$C$7:$G$7</c:f>
              <c:numCache>
                <c:formatCode>General</c:formatCode>
                <c:ptCount val="5"/>
                <c:pt idx="0">
                  <c:v>2015</c:v>
                </c:pt>
                <c:pt idx="1">
                  <c:v>2016</c:v>
                </c:pt>
                <c:pt idx="2">
                  <c:v>2017</c:v>
                </c:pt>
                <c:pt idx="3">
                  <c:v>2018</c:v>
                </c:pt>
                <c:pt idx="4">
                  <c:v>2019</c:v>
                </c:pt>
              </c:numCache>
            </c:numRef>
          </c:cat>
          <c:val>
            <c:numRef>
              <c:f>Sheet2!$C$8:$G$8</c:f>
              <c:numCache>
                <c:formatCode>General</c:formatCode>
                <c:ptCount val="5"/>
                <c:pt idx="0">
                  <c:v>38.660000000000011</c:v>
                </c:pt>
                <c:pt idx="1">
                  <c:v>42.7</c:v>
                </c:pt>
                <c:pt idx="2">
                  <c:v>76.489999999999995</c:v>
                </c:pt>
                <c:pt idx="3">
                  <c:v>91.42</c:v>
                </c:pt>
                <c:pt idx="4" formatCode="#,##0.00">
                  <c:v>75.400000000000006</c:v>
                </c:pt>
              </c:numCache>
            </c:numRef>
          </c:val>
          <c:extLst>
            <c:ext xmlns:c16="http://schemas.microsoft.com/office/drawing/2014/chart" uri="{C3380CC4-5D6E-409C-BE32-E72D297353CC}">
              <c16:uniqueId val="{00000000-9F77-4786-8B5B-AED09F364FF7}"/>
            </c:ext>
          </c:extLst>
        </c:ser>
        <c:ser>
          <c:idx val="1"/>
          <c:order val="1"/>
          <c:tx>
            <c:strRef>
              <c:f>Sheet2!$B$9</c:f>
              <c:strCache>
                <c:ptCount val="1"/>
                <c:pt idx="0">
                  <c:v>ТВ Наша ТВ</c:v>
                </c:pt>
              </c:strCache>
            </c:strRef>
          </c:tx>
          <c:spPr>
            <a:solidFill>
              <a:schemeClr val="accent1">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Sheet2!$C$7:$G$7</c:f>
              <c:numCache>
                <c:formatCode>General</c:formatCode>
                <c:ptCount val="5"/>
                <c:pt idx="0">
                  <c:v>2015</c:v>
                </c:pt>
                <c:pt idx="1">
                  <c:v>2016</c:v>
                </c:pt>
                <c:pt idx="2">
                  <c:v>2017</c:v>
                </c:pt>
                <c:pt idx="3">
                  <c:v>2018</c:v>
                </c:pt>
                <c:pt idx="4">
                  <c:v>2019</c:v>
                </c:pt>
              </c:numCache>
            </c:numRef>
          </c:cat>
          <c:val>
            <c:numRef>
              <c:f>Sheet2!$C$9:$G$9</c:f>
              <c:numCache>
                <c:formatCode>General</c:formatCode>
                <c:ptCount val="5"/>
                <c:pt idx="0">
                  <c:v>15.139999999999999</c:v>
                </c:pt>
                <c:pt idx="1">
                  <c:v>22.01</c:v>
                </c:pt>
                <c:pt idx="2">
                  <c:v>13.68</c:v>
                </c:pt>
                <c:pt idx="3">
                  <c:v>13.860000000000024</c:v>
                </c:pt>
                <c:pt idx="4" formatCode="#,##0.00">
                  <c:v>6.56</c:v>
                </c:pt>
              </c:numCache>
            </c:numRef>
          </c:val>
          <c:extLst>
            <c:ext xmlns:c16="http://schemas.microsoft.com/office/drawing/2014/chart" uri="{C3380CC4-5D6E-409C-BE32-E72D297353CC}">
              <c16:uniqueId val="{00000001-9F77-4786-8B5B-AED09F364FF7}"/>
            </c:ext>
          </c:extLst>
        </c:ser>
        <c:dLbls>
          <c:showLegendKey val="0"/>
          <c:showVal val="0"/>
          <c:showCatName val="0"/>
          <c:showSerName val="0"/>
          <c:showPercent val="0"/>
          <c:showBubbleSize val="0"/>
        </c:dLbls>
        <c:gapWidth val="150"/>
        <c:axId val="36323328"/>
        <c:axId val="36324864"/>
      </c:barChart>
      <c:catAx>
        <c:axId val="36323328"/>
        <c:scaling>
          <c:orientation val="minMax"/>
        </c:scaling>
        <c:delete val="0"/>
        <c:axPos val="l"/>
        <c:numFmt formatCode="General" sourceLinked="1"/>
        <c:majorTickMark val="out"/>
        <c:minorTickMark val="none"/>
        <c:tickLblPos val="nextTo"/>
        <c:crossAx val="36324864"/>
        <c:crosses val="autoZero"/>
        <c:auto val="1"/>
        <c:lblAlgn val="ctr"/>
        <c:lblOffset val="100"/>
        <c:noMultiLvlLbl val="0"/>
      </c:catAx>
      <c:valAx>
        <c:axId val="36324864"/>
        <c:scaling>
          <c:orientation val="minMax"/>
        </c:scaling>
        <c:delete val="1"/>
        <c:axPos val="b"/>
        <c:numFmt formatCode="General" sourceLinked="1"/>
        <c:majorTickMark val="out"/>
        <c:minorTickMark val="none"/>
        <c:tickLblPos val="none"/>
        <c:crossAx val="36323328"/>
        <c:crosses val="autoZero"/>
        <c:crossBetween val="between"/>
      </c:valAx>
    </c:plotArea>
    <c:legend>
      <c:legendPos val="b"/>
      <c:layout/>
      <c:overlay val="0"/>
    </c:legend>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258064516129191E-2"/>
          <c:y val="9.1428571428571415E-2"/>
          <c:w val="0.9408602150537636"/>
          <c:h val="0.63980262467191662"/>
        </c:manualLayout>
      </c:layout>
      <c:barChart>
        <c:barDir val="bar"/>
        <c:grouping val="stacked"/>
        <c:varyColors val="0"/>
        <c:ser>
          <c:idx val="0"/>
          <c:order val="0"/>
          <c:tx>
            <c:strRef>
              <c:f>Sheet1!$B$21</c:f>
              <c:strCache>
                <c:ptCount val="1"/>
                <c:pt idx="0">
                  <c:v>Просечен дневен досег</c:v>
                </c:pt>
              </c:strCache>
            </c:strRef>
          </c:tx>
          <c:invertIfNegative val="0"/>
          <c:dLbls>
            <c:dLbl>
              <c:idx val="0"/>
              <c:layout>
                <c:manualLayout>
                  <c:x val="-0.20555555555555557"/>
                  <c:y val="0"/>
                </c:manualLayout>
              </c:layout>
              <c:tx>
                <c:rich>
                  <a:bodyPr/>
                  <a:lstStyle/>
                  <a:p>
                    <a:r>
                      <a:rPr lang="en-US" dirty="0" smtClean="0"/>
                      <a:t>12.50</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B8C-438B-90A4-E4FCECE3CAD8}"/>
                </c:ext>
              </c:extLst>
            </c:dLbl>
            <c:dLbl>
              <c:idx val="1"/>
              <c:layout>
                <c:manualLayout>
                  <c:x val="-7.5627169587672446E-2"/>
                  <c:y val="5.999250093738354E-7"/>
                </c:manualLayout>
              </c:layout>
              <c:tx>
                <c:rich>
                  <a:bodyPr/>
                  <a:lstStyle/>
                  <a:p>
                    <a:r>
                      <a:rPr lang="en-US" dirty="0" smtClean="0"/>
                      <a:t>1.53</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B8C-438B-90A4-E4FCECE3CAD8}"/>
                </c:ext>
              </c:extLst>
            </c:dLbl>
            <c:dLbl>
              <c:idx val="2"/>
              <c:layout>
                <c:manualLayout>
                  <c:x val="-0.1166666666666667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8C-438B-90A4-E4FCECE3CAD8}"/>
                </c:ext>
              </c:extLst>
            </c:dLbl>
            <c:dLbl>
              <c:idx val="3"/>
              <c:layout>
                <c:manualLayout>
                  <c:x val="-0.11388888888888885"/>
                  <c:y val="4.62962962962965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8C-438B-90A4-E4FCECE3CAD8}"/>
                </c:ext>
              </c:extLst>
            </c:dLbl>
            <c:dLbl>
              <c:idx val="4"/>
              <c:layout>
                <c:manualLayout>
                  <c:x val="-0.10000000000000003"/>
                  <c:y val="-4.243778136006759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8C-438B-90A4-E4FCECE3CAD8}"/>
                </c:ext>
              </c:extLst>
            </c:dLbl>
            <c:dLbl>
              <c:idx val="5"/>
              <c:layout>
                <c:manualLayout>
                  <c:x val="-9.1666666666667271E-2"/>
                  <c:y val="-4.62926509186355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8C-438B-90A4-E4FCECE3CAD8}"/>
                </c:ext>
              </c:extLst>
            </c:dLbl>
            <c:dLbl>
              <c:idx val="6"/>
              <c:layout>
                <c:manualLayout>
                  <c:x val="-5.8333333333333737E-2"/>
                  <c:y val="3.645377661125734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B8C-438B-90A4-E4FCECE3CAD8}"/>
                </c:ext>
              </c:extLst>
            </c:dLbl>
            <c:dLbl>
              <c:idx val="7"/>
              <c:layout>
                <c:manualLayout>
                  <c:x val="-5.5555555555555455E-2"/>
                  <c:y val="3.645377661125734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8C-438B-90A4-E4FCECE3CAD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Sheet1!$A$22:$A$23</c:f>
              <c:strCache>
                <c:ptCount val="2"/>
                <c:pt idx="0">
                  <c:v>24 Вести</c:v>
                </c:pt>
                <c:pt idx="1">
                  <c:v>ТВ Наша ТВ</c:v>
                </c:pt>
              </c:strCache>
            </c:strRef>
          </c:cat>
          <c:val>
            <c:numRef>
              <c:f>Sheet1!$B$22:$B$23</c:f>
              <c:numCache>
                <c:formatCode>0.00%</c:formatCode>
                <c:ptCount val="2"/>
                <c:pt idx="0">
                  <c:v>-0.125</c:v>
                </c:pt>
                <c:pt idx="1">
                  <c:v>-1.5299999999999998E-2</c:v>
                </c:pt>
              </c:numCache>
            </c:numRef>
          </c:val>
          <c:extLst>
            <c:ext xmlns:c16="http://schemas.microsoft.com/office/drawing/2014/chart" uri="{C3380CC4-5D6E-409C-BE32-E72D297353CC}">
              <c16:uniqueId val="{00000008-4B8C-438B-90A4-E4FCECE3CAD8}"/>
            </c:ext>
          </c:extLst>
        </c:ser>
        <c:ser>
          <c:idx val="1"/>
          <c:order val="1"/>
          <c:tx>
            <c:strRef>
              <c:f>Sheet1!$C$21</c:f>
              <c:strCache>
                <c:ptCount val="1"/>
                <c:pt idx="0">
                  <c:v>Просечен неделен досег</c:v>
                </c:pt>
              </c:strCache>
            </c:strRef>
          </c:tx>
          <c:spPr>
            <a:solidFill>
              <a:schemeClr val="accent3">
                <a:lumMod val="75000"/>
              </a:schemeClr>
            </a:solidFill>
          </c:spPr>
          <c:invertIfNegative val="0"/>
          <c:dLbls>
            <c:dLbl>
              <c:idx val="0"/>
              <c:layout>
                <c:manualLayout>
                  <c:x val="0.24166666666666678"/>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B8C-438B-90A4-E4FCECE3CAD8}"/>
                </c:ext>
              </c:extLst>
            </c:dLbl>
            <c:dLbl>
              <c:idx val="1"/>
              <c:layout>
                <c:manualLayout>
                  <c:x val="8.2706163745661268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B8C-438B-90A4-E4FCECE3CAD8}"/>
                </c:ext>
              </c:extLst>
            </c:dLbl>
            <c:dLbl>
              <c:idx val="2"/>
              <c:layout>
                <c:manualLayout>
                  <c:x val="0.14444444444444596"/>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8C-438B-90A4-E4FCECE3CAD8}"/>
                </c:ext>
              </c:extLst>
            </c:dLbl>
            <c:dLbl>
              <c:idx val="3"/>
              <c:layout>
                <c:manualLayout>
                  <c:x val="0.1361111111111112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B8C-438B-90A4-E4FCECE3CAD8}"/>
                </c:ext>
              </c:extLst>
            </c:dLbl>
            <c:dLbl>
              <c:idx val="4"/>
              <c:layout>
                <c:manualLayout>
                  <c:x val="0.11666666666666672"/>
                  <c:y val="4.243778136006759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8C-438B-90A4-E4FCECE3CAD8}"/>
                </c:ext>
              </c:extLst>
            </c:dLbl>
            <c:dLbl>
              <c:idx val="5"/>
              <c:layout>
                <c:manualLayout>
                  <c:x val="0.1222222222222230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B8C-438B-90A4-E4FCECE3CAD8}"/>
                </c:ext>
              </c:extLst>
            </c:dLbl>
            <c:dLbl>
              <c:idx val="6"/>
              <c:layout>
                <c:manualLayout>
                  <c:x val="5.5555555555555455E-2"/>
                  <c:y val="-3.645377661125734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B8C-438B-90A4-E4FCECE3CAD8}"/>
                </c:ext>
              </c:extLst>
            </c:dLbl>
            <c:dLbl>
              <c:idx val="7"/>
              <c:layout>
                <c:manualLayout>
                  <c:x val="5.833333333333373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B8C-438B-90A4-E4FCECE3CAD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Sheet1!$A$22:$A$23</c:f>
              <c:strCache>
                <c:ptCount val="2"/>
                <c:pt idx="0">
                  <c:v>24 Вести</c:v>
                </c:pt>
                <c:pt idx="1">
                  <c:v>ТВ Наша ТВ</c:v>
                </c:pt>
              </c:strCache>
            </c:strRef>
          </c:cat>
          <c:val>
            <c:numRef>
              <c:f>Sheet1!$C$22:$C$23</c:f>
              <c:numCache>
                <c:formatCode>0.00%</c:formatCode>
                <c:ptCount val="2"/>
                <c:pt idx="0">
                  <c:v>0.16789999999999999</c:v>
                </c:pt>
                <c:pt idx="1">
                  <c:v>1.8700000000000067E-2</c:v>
                </c:pt>
              </c:numCache>
            </c:numRef>
          </c:val>
          <c:extLst>
            <c:ext xmlns:c16="http://schemas.microsoft.com/office/drawing/2014/chart" uri="{C3380CC4-5D6E-409C-BE32-E72D297353CC}">
              <c16:uniqueId val="{00000011-4B8C-438B-90A4-E4FCECE3CAD8}"/>
            </c:ext>
          </c:extLst>
        </c:ser>
        <c:dLbls>
          <c:showLegendKey val="0"/>
          <c:showVal val="0"/>
          <c:showCatName val="0"/>
          <c:showSerName val="0"/>
          <c:showPercent val="0"/>
          <c:showBubbleSize val="0"/>
        </c:dLbls>
        <c:gapWidth val="150"/>
        <c:overlap val="100"/>
        <c:axId val="36414208"/>
        <c:axId val="36415744"/>
      </c:barChart>
      <c:catAx>
        <c:axId val="36414208"/>
        <c:scaling>
          <c:orientation val="minMax"/>
        </c:scaling>
        <c:delete val="1"/>
        <c:axPos val="l"/>
        <c:numFmt formatCode="General" sourceLinked="0"/>
        <c:majorTickMark val="out"/>
        <c:minorTickMark val="none"/>
        <c:tickLblPos val="none"/>
        <c:crossAx val="36415744"/>
        <c:crosses val="autoZero"/>
        <c:auto val="1"/>
        <c:lblAlgn val="ctr"/>
        <c:lblOffset val="100"/>
        <c:noMultiLvlLbl val="0"/>
      </c:catAx>
      <c:valAx>
        <c:axId val="36415744"/>
        <c:scaling>
          <c:orientation val="minMax"/>
        </c:scaling>
        <c:delete val="1"/>
        <c:axPos val="b"/>
        <c:numFmt formatCode="0.00%" sourceLinked="1"/>
        <c:majorTickMark val="out"/>
        <c:minorTickMark val="none"/>
        <c:tickLblPos val="none"/>
        <c:crossAx val="36414208"/>
        <c:crosses val="autoZero"/>
        <c:crossBetween val="between"/>
      </c:valAx>
    </c:plotArea>
    <c:legend>
      <c:legendPos val="b"/>
      <c:layout/>
      <c:overlay val="0"/>
    </c:legend>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9938132733408321E-2"/>
          <c:y val="7.6532251650361885E-2"/>
          <c:w val="0.94889663182346162"/>
          <c:h val="0.7398653797307595"/>
        </c:manualLayout>
      </c:layout>
      <c:barChart>
        <c:barDir val="col"/>
        <c:grouping val="clustered"/>
        <c:varyColors val="0"/>
        <c:ser>
          <c:idx val="0"/>
          <c:order val="0"/>
          <c:tx>
            <c:strRef>
              <c:f>Sheet1!$D$9</c:f>
              <c:strCache>
                <c:ptCount val="1"/>
                <c:pt idx="0">
                  <c:v>вкупни приходи</c:v>
                </c:pt>
              </c:strCache>
            </c:strRef>
          </c:tx>
          <c:spPr>
            <a:solidFill>
              <a:schemeClr val="accent1">
                <a:lumMod val="75000"/>
              </a:schemeClr>
            </a:solidFill>
          </c:spPr>
          <c:invertIfNegative val="0"/>
          <c:dLbls>
            <c:dLbl>
              <c:idx val="0"/>
              <c:layout>
                <c:manualLayout>
                  <c:x val="0"/>
                  <c:y val="1.075268817204301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712-4C24-84E9-BD4F1F015E0B}"/>
                </c:ext>
              </c:extLst>
            </c:dLbl>
            <c:spPr>
              <a:noFill/>
              <a:ln>
                <a:noFill/>
              </a:ln>
              <a:effectLst/>
            </c:spPr>
            <c:txPr>
              <a:bodyPr wrap="square" lIns="38100" tIns="19050" rIns="38100" bIns="19050" anchor="ctr">
                <a:spAutoFit/>
              </a:bodyPr>
              <a:lstStyle/>
              <a:p>
                <a:pPr>
                  <a:defRPr sz="1100">
                    <a:solidFill>
                      <a:schemeClr val="accent1">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Sheet1!$C$10:$C$13</c:f>
              <c:strCache>
                <c:ptCount val="4"/>
                <c:pt idx="0">
                  <c:v>ТВ Компани 21-М</c:v>
                </c:pt>
                <c:pt idx="1">
                  <c:v>ТВ Шења</c:v>
                </c:pt>
                <c:pt idx="2">
                  <c:v>ТВ Клан</c:v>
                </c:pt>
                <c:pt idx="3">
                  <c:v>ТВ Сонце</c:v>
                </c:pt>
              </c:strCache>
            </c:strRef>
          </c:cat>
          <c:val>
            <c:numRef>
              <c:f>Sheet1!$D$10:$D$13</c:f>
              <c:numCache>
                <c:formatCode>#,##0.00</c:formatCode>
                <c:ptCount val="4"/>
                <c:pt idx="0">
                  <c:v>32.204684999999998</c:v>
                </c:pt>
                <c:pt idx="1">
                  <c:v>13.634120999999997</c:v>
                </c:pt>
                <c:pt idx="2">
                  <c:v>10.256084000000024</c:v>
                </c:pt>
                <c:pt idx="3">
                  <c:v>0.392293</c:v>
                </c:pt>
              </c:numCache>
            </c:numRef>
          </c:val>
          <c:extLst>
            <c:ext xmlns:c16="http://schemas.microsoft.com/office/drawing/2014/chart" uri="{C3380CC4-5D6E-409C-BE32-E72D297353CC}">
              <c16:uniqueId val="{00000000-4712-4C24-84E9-BD4F1F015E0B}"/>
            </c:ext>
          </c:extLst>
        </c:ser>
        <c:ser>
          <c:idx val="1"/>
          <c:order val="1"/>
          <c:tx>
            <c:strRef>
              <c:f>Sheet1!$E$9</c:f>
              <c:strCache>
                <c:ptCount val="1"/>
                <c:pt idx="0">
                  <c:v>приходи од реклами</c:v>
                </c:pt>
              </c:strCache>
            </c:strRef>
          </c:tx>
          <c:spPr>
            <a:solidFill>
              <a:schemeClr val="accent3">
                <a:lumMod val="75000"/>
              </a:schemeClr>
            </a:solidFill>
          </c:spPr>
          <c:invertIfNegative val="0"/>
          <c:dLbls>
            <c:dLbl>
              <c:idx val="0"/>
              <c:layout>
                <c:manualLayout>
                  <c:x val="3.6778735991334173E-3"/>
                  <c:y val="5.456136164797582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712-4C24-84E9-BD4F1F015E0B}"/>
                </c:ext>
              </c:extLst>
            </c:dLbl>
            <c:dLbl>
              <c:idx val="1"/>
              <c:layout>
                <c:manualLayout>
                  <c:x val="2.5164354455693039E-2"/>
                  <c:y val="5.951912260967382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712-4C24-84E9-BD4F1F015E0B}"/>
                </c:ext>
              </c:extLst>
            </c:dLbl>
            <c:dLbl>
              <c:idx val="2"/>
              <c:layout>
                <c:manualLayout>
                  <c:x val="6.3233762446360869E-3"/>
                  <c:y val="1.19044778493597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712-4C24-84E9-BD4F1F015E0B}"/>
                </c:ext>
              </c:extLst>
            </c:dLbl>
            <c:dLbl>
              <c:idx val="3"/>
              <c:layout>
                <c:manualLayout>
                  <c:x val="1.8518518518518455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712-4C24-84E9-BD4F1F015E0B}"/>
                </c:ext>
              </c:extLst>
            </c:dLbl>
            <c:spPr>
              <a:noFill/>
              <a:ln>
                <a:noFill/>
              </a:ln>
              <a:effectLst/>
            </c:spPr>
            <c:txPr>
              <a:bodyPr wrap="square" lIns="38100" tIns="19050" rIns="38100" bIns="19050" anchor="ctr">
                <a:spAutoFit/>
              </a:bodyPr>
              <a:lstStyle/>
              <a:p>
                <a:pPr>
                  <a:defRPr sz="1100">
                    <a:solidFill>
                      <a:schemeClr val="accent3">
                        <a:lumMod val="7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Sheet1!$C$10:$C$13</c:f>
              <c:strCache>
                <c:ptCount val="4"/>
                <c:pt idx="0">
                  <c:v>ТВ Компани 21-М</c:v>
                </c:pt>
                <c:pt idx="1">
                  <c:v>ТВ Шења</c:v>
                </c:pt>
                <c:pt idx="2">
                  <c:v>ТВ Клан</c:v>
                </c:pt>
                <c:pt idx="3">
                  <c:v>ТВ Сонце</c:v>
                </c:pt>
              </c:strCache>
            </c:strRef>
          </c:cat>
          <c:val>
            <c:numRef>
              <c:f>Sheet1!$E$10:$E$13</c:f>
              <c:numCache>
                <c:formatCode>#,##0.00</c:formatCode>
                <c:ptCount val="4"/>
                <c:pt idx="0">
                  <c:v>31.115390999999999</c:v>
                </c:pt>
                <c:pt idx="1">
                  <c:v>13.612861000000001</c:v>
                </c:pt>
                <c:pt idx="2">
                  <c:v>10.253877000000001</c:v>
                </c:pt>
                <c:pt idx="3">
                  <c:v>0.26464100000000002</c:v>
                </c:pt>
              </c:numCache>
            </c:numRef>
          </c:val>
          <c:extLst>
            <c:ext xmlns:c16="http://schemas.microsoft.com/office/drawing/2014/chart" uri="{C3380CC4-5D6E-409C-BE32-E72D297353CC}">
              <c16:uniqueId val="{00000005-4712-4C24-84E9-BD4F1F015E0B}"/>
            </c:ext>
          </c:extLst>
        </c:ser>
        <c:dLbls>
          <c:showLegendKey val="0"/>
          <c:showVal val="0"/>
          <c:showCatName val="0"/>
          <c:showSerName val="0"/>
          <c:showPercent val="0"/>
          <c:showBubbleSize val="0"/>
        </c:dLbls>
        <c:gapWidth val="150"/>
        <c:axId val="60430592"/>
        <c:axId val="59551744"/>
      </c:barChart>
      <c:catAx>
        <c:axId val="60430592"/>
        <c:scaling>
          <c:orientation val="minMax"/>
        </c:scaling>
        <c:delete val="0"/>
        <c:axPos val="b"/>
        <c:numFmt formatCode="General" sourceLinked="0"/>
        <c:majorTickMark val="out"/>
        <c:minorTickMark val="none"/>
        <c:tickLblPos val="nextTo"/>
        <c:txPr>
          <a:bodyPr/>
          <a:lstStyle/>
          <a:p>
            <a:pPr>
              <a:defRPr sz="1050"/>
            </a:pPr>
            <a:endParaRPr lang="en-US"/>
          </a:p>
        </c:txPr>
        <c:crossAx val="59551744"/>
        <c:crosses val="autoZero"/>
        <c:auto val="1"/>
        <c:lblAlgn val="ctr"/>
        <c:lblOffset val="100"/>
        <c:noMultiLvlLbl val="0"/>
      </c:catAx>
      <c:valAx>
        <c:axId val="59551744"/>
        <c:scaling>
          <c:orientation val="minMax"/>
        </c:scaling>
        <c:delete val="1"/>
        <c:axPos val="l"/>
        <c:numFmt formatCode="#,##0.00" sourceLinked="1"/>
        <c:majorTickMark val="out"/>
        <c:minorTickMark val="none"/>
        <c:tickLblPos val="none"/>
        <c:crossAx val="60430592"/>
        <c:crosses val="autoZero"/>
        <c:crossBetween val="between"/>
      </c:valAx>
    </c:plotArea>
    <c:legend>
      <c:legendPos val="b"/>
      <c:layout>
        <c:manualLayout>
          <c:xMode val="edge"/>
          <c:yMode val="edge"/>
          <c:x val="0.17426884139482582"/>
          <c:y val="0.90492210651088023"/>
          <c:w val="0.70256559393490448"/>
          <c:h val="7.3572365954255731E-2"/>
        </c:manualLayout>
      </c:layout>
      <c:overlay val="0"/>
      <c:txPr>
        <a:bodyPr/>
        <a:lstStyle/>
        <a:p>
          <a:pPr>
            <a:defRPr sz="1000"/>
          </a:pPr>
          <a:endParaRPr lang="en-US"/>
        </a:p>
      </c:txPr>
    </c:legend>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194444444444544"/>
          <c:y val="0.19212962962962885"/>
          <c:w val="0.46388888888889118"/>
          <c:h val="0.7731481481481508"/>
        </c:manualLayout>
      </c:layout>
      <c:pieChart>
        <c:varyColors val="1"/>
        <c:ser>
          <c:idx val="0"/>
          <c:order val="0"/>
          <c:dLbls>
            <c:dLbl>
              <c:idx val="0"/>
              <c:layout>
                <c:manualLayout>
                  <c:x val="-0.18940704286964152"/>
                  <c:y val="-0.11736686140038953"/>
                </c:manualLayout>
              </c:layout>
              <c:tx>
                <c:rich>
                  <a:bodyPr/>
                  <a:lstStyle/>
                  <a:p>
                    <a:r>
                      <a:rPr lang="mk-MK" dirty="0"/>
                      <a:t>56</a:t>
                    </a:r>
                    <a:r>
                      <a:rPr lang="mk-MK" dirty="0" smtClean="0"/>
                      <a:t>%</a:t>
                    </a:r>
                  </a:p>
                  <a:p>
                    <a:r>
                      <a:rPr lang="mk-MK" dirty="0" smtClean="0"/>
                      <a:t>ТВ </a:t>
                    </a:r>
                    <a:r>
                      <a:rPr lang="mk-MK" dirty="0" err="1" smtClean="0"/>
                      <a:t>Компани</a:t>
                    </a:r>
                    <a:r>
                      <a:rPr lang="mk-MK" baseline="0" dirty="0" smtClean="0"/>
                      <a:t> 21-М</a:t>
                    </a:r>
                    <a:endParaRPr lang="mk-MK"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DF90-4088-B4D4-6A67C7F93FC4}"/>
                </c:ext>
              </c:extLst>
            </c:dLbl>
            <c:dLbl>
              <c:idx val="1"/>
              <c:layout>
                <c:manualLayout>
                  <c:x val="0.16134011373578303"/>
                  <c:y val="-0.1184160834062412"/>
                </c:manualLayout>
              </c:layout>
              <c:tx>
                <c:rich>
                  <a:bodyPr/>
                  <a:lstStyle/>
                  <a:p>
                    <a:r>
                      <a:rPr lang="mk-MK" dirty="0"/>
                      <a:t>25</a:t>
                    </a:r>
                    <a:r>
                      <a:rPr lang="mk-MK" dirty="0" smtClean="0"/>
                      <a:t>% </a:t>
                    </a:r>
                  </a:p>
                  <a:p>
                    <a:r>
                      <a:rPr lang="mk-MK" dirty="0" smtClean="0"/>
                      <a:t>ТВ Шења</a:t>
                    </a:r>
                    <a:endParaRPr lang="mk-MK"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DF90-4088-B4D4-6A67C7F93FC4}"/>
                </c:ext>
              </c:extLst>
            </c:dLbl>
            <c:dLbl>
              <c:idx val="2"/>
              <c:layout>
                <c:manualLayout>
                  <c:x val="0.10414479440070003"/>
                  <c:y val="0.23219371772076877"/>
                </c:manualLayout>
              </c:layout>
              <c:tx>
                <c:rich>
                  <a:bodyPr/>
                  <a:lstStyle/>
                  <a:p>
                    <a:r>
                      <a:rPr lang="mk-MK" dirty="0"/>
                      <a:t>19</a:t>
                    </a:r>
                    <a:r>
                      <a:rPr lang="mk-MK" dirty="0" smtClean="0"/>
                      <a:t>%</a:t>
                    </a:r>
                  </a:p>
                  <a:p>
                    <a:r>
                      <a:rPr lang="mk-MK" dirty="0" smtClean="0"/>
                      <a:t>ТВ Клан</a:t>
                    </a:r>
                    <a:endParaRPr lang="mk-MK" dirty="0"/>
                  </a:p>
                </c:rich>
              </c:tx>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DF90-4088-B4D4-6A67C7F93FC4}"/>
                </c:ext>
              </c:extLst>
            </c:dLbl>
            <c:dLbl>
              <c:idx val="3"/>
              <c:layout/>
              <c:tx>
                <c:rich>
                  <a:bodyPr/>
                  <a:lstStyle/>
                  <a:p>
                    <a:pPr>
                      <a:defRPr>
                        <a:solidFill>
                          <a:schemeClr val="tx1"/>
                        </a:solidFill>
                      </a:defRPr>
                    </a:pPr>
                    <a:r>
                      <a:rPr lang="mk-MK"/>
                      <a:t>0</a:t>
                    </a:r>
                    <a:r>
                      <a:rPr lang="mk-MK" smtClean="0"/>
                      <a:t>% </a:t>
                    </a:r>
                  </a:p>
                  <a:p>
                    <a:pPr>
                      <a:defRPr>
                        <a:solidFill>
                          <a:schemeClr val="tx1"/>
                        </a:solidFill>
                      </a:defRPr>
                    </a:pPr>
                    <a:r>
                      <a:rPr lang="mk-MK" smtClean="0"/>
                      <a:t>ТВ Сонце</a:t>
                    </a:r>
                    <a:endParaRPr lang="mk-MK"/>
                  </a:p>
                </c:rich>
              </c:tx>
              <c:spPr/>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DF90-4088-B4D4-6A67C7F93FC4}"/>
                </c:ext>
              </c:extLst>
            </c:dLbl>
            <c:spPr>
              <a:noFill/>
              <a:ln>
                <a:noFill/>
              </a:ln>
              <a:effectLst/>
            </c:spPr>
            <c:txPr>
              <a:bodyPr/>
              <a:lstStyle/>
              <a:p>
                <a:pPr>
                  <a:defRPr>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Sheet1!$B$32:$B$35</c:f>
              <c:strCache>
                <c:ptCount val="4"/>
                <c:pt idx="0">
                  <c:v>ТВ Компани 21-М</c:v>
                </c:pt>
                <c:pt idx="1">
                  <c:v>ТВ Шења</c:v>
                </c:pt>
                <c:pt idx="2">
                  <c:v>ТВ Клан</c:v>
                </c:pt>
                <c:pt idx="3">
                  <c:v>ТВ Сонце</c:v>
                </c:pt>
              </c:strCache>
            </c:strRef>
          </c:cat>
          <c:val>
            <c:numRef>
              <c:f>Sheet1!$C$32:$C$35</c:f>
              <c:numCache>
                <c:formatCode>#,##0.00</c:formatCode>
                <c:ptCount val="4"/>
                <c:pt idx="0">
                  <c:v>31.115390999999999</c:v>
                </c:pt>
                <c:pt idx="1">
                  <c:v>13.612861000000001</c:v>
                </c:pt>
                <c:pt idx="2">
                  <c:v>10.253877000000001</c:v>
                </c:pt>
                <c:pt idx="3">
                  <c:v>0.26464100000000002</c:v>
                </c:pt>
              </c:numCache>
            </c:numRef>
          </c:val>
          <c:extLst>
            <c:ext xmlns:c16="http://schemas.microsoft.com/office/drawing/2014/chart" uri="{C3380CC4-5D6E-409C-BE32-E72D297353CC}">
              <c16:uniqueId val="{00000004-DF90-4088-B4D4-6A67C7F93FC4}"/>
            </c:ext>
          </c:extLst>
        </c:ser>
        <c:dLbls>
          <c:showLegendKey val="0"/>
          <c:showVal val="0"/>
          <c:showCatName val="0"/>
          <c:showSerName val="0"/>
          <c:showPercent val="0"/>
          <c:showBubbleSize val="0"/>
          <c:showLeaderLines val="0"/>
        </c:dLbls>
        <c:firstSliceAng val="0"/>
      </c:pieChart>
    </c:plotArea>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chemeClr val="accent1">
                <a:lumMod val="75000"/>
              </a:schemeClr>
            </a:solidFill>
          </c:spPr>
          <c:invertIfNegative val="0"/>
          <c:dLbls>
            <c:dLbl>
              <c:idx val="2"/>
              <c:layout/>
              <c:tx>
                <c:rich>
                  <a:bodyPr/>
                  <a:lstStyle/>
                  <a:p>
                    <a:r>
                      <a:rPr lang="en-US" dirty="0" smtClean="0"/>
                      <a:t>21.78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BB6-453F-AC72-455D29D20B0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Sheet2!$B$9:$B$12</c:f>
              <c:strCache>
                <c:ptCount val="4"/>
                <c:pt idx="0">
                  <c:v>ТВ Компани 21-М</c:v>
                </c:pt>
                <c:pt idx="1">
                  <c:v>ТВ Шења</c:v>
                </c:pt>
                <c:pt idx="2">
                  <c:v>ТВ Клан</c:v>
                </c:pt>
                <c:pt idx="3">
                  <c:v>ТВ Сонце</c:v>
                </c:pt>
              </c:strCache>
            </c:strRef>
          </c:cat>
          <c:val>
            <c:numRef>
              <c:f>Sheet2!$C$9:$C$12</c:f>
              <c:numCache>
                <c:formatCode>#,##0.00</c:formatCode>
                <c:ptCount val="4"/>
                <c:pt idx="0">
                  <c:v>63.943003000000004</c:v>
                </c:pt>
                <c:pt idx="1">
                  <c:v>11.833945000000002</c:v>
                </c:pt>
                <c:pt idx="2">
                  <c:v>21.775391999999989</c:v>
                </c:pt>
                <c:pt idx="3">
                  <c:v>15.773204</c:v>
                </c:pt>
              </c:numCache>
            </c:numRef>
          </c:val>
          <c:extLst>
            <c:ext xmlns:c16="http://schemas.microsoft.com/office/drawing/2014/chart" uri="{C3380CC4-5D6E-409C-BE32-E72D297353CC}">
              <c16:uniqueId val="{00000001-1BB6-453F-AC72-455D29D20B0E}"/>
            </c:ext>
          </c:extLst>
        </c:ser>
        <c:dLbls>
          <c:showLegendKey val="0"/>
          <c:showVal val="0"/>
          <c:showCatName val="0"/>
          <c:showSerName val="0"/>
          <c:showPercent val="0"/>
          <c:showBubbleSize val="0"/>
        </c:dLbls>
        <c:gapWidth val="150"/>
        <c:axId val="59689216"/>
        <c:axId val="60399616"/>
      </c:barChart>
      <c:catAx>
        <c:axId val="59689216"/>
        <c:scaling>
          <c:orientation val="minMax"/>
        </c:scaling>
        <c:delete val="0"/>
        <c:axPos val="l"/>
        <c:numFmt formatCode="General" sourceLinked="0"/>
        <c:majorTickMark val="out"/>
        <c:minorTickMark val="none"/>
        <c:tickLblPos val="nextTo"/>
        <c:crossAx val="60399616"/>
        <c:crosses val="autoZero"/>
        <c:auto val="1"/>
        <c:lblAlgn val="ctr"/>
        <c:lblOffset val="100"/>
        <c:noMultiLvlLbl val="0"/>
      </c:catAx>
      <c:valAx>
        <c:axId val="60399616"/>
        <c:scaling>
          <c:orientation val="minMax"/>
        </c:scaling>
        <c:delete val="1"/>
        <c:axPos val="b"/>
        <c:numFmt formatCode="#,##0.00" sourceLinked="1"/>
        <c:majorTickMark val="out"/>
        <c:minorTickMark val="none"/>
        <c:tickLblPos val="none"/>
        <c:crossAx val="59689216"/>
        <c:crosses val="autoZero"/>
        <c:crossBetween val="between"/>
      </c:valAx>
    </c:plotArea>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5540612682184858E-2"/>
          <c:y val="6.5476190476190479E-2"/>
          <c:w val="0.94891877463563035"/>
          <c:h val="0.57976096737907823"/>
        </c:manualLayout>
      </c:layout>
      <c:lineChart>
        <c:grouping val="standard"/>
        <c:varyColors val="0"/>
        <c:ser>
          <c:idx val="0"/>
          <c:order val="0"/>
          <c:tx>
            <c:strRef>
              <c:f>Sheet1!$A$70</c:f>
              <c:strCache>
                <c:ptCount val="1"/>
                <c:pt idx="0">
                  <c:v>МРТ</c:v>
                </c:pt>
              </c:strCache>
            </c:strRef>
          </c:tx>
          <c:spPr>
            <a:ln>
              <a:solidFill>
                <a:schemeClr val="accent1">
                  <a:lumMod val="75000"/>
                </a:schemeClr>
              </a:solidFill>
            </a:ln>
          </c:spPr>
          <c:marker>
            <c:symbol val="square"/>
            <c:size val="4"/>
            <c:spPr>
              <a:solidFill>
                <a:schemeClr val="accent1">
                  <a:lumMod val="75000"/>
                </a:schemeClr>
              </a:solidFill>
            </c:spPr>
          </c:marker>
          <c:dLbls>
            <c:dLbl>
              <c:idx val="0"/>
              <c:layout>
                <c:manualLayout>
                  <c:x val="-5.5979643765903295E-2"/>
                  <c:y val="7.87037037037038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F3D-9F4D-8F1D-6BE3A3613E09}"/>
                </c:ext>
              </c:extLst>
            </c:dLbl>
            <c:dLbl>
              <c:idx val="1"/>
              <c:layout>
                <c:manualLayout>
                  <c:x val="-6.1068702290076327E-2"/>
                  <c:y val="7.87037037037037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F3D-9F4D-8F1D-6BE3A3613E09}"/>
                </c:ext>
              </c:extLst>
            </c:dLbl>
            <c:dLbl>
              <c:idx val="2"/>
              <c:layout>
                <c:manualLayout>
                  <c:x val="-6.3613231552162933E-2"/>
                  <c:y val="7.4074074074074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F3D-9F4D-8F1D-6BE3A3613E09}"/>
                </c:ext>
              </c:extLst>
            </c:dLbl>
            <c:dLbl>
              <c:idx val="3"/>
              <c:layout>
                <c:manualLayout>
                  <c:x val="-4.5801526717557252E-2"/>
                  <c:y val="6.018518518518514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F3D-9F4D-8F1D-6BE3A3613E09}"/>
                </c:ext>
              </c:extLst>
            </c:dLbl>
            <c:dLbl>
              <c:idx val="4"/>
              <c:layout>
                <c:manualLayout>
                  <c:x val="-4.3256997455470833E-2"/>
                  <c:y val="6.0185185185185147E-2"/>
                </c:manualLayout>
              </c:layout>
              <c:tx>
                <c:rich>
                  <a:bodyPr/>
                  <a:lstStyle/>
                  <a:p>
                    <a:r>
                      <a:rPr lang="en-US" dirty="0" smtClean="0"/>
                      <a:t>928.68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F3D-9F4D-8F1D-6BE3A3613E0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Sheet1!$B$69:$F$69</c:f>
              <c:numCache>
                <c:formatCode>General</c:formatCode>
                <c:ptCount val="5"/>
                <c:pt idx="0">
                  <c:v>2015</c:v>
                </c:pt>
                <c:pt idx="1">
                  <c:v>2016</c:v>
                </c:pt>
                <c:pt idx="2">
                  <c:v>2017</c:v>
                </c:pt>
                <c:pt idx="3">
                  <c:v>2018</c:v>
                </c:pt>
                <c:pt idx="4">
                  <c:v>2019</c:v>
                </c:pt>
              </c:numCache>
            </c:numRef>
          </c:cat>
          <c:val>
            <c:numRef>
              <c:f>Sheet1!$B$70:$F$70</c:f>
              <c:numCache>
                <c:formatCode>#,##0.00</c:formatCode>
                <c:ptCount val="5"/>
                <c:pt idx="0">
                  <c:v>1284.1899999999998</c:v>
                </c:pt>
                <c:pt idx="1">
                  <c:v>1189.83</c:v>
                </c:pt>
                <c:pt idx="2">
                  <c:v>1037.49</c:v>
                </c:pt>
                <c:pt idx="3">
                  <c:v>949.93</c:v>
                </c:pt>
                <c:pt idx="4">
                  <c:v>928.82999999999947</c:v>
                </c:pt>
              </c:numCache>
            </c:numRef>
          </c:val>
          <c:smooth val="0"/>
          <c:extLst>
            <c:ext xmlns:c16="http://schemas.microsoft.com/office/drawing/2014/chart" uri="{C3380CC4-5D6E-409C-BE32-E72D297353CC}">
              <c16:uniqueId val="{00000005-CF3D-9F4D-8F1D-6BE3A3613E09}"/>
            </c:ext>
          </c:extLst>
        </c:ser>
        <c:ser>
          <c:idx val="1"/>
          <c:order val="1"/>
          <c:tx>
            <c:strRef>
              <c:f>Sheet1!$A$71</c:f>
              <c:strCache>
                <c:ptCount val="1"/>
                <c:pt idx="0">
                  <c:v>Комерцијални телевизии</c:v>
                </c:pt>
              </c:strCache>
            </c:strRef>
          </c:tx>
          <c:marker>
            <c:symbol val="square"/>
            <c:size val="4"/>
          </c:marker>
          <c:dLbls>
            <c:dLbl>
              <c:idx val="0"/>
              <c:layout>
                <c:manualLayout>
                  <c:x val="-5.5979643765903295E-2"/>
                  <c:y val="-4.62962962962965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F3D-9F4D-8F1D-6BE3A3613E09}"/>
                </c:ext>
              </c:extLst>
            </c:dLbl>
            <c:dLbl>
              <c:idx val="1"/>
              <c:layout>
                <c:manualLayout>
                  <c:x val="-6.6157760814249414E-2"/>
                  <c:y val="-6.944444444444443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F3D-9F4D-8F1D-6BE3A3613E09}"/>
                </c:ext>
              </c:extLst>
            </c:dLbl>
            <c:dLbl>
              <c:idx val="2"/>
              <c:layout>
                <c:manualLayout>
                  <c:x val="-5.3435114503816793E-2"/>
                  <c:y val="-6.481481481481522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CF3D-9F4D-8F1D-6BE3A3613E09}"/>
                </c:ext>
              </c:extLst>
            </c:dLbl>
            <c:dLbl>
              <c:idx val="3"/>
              <c:layout>
                <c:manualLayout>
                  <c:x val="-5.3435114503816793E-2"/>
                  <c:y val="-5.5555555555555455E-2"/>
                </c:manualLayout>
              </c:layout>
              <c:tx>
                <c:rich>
                  <a:bodyPr/>
                  <a:lstStyle/>
                  <a:p>
                    <a:r>
                      <a:rPr lang="en-US" dirty="0" smtClean="0"/>
                      <a:t>1,357.08</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821-4A31-9107-9E6C3E1B2B48}"/>
                </c:ext>
              </c:extLst>
            </c:dLbl>
            <c:dLbl>
              <c:idx val="4"/>
              <c:layout>
                <c:manualLayout>
                  <c:x val="-5.343511450381689E-2"/>
                  <c:y val="-6.94444444444445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CF3D-9F4D-8F1D-6BE3A3613E0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Sheet1!$B$69:$F$69</c:f>
              <c:numCache>
                <c:formatCode>General</c:formatCode>
                <c:ptCount val="5"/>
                <c:pt idx="0">
                  <c:v>2015</c:v>
                </c:pt>
                <c:pt idx="1">
                  <c:v>2016</c:v>
                </c:pt>
                <c:pt idx="2">
                  <c:v>2017</c:v>
                </c:pt>
                <c:pt idx="3">
                  <c:v>2018</c:v>
                </c:pt>
                <c:pt idx="4">
                  <c:v>2019</c:v>
                </c:pt>
              </c:numCache>
            </c:numRef>
          </c:cat>
          <c:val>
            <c:numRef>
              <c:f>Sheet1!$B$71:$F$71</c:f>
              <c:numCache>
                <c:formatCode>#,##0.00</c:formatCode>
                <c:ptCount val="5"/>
                <c:pt idx="0">
                  <c:v>1642.23</c:v>
                </c:pt>
                <c:pt idx="1">
                  <c:v>1540.1899999999998</c:v>
                </c:pt>
                <c:pt idx="2">
                  <c:v>1421.32</c:v>
                </c:pt>
                <c:pt idx="3">
                  <c:v>1357.07</c:v>
                </c:pt>
                <c:pt idx="4">
                  <c:v>1360.36</c:v>
                </c:pt>
              </c:numCache>
            </c:numRef>
          </c:val>
          <c:smooth val="0"/>
          <c:extLst>
            <c:ext xmlns:c16="http://schemas.microsoft.com/office/drawing/2014/chart" uri="{C3380CC4-5D6E-409C-BE32-E72D297353CC}">
              <c16:uniqueId val="{0000000B-CF3D-9F4D-8F1D-6BE3A3613E09}"/>
            </c:ext>
          </c:extLst>
        </c:ser>
        <c:ser>
          <c:idx val="2"/>
          <c:order val="2"/>
          <c:tx>
            <c:strRef>
              <c:f>Sheet1!$A$72</c:f>
              <c:strCache>
                <c:ptCount val="1"/>
                <c:pt idx="0">
                  <c:v>Комерцијални радиостаници</c:v>
                </c:pt>
              </c:strCache>
            </c:strRef>
          </c:tx>
          <c:marker>
            <c:symbol val="square"/>
            <c:size val="4"/>
          </c:marker>
          <c:dLbls>
            <c:dLbl>
              <c:idx val="0"/>
              <c:layout>
                <c:manualLayout>
                  <c:x val="-4.5801526717557252E-2"/>
                  <c:y val="-5.55555555555554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CF3D-9F4D-8F1D-6BE3A3613E09}"/>
                </c:ext>
              </c:extLst>
            </c:dLbl>
            <c:dLbl>
              <c:idx val="1"/>
              <c:layout>
                <c:manualLayout>
                  <c:x val="-4.8346055979643802E-2"/>
                  <c:y val="-5.09259259259259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CF3D-9F4D-8F1D-6BE3A3613E09}"/>
                </c:ext>
              </c:extLst>
            </c:dLbl>
            <c:dLbl>
              <c:idx val="2"/>
              <c:layout>
                <c:manualLayout>
                  <c:x val="-4.8346055979643802E-2"/>
                  <c:y val="-5.55555555555554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CF3D-9F4D-8F1D-6BE3A3613E09}"/>
                </c:ext>
              </c:extLst>
            </c:dLbl>
            <c:dLbl>
              <c:idx val="3"/>
              <c:layout>
                <c:manualLayout>
                  <c:x val="-5.3435114503816793E-2"/>
                  <c:y val="-5.5555555555555643E-2"/>
                </c:manualLayout>
              </c:layout>
              <c:tx>
                <c:rich>
                  <a:bodyPr/>
                  <a:lstStyle/>
                  <a:p>
                    <a:r>
                      <a:rPr lang="en-US" dirty="0" smtClean="0"/>
                      <a:t>144.64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CF3D-9F4D-8F1D-6BE3A3613E09}"/>
                </c:ext>
              </c:extLst>
            </c:dLbl>
            <c:dLbl>
              <c:idx val="4"/>
              <c:layout>
                <c:manualLayout>
                  <c:x val="-5.5979643765903385E-2"/>
                  <c:y val="-5.5555555555555643E-2"/>
                </c:manualLayout>
              </c:layout>
              <c:tx>
                <c:rich>
                  <a:bodyPr/>
                  <a:lstStyle/>
                  <a:p>
                    <a:r>
                      <a:rPr lang="en-US" dirty="0" smtClean="0"/>
                      <a:t>143.91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821-4A31-9107-9E6C3E1B2B4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Sheet1!$B$69:$F$69</c:f>
              <c:numCache>
                <c:formatCode>General</c:formatCode>
                <c:ptCount val="5"/>
                <c:pt idx="0">
                  <c:v>2015</c:v>
                </c:pt>
                <c:pt idx="1">
                  <c:v>2016</c:v>
                </c:pt>
                <c:pt idx="2">
                  <c:v>2017</c:v>
                </c:pt>
                <c:pt idx="3">
                  <c:v>2018</c:v>
                </c:pt>
                <c:pt idx="4">
                  <c:v>2019</c:v>
                </c:pt>
              </c:numCache>
            </c:numRef>
          </c:cat>
          <c:val>
            <c:numRef>
              <c:f>Sheet1!$B$72:$F$72</c:f>
              <c:numCache>
                <c:formatCode>General</c:formatCode>
                <c:ptCount val="5"/>
                <c:pt idx="0">
                  <c:v>175.84</c:v>
                </c:pt>
                <c:pt idx="1">
                  <c:v>180.13</c:v>
                </c:pt>
                <c:pt idx="2">
                  <c:v>150.03</c:v>
                </c:pt>
                <c:pt idx="3">
                  <c:v>144.63</c:v>
                </c:pt>
                <c:pt idx="4">
                  <c:v>140.68</c:v>
                </c:pt>
              </c:numCache>
            </c:numRef>
          </c:val>
          <c:smooth val="0"/>
          <c:extLst>
            <c:ext xmlns:c16="http://schemas.microsoft.com/office/drawing/2014/chart" uri="{C3380CC4-5D6E-409C-BE32-E72D297353CC}">
              <c16:uniqueId val="{00000011-CF3D-9F4D-8F1D-6BE3A3613E09}"/>
            </c:ext>
          </c:extLst>
        </c:ser>
        <c:dLbls>
          <c:showLegendKey val="0"/>
          <c:showVal val="0"/>
          <c:showCatName val="0"/>
          <c:showSerName val="0"/>
          <c:showPercent val="0"/>
          <c:showBubbleSize val="0"/>
        </c:dLbls>
        <c:marker val="1"/>
        <c:smooth val="0"/>
        <c:axId val="34183424"/>
        <c:axId val="34086912"/>
      </c:lineChart>
      <c:catAx>
        <c:axId val="34183424"/>
        <c:scaling>
          <c:orientation val="minMax"/>
        </c:scaling>
        <c:delete val="0"/>
        <c:axPos val="b"/>
        <c:numFmt formatCode="General" sourceLinked="1"/>
        <c:majorTickMark val="out"/>
        <c:minorTickMark val="none"/>
        <c:tickLblPos val="nextTo"/>
        <c:crossAx val="34086912"/>
        <c:crosses val="autoZero"/>
        <c:auto val="1"/>
        <c:lblAlgn val="ctr"/>
        <c:lblOffset val="100"/>
        <c:noMultiLvlLbl val="0"/>
      </c:catAx>
      <c:valAx>
        <c:axId val="34086912"/>
        <c:scaling>
          <c:orientation val="minMax"/>
        </c:scaling>
        <c:delete val="1"/>
        <c:axPos val="l"/>
        <c:numFmt formatCode="#,##0.00" sourceLinked="1"/>
        <c:majorTickMark val="out"/>
        <c:minorTickMark val="none"/>
        <c:tickLblPos val="none"/>
        <c:crossAx val="34183424"/>
        <c:crosses val="autoZero"/>
        <c:crossBetween val="between"/>
      </c:valAx>
    </c:plotArea>
    <c:legend>
      <c:legendPos val="b"/>
      <c:layout>
        <c:manualLayout>
          <c:xMode val="edge"/>
          <c:yMode val="edge"/>
          <c:x val="2.7234666491154979E-2"/>
          <c:y val="0.78035808023997011"/>
          <c:w val="0.92282627715013965"/>
          <c:h val="0.1990966048598764"/>
        </c:manualLayout>
      </c:layout>
      <c:overlay val="0"/>
    </c:legend>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8645833333333332E-2"/>
          <c:y val="6.1624649859944022E-2"/>
          <c:w val="0.94270833333333415"/>
          <c:h val="0.71428571428571463"/>
        </c:manualLayout>
      </c:layout>
      <c:barChart>
        <c:barDir val="col"/>
        <c:grouping val="stacked"/>
        <c:varyColors val="0"/>
        <c:ser>
          <c:idx val="0"/>
          <c:order val="0"/>
          <c:tx>
            <c:strRef>
              <c:f>Sheet3!$B$1</c:f>
              <c:strCache>
                <c:ptCount val="1"/>
                <c:pt idx="0">
                  <c:v>добивка</c:v>
                </c:pt>
              </c:strCache>
            </c:strRef>
          </c:tx>
          <c:spPr>
            <a:solidFill>
              <a:schemeClr val="accent1">
                <a:lumMod val="75000"/>
              </a:schemeClr>
            </a:solidFill>
          </c:spPr>
          <c:invertIfNegative val="0"/>
          <c:cat>
            <c:strRef>
              <c:f>Sheet3!$A$2:$A$5</c:f>
              <c:strCache>
                <c:ptCount val="4"/>
                <c:pt idx="0">
                  <c:v>ТВ Компани 21-М</c:v>
                </c:pt>
                <c:pt idx="1">
                  <c:v>ТВ Шења</c:v>
                </c:pt>
                <c:pt idx="2">
                  <c:v>ТВ Клан</c:v>
                </c:pt>
                <c:pt idx="3">
                  <c:v>ТВ Сонце</c:v>
                </c:pt>
              </c:strCache>
            </c:strRef>
          </c:cat>
          <c:val>
            <c:numRef>
              <c:f>Sheet3!$B$2:$B$5</c:f>
              <c:numCache>
                <c:formatCode>#,##0.00</c:formatCode>
                <c:ptCount val="4"/>
                <c:pt idx="0">
                  <c:v>0</c:v>
                </c:pt>
                <c:pt idx="1">
                  <c:v>1.607675</c:v>
                </c:pt>
                <c:pt idx="2">
                  <c:v>0</c:v>
                </c:pt>
                <c:pt idx="3">
                  <c:v>0</c:v>
                </c:pt>
              </c:numCache>
            </c:numRef>
          </c:val>
          <c:extLst>
            <c:ext xmlns:c16="http://schemas.microsoft.com/office/drawing/2014/chart" uri="{C3380CC4-5D6E-409C-BE32-E72D297353CC}">
              <c16:uniqueId val="{00000000-BE02-466D-9127-E97049C9B96F}"/>
            </c:ext>
          </c:extLst>
        </c:ser>
        <c:ser>
          <c:idx val="1"/>
          <c:order val="1"/>
          <c:tx>
            <c:strRef>
              <c:f>Sheet3!$C$1</c:f>
              <c:strCache>
                <c:ptCount val="1"/>
                <c:pt idx="0">
                  <c:v>загуба</c:v>
                </c:pt>
              </c:strCache>
            </c:strRef>
          </c:tx>
          <c:spPr>
            <a:solidFill>
              <a:schemeClr val="accent3">
                <a:lumMod val="75000"/>
              </a:schemeClr>
            </a:solidFill>
          </c:spPr>
          <c:invertIfNegative val="0"/>
          <c:dLbls>
            <c:dLbl>
              <c:idx val="0"/>
              <c:layout>
                <c:manualLayout>
                  <c:x val="-2.7777777777778056E-3"/>
                  <c:y val="-3.4782608695652174E-2"/>
                </c:manualLayout>
              </c:layout>
              <c:spPr/>
              <c:txPr>
                <a:bodyPr/>
                <a:lstStyle/>
                <a:p>
                  <a:pPr>
                    <a:defRPr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E02-466D-9127-E97049C9B96F}"/>
                </c:ext>
              </c:extLst>
            </c:dLbl>
            <c:dLbl>
              <c:idx val="1"/>
              <c:layout>
                <c:manualLayout>
                  <c:x val="5.5555555555555558E-3"/>
                  <c:y val="-5.6763208946707992E-2"/>
                </c:manualLayout>
              </c:layout>
              <c:tx>
                <c:rich>
                  <a:bodyPr/>
                  <a:lstStyle/>
                  <a:p>
                    <a:pPr>
                      <a:defRPr>
                        <a:solidFill>
                          <a:sysClr val="windowText" lastClr="000000"/>
                        </a:solidFill>
                      </a:defRPr>
                    </a:pPr>
                    <a:r>
                      <a:rPr lang="en-US">
                        <a:solidFill>
                          <a:sysClr val="windowText" lastClr="000000"/>
                        </a:solidFill>
                      </a:rPr>
                      <a:t>1.61</a:t>
                    </a:r>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E02-466D-9127-E97049C9B96F}"/>
                </c:ext>
              </c:extLst>
            </c:dLbl>
            <c:dLbl>
              <c:idx val="2"/>
              <c:layout>
                <c:manualLayout>
                  <c:x val="-2.60416666666667E-3"/>
                  <c:y val="-4.2137673967224738E-2"/>
                </c:manualLayout>
              </c:layout>
              <c:spPr/>
              <c:txPr>
                <a:bodyPr/>
                <a:lstStyle/>
                <a:p>
                  <a:pPr>
                    <a:defRPr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E02-466D-9127-E97049C9B96F}"/>
                </c:ext>
              </c:extLst>
            </c:dLbl>
            <c:dLbl>
              <c:idx val="3"/>
              <c:layout>
                <c:manualLayout>
                  <c:x val="-2.4304872047243163E-3"/>
                  <c:y val="-7.5751560466706364E-2"/>
                </c:manualLayout>
              </c:layout>
              <c:spPr/>
              <c:txPr>
                <a:bodyPr/>
                <a:lstStyle/>
                <a:p>
                  <a:pPr>
                    <a:defRPr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E02-466D-9127-E97049C9B96F}"/>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Sheet3!$A$2:$A$5</c:f>
              <c:strCache>
                <c:ptCount val="4"/>
                <c:pt idx="0">
                  <c:v>ТВ Компани 21-М</c:v>
                </c:pt>
                <c:pt idx="1">
                  <c:v>ТВ Шења</c:v>
                </c:pt>
                <c:pt idx="2">
                  <c:v>ТВ Клан</c:v>
                </c:pt>
                <c:pt idx="3">
                  <c:v>ТВ Сонце</c:v>
                </c:pt>
              </c:strCache>
            </c:strRef>
          </c:cat>
          <c:val>
            <c:numRef>
              <c:f>Sheet3!$C$2:$C$5</c:f>
              <c:numCache>
                <c:formatCode>#,##0.00</c:formatCode>
                <c:ptCount val="4"/>
                <c:pt idx="0">
                  <c:v>-31.73831699999992</c:v>
                </c:pt>
                <c:pt idx="1">
                  <c:v>0</c:v>
                </c:pt>
                <c:pt idx="2">
                  <c:v>-11.519308000000001</c:v>
                </c:pt>
                <c:pt idx="3">
                  <c:v>-15.38091</c:v>
                </c:pt>
              </c:numCache>
            </c:numRef>
          </c:val>
          <c:extLst>
            <c:ext xmlns:c16="http://schemas.microsoft.com/office/drawing/2014/chart" uri="{C3380CC4-5D6E-409C-BE32-E72D297353CC}">
              <c16:uniqueId val="{00000005-BE02-466D-9127-E97049C9B96F}"/>
            </c:ext>
          </c:extLst>
        </c:ser>
        <c:dLbls>
          <c:showLegendKey val="0"/>
          <c:showVal val="0"/>
          <c:showCatName val="0"/>
          <c:showSerName val="0"/>
          <c:showPercent val="0"/>
          <c:showBubbleSize val="0"/>
        </c:dLbls>
        <c:gapWidth val="152"/>
        <c:overlap val="100"/>
        <c:axId val="62019840"/>
        <c:axId val="62038016"/>
      </c:barChart>
      <c:catAx>
        <c:axId val="62019840"/>
        <c:scaling>
          <c:orientation val="minMax"/>
        </c:scaling>
        <c:delete val="0"/>
        <c:axPos val="b"/>
        <c:numFmt formatCode="General" sourceLinked="0"/>
        <c:majorTickMark val="out"/>
        <c:minorTickMark val="none"/>
        <c:tickLblPos val="nextTo"/>
        <c:crossAx val="62038016"/>
        <c:crosses val="autoZero"/>
        <c:auto val="1"/>
        <c:lblAlgn val="ctr"/>
        <c:lblOffset val="100"/>
        <c:noMultiLvlLbl val="0"/>
      </c:catAx>
      <c:valAx>
        <c:axId val="62038016"/>
        <c:scaling>
          <c:orientation val="minMax"/>
        </c:scaling>
        <c:delete val="1"/>
        <c:axPos val="l"/>
        <c:numFmt formatCode="#,##0.00" sourceLinked="1"/>
        <c:majorTickMark val="out"/>
        <c:minorTickMark val="none"/>
        <c:tickLblPos val="none"/>
        <c:crossAx val="62019840"/>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Sheet1!$B$30</c:f>
              <c:strCache>
                <c:ptCount val="1"/>
                <c:pt idx="0">
                  <c:v>Просечен дневен досег</c:v>
                </c:pt>
              </c:strCache>
            </c:strRef>
          </c:tx>
          <c:spPr>
            <a:solidFill>
              <a:schemeClr val="accent1">
                <a:lumMod val="75000"/>
              </a:schemeClr>
            </a:solidFill>
          </c:spPr>
          <c:invertIfNegative val="0"/>
          <c:dLbls>
            <c:dLbl>
              <c:idx val="0"/>
              <c:layout>
                <c:manualLayout>
                  <c:x val="-0.18282828282828345"/>
                  <c:y val="3.6453776611257259E-7"/>
                </c:manualLayout>
              </c:layout>
              <c:tx>
                <c:rich>
                  <a:bodyPr/>
                  <a:lstStyle/>
                  <a:p>
                    <a:r>
                      <a:rPr lang="en-US" dirty="0" smtClean="0"/>
                      <a:t>3.58</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253-4227-9113-E096C3BE802E}"/>
                </c:ext>
              </c:extLst>
            </c:dLbl>
            <c:dLbl>
              <c:idx val="1"/>
              <c:layout>
                <c:manualLayout>
                  <c:x val="-0.15252525252525312"/>
                  <c:y val="3.6453776611257259E-7"/>
                </c:manualLayout>
              </c:layout>
              <c:tx>
                <c:rich>
                  <a:bodyPr/>
                  <a:lstStyle/>
                  <a:p>
                    <a:r>
                      <a:rPr lang="en-US" dirty="0" smtClean="0"/>
                      <a:t>2.68</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253-4227-9113-E096C3BE802E}"/>
                </c:ext>
              </c:extLst>
            </c:dLbl>
            <c:dLbl>
              <c:idx val="2"/>
              <c:layout>
                <c:manualLayout>
                  <c:x val="-0.1393939393939394"/>
                  <c:y val="3.6453776611257259E-7"/>
                </c:manualLayout>
              </c:layout>
              <c:tx>
                <c:rich>
                  <a:bodyPr/>
                  <a:lstStyle/>
                  <a:p>
                    <a:r>
                      <a:rPr lang="en-US" dirty="0" smtClean="0"/>
                      <a:t>2.04</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253-4227-9113-E096C3BE802E}"/>
                </c:ext>
              </c:extLst>
            </c:dLbl>
            <c:dLbl>
              <c:idx val="3"/>
              <c:layout>
                <c:manualLayout>
                  <c:x val="-0.11388888888888885"/>
                  <c:y val="4.6296296296296589E-3"/>
                </c:manualLayout>
              </c:layout>
              <c:tx>
                <c:rich>
                  <a:bodyPr/>
                  <a:lstStyle/>
                  <a:p>
                    <a:r>
                      <a:rPr lang="en-US" dirty="0" smtClean="0"/>
                      <a:t>1.88</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253-4227-9113-E096C3BE802E}"/>
                </c:ext>
              </c:extLst>
            </c:dLbl>
            <c:dLbl>
              <c:idx val="4"/>
              <c:layout>
                <c:manualLayout>
                  <c:x val="-0.10000000000000003"/>
                  <c:y val="-4.243778136006767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53-4227-9113-E096C3BE802E}"/>
                </c:ext>
              </c:extLst>
            </c:dLbl>
            <c:dLbl>
              <c:idx val="5"/>
              <c:layout>
                <c:manualLayout>
                  <c:x val="-9.1666666666667326E-2"/>
                  <c:y val="-4.62926509186356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53-4227-9113-E096C3BE802E}"/>
                </c:ext>
              </c:extLst>
            </c:dLbl>
            <c:dLbl>
              <c:idx val="6"/>
              <c:layout>
                <c:manualLayout>
                  <c:x val="-5.8333333333333778E-2"/>
                  <c:y val="3.645377661125738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53-4227-9113-E096C3BE802E}"/>
                </c:ext>
              </c:extLst>
            </c:dLbl>
            <c:dLbl>
              <c:idx val="7"/>
              <c:layout>
                <c:manualLayout>
                  <c:x val="-5.5555555555555455E-2"/>
                  <c:y val="3.645377661125738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253-4227-9113-E096C3BE802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Sheet1!$A$31:$A$34</c:f>
              <c:strCache>
                <c:ptCount val="4"/>
                <c:pt idx="0">
                  <c:v>ТВ Компани 21-М</c:v>
                </c:pt>
                <c:pt idx="1">
                  <c:v>ТВ Шења</c:v>
                </c:pt>
                <c:pt idx="2">
                  <c:v>ТВ Клан</c:v>
                </c:pt>
                <c:pt idx="3">
                  <c:v>ТВ Сонце</c:v>
                </c:pt>
              </c:strCache>
            </c:strRef>
          </c:cat>
          <c:val>
            <c:numRef>
              <c:f>Sheet1!$B$31:$B$34</c:f>
              <c:numCache>
                <c:formatCode>0.00%</c:formatCode>
                <c:ptCount val="4"/>
                <c:pt idx="0">
                  <c:v>-3.5799999999999998E-2</c:v>
                </c:pt>
                <c:pt idx="1">
                  <c:v>-2.6800000000000056E-2</c:v>
                </c:pt>
                <c:pt idx="2">
                  <c:v>-2.0400000000000001E-2</c:v>
                </c:pt>
                <c:pt idx="3">
                  <c:v>-1.8799999999999997E-2</c:v>
                </c:pt>
              </c:numCache>
            </c:numRef>
          </c:val>
          <c:extLst>
            <c:ext xmlns:c16="http://schemas.microsoft.com/office/drawing/2014/chart" uri="{C3380CC4-5D6E-409C-BE32-E72D297353CC}">
              <c16:uniqueId val="{00000008-D253-4227-9113-E096C3BE802E}"/>
            </c:ext>
          </c:extLst>
        </c:ser>
        <c:ser>
          <c:idx val="1"/>
          <c:order val="1"/>
          <c:tx>
            <c:strRef>
              <c:f>Sheet1!$C$30</c:f>
              <c:strCache>
                <c:ptCount val="1"/>
                <c:pt idx="0">
                  <c:v>Просечен неделен досег</c:v>
                </c:pt>
              </c:strCache>
            </c:strRef>
          </c:tx>
          <c:spPr>
            <a:solidFill>
              <a:schemeClr val="accent3">
                <a:lumMod val="75000"/>
              </a:schemeClr>
            </a:solidFill>
          </c:spPr>
          <c:invertIfNegative val="0"/>
          <c:dLbls>
            <c:dLbl>
              <c:idx val="0"/>
              <c:layout>
                <c:manualLayout>
                  <c:x val="0.25934343434343426"/>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D253-4227-9113-E096C3BE802E}"/>
                </c:ext>
              </c:extLst>
            </c:dLbl>
            <c:dLbl>
              <c:idx val="1"/>
              <c:layout>
                <c:manualLayout>
                  <c:x val="0.23055555555555565"/>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D253-4227-9113-E096C3BE802E}"/>
                </c:ext>
              </c:extLst>
            </c:dLbl>
            <c:dLbl>
              <c:idx val="2"/>
              <c:layout>
                <c:manualLayout>
                  <c:x val="0.21262626262626291"/>
                  <c:y val="4.2437781360067394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D253-4227-9113-E096C3BE802E}"/>
                </c:ext>
              </c:extLst>
            </c:dLbl>
            <c:dLbl>
              <c:idx val="3"/>
              <c:layout>
                <c:manualLayout>
                  <c:x val="0.13611111111111121"/>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D253-4227-9113-E096C3BE802E}"/>
                </c:ext>
              </c:extLst>
            </c:dLbl>
            <c:dLbl>
              <c:idx val="4"/>
              <c:layout>
                <c:manualLayout>
                  <c:x val="0.11666666666666672"/>
                  <c:y val="4.243778136006767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253-4227-9113-E096C3BE802E}"/>
                </c:ext>
              </c:extLst>
            </c:dLbl>
            <c:dLbl>
              <c:idx val="5"/>
              <c:layout>
                <c:manualLayout>
                  <c:x val="0.1222222222222231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253-4227-9113-E096C3BE802E}"/>
                </c:ext>
              </c:extLst>
            </c:dLbl>
            <c:dLbl>
              <c:idx val="6"/>
              <c:layout>
                <c:manualLayout>
                  <c:x val="5.5555555555555455E-2"/>
                  <c:y val="-3.645377661125738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253-4227-9113-E096C3BE802E}"/>
                </c:ext>
              </c:extLst>
            </c:dLbl>
            <c:dLbl>
              <c:idx val="7"/>
              <c:layout>
                <c:manualLayout>
                  <c:x val="5.83333333333337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253-4227-9113-E096C3BE802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Sheet1!$A$31:$A$34</c:f>
              <c:strCache>
                <c:ptCount val="4"/>
                <c:pt idx="0">
                  <c:v>ТВ Компани 21-М</c:v>
                </c:pt>
                <c:pt idx="1">
                  <c:v>ТВ Шења</c:v>
                </c:pt>
                <c:pt idx="2">
                  <c:v>ТВ Клан</c:v>
                </c:pt>
                <c:pt idx="3">
                  <c:v>ТВ Сонце</c:v>
                </c:pt>
              </c:strCache>
            </c:strRef>
          </c:cat>
          <c:val>
            <c:numRef>
              <c:f>Sheet1!$C$31:$C$34</c:f>
              <c:numCache>
                <c:formatCode>0.00%</c:formatCode>
                <c:ptCount val="4"/>
                <c:pt idx="0">
                  <c:v>6.5400000000000014E-2</c:v>
                </c:pt>
                <c:pt idx="1">
                  <c:v>4.9100000000000033E-2</c:v>
                </c:pt>
                <c:pt idx="2">
                  <c:v>4.3299999999999998E-2</c:v>
                </c:pt>
                <c:pt idx="3">
                  <c:v>2.3099999999999999E-2</c:v>
                </c:pt>
              </c:numCache>
            </c:numRef>
          </c:val>
          <c:extLst>
            <c:ext xmlns:c16="http://schemas.microsoft.com/office/drawing/2014/chart" uri="{C3380CC4-5D6E-409C-BE32-E72D297353CC}">
              <c16:uniqueId val="{00000011-D253-4227-9113-E096C3BE802E}"/>
            </c:ext>
          </c:extLst>
        </c:ser>
        <c:dLbls>
          <c:showLegendKey val="0"/>
          <c:showVal val="0"/>
          <c:showCatName val="0"/>
          <c:showSerName val="0"/>
          <c:showPercent val="0"/>
          <c:showBubbleSize val="0"/>
        </c:dLbls>
        <c:gapWidth val="150"/>
        <c:overlap val="100"/>
        <c:axId val="61949056"/>
        <c:axId val="61950592"/>
      </c:barChart>
      <c:catAx>
        <c:axId val="61949056"/>
        <c:scaling>
          <c:orientation val="minMax"/>
        </c:scaling>
        <c:delete val="1"/>
        <c:axPos val="l"/>
        <c:numFmt formatCode="General" sourceLinked="0"/>
        <c:majorTickMark val="out"/>
        <c:minorTickMark val="none"/>
        <c:tickLblPos val="none"/>
        <c:crossAx val="61950592"/>
        <c:crosses val="autoZero"/>
        <c:auto val="1"/>
        <c:lblAlgn val="ctr"/>
        <c:lblOffset val="100"/>
        <c:noMultiLvlLbl val="0"/>
      </c:catAx>
      <c:valAx>
        <c:axId val="61950592"/>
        <c:scaling>
          <c:orientation val="minMax"/>
        </c:scaling>
        <c:delete val="1"/>
        <c:axPos val="b"/>
        <c:numFmt formatCode="0.00%" sourceLinked="1"/>
        <c:majorTickMark val="out"/>
        <c:minorTickMark val="none"/>
        <c:tickLblPos val="none"/>
        <c:crossAx val="61949056"/>
        <c:crosses val="autoZero"/>
        <c:crossBetween val="between"/>
      </c:valAx>
    </c:plotArea>
    <c:legend>
      <c:legendPos val="b"/>
      <c:layout>
        <c:manualLayout>
          <c:xMode val="edge"/>
          <c:yMode val="edge"/>
          <c:x val="6.6899679206765816E-2"/>
          <c:y val="0.7543897637795276"/>
          <c:w val="0.8402744240303297"/>
          <c:h val="0.17153616214639925"/>
        </c:manualLayout>
      </c:layout>
      <c:overlay val="0"/>
    </c:legend>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666666666666701E-2"/>
          <c:y val="4.3478260869565223E-2"/>
          <c:w val="0.93888888888889077"/>
          <c:h val="0.72066415611092094"/>
        </c:manualLayout>
      </c:layout>
      <c:barChart>
        <c:barDir val="col"/>
        <c:grouping val="clustered"/>
        <c:varyColors val="0"/>
        <c:ser>
          <c:idx val="0"/>
          <c:order val="0"/>
          <c:tx>
            <c:strRef>
              <c:f>Sheet1!$B$28</c:f>
              <c:strCache>
                <c:ptCount val="1"/>
                <c:pt idx="0">
                  <c:v>тв</c:v>
                </c:pt>
              </c:strCache>
            </c:strRef>
          </c:tx>
          <c:spPr>
            <a:solidFill>
              <a:schemeClr val="accent1">
                <a:lumMod val="75000"/>
              </a:schemeClr>
            </a:solidFill>
          </c:spPr>
          <c:invertIfNegative val="0"/>
          <c:dLbls>
            <c:dLbl>
              <c:idx val="0"/>
              <c:layout>
                <c:manualLayout>
                  <c:x val="0"/>
                  <c:y val="-1.427813204637778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D30-4C52-BC0F-6E9FBB371A89}"/>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Sheet1!$C$27:$G$27</c:f>
              <c:numCache>
                <c:formatCode>General</c:formatCode>
                <c:ptCount val="5"/>
                <c:pt idx="0">
                  <c:v>2015</c:v>
                </c:pt>
                <c:pt idx="1">
                  <c:v>2016</c:v>
                </c:pt>
                <c:pt idx="2">
                  <c:v>2017</c:v>
                </c:pt>
                <c:pt idx="3">
                  <c:v>2018</c:v>
                </c:pt>
                <c:pt idx="4">
                  <c:v>2019</c:v>
                </c:pt>
              </c:numCache>
            </c:numRef>
          </c:cat>
          <c:val>
            <c:numRef>
              <c:f>Sheet1!$C$28:$G$28</c:f>
              <c:numCache>
                <c:formatCode>General</c:formatCode>
                <c:ptCount val="5"/>
                <c:pt idx="0">
                  <c:v>250.59</c:v>
                </c:pt>
                <c:pt idx="1">
                  <c:v>199.05</c:v>
                </c:pt>
                <c:pt idx="2">
                  <c:v>102.38</c:v>
                </c:pt>
                <c:pt idx="3">
                  <c:v>77.02</c:v>
                </c:pt>
                <c:pt idx="4">
                  <c:v>79.33</c:v>
                </c:pt>
              </c:numCache>
            </c:numRef>
          </c:val>
          <c:extLst>
            <c:ext xmlns:c16="http://schemas.microsoft.com/office/drawing/2014/chart" uri="{C3380CC4-5D6E-409C-BE32-E72D297353CC}">
              <c16:uniqueId val="{00000001-ED30-4C52-BC0F-6E9FBB371A89}"/>
            </c:ext>
          </c:extLst>
        </c:ser>
        <c:dLbls>
          <c:showLegendKey val="0"/>
          <c:showVal val="0"/>
          <c:showCatName val="0"/>
          <c:showSerName val="0"/>
          <c:showPercent val="0"/>
          <c:showBubbleSize val="0"/>
        </c:dLbls>
        <c:gapWidth val="96"/>
        <c:axId val="62257792"/>
        <c:axId val="63818752"/>
      </c:barChart>
      <c:catAx>
        <c:axId val="62257792"/>
        <c:scaling>
          <c:orientation val="minMax"/>
        </c:scaling>
        <c:delete val="0"/>
        <c:axPos val="b"/>
        <c:numFmt formatCode="General" sourceLinked="1"/>
        <c:majorTickMark val="out"/>
        <c:minorTickMark val="none"/>
        <c:tickLblPos val="nextTo"/>
        <c:crossAx val="63818752"/>
        <c:crosses val="autoZero"/>
        <c:auto val="1"/>
        <c:lblAlgn val="ctr"/>
        <c:lblOffset val="100"/>
        <c:noMultiLvlLbl val="0"/>
      </c:catAx>
      <c:valAx>
        <c:axId val="63818752"/>
        <c:scaling>
          <c:orientation val="minMax"/>
        </c:scaling>
        <c:delete val="1"/>
        <c:axPos val="l"/>
        <c:numFmt formatCode="General" sourceLinked="1"/>
        <c:majorTickMark val="out"/>
        <c:minorTickMark val="none"/>
        <c:tickLblPos val="none"/>
        <c:crossAx val="62257792"/>
        <c:crosses val="autoZero"/>
        <c:crossBetween val="between"/>
      </c:valAx>
    </c:plotArea>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658848101733903"/>
          <c:y val="3.7414965986394697E-2"/>
          <c:w val="0.67170012199179363"/>
          <c:h val="0.92517006802721058"/>
        </c:manualLayout>
      </c:layout>
      <c:barChart>
        <c:barDir val="bar"/>
        <c:grouping val="clustered"/>
        <c:varyColors val="0"/>
        <c:ser>
          <c:idx val="0"/>
          <c:order val="0"/>
          <c:tx>
            <c:strRef>
              <c:f>Sheet4!$A$25</c:f>
              <c:strCache>
                <c:ptCount val="1"/>
                <c:pt idx="0">
                  <c:v>2018</c:v>
                </c:pt>
              </c:strCache>
            </c:strRef>
          </c:tx>
          <c:spPr>
            <a:solidFill>
              <a:schemeClr val="accent1">
                <a:lumMod val="75000"/>
              </a:schemeClr>
            </a:solidFill>
          </c:spPr>
          <c:invertIfNegative val="0"/>
          <c:dLbls>
            <c:dLbl>
              <c:idx val="1"/>
              <c:layout>
                <c:manualLayout>
                  <c:x val="-2.3474178403755574E-3"/>
                  <c:y val="3.401360544217702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757-4B1B-96B1-ACBDAC544BB5}"/>
                </c:ext>
              </c:extLst>
            </c:dLbl>
            <c:dLbl>
              <c:idx val="2"/>
              <c:layout>
                <c:manualLayout>
                  <c:x val="-7.0422535211267807E-3"/>
                  <c:y val="3.401360544217702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757-4B1B-96B1-ACBDAC544BB5}"/>
                </c:ext>
              </c:extLst>
            </c:dLbl>
            <c:dLbl>
              <c:idx val="4"/>
              <c:layout>
                <c:manualLayout>
                  <c:x val="9.3896713615023528E-3"/>
                  <c:y val="3.401360544217764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757-4B1B-96B1-ACBDAC544BB5}"/>
                </c:ext>
              </c:extLst>
            </c:dLbl>
            <c:dLbl>
              <c:idx val="5"/>
              <c:layout>
                <c:manualLayout>
                  <c:x val="-4.6948356807511304E-3"/>
                  <c:y val="3.401360544217702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757-4B1B-96B1-ACBDAC544BB5}"/>
                </c:ext>
              </c:extLst>
            </c:dLbl>
            <c:dLbl>
              <c:idx val="6"/>
              <c:layout>
                <c:manualLayout>
                  <c:x val="0"/>
                  <c:y val="3.401360544217702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757-4B1B-96B1-ACBDAC544BB5}"/>
                </c:ext>
              </c:extLst>
            </c:dLbl>
            <c:dLbl>
              <c:idx val="7"/>
              <c:layout>
                <c:manualLayout>
                  <c:x val="0"/>
                  <c:y val="3.401360544217702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757-4B1B-96B1-ACBDAC544BB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Sheet4!$B$24:$J$24</c:f>
              <c:strCache>
                <c:ptCount val="9"/>
                <c:pt idx="0">
                  <c:v>Д1-Црн Врв/Скопје</c:v>
                </c:pt>
                <c:pt idx="1">
                  <c:v>Д1-Црн Врв/Велес</c:v>
                </c:pt>
                <c:pt idx="2">
                  <c:v>Д2-Страцин</c:v>
                </c:pt>
                <c:pt idx="3">
                  <c:v>Д3-Туртел</c:v>
                </c:pt>
                <c:pt idx="4">
                  <c:v>Д4-Боскија</c:v>
                </c:pt>
                <c:pt idx="5">
                  <c:v>Д5-Пелистер</c:v>
                </c:pt>
                <c:pt idx="6">
                  <c:v>Д6-Мали Влај</c:v>
                </c:pt>
                <c:pt idx="7">
                  <c:v>Д7-Стогово</c:v>
                </c:pt>
                <c:pt idx="8">
                  <c:v>Д8-Попова Шапка</c:v>
                </c:pt>
              </c:strCache>
            </c:strRef>
          </c:cat>
          <c:val>
            <c:numRef>
              <c:f>Sheet4!$B$25:$J$25</c:f>
              <c:numCache>
                <c:formatCode>#,##0.00</c:formatCode>
                <c:ptCount val="9"/>
                <c:pt idx="0">
                  <c:v>39.740626000000006</c:v>
                </c:pt>
                <c:pt idx="1">
                  <c:v>3.0432489999999977</c:v>
                </c:pt>
                <c:pt idx="2">
                  <c:v>3.3068269999999926</c:v>
                </c:pt>
                <c:pt idx="3">
                  <c:v>10.187379999999999</c:v>
                </c:pt>
                <c:pt idx="4">
                  <c:v>7.8311299999999999</c:v>
                </c:pt>
                <c:pt idx="5">
                  <c:v>6.9349859999999817</c:v>
                </c:pt>
                <c:pt idx="6">
                  <c:v>5.0437649999999996</c:v>
                </c:pt>
                <c:pt idx="7">
                  <c:v>1.2267229999999998</c:v>
                </c:pt>
                <c:pt idx="8">
                  <c:v>13.387608</c:v>
                </c:pt>
              </c:numCache>
            </c:numRef>
          </c:val>
          <c:extLst>
            <c:ext xmlns:c16="http://schemas.microsoft.com/office/drawing/2014/chart" uri="{C3380CC4-5D6E-409C-BE32-E72D297353CC}">
              <c16:uniqueId val="{00000006-6757-4B1B-96B1-ACBDAC544BB5}"/>
            </c:ext>
          </c:extLst>
        </c:ser>
        <c:ser>
          <c:idx val="1"/>
          <c:order val="1"/>
          <c:tx>
            <c:strRef>
              <c:f>Sheet4!$A$26</c:f>
              <c:strCache>
                <c:ptCount val="1"/>
                <c:pt idx="0">
                  <c:v>2019</c:v>
                </c:pt>
              </c:strCache>
            </c:strRef>
          </c:tx>
          <c:spPr>
            <a:solidFill>
              <a:schemeClr val="accent3">
                <a:lumMod val="75000"/>
              </a:schemeClr>
            </a:solidFill>
          </c:spPr>
          <c:invertIfNegative val="0"/>
          <c:dLbls>
            <c:dLbl>
              <c:idx val="1"/>
              <c:layout>
                <c:manualLayout>
                  <c:x val="-4.6948356807512146E-3"/>
                  <c:y val="-6.802721088435383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6757-4B1B-96B1-ACBDAC544BB5}"/>
                </c:ext>
              </c:extLst>
            </c:dLbl>
            <c:dLbl>
              <c:idx val="3"/>
              <c:layout>
                <c:manualLayout>
                  <c:x val="-7.0422535211267807E-3"/>
                  <c:y val="-6.802721088435442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6757-4B1B-96B1-ACBDAC544BB5}"/>
                </c:ext>
              </c:extLst>
            </c:dLbl>
            <c:dLbl>
              <c:idx val="4"/>
              <c:layout>
                <c:manualLayout>
                  <c:x val="-2.3474178403756008E-3"/>
                  <c:y val="-1.020408163265311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6757-4B1B-96B1-ACBDAC544BB5}"/>
                </c:ext>
              </c:extLst>
            </c:dLbl>
            <c:dLbl>
              <c:idx val="5"/>
              <c:layout>
                <c:manualLayout>
                  <c:x val="0"/>
                  <c:y val="-6.802721088435383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6757-4B1B-96B1-ACBDAC544BB5}"/>
                </c:ext>
              </c:extLst>
            </c:dLbl>
            <c:dLbl>
              <c:idx val="6"/>
              <c:layout>
                <c:manualLayout>
                  <c:x val="4.3035496590490766E-17"/>
                  <c:y val="-3.401360544217702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757-4B1B-96B1-ACBDAC544BB5}"/>
                </c:ext>
              </c:extLst>
            </c:dLbl>
            <c:dLbl>
              <c:idx val="7"/>
              <c:layout>
                <c:manualLayout>
                  <c:x val="4.6948356807511738E-3"/>
                  <c:y val="-3.401360544217702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6757-4B1B-96B1-ACBDAC544BB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Sheet4!$B$24:$J$24</c:f>
              <c:strCache>
                <c:ptCount val="9"/>
                <c:pt idx="0">
                  <c:v>Д1-Црн Врв/Скопје</c:v>
                </c:pt>
                <c:pt idx="1">
                  <c:v>Д1-Црн Врв/Велес</c:v>
                </c:pt>
                <c:pt idx="2">
                  <c:v>Д2-Страцин</c:v>
                </c:pt>
                <c:pt idx="3">
                  <c:v>Д3-Туртел</c:v>
                </c:pt>
                <c:pt idx="4">
                  <c:v>Д4-Боскија</c:v>
                </c:pt>
                <c:pt idx="5">
                  <c:v>Д5-Пелистер</c:v>
                </c:pt>
                <c:pt idx="6">
                  <c:v>Д6-Мали Влај</c:v>
                </c:pt>
                <c:pt idx="7">
                  <c:v>Д7-Стогово</c:v>
                </c:pt>
                <c:pt idx="8">
                  <c:v>Д8-Попова Шапка</c:v>
                </c:pt>
              </c:strCache>
            </c:strRef>
          </c:cat>
          <c:val>
            <c:numRef>
              <c:f>Sheet4!$B$26:$J$26</c:f>
              <c:numCache>
                <c:formatCode>#,##0.00</c:formatCode>
                <c:ptCount val="9"/>
                <c:pt idx="0">
                  <c:v>27.05</c:v>
                </c:pt>
                <c:pt idx="1">
                  <c:v>3.19</c:v>
                </c:pt>
                <c:pt idx="2">
                  <c:v>0</c:v>
                </c:pt>
                <c:pt idx="3">
                  <c:v>10.92</c:v>
                </c:pt>
                <c:pt idx="4">
                  <c:v>10.49</c:v>
                </c:pt>
                <c:pt idx="5">
                  <c:v>9.92</c:v>
                </c:pt>
                <c:pt idx="6">
                  <c:v>6.3599999999999985</c:v>
                </c:pt>
                <c:pt idx="7">
                  <c:v>2.2400000000000002</c:v>
                </c:pt>
                <c:pt idx="8">
                  <c:v>9.3000000000000007</c:v>
                </c:pt>
              </c:numCache>
            </c:numRef>
          </c:val>
          <c:extLst>
            <c:ext xmlns:c16="http://schemas.microsoft.com/office/drawing/2014/chart" uri="{C3380CC4-5D6E-409C-BE32-E72D297353CC}">
              <c16:uniqueId val="{0000000D-6757-4B1B-96B1-ACBDAC544BB5}"/>
            </c:ext>
          </c:extLst>
        </c:ser>
        <c:dLbls>
          <c:showLegendKey val="0"/>
          <c:showVal val="0"/>
          <c:showCatName val="0"/>
          <c:showSerName val="0"/>
          <c:showPercent val="0"/>
          <c:showBubbleSize val="0"/>
        </c:dLbls>
        <c:gapWidth val="150"/>
        <c:axId val="63713664"/>
        <c:axId val="63715200"/>
      </c:barChart>
      <c:catAx>
        <c:axId val="63713664"/>
        <c:scaling>
          <c:orientation val="minMax"/>
        </c:scaling>
        <c:delete val="0"/>
        <c:axPos val="l"/>
        <c:numFmt formatCode="General" sourceLinked="0"/>
        <c:majorTickMark val="out"/>
        <c:minorTickMark val="none"/>
        <c:tickLblPos val="nextTo"/>
        <c:crossAx val="63715200"/>
        <c:crosses val="autoZero"/>
        <c:auto val="1"/>
        <c:lblAlgn val="ctr"/>
        <c:lblOffset val="100"/>
        <c:noMultiLvlLbl val="0"/>
      </c:catAx>
      <c:valAx>
        <c:axId val="63715200"/>
        <c:scaling>
          <c:orientation val="minMax"/>
        </c:scaling>
        <c:delete val="1"/>
        <c:axPos val="b"/>
        <c:numFmt formatCode="#,##0.00" sourceLinked="1"/>
        <c:majorTickMark val="out"/>
        <c:minorTickMark val="none"/>
        <c:tickLblPos val="none"/>
        <c:crossAx val="63713664"/>
        <c:crosses val="autoZero"/>
        <c:crossBetween val="between"/>
      </c:valAx>
    </c:plotArea>
    <c:legend>
      <c:legendPos val="r"/>
      <c:layout>
        <c:manualLayout>
          <c:xMode val="edge"/>
          <c:yMode val="edge"/>
          <c:x val="0.76072862371077077"/>
          <c:y val="0.30517167496920217"/>
          <c:w val="0.12435848643919505"/>
          <c:h val="0.17848060659084294"/>
        </c:manualLayout>
      </c:layout>
      <c:overlay val="0"/>
    </c:legend>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Sheet1!$C$49</c:f>
              <c:strCache>
                <c:ptCount val="1"/>
                <c:pt idx="0">
                  <c:v>2018</c:v>
                </c:pt>
              </c:strCache>
            </c:strRef>
          </c:tx>
          <c:spPr>
            <a:solidFill>
              <a:schemeClr val="accent1">
                <a:lumMod val="75000"/>
              </a:schemeClr>
            </a:solidFill>
          </c:spPr>
          <c:invertIfNegative val="0"/>
          <c:dLbls>
            <c:dLbl>
              <c:idx val="0"/>
              <c:layout>
                <c:manualLayout>
                  <c:x val="-5.5555555555555558E-3"/>
                  <c:y val="4.901961730346173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93E-45B7-9000-C9C9CD237285}"/>
                </c:ext>
              </c:extLst>
            </c:dLbl>
            <c:dLbl>
              <c:idx val="1"/>
              <c:layout>
                <c:manualLayout>
                  <c:x val="5.5555555555555558E-3"/>
                  <c:y val="9.803923460692346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93E-45B7-9000-C9C9CD237285}"/>
                </c:ext>
              </c:extLst>
            </c:dLbl>
            <c:dLbl>
              <c:idx val="6"/>
              <c:delete val="1"/>
              <c:extLst>
                <c:ext xmlns:c15="http://schemas.microsoft.com/office/drawing/2012/chart" uri="{CE6537A1-D6FC-4f65-9D91-7224C49458BB}"/>
                <c:ext xmlns:c16="http://schemas.microsoft.com/office/drawing/2014/chart" uri="{C3380CC4-5D6E-409C-BE32-E72D297353CC}">
                  <c16:uniqueId val="{00000002-493E-45B7-9000-C9C9CD237285}"/>
                </c:ext>
              </c:extLst>
            </c:dLbl>
            <c:dLbl>
              <c:idx val="9"/>
              <c:layout>
                <c:manualLayout>
                  <c:x val="0"/>
                  <c:y val="1.22549043258654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93E-45B7-9000-C9C9CD237285}"/>
                </c:ext>
              </c:extLst>
            </c:dLbl>
            <c:dLbl>
              <c:idx val="10"/>
              <c:layout>
                <c:manualLayout>
                  <c:x val="0"/>
                  <c:y val="2.450980865173086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93E-45B7-9000-C9C9CD237285}"/>
                </c:ext>
              </c:extLst>
            </c:dLbl>
            <c:dLbl>
              <c:idx val="11"/>
              <c:layout>
                <c:manualLayout>
                  <c:x val="-2.1872265966754156E-7"/>
                  <c:y val="9.803923460692346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93E-45B7-9000-C9C9CD237285}"/>
                </c:ext>
              </c:extLst>
            </c:dLbl>
            <c:dLbl>
              <c:idx val="14"/>
              <c:layout>
                <c:manualLayout>
                  <c:x val="-8.3333333333333332E-3"/>
                  <c:y val="1.22549043258654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493E-45B7-9000-C9C9CD237285}"/>
                </c:ext>
              </c:extLst>
            </c:dLbl>
            <c:dLbl>
              <c:idx val="18"/>
              <c:layout>
                <c:manualLayout>
                  <c:x val="-1.1111111111111112E-2"/>
                  <c:y val="7.352942595519259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493E-45B7-9000-C9C9CD23728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Sheet1!$B$50:$B$68</c:f>
              <c:strCache>
                <c:ptCount val="19"/>
                <c:pt idx="0">
                  <c:v>ТВ Феста</c:v>
                </c:pt>
                <c:pt idx="1">
                  <c:v>ТВ Нова</c:v>
                </c:pt>
                <c:pt idx="2">
                  <c:v>ТВ Кочани-ЛД</c:v>
                </c:pt>
                <c:pt idx="3">
                  <c:v>ТВ Канал 8</c:v>
                </c:pt>
                <c:pt idx="4">
                  <c:v>ТВ Протел</c:v>
                </c:pt>
                <c:pt idx="5">
                  <c:v>ТВ Канал 21</c:v>
                </c:pt>
                <c:pt idx="6">
                  <c:v>ТВ Здравкин</c:v>
                </c:pt>
                <c:pt idx="7">
                  <c:v>ТВ Свет</c:v>
                </c:pt>
                <c:pt idx="8">
                  <c:v>ТВ Канал Визија</c:v>
                </c:pt>
                <c:pt idx="9">
                  <c:v>ТВ Морис</c:v>
                </c:pt>
                <c:pt idx="10">
                  <c:v>ТВ Калтрина</c:v>
                </c:pt>
                <c:pt idx="11">
                  <c:v>ТВ Спектра</c:v>
                </c:pt>
                <c:pt idx="12">
                  <c:v>ТВ Дибра </c:v>
                </c:pt>
                <c:pt idx="13">
                  <c:v>ТВ Гурра</c:v>
                </c:pt>
                <c:pt idx="14">
                  <c:v>ТВ Аниса</c:v>
                </c:pt>
                <c:pt idx="15">
                  <c:v>ТВ Дуе</c:v>
                </c:pt>
                <c:pt idx="16">
                  <c:v>Г-ТВ </c:v>
                </c:pt>
                <c:pt idx="17">
                  <c:v>ТВ Плус</c:v>
                </c:pt>
                <c:pt idx="18">
                  <c:v>ТВ Ускана медиа</c:v>
                </c:pt>
              </c:strCache>
            </c:strRef>
          </c:cat>
          <c:val>
            <c:numRef>
              <c:f>Sheet1!$C$50:$C$68</c:f>
              <c:numCache>
                <c:formatCode>#,##0.00</c:formatCode>
                <c:ptCount val="19"/>
                <c:pt idx="0">
                  <c:v>0.54552800000000001</c:v>
                </c:pt>
                <c:pt idx="1">
                  <c:v>0.94922300000000004</c:v>
                </c:pt>
                <c:pt idx="2">
                  <c:v>1.2137260000000001</c:v>
                </c:pt>
                <c:pt idx="3">
                  <c:v>1.1573640000000001</c:v>
                </c:pt>
                <c:pt idx="4">
                  <c:v>1.5226219999999999</c:v>
                </c:pt>
                <c:pt idx="5">
                  <c:v>0.363875</c:v>
                </c:pt>
                <c:pt idx="6">
                  <c:v>0</c:v>
                </c:pt>
                <c:pt idx="7">
                  <c:v>0.73753899999999994</c:v>
                </c:pt>
                <c:pt idx="8">
                  <c:v>3.17</c:v>
                </c:pt>
                <c:pt idx="9">
                  <c:v>0.622</c:v>
                </c:pt>
                <c:pt idx="10">
                  <c:v>9.7919999999999993E-2</c:v>
                </c:pt>
                <c:pt idx="11">
                  <c:v>0.75088900000000003</c:v>
                </c:pt>
                <c:pt idx="12">
                  <c:v>0.91685499999999998</c:v>
                </c:pt>
                <c:pt idx="13">
                  <c:v>0.31379800000000002</c:v>
                </c:pt>
                <c:pt idx="14">
                  <c:v>0.306869</c:v>
                </c:pt>
                <c:pt idx="15">
                  <c:v>0.91</c:v>
                </c:pt>
                <c:pt idx="16">
                  <c:v>1.4023479999999999</c:v>
                </c:pt>
                <c:pt idx="17">
                  <c:v>1.246332</c:v>
                </c:pt>
                <c:pt idx="18">
                  <c:v>0.976051</c:v>
                </c:pt>
              </c:numCache>
            </c:numRef>
          </c:val>
          <c:extLst>
            <c:ext xmlns:c16="http://schemas.microsoft.com/office/drawing/2014/chart" uri="{C3380CC4-5D6E-409C-BE32-E72D297353CC}">
              <c16:uniqueId val="{00000008-493E-45B7-9000-C9C9CD237285}"/>
            </c:ext>
          </c:extLst>
        </c:ser>
        <c:ser>
          <c:idx val="1"/>
          <c:order val="1"/>
          <c:tx>
            <c:strRef>
              <c:f>Sheet1!$D$49</c:f>
              <c:strCache>
                <c:ptCount val="1"/>
                <c:pt idx="0">
                  <c:v>2019</c:v>
                </c:pt>
              </c:strCache>
            </c:strRef>
          </c:tx>
          <c:spPr>
            <a:solidFill>
              <a:schemeClr val="accent3">
                <a:lumMod val="75000"/>
              </a:schemeClr>
            </a:solidFill>
          </c:spPr>
          <c:invertIfNegative val="0"/>
          <c:dLbls>
            <c:dLbl>
              <c:idx val="2"/>
              <c:layout>
                <c:manualLayout>
                  <c:x val="-5.5555555555555558E-3"/>
                  <c:y val="-9.803923460692346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93E-45B7-9000-C9C9CD237285}"/>
                </c:ext>
              </c:extLst>
            </c:dLbl>
            <c:dLbl>
              <c:idx val="3"/>
              <c:layout>
                <c:manualLayout>
                  <c:x val="-1.7703216202452306E-2"/>
                  <c:y val="-4.901961730346173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93E-45B7-9000-C9C9CD237285}"/>
                </c:ext>
              </c:extLst>
            </c:dLbl>
            <c:dLbl>
              <c:idx val="4"/>
              <c:layout>
                <c:manualLayout>
                  <c:x val="5.5555555555555558E-3"/>
                  <c:y val="-1.470607818165782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493E-45B7-9000-C9C9CD237285}"/>
                </c:ext>
              </c:extLst>
            </c:dLbl>
            <c:dLbl>
              <c:idx val="5"/>
              <c:layout>
                <c:manualLayout>
                  <c:x val="-8.3333333333333332E-3"/>
                  <c:y val="-9.803923460692346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493E-45B7-9000-C9C9CD237285}"/>
                </c:ext>
              </c:extLst>
            </c:dLbl>
            <c:dLbl>
              <c:idx val="7"/>
              <c:layout>
                <c:manualLayout>
                  <c:x val="0"/>
                  <c:y val="-1.225490432586543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493E-45B7-9000-C9C9CD237285}"/>
                </c:ext>
              </c:extLst>
            </c:dLbl>
            <c:dLbl>
              <c:idx val="8"/>
              <c:layout>
                <c:manualLayout>
                  <c:x val="-5.5555555555555558E-3"/>
                  <c:y val="-7.352942595519259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493E-45B7-9000-C9C9CD237285}"/>
                </c:ext>
              </c:extLst>
            </c:dLbl>
            <c:dLbl>
              <c:idx val="9"/>
              <c:layout>
                <c:manualLayout>
                  <c:x val="1.1111111111111112E-2"/>
                  <c:y val="-2.450980865173086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493E-45B7-9000-C9C9CD237285}"/>
                </c:ext>
              </c:extLst>
            </c:dLbl>
            <c:dLbl>
              <c:idx val="11"/>
              <c:layout>
                <c:manualLayout>
                  <c:x val="-5.5555555555555558E-3"/>
                  <c:y val="-4.902154720965523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493E-45B7-9000-C9C9CD237285}"/>
                </c:ext>
              </c:extLst>
            </c:dLbl>
            <c:dLbl>
              <c:idx val="12"/>
              <c:layout>
                <c:manualLayout>
                  <c:x val="5.0925337632079971E-17"/>
                  <c:y val="-1.225490432586538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493E-45B7-9000-C9C9CD237285}"/>
                </c:ext>
              </c:extLst>
            </c:dLbl>
            <c:dLbl>
              <c:idx val="14"/>
              <c:layout>
                <c:manualLayout>
                  <c:x val="-8.3333333333333332E-3"/>
                  <c:y val="-2.450980865173086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493E-45B7-9000-C9C9CD23728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Sheet1!$B$50:$B$68</c:f>
              <c:strCache>
                <c:ptCount val="19"/>
                <c:pt idx="0">
                  <c:v>ТВ Феста</c:v>
                </c:pt>
                <c:pt idx="1">
                  <c:v>ТВ Нова</c:v>
                </c:pt>
                <c:pt idx="2">
                  <c:v>ТВ Кочани-ЛД</c:v>
                </c:pt>
                <c:pt idx="3">
                  <c:v>ТВ Канал 8</c:v>
                </c:pt>
                <c:pt idx="4">
                  <c:v>ТВ Протел</c:v>
                </c:pt>
                <c:pt idx="5">
                  <c:v>ТВ Канал 21</c:v>
                </c:pt>
                <c:pt idx="6">
                  <c:v>ТВ Здравкин</c:v>
                </c:pt>
                <c:pt idx="7">
                  <c:v>ТВ Свет</c:v>
                </c:pt>
                <c:pt idx="8">
                  <c:v>ТВ Канал Визија</c:v>
                </c:pt>
                <c:pt idx="9">
                  <c:v>ТВ Морис</c:v>
                </c:pt>
                <c:pt idx="10">
                  <c:v>ТВ Калтрина</c:v>
                </c:pt>
                <c:pt idx="11">
                  <c:v>ТВ Спектра</c:v>
                </c:pt>
                <c:pt idx="12">
                  <c:v>ТВ Дибра </c:v>
                </c:pt>
                <c:pt idx="13">
                  <c:v>ТВ Гурра</c:v>
                </c:pt>
                <c:pt idx="14">
                  <c:v>ТВ Аниса</c:v>
                </c:pt>
                <c:pt idx="15">
                  <c:v>ТВ Дуе</c:v>
                </c:pt>
                <c:pt idx="16">
                  <c:v>Г-ТВ </c:v>
                </c:pt>
                <c:pt idx="17">
                  <c:v>ТВ Плус</c:v>
                </c:pt>
                <c:pt idx="18">
                  <c:v>ТВ Ускана медиа</c:v>
                </c:pt>
              </c:strCache>
            </c:strRef>
          </c:cat>
          <c:val>
            <c:numRef>
              <c:f>Sheet1!$D$50:$D$68</c:f>
              <c:numCache>
                <c:formatCode>#,##0.00</c:formatCode>
                <c:ptCount val="19"/>
                <c:pt idx="0">
                  <c:v>0.23022799999999999</c:v>
                </c:pt>
                <c:pt idx="1">
                  <c:v>1.1719299999999999</c:v>
                </c:pt>
                <c:pt idx="2">
                  <c:v>1.1957199999999999</c:v>
                </c:pt>
                <c:pt idx="3">
                  <c:v>1.170479</c:v>
                </c:pt>
                <c:pt idx="4">
                  <c:v>1.079923</c:v>
                </c:pt>
                <c:pt idx="5">
                  <c:v>0.42970999999999998</c:v>
                </c:pt>
                <c:pt idx="6">
                  <c:v>0.43813099999999999</c:v>
                </c:pt>
                <c:pt idx="7">
                  <c:v>0.75731000000000004</c:v>
                </c:pt>
                <c:pt idx="8">
                  <c:v>1.714291</c:v>
                </c:pt>
                <c:pt idx="9">
                  <c:v>0.54</c:v>
                </c:pt>
                <c:pt idx="10">
                  <c:v>2.2165599999999999</c:v>
                </c:pt>
                <c:pt idx="11">
                  <c:v>0.64968499999999996</c:v>
                </c:pt>
                <c:pt idx="12">
                  <c:v>0.61585999999999996</c:v>
                </c:pt>
                <c:pt idx="13">
                  <c:v>1.7342660000000001</c:v>
                </c:pt>
                <c:pt idx="14">
                  <c:v>0.157273</c:v>
                </c:pt>
                <c:pt idx="15">
                  <c:v>1.574058</c:v>
                </c:pt>
                <c:pt idx="16">
                  <c:v>2.4776769999999999</c:v>
                </c:pt>
                <c:pt idx="17">
                  <c:v>3.3570280000000001</c:v>
                </c:pt>
                <c:pt idx="18">
                  <c:v>2.4482520000000001</c:v>
                </c:pt>
              </c:numCache>
            </c:numRef>
          </c:val>
          <c:extLst>
            <c:ext xmlns:c16="http://schemas.microsoft.com/office/drawing/2014/chart" uri="{C3380CC4-5D6E-409C-BE32-E72D297353CC}">
              <c16:uniqueId val="{00000013-493E-45B7-9000-C9C9CD237285}"/>
            </c:ext>
          </c:extLst>
        </c:ser>
        <c:dLbls>
          <c:showLegendKey val="0"/>
          <c:showVal val="0"/>
          <c:showCatName val="0"/>
          <c:showSerName val="0"/>
          <c:showPercent val="0"/>
          <c:showBubbleSize val="0"/>
        </c:dLbls>
        <c:gapWidth val="150"/>
        <c:axId val="94202112"/>
        <c:axId val="94282880"/>
      </c:barChart>
      <c:catAx>
        <c:axId val="94202112"/>
        <c:scaling>
          <c:orientation val="minMax"/>
        </c:scaling>
        <c:delete val="0"/>
        <c:axPos val="l"/>
        <c:numFmt formatCode="General" sourceLinked="0"/>
        <c:majorTickMark val="out"/>
        <c:minorTickMark val="none"/>
        <c:tickLblPos val="nextTo"/>
        <c:crossAx val="94282880"/>
        <c:crosses val="autoZero"/>
        <c:auto val="1"/>
        <c:lblAlgn val="ctr"/>
        <c:lblOffset val="100"/>
        <c:noMultiLvlLbl val="0"/>
      </c:catAx>
      <c:valAx>
        <c:axId val="94282880"/>
        <c:scaling>
          <c:orientation val="minMax"/>
        </c:scaling>
        <c:delete val="1"/>
        <c:axPos val="b"/>
        <c:numFmt formatCode="#,##0.00" sourceLinked="1"/>
        <c:majorTickMark val="out"/>
        <c:minorTickMark val="none"/>
        <c:tickLblPos val="none"/>
        <c:crossAx val="94202112"/>
        <c:crosses val="autoZero"/>
        <c:crossBetween val="between"/>
      </c:valAx>
    </c:plotArea>
    <c:legend>
      <c:legendPos val="b"/>
      <c:layout/>
      <c:overlay val="0"/>
    </c:legend>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128398311141399E-2"/>
          <c:y val="0"/>
          <c:w val="0.94293126976290575"/>
          <c:h val="0.6859815401303615"/>
        </c:manualLayout>
      </c:layout>
      <c:barChart>
        <c:barDir val="col"/>
        <c:grouping val="stacked"/>
        <c:varyColors val="0"/>
        <c:ser>
          <c:idx val="0"/>
          <c:order val="0"/>
          <c:tx>
            <c:strRef>
              <c:f>Sheet1!$A$17</c:f>
              <c:strCache>
                <c:ptCount val="1"/>
                <c:pt idx="0">
                  <c:v>РА Антена 5</c:v>
                </c:pt>
              </c:strCache>
            </c:strRef>
          </c:tx>
          <c:invertIfNegative val="0"/>
          <c:dLbls>
            <c:dLbl>
              <c:idx val="1"/>
              <c:layout>
                <c:manualLayout>
                  <c:x val="-2.9304404893041027E-3"/>
                  <c:y val="-9.639107611548555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13D-4687-A1C5-564441580CE0}"/>
                </c:ext>
              </c:extLst>
            </c:dLbl>
            <c:dLbl>
              <c:idx val="2"/>
              <c:layout>
                <c:manualLayout>
                  <c:x val="-3.3849069344634875E-3"/>
                  <c:y val="1.84090113735783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13D-4687-A1C5-564441580CE0}"/>
                </c:ext>
              </c:extLst>
            </c:dLbl>
            <c:dLbl>
              <c:idx val="3"/>
              <c:layout>
                <c:manualLayout>
                  <c:x val="-7.0122640578726926E-3"/>
                  <c:y val="1.14938757655293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13D-4687-A1C5-564441580CE0}"/>
                </c:ext>
              </c:extLst>
            </c:dLbl>
            <c:dLbl>
              <c:idx val="4"/>
              <c:layout>
                <c:manualLayout>
                  <c:x val="5.1880663851902546E-3"/>
                  <c:y val="2.22222222222222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13D-4687-A1C5-564441580CE0}"/>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Sheet1!$B$16:$F$16</c:f>
              <c:numCache>
                <c:formatCode>General</c:formatCode>
                <c:ptCount val="5"/>
                <c:pt idx="0">
                  <c:v>2015</c:v>
                </c:pt>
                <c:pt idx="1">
                  <c:v>2016</c:v>
                </c:pt>
                <c:pt idx="2">
                  <c:v>2017</c:v>
                </c:pt>
                <c:pt idx="3">
                  <c:v>2018</c:v>
                </c:pt>
                <c:pt idx="4">
                  <c:v>2019</c:v>
                </c:pt>
              </c:numCache>
            </c:numRef>
          </c:cat>
          <c:val>
            <c:numRef>
              <c:f>Sheet1!$B$17:$F$17</c:f>
              <c:numCache>
                <c:formatCode>#,##0.00</c:formatCode>
                <c:ptCount val="5"/>
                <c:pt idx="0">
                  <c:v>27.75</c:v>
                </c:pt>
                <c:pt idx="1">
                  <c:v>25.59</c:v>
                </c:pt>
                <c:pt idx="2">
                  <c:v>24.82</c:v>
                </c:pt>
                <c:pt idx="3">
                  <c:v>23.830000000000005</c:v>
                </c:pt>
                <c:pt idx="4">
                  <c:v>26.16</c:v>
                </c:pt>
              </c:numCache>
            </c:numRef>
          </c:val>
          <c:extLst>
            <c:ext xmlns:c16="http://schemas.microsoft.com/office/drawing/2014/chart" uri="{C3380CC4-5D6E-409C-BE32-E72D297353CC}">
              <c16:uniqueId val="{00000004-113D-4687-A1C5-564441580CE0}"/>
            </c:ext>
          </c:extLst>
        </c:ser>
        <c:ser>
          <c:idx val="1"/>
          <c:order val="1"/>
          <c:tx>
            <c:strRef>
              <c:f>Sheet1!$A$18</c:f>
              <c:strCache>
                <c:ptCount val="1"/>
                <c:pt idx="0">
                  <c:v>РА Канал 77</c:v>
                </c:pt>
              </c:strCache>
            </c:strRef>
          </c:tx>
          <c:invertIfNegative val="0"/>
          <c:dLbls>
            <c:dLbl>
              <c:idx val="0"/>
              <c:layout>
                <c:manualLayout>
                  <c:x val="-3.6794420418431854E-3"/>
                  <c:y val="3.265440528421045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13D-4687-A1C5-564441580CE0}"/>
                </c:ext>
              </c:extLst>
            </c:dLbl>
            <c:dLbl>
              <c:idx val="1"/>
              <c:layout>
                <c:manualLayout>
                  <c:x val="5.4523718144200133E-3"/>
                  <c:y val="8.185877134361894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13D-4687-A1C5-564441580CE0}"/>
                </c:ext>
              </c:extLst>
            </c:dLbl>
            <c:dLbl>
              <c:idx val="2"/>
              <c:layout>
                <c:manualLayout>
                  <c:x val="3.9122922654304636E-3"/>
                  <c:y val="-1.14943196676061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13D-4687-A1C5-564441580CE0}"/>
                </c:ext>
              </c:extLst>
            </c:dLbl>
            <c:dLbl>
              <c:idx val="3"/>
              <c:layout>
                <c:manualLayout>
                  <c:x val="2.5180692756322587E-3"/>
                  <c:y val="-1.1494252873563218E-2"/>
                </c:manualLayout>
              </c:layout>
              <c:tx>
                <c:rich>
                  <a:bodyPr/>
                  <a:lstStyle/>
                  <a:p>
                    <a:r>
                      <a:rPr lang="en-US" dirty="0" smtClean="0"/>
                      <a:t>25.71</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13D-4687-A1C5-564441580CE0}"/>
                </c:ext>
              </c:extLst>
            </c:dLbl>
            <c:dLbl>
              <c:idx val="4"/>
              <c:layout>
                <c:manualLayout>
                  <c:x val="2.9030703753035012E-3"/>
                  <c:y val="-7.550532198234948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13D-4687-A1C5-564441580CE0}"/>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Sheet1!$B$16:$F$16</c:f>
              <c:numCache>
                <c:formatCode>General</c:formatCode>
                <c:ptCount val="5"/>
                <c:pt idx="0">
                  <c:v>2015</c:v>
                </c:pt>
                <c:pt idx="1">
                  <c:v>2016</c:v>
                </c:pt>
                <c:pt idx="2">
                  <c:v>2017</c:v>
                </c:pt>
                <c:pt idx="3">
                  <c:v>2018</c:v>
                </c:pt>
                <c:pt idx="4">
                  <c:v>2019</c:v>
                </c:pt>
              </c:numCache>
            </c:numRef>
          </c:cat>
          <c:val>
            <c:numRef>
              <c:f>Sheet1!$B$18:$F$18</c:f>
              <c:numCache>
                <c:formatCode>#,##0.00</c:formatCode>
                <c:ptCount val="5"/>
                <c:pt idx="0">
                  <c:v>24.72</c:v>
                </c:pt>
                <c:pt idx="1">
                  <c:v>26.86</c:v>
                </c:pt>
                <c:pt idx="2">
                  <c:v>25.04</c:v>
                </c:pt>
                <c:pt idx="3">
                  <c:v>25.72</c:v>
                </c:pt>
                <c:pt idx="4">
                  <c:v>20.459999999999987</c:v>
                </c:pt>
              </c:numCache>
            </c:numRef>
          </c:val>
          <c:extLst>
            <c:ext xmlns:c16="http://schemas.microsoft.com/office/drawing/2014/chart" uri="{C3380CC4-5D6E-409C-BE32-E72D297353CC}">
              <c16:uniqueId val="{0000000A-113D-4687-A1C5-564441580CE0}"/>
            </c:ext>
          </c:extLst>
        </c:ser>
        <c:ser>
          <c:idx val="2"/>
          <c:order val="2"/>
          <c:tx>
            <c:strRef>
              <c:f>Sheet1!$A$19</c:f>
              <c:strCache>
                <c:ptCount val="1"/>
                <c:pt idx="0">
                  <c:v>РА  Метрополис</c:v>
                </c:pt>
              </c:strCache>
            </c:strRef>
          </c:tx>
          <c:invertIfNegative val="0"/>
          <c:dLbls>
            <c:dLbl>
              <c:idx val="4"/>
              <c:layout>
                <c:manualLayout>
                  <c:x val="8.933556672250172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13D-4687-A1C5-564441580CE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Sheet1!$B$16:$F$16</c:f>
              <c:numCache>
                <c:formatCode>General</c:formatCode>
                <c:ptCount val="5"/>
                <c:pt idx="0">
                  <c:v>2015</c:v>
                </c:pt>
                <c:pt idx="1">
                  <c:v>2016</c:v>
                </c:pt>
                <c:pt idx="2">
                  <c:v>2017</c:v>
                </c:pt>
                <c:pt idx="3">
                  <c:v>2018</c:v>
                </c:pt>
                <c:pt idx="4">
                  <c:v>2019</c:v>
                </c:pt>
              </c:numCache>
            </c:numRef>
          </c:cat>
          <c:val>
            <c:numRef>
              <c:f>Sheet1!$B$19:$F$19</c:f>
              <c:numCache>
                <c:formatCode>#,##0.00</c:formatCode>
                <c:ptCount val="5"/>
                <c:pt idx="0">
                  <c:v>6.58</c:v>
                </c:pt>
                <c:pt idx="1">
                  <c:v>4.0599999999999996</c:v>
                </c:pt>
                <c:pt idx="2">
                  <c:v>3.9699999999999998</c:v>
                </c:pt>
                <c:pt idx="3">
                  <c:v>5.4300000000000024</c:v>
                </c:pt>
                <c:pt idx="4">
                  <c:v>4.95</c:v>
                </c:pt>
              </c:numCache>
            </c:numRef>
          </c:val>
          <c:extLst>
            <c:ext xmlns:c16="http://schemas.microsoft.com/office/drawing/2014/chart" uri="{C3380CC4-5D6E-409C-BE32-E72D297353CC}">
              <c16:uniqueId val="{0000000C-113D-4687-A1C5-564441580CE0}"/>
            </c:ext>
          </c:extLst>
        </c:ser>
        <c:ser>
          <c:idx val="3"/>
          <c:order val="3"/>
          <c:tx>
            <c:strRef>
              <c:f>Sheet1!$A$20</c:f>
              <c:strCache>
                <c:ptCount val="1"/>
                <c:pt idx="0">
                  <c:v>РА Јон</c:v>
                </c:pt>
              </c:strCache>
            </c:strRef>
          </c:tx>
          <c:invertIfNegative val="0"/>
          <c:cat>
            <c:numRef>
              <c:f>Sheet1!$B$16:$F$16</c:f>
              <c:numCache>
                <c:formatCode>General</c:formatCode>
                <c:ptCount val="5"/>
                <c:pt idx="0">
                  <c:v>2015</c:v>
                </c:pt>
                <c:pt idx="1">
                  <c:v>2016</c:v>
                </c:pt>
                <c:pt idx="2">
                  <c:v>2017</c:v>
                </c:pt>
                <c:pt idx="3">
                  <c:v>2018</c:v>
                </c:pt>
                <c:pt idx="4">
                  <c:v>2019</c:v>
                </c:pt>
              </c:numCache>
            </c:numRef>
          </c:cat>
          <c:val>
            <c:numRef>
              <c:f>Sheet1!$B$20:$F$20</c:f>
              <c:numCache>
                <c:formatCode>#,##0.00</c:formatCode>
                <c:ptCount val="5"/>
                <c:pt idx="0">
                  <c:v>0</c:v>
                </c:pt>
                <c:pt idx="1">
                  <c:v>0</c:v>
                </c:pt>
                <c:pt idx="2">
                  <c:v>0</c:v>
                </c:pt>
                <c:pt idx="3">
                  <c:v>0</c:v>
                </c:pt>
                <c:pt idx="4">
                  <c:v>0</c:v>
                </c:pt>
              </c:numCache>
            </c:numRef>
          </c:val>
          <c:extLst>
            <c:ext xmlns:c16="http://schemas.microsoft.com/office/drawing/2014/chart" uri="{C3380CC4-5D6E-409C-BE32-E72D297353CC}">
              <c16:uniqueId val="{0000000D-113D-4687-A1C5-564441580CE0}"/>
            </c:ext>
          </c:extLst>
        </c:ser>
        <c:dLbls>
          <c:showLegendKey val="0"/>
          <c:showVal val="0"/>
          <c:showCatName val="0"/>
          <c:showSerName val="0"/>
          <c:showPercent val="0"/>
          <c:showBubbleSize val="0"/>
        </c:dLbls>
        <c:gapWidth val="123"/>
        <c:overlap val="100"/>
        <c:axId val="64089088"/>
        <c:axId val="64119552"/>
      </c:barChart>
      <c:catAx>
        <c:axId val="64089088"/>
        <c:scaling>
          <c:orientation val="minMax"/>
        </c:scaling>
        <c:delete val="0"/>
        <c:axPos val="b"/>
        <c:numFmt formatCode="General" sourceLinked="1"/>
        <c:majorTickMark val="out"/>
        <c:minorTickMark val="none"/>
        <c:tickLblPos val="nextTo"/>
        <c:crossAx val="64119552"/>
        <c:crosses val="autoZero"/>
        <c:auto val="1"/>
        <c:lblAlgn val="ctr"/>
        <c:lblOffset val="100"/>
        <c:noMultiLvlLbl val="0"/>
      </c:catAx>
      <c:valAx>
        <c:axId val="64119552"/>
        <c:scaling>
          <c:orientation val="minMax"/>
        </c:scaling>
        <c:delete val="1"/>
        <c:axPos val="l"/>
        <c:numFmt formatCode="#,##0.00" sourceLinked="1"/>
        <c:majorTickMark val="out"/>
        <c:minorTickMark val="none"/>
        <c:tickLblPos val="none"/>
        <c:crossAx val="64089088"/>
        <c:crosses val="autoZero"/>
        <c:crossBetween val="between"/>
      </c:valAx>
    </c:plotArea>
    <c:legend>
      <c:legendPos val="b"/>
      <c:legendEntry>
        <c:idx val="3"/>
        <c:delete val="1"/>
      </c:legendEntry>
      <c:layout>
        <c:manualLayout>
          <c:xMode val="edge"/>
          <c:yMode val="edge"/>
          <c:x val="4.5958710753248033E-2"/>
          <c:y val="0.82874742133248303"/>
          <c:w val="0.88707785428927655"/>
          <c:h val="0.14196096177633047"/>
        </c:manualLayout>
      </c:layout>
      <c:overlay val="0"/>
    </c:legend>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732305336832898"/>
          <c:y val="0.20367964421114018"/>
          <c:w val="0.40535411198600291"/>
          <c:h val="0.67559018664333859"/>
        </c:manualLayout>
      </c:layout>
      <c:doughnutChart>
        <c:varyColors val="1"/>
        <c:ser>
          <c:idx val="0"/>
          <c:order val="0"/>
          <c:tx>
            <c:strRef>
              <c:f>Sheet1!$H$34</c:f>
              <c:strCache>
                <c:ptCount val="1"/>
                <c:pt idx="0">
                  <c:v>re</c:v>
                </c:pt>
              </c:strCache>
            </c:strRef>
          </c:tx>
          <c:dLbls>
            <c:dLbl>
              <c:idx val="0"/>
              <c:layout>
                <c:manualLayout>
                  <c:x val="-0.10277799650043745"/>
                  <c:y val="7.4073709536307972E-2"/>
                </c:manualLayout>
              </c:layout>
              <c:tx>
                <c:rich>
                  <a:bodyPr/>
                  <a:lstStyle/>
                  <a:p>
                    <a:pPr>
                      <a:defRPr>
                        <a:solidFill>
                          <a:schemeClr val="bg1"/>
                        </a:solidFill>
                      </a:defRPr>
                    </a:pPr>
                    <a:r>
                      <a:rPr lang="mk-MK" dirty="0" smtClean="0">
                        <a:solidFill>
                          <a:schemeClr val="bg1"/>
                        </a:solidFill>
                      </a:rPr>
                      <a:t>РА </a:t>
                    </a:r>
                    <a:r>
                      <a:rPr lang="mk-MK" dirty="0">
                        <a:solidFill>
                          <a:schemeClr val="bg1"/>
                        </a:solidFill>
                      </a:rPr>
                      <a:t>Антена 5
</a:t>
                    </a:r>
                    <a:r>
                      <a:rPr lang="mk-MK" dirty="0" smtClean="0">
                        <a:solidFill>
                          <a:schemeClr val="bg1"/>
                        </a:solidFill>
                      </a:rPr>
                      <a:t>72,15%</a:t>
                    </a:r>
                    <a:endParaRPr lang="mk-MK" dirty="0">
                      <a:solidFill>
                        <a:schemeClr val="bg1"/>
                      </a:solidFill>
                    </a:endParaRPr>
                  </a:p>
                </c:rich>
              </c:tx>
              <c:sp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6279-456F-8493-8872E28AD0D2}"/>
                </c:ext>
              </c:extLst>
            </c:dLbl>
            <c:dLbl>
              <c:idx val="1"/>
              <c:layout>
                <c:manualLayout>
                  <c:x val="-0.14444444444444551"/>
                  <c:y val="-1.3888888888888951E-2"/>
                </c:manualLayout>
              </c:layout>
              <c:tx>
                <c:rich>
                  <a:bodyPr/>
                  <a:lstStyle/>
                  <a:p>
                    <a:r>
                      <a:rPr lang="mk-MK" dirty="0" smtClean="0"/>
                      <a:t>РА </a:t>
                    </a:r>
                    <a:r>
                      <a:rPr lang="mk-MK" dirty="0"/>
                      <a:t>Канал 77
</a:t>
                    </a:r>
                    <a:r>
                      <a:rPr lang="mk-MK" dirty="0" smtClean="0"/>
                      <a:t>14,34%</a:t>
                    </a:r>
                    <a:endParaRPr lang="mk-MK"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6279-456F-8493-8872E28AD0D2}"/>
                </c:ext>
              </c:extLst>
            </c:dLbl>
            <c:dLbl>
              <c:idx val="2"/>
              <c:layout>
                <c:manualLayout>
                  <c:x val="-0.13055555555555537"/>
                  <c:y val="-0.16203703703703751"/>
                </c:manualLayout>
              </c:layout>
              <c:tx>
                <c:rich>
                  <a:bodyPr/>
                  <a:lstStyle/>
                  <a:p>
                    <a:r>
                      <a:rPr lang="mk-MK" dirty="0"/>
                      <a:t>РА Метрополис
</a:t>
                    </a:r>
                    <a:r>
                      <a:rPr lang="mk-MK" dirty="0" smtClean="0"/>
                      <a:t>13,51%</a:t>
                    </a:r>
                    <a:endParaRPr lang="mk-MK"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6279-456F-8493-8872E28AD0D2}"/>
                </c:ext>
              </c:extLst>
            </c:dLbl>
            <c:dLbl>
              <c:idx val="3"/>
              <c:layout>
                <c:manualLayout>
                  <c:x val="5.5555555555555558E-3"/>
                  <c:y val="-0.18055555555555555"/>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6279-456F-8493-8872E28AD0D2}"/>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Sheet1!$G$35:$G$38</c:f>
              <c:strCache>
                <c:ptCount val="4"/>
                <c:pt idx="0">
                  <c:v>РА Антена 5</c:v>
                </c:pt>
                <c:pt idx="1">
                  <c:v>РА Канал 77</c:v>
                </c:pt>
                <c:pt idx="2">
                  <c:v>РА Метрополис</c:v>
                </c:pt>
                <c:pt idx="3">
                  <c:v>РА Јон</c:v>
                </c:pt>
              </c:strCache>
            </c:strRef>
          </c:cat>
          <c:val>
            <c:numRef>
              <c:f>Sheet1!$H$35:$H$38</c:f>
              <c:numCache>
                <c:formatCode>#,##0.00</c:formatCode>
                <c:ptCount val="4"/>
                <c:pt idx="0">
                  <c:v>26.162873999999999</c:v>
                </c:pt>
                <c:pt idx="1">
                  <c:v>5.2031020000000003</c:v>
                </c:pt>
                <c:pt idx="2">
                  <c:v>4.8945529999999842</c:v>
                </c:pt>
                <c:pt idx="3">
                  <c:v>0</c:v>
                </c:pt>
              </c:numCache>
            </c:numRef>
          </c:val>
          <c:extLst>
            <c:ext xmlns:c16="http://schemas.microsoft.com/office/drawing/2014/chart" uri="{C3380CC4-5D6E-409C-BE32-E72D297353CC}">
              <c16:uniqueId val="{00000004-6279-456F-8493-8872E28AD0D2}"/>
            </c:ext>
          </c:extLst>
        </c:ser>
        <c:dLbls>
          <c:showLegendKey val="0"/>
          <c:showVal val="0"/>
          <c:showCatName val="0"/>
          <c:showSerName val="0"/>
          <c:showPercent val="0"/>
          <c:showBubbleSize val="0"/>
          <c:showLeaderLines val="1"/>
        </c:dLbls>
        <c:firstSliceAng val="0"/>
        <c:holeSize val="39"/>
      </c:doughnutChart>
    </c:plotArea>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Sheet2!$B$10</c:f>
              <c:strCache>
                <c:ptCount val="1"/>
                <c:pt idx="0">
                  <c:v>РА Антена 5</c:v>
                </c:pt>
              </c:strCache>
            </c:strRef>
          </c:tx>
          <c:invertIfNegative val="0"/>
          <c:dLbls>
            <c:dLbl>
              <c:idx val="4"/>
              <c:layout/>
              <c:tx>
                <c:rich>
                  <a:bodyPr/>
                  <a:lstStyle/>
                  <a:p>
                    <a:r>
                      <a:rPr lang="en-US" smtClean="0"/>
                      <a:t>23.72</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0725-4605-BB3D-E79BF0084518}"/>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Sheet2!$C$9:$G$9</c:f>
              <c:numCache>
                <c:formatCode>General</c:formatCode>
                <c:ptCount val="5"/>
                <c:pt idx="0">
                  <c:v>2015</c:v>
                </c:pt>
                <c:pt idx="1">
                  <c:v>2016</c:v>
                </c:pt>
                <c:pt idx="2">
                  <c:v>2017</c:v>
                </c:pt>
                <c:pt idx="3">
                  <c:v>2018</c:v>
                </c:pt>
                <c:pt idx="4">
                  <c:v>2019</c:v>
                </c:pt>
              </c:numCache>
            </c:numRef>
          </c:cat>
          <c:val>
            <c:numRef>
              <c:f>Sheet2!$C$10:$G$10</c:f>
              <c:numCache>
                <c:formatCode>General</c:formatCode>
                <c:ptCount val="5"/>
                <c:pt idx="0">
                  <c:v>26.419999999999987</c:v>
                </c:pt>
                <c:pt idx="1">
                  <c:v>25.35</c:v>
                </c:pt>
                <c:pt idx="2">
                  <c:v>24.17</c:v>
                </c:pt>
                <c:pt idx="3">
                  <c:v>23.14</c:v>
                </c:pt>
                <c:pt idx="4">
                  <c:v>27.72</c:v>
                </c:pt>
              </c:numCache>
            </c:numRef>
          </c:val>
          <c:extLst>
            <c:ext xmlns:c16="http://schemas.microsoft.com/office/drawing/2014/chart" uri="{C3380CC4-5D6E-409C-BE32-E72D297353CC}">
              <c16:uniqueId val="{00000001-0725-4605-BB3D-E79BF0084518}"/>
            </c:ext>
          </c:extLst>
        </c:ser>
        <c:ser>
          <c:idx val="1"/>
          <c:order val="1"/>
          <c:tx>
            <c:strRef>
              <c:f>Sheet2!$B$11</c:f>
              <c:strCache>
                <c:ptCount val="1"/>
                <c:pt idx="0">
                  <c:v>РА Канал 77</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Sheet2!$C$9:$G$9</c:f>
              <c:numCache>
                <c:formatCode>General</c:formatCode>
                <c:ptCount val="5"/>
                <c:pt idx="0">
                  <c:v>2015</c:v>
                </c:pt>
                <c:pt idx="1">
                  <c:v>2016</c:v>
                </c:pt>
                <c:pt idx="2">
                  <c:v>2017</c:v>
                </c:pt>
                <c:pt idx="3">
                  <c:v>2018</c:v>
                </c:pt>
                <c:pt idx="4">
                  <c:v>2019</c:v>
                </c:pt>
              </c:numCache>
            </c:numRef>
          </c:cat>
          <c:val>
            <c:numRef>
              <c:f>Sheet2!$C$11:$G$11</c:f>
              <c:numCache>
                <c:formatCode>General</c:formatCode>
                <c:ptCount val="5"/>
                <c:pt idx="0">
                  <c:v>24.330000000000005</c:v>
                </c:pt>
                <c:pt idx="1">
                  <c:v>26.43</c:v>
                </c:pt>
                <c:pt idx="2">
                  <c:v>24.84</c:v>
                </c:pt>
                <c:pt idx="3">
                  <c:v>25.310000000000031</c:v>
                </c:pt>
                <c:pt idx="4">
                  <c:v>20.25</c:v>
                </c:pt>
              </c:numCache>
            </c:numRef>
          </c:val>
          <c:extLst>
            <c:ext xmlns:c16="http://schemas.microsoft.com/office/drawing/2014/chart" uri="{C3380CC4-5D6E-409C-BE32-E72D297353CC}">
              <c16:uniqueId val="{00000002-0725-4605-BB3D-E79BF0084518}"/>
            </c:ext>
          </c:extLst>
        </c:ser>
        <c:ser>
          <c:idx val="2"/>
          <c:order val="2"/>
          <c:tx>
            <c:strRef>
              <c:f>Sheet2!$B$12</c:f>
              <c:strCache>
                <c:ptCount val="1"/>
                <c:pt idx="0">
                  <c:v>РА Метрополис</c:v>
                </c:pt>
              </c:strCache>
            </c:strRef>
          </c:tx>
          <c:invertIfNegative val="0"/>
          <c:dLbls>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Sheet2!$C$9:$G$9</c:f>
              <c:numCache>
                <c:formatCode>General</c:formatCode>
                <c:ptCount val="5"/>
                <c:pt idx="0">
                  <c:v>2015</c:v>
                </c:pt>
                <c:pt idx="1">
                  <c:v>2016</c:v>
                </c:pt>
                <c:pt idx="2">
                  <c:v>2017</c:v>
                </c:pt>
                <c:pt idx="3">
                  <c:v>2018</c:v>
                </c:pt>
                <c:pt idx="4">
                  <c:v>2019</c:v>
                </c:pt>
              </c:numCache>
            </c:numRef>
          </c:cat>
          <c:val>
            <c:numRef>
              <c:f>Sheet2!$C$12:$G$12</c:f>
              <c:numCache>
                <c:formatCode>General</c:formatCode>
                <c:ptCount val="5"/>
                <c:pt idx="0" formatCode="#,##0.00">
                  <c:v>6.4</c:v>
                </c:pt>
                <c:pt idx="1">
                  <c:v>7.57</c:v>
                </c:pt>
                <c:pt idx="2">
                  <c:v>5.76</c:v>
                </c:pt>
                <c:pt idx="3">
                  <c:v>5.31</c:v>
                </c:pt>
                <c:pt idx="4">
                  <c:v>4.91</c:v>
                </c:pt>
              </c:numCache>
            </c:numRef>
          </c:val>
          <c:extLst>
            <c:ext xmlns:c16="http://schemas.microsoft.com/office/drawing/2014/chart" uri="{C3380CC4-5D6E-409C-BE32-E72D297353CC}">
              <c16:uniqueId val="{00000003-0725-4605-BB3D-E79BF0084518}"/>
            </c:ext>
          </c:extLst>
        </c:ser>
        <c:ser>
          <c:idx val="3"/>
          <c:order val="3"/>
          <c:tx>
            <c:strRef>
              <c:f>Sheet2!$B$13</c:f>
              <c:strCache>
                <c:ptCount val="1"/>
                <c:pt idx="0">
                  <c:v>РА Јон</c:v>
                </c:pt>
              </c:strCache>
            </c:strRef>
          </c:tx>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0725-4605-BB3D-E79BF0084518}"/>
                </c:ext>
              </c:extLst>
            </c:dLbl>
            <c:dLbl>
              <c:idx val="1"/>
              <c:delete val="1"/>
              <c:extLst>
                <c:ext xmlns:c15="http://schemas.microsoft.com/office/drawing/2012/chart" uri="{CE6537A1-D6FC-4f65-9D91-7224C49458BB}"/>
                <c:ext xmlns:c16="http://schemas.microsoft.com/office/drawing/2014/chart" uri="{C3380CC4-5D6E-409C-BE32-E72D297353CC}">
                  <c16:uniqueId val="{00000005-0725-4605-BB3D-E79BF0084518}"/>
                </c:ext>
              </c:extLst>
            </c:dLbl>
            <c:dLbl>
              <c:idx val="2"/>
              <c:delete val="1"/>
              <c:extLst>
                <c:ext xmlns:c15="http://schemas.microsoft.com/office/drawing/2012/chart" uri="{CE6537A1-D6FC-4f65-9D91-7224C49458BB}"/>
                <c:ext xmlns:c16="http://schemas.microsoft.com/office/drawing/2014/chart" uri="{C3380CC4-5D6E-409C-BE32-E72D297353CC}">
                  <c16:uniqueId val="{00000006-0725-4605-BB3D-E79BF0084518}"/>
                </c:ext>
              </c:extLst>
            </c:dLbl>
            <c:dLbl>
              <c:idx val="3"/>
              <c:delete val="1"/>
              <c:extLst>
                <c:ext xmlns:c15="http://schemas.microsoft.com/office/drawing/2012/chart" uri="{CE6537A1-D6FC-4f65-9D91-7224C49458BB}"/>
                <c:ext xmlns:c16="http://schemas.microsoft.com/office/drawing/2014/chart" uri="{C3380CC4-5D6E-409C-BE32-E72D297353CC}">
                  <c16:uniqueId val="{00000007-0725-4605-BB3D-E79BF0084518}"/>
                </c:ext>
              </c:extLst>
            </c:dLbl>
            <c:dLbl>
              <c:idx val="4"/>
              <c:layout>
                <c:manualLayout>
                  <c:x val="0"/>
                  <c:y val="-4.629629629629647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0725-4605-BB3D-E79BF008451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Sheet2!$C$9:$G$9</c:f>
              <c:numCache>
                <c:formatCode>General</c:formatCode>
                <c:ptCount val="5"/>
                <c:pt idx="0">
                  <c:v>2015</c:v>
                </c:pt>
                <c:pt idx="1">
                  <c:v>2016</c:v>
                </c:pt>
                <c:pt idx="2">
                  <c:v>2017</c:v>
                </c:pt>
                <c:pt idx="3">
                  <c:v>2018</c:v>
                </c:pt>
                <c:pt idx="4">
                  <c:v>2019</c:v>
                </c:pt>
              </c:numCache>
            </c:numRef>
          </c:cat>
          <c:val>
            <c:numRef>
              <c:f>Sheet2!$C$13:$G$13</c:f>
              <c:numCache>
                <c:formatCode>General</c:formatCode>
                <c:ptCount val="5"/>
                <c:pt idx="0">
                  <c:v>0</c:v>
                </c:pt>
                <c:pt idx="1">
                  <c:v>0</c:v>
                </c:pt>
                <c:pt idx="2">
                  <c:v>0</c:v>
                </c:pt>
                <c:pt idx="3">
                  <c:v>0</c:v>
                </c:pt>
                <c:pt idx="4">
                  <c:v>1.75</c:v>
                </c:pt>
              </c:numCache>
            </c:numRef>
          </c:val>
          <c:extLst>
            <c:ext xmlns:c16="http://schemas.microsoft.com/office/drawing/2014/chart" uri="{C3380CC4-5D6E-409C-BE32-E72D297353CC}">
              <c16:uniqueId val="{00000009-0725-4605-BB3D-E79BF0084518}"/>
            </c:ext>
          </c:extLst>
        </c:ser>
        <c:dLbls>
          <c:showLegendKey val="0"/>
          <c:showVal val="0"/>
          <c:showCatName val="0"/>
          <c:showSerName val="0"/>
          <c:showPercent val="0"/>
          <c:showBubbleSize val="0"/>
        </c:dLbls>
        <c:gapWidth val="150"/>
        <c:overlap val="100"/>
        <c:axId val="65518976"/>
        <c:axId val="65533056"/>
      </c:barChart>
      <c:catAx>
        <c:axId val="65518976"/>
        <c:scaling>
          <c:orientation val="minMax"/>
        </c:scaling>
        <c:delete val="0"/>
        <c:axPos val="b"/>
        <c:numFmt formatCode="General" sourceLinked="1"/>
        <c:majorTickMark val="out"/>
        <c:minorTickMark val="none"/>
        <c:tickLblPos val="nextTo"/>
        <c:crossAx val="65533056"/>
        <c:crosses val="autoZero"/>
        <c:auto val="1"/>
        <c:lblAlgn val="ctr"/>
        <c:lblOffset val="100"/>
        <c:noMultiLvlLbl val="0"/>
      </c:catAx>
      <c:valAx>
        <c:axId val="65533056"/>
        <c:scaling>
          <c:orientation val="minMax"/>
        </c:scaling>
        <c:delete val="1"/>
        <c:axPos val="l"/>
        <c:numFmt formatCode="General" sourceLinked="1"/>
        <c:majorTickMark val="out"/>
        <c:minorTickMark val="none"/>
        <c:tickLblPos val="none"/>
        <c:crossAx val="65518976"/>
        <c:crosses val="autoZero"/>
        <c:crossBetween val="between"/>
      </c:valAx>
    </c:plotArea>
    <c:legend>
      <c:legendPos val="b"/>
      <c:layout>
        <c:manualLayout>
          <c:xMode val="edge"/>
          <c:yMode val="edge"/>
          <c:x val="4.7390788480207099E-2"/>
          <c:y val="0.86446340040828229"/>
          <c:w val="0.8999998972731148"/>
          <c:h val="8.9240303295421403E-2"/>
        </c:manualLayout>
      </c:layout>
      <c:overlay val="0"/>
    </c:legend>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88888888888889E-2"/>
          <c:y val="5.0925925925925923E-2"/>
          <c:w val="0.93888888888889066"/>
          <c:h val="0.78113006707494859"/>
        </c:manualLayout>
      </c:layout>
      <c:barChart>
        <c:barDir val="bar"/>
        <c:grouping val="stacked"/>
        <c:varyColors val="0"/>
        <c:ser>
          <c:idx val="0"/>
          <c:order val="0"/>
          <c:tx>
            <c:strRef>
              <c:f>Sheet4!$B$1</c:f>
              <c:strCache>
                <c:ptCount val="1"/>
                <c:pt idx="0">
                  <c:v>Просечен дневен досег</c:v>
                </c:pt>
              </c:strCache>
            </c:strRef>
          </c:tx>
          <c:spPr>
            <a:solidFill>
              <a:schemeClr val="accent1">
                <a:lumMod val="75000"/>
              </a:schemeClr>
            </a:solidFill>
          </c:spPr>
          <c:invertIfNegative val="0"/>
          <c:dLbls>
            <c:dLbl>
              <c:idx val="0"/>
              <c:layout/>
              <c:tx>
                <c:rich>
                  <a:bodyPr/>
                  <a:lstStyle/>
                  <a:p>
                    <a:pPr>
                      <a:defRPr>
                        <a:solidFill>
                          <a:schemeClr val="bg1"/>
                        </a:solidFill>
                      </a:defRPr>
                    </a:pPr>
                    <a:r>
                      <a:rPr lang="en-US" dirty="0" smtClean="0"/>
                      <a:t>7.90</a:t>
                    </a:r>
                    <a:r>
                      <a:rPr lang="en-US" dirty="0"/>
                      <a:t>%</a:t>
                    </a:r>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813-4F1D-BDCD-BD197D8B7FF4}"/>
                </c:ext>
              </c:extLst>
            </c:dLbl>
            <c:dLbl>
              <c:idx val="1"/>
              <c:layout/>
              <c:tx>
                <c:rich>
                  <a:bodyPr/>
                  <a:lstStyle/>
                  <a:p>
                    <a:pPr>
                      <a:defRPr>
                        <a:solidFill>
                          <a:schemeClr val="bg1"/>
                        </a:solidFill>
                      </a:defRPr>
                    </a:pPr>
                    <a:r>
                      <a:rPr lang="en-US" smtClean="0"/>
                      <a:t>5.20</a:t>
                    </a:r>
                    <a:r>
                      <a:rPr lang="en-US"/>
                      <a:t>%</a:t>
                    </a:r>
                  </a:p>
                </c:rich>
              </c:tx>
              <c:sp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813-4F1D-BDCD-BD197D8B7FF4}"/>
                </c:ext>
              </c:extLst>
            </c:dLbl>
            <c:dLbl>
              <c:idx val="2"/>
              <c:layout>
                <c:manualLayout>
                  <c:x val="-0.10833333333333332"/>
                  <c:y val="0"/>
                </c:manualLayout>
              </c:layout>
              <c:tx>
                <c:rich>
                  <a:bodyPr/>
                  <a:lstStyle/>
                  <a:p>
                    <a:r>
                      <a:rPr lang="en-US" dirty="0" smtClean="0"/>
                      <a:t>3.20</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813-4F1D-BDCD-BD197D8B7FF4}"/>
                </c:ext>
              </c:extLst>
            </c:dLbl>
            <c:dLbl>
              <c:idx val="3"/>
              <c:layout>
                <c:manualLayout>
                  <c:x val="-8.0555555555555991E-2"/>
                  <c:y val="3.6453776611257222E-7"/>
                </c:manualLayout>
              </c:layout>
              <c:tx>
                <c:rich>
                  <a:bodyPr/>
                  <a:lstStyle/>
                  <a:p>
                    <a:r>
                      <a:rPr lang="en-US" dirty="0" smtClean="0"/>
                      <a:t>1.80</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813-4F1D-BDCD-BD197D8B7FF4}"/>
                </c:ext>
              </c:extLst>
            </c:dLbl>
            <c:dLbl>
              <c:idx val="4"/>
              <c:layout>
                <c:manualLayout>
                  <c:x val="-6.1111329833770794E-2"/>
                  <c:y val="1.0936132983483181E-6"/>
                </c:manualLayout>
              </c:layout>
              <c:tx>
                <c:rich>
                  <a:bodyPr/>
                  <a:lstStyle/>
                  <a:p>
                    <a:r>
                      <a:rPr lang="en-US" dirty="0" smtClean="0"/>
                      <a:t>0.10</a:t>
                    </a:r>
                    <a:r>
                      <a:rPr lang="en-US" dirty="0"/>
                      <a:t>%</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813-4F1D-BDCD-BD197D8B7FF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Sheet4!$A$2:$A$6</c:f>
              <c:strCache>
                <c:ptCount val="5"/>
                <c:pt idx="0">
                  <c:v>РА Антена 5</c:v>
                </c:pt>
                <c:pt idx="1">
                  <c:v>РА Канал 77</c:v>
                </c:pt>
                <c:pt idx="2">
                  <c:v>Македонско радио</c:v>
                </c:pt>
                <c:pt idx="3">
                  <c:v>РА Метрополис</c:v>
                </c:pt>
                <c:pt idx="4">
                  <c:v>РА Јон</c:v>
                </c:pt>
              </c:strCache>
            </c:strRef>
          </c:cat>
          <c:val>
            <c:numRef>
              <c:f>Sheet4!$B$2:$B$6</c:f>
              <c:numCache>
                <c:formatCode>0.00%</c:formatCode>
                <c:ptCount val="5"/>
                <c:pt idx="0">
                  <c:v>-7.9000000000000195E-2</c:v>
                </c:pt>
                <c:pt idx="1">
                  <c:v>-5.1999999999999998E-2</c:v>
                </c:pt>
                <c:pt idx="2">
                  <c:v>-3.2000000000000042E-2</c:v>
                </c:pt>
                <c:pt idx="3">
                  <c:v>-1.7999999999999999E-2</c:v>
                </c:pt>
                <c:pt idx="4">
                  <c:v>-1.0000000000000033E-3</c:v>
                </c:pt>
              </c:numCache>
            </c:numRef>
          </c:val>
          <c:extLst>
            <c:ext xmlns:c16="http://schemas.microsoft.com/office/drawing/2014/chart" uri="{C3380CC4-5D6E-409C-BE32-E72D297353CC}">
              <c16:uniqueId val="{00000005-4813-4F1D-BDCD-BD197D8B7FF4}"/>
            </c:ext>
          </c:extLst>
        </c:ser>
        <c:ser>
          <c:idx val="1"/>
          <c:order val="1"/>
          <c:tx>
            <c:strRef>
              <c:f>Sheet4!$C$1</c:f>
              <c:strCache>
                <c:ptCount val="1"/>
                <c:pt idx="0">
                  <c:v>Просечен неделен досег</c:v>
                </c:pt>
              </c:strCache>
            </c:strRef>
          </c:tx>
          <c:spPr>
            <a:solidFill>
              <a:schemeClr val="accent3">
                <a:lumMod val="75000"/>
              </a:schemeClr>
            </a:solidFill>
          </c:spPr>
          <c:invertIfNegative val="0"/>
          <c:dLbls>
            <c:dLbl>
              <c:idx val="0"/>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4813-4F1D-BDCD-BD197D8B7FF4}"/>
                </c:ext>
              </c:extLst>
            </c:dLbl>
            <c:dLbl>
              <c:idx val="1"/>
              <c:spPr/>
              <c:txPr>
                <a:bodyPr/>
                <a:lstStyle/>
                <a:p>
                  <a:pPr>
                    <a:defRPr>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7-4813-4F1D-BDCD-BD197D8B7FF4}"/>
                </c:ext>
              </c:extLst>
            </c:dLbl>
            <c:dLbl>
              <c:idx val="2"/>
              <c:layout>
                <c:manualLayout>
                  <c:x val="0.16944444444444545"/>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4813-4F1D-BDCD-BD197D8B7FF4}"/>
                </c:ext>
              </c:extLst>
            </c:dLbl>
            <c:dLbl>
              <c:idx val="3"/>
              <c:layout>
                <c:manualLayout>
                  <c:x val="0.11666666666666672"/>
                  <c:y val="0"/>
                </c:manualLayout>
              </c:layout>
              <c:tx>
                <c:rich>
                  <a:bodyPr/>
                  <a:lstStyle/>
                  <a:p>
                    <a:r>
                      <a:rPr lang="en-US" dirty="0" smtClean="0"/>
                      <a:t>3.90%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4813-4F1D-BDCD-BD197D8B7FF4}"/>
                </c:ext>
              </c:extLst>
            </c:dLbl>
            <c:dLbl>
              <c:idx val="4"/>
              <c:layout>
                <c:manualLayout>
                  <c:x val="6.3888670166229233E-2"/>
                  <c:y val="-3.6453776612318168E-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4813-4F1D-BDCD-BD197D8B7FF4}"/>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Sheet4!$A$2:$A$6</c:f>
              <c:strCache>
                <c:ptCount val="5"/>
                <c:pt idx="0">
                  <c:v>РА Антена 5</c:v>
                </c:pt>
                <c:pt idx="1">
                  <c:v>РА Канал 77</c:v>
                </c:pt>
                <c:pt idx="2">
                  <c:v>Македонско радио</c:v>
                </c:pt>
                <c:pt idx="3">
                  <c:v>РА Метрополис</c:v>
                </c:pt>
                <c:pt idx="4">
                  <c:v>РА Јон</c:v>
                </c:pt>
              </c:strCache>
            </c:strRef>
          </c:cat>
          <c:val>
            <c:numRef>
              <c:f>Sheet4!$C$2:$C$6</c:f>
              <c:numCache>
                <c:formatCode>0.00%</c:formatCode>
                <c:ptCount val="5"/>
                <c:pt idx="0">
                  <c:v>0.18000000000000024</c:v>
                </c:pt>
                <c:pt idx="1">
                  <c:v>0.12000000000000002</c:v>
                </c:pt>
                <c:pt idx="2">
                  <c:v>7.0000000000000021E-2</c:v>
                </c:pt>
                <c:pt idx="3">
                  <c:v>3.0000000000000002E-2</c:v>
                </c:pt>
                <c:pt idx="4">
                  <c:v>2.0000000000000052E-3</c:v>
                </c:pt>
              </c:numCache>
            </c:numRef>
          </c:val>
          <c:extLst>
            <c:ext xmlns:c16="http://schemas.microsoft.com/office/drawing/2014/chart" uri="{C3380CC4-5D6E-409C-BE32-E72D297353CC}">
              <c16:uniqueId val="{0000000B-4813-4F1D-BDCD-BD197D8B7FF4}"/>
            </c:ext>
          </c:extLst>
        </c:ser>
        <c:dLbls>
          <c:showLegendKey val="0"/>
          <c:showVal val="0"/>
          <c:showCatName val="0"/>
          <c:showSerName val="0"/>
          <c:showPercent val="0"/>
          <c:showBubbleSize val="0"/>
        </c:dLbls>
        <c:gapWidth val="150"/>
        <c:overlap val="100"/>
        <c:axId val="78390400"/>
        <c:axId val="78391936"/>
      </c:barChart>
      <c:catAx>
        <c:axId val="78390400"/>
        <c:scaling>
          <c:orientation val="minMax"/>
        </c:scaling>
        <c:delete val="1"/>
        <c:axPos val="l"/>
        <c:numFmt formatCode="General" sourceLinked="0"/>
        <c:majorTickMark val="out"/>
        <c:minorTickMark val="none"/>
        <c:tickLblPos val="none"/>
        <c:crossAx val="78391936"/>
        <c:crosses val="autoZero"/>
        <c:auto val="1"/>
        <c:lblAlgn val="ctr"/>
        <c:lblOffset val="100"/>
        <c:noMultiLvlLbl val="0"/>
      </c:catAx>
      <c:valAx>
        <c:axId val="78391936"/>
        <c:scaling>
          <c:orientation val="minMax"/>
        </c:scaling>
        <c:delete val="1"/>
        <c:axPos val="b"/>
        <c:numFmt formatCode="0.00%" sourceLinked="1"/>
        <c:majorTickMark val="out"/>
        <c:minorTickMark val="none"/>
        <c:tickLblPos val="none"/>
        <c:crossAx val="78390400"/>
        <c:crosses val="autoZero"/>
        <c:crossBetween val="between"/>
      </c:valAx>
    </c:plotArea>
    <c:legend>
      <c:legendPos val="b"/>
      <c:layout/>
      <c:overlay val="0"/>
    </c:legend>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82E-2"/>
          <c:y val="6.8217054263565891E-2"/>
          <c:w val="0.93888888888889044"/>
          <c:h val="0.74853738631508271"/>
        </c:manualLayout>
      </c:layout>
      <c:lineChart>
        <c:grouping val="standard"/>
        <c:varyColors val="0"/>
        <c:ser>
          <c:idx val="0"/>
          <c:order val="0"/>
          <c:tx>
            <c:strRef>
              <c:f>Sheet1!$K$25</c:f>
              <c:strCache>
                <c:ptCount val="1"/>
                <c:pt idx="0">
                  <c:v>вкупни приходи</c:v>
                </c:pt>
              </c:strCache>
            </c:strRef>
          </c:tx>
          <c:spPr>
            <a:ln>
              <a:solidFill>
                <a:schemeClr val="accent1">
                  <a:lumMod val="75000"/>
                </a:schemeClr>
              </a:solidFill>
            </a:ln>
          </c:spPr>
          <c:marker>
            <c:symbol val="square"/>
            <c:size val="5"/>
            <c:spPr>
              <a:solidFill>
                <a:schemeClr val="accent1">
                  <a:lumMod val="75000"/>
                </a:schemeClr>
              </a:solidFill>
              <a:ln>
                <a:solidFill>
                  <a:schemeClr val="accent1">
                    <a:lumMod val="75000"/>
                  </a:schemeClr>
                </a:solidFill>
              </a:ln>
            </c:spPr>
          </c:marker>
          <c:dLbls>
            <c:dLbl>
              <c:idx val="0"/>
              <c:layout>
                <c:manualLayout>
                  <c:x val="-5.0000218722659667E-2"/>
                  <c:y val="6.82170542635658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534-4661-B17D-48448B1E589C}"/>
                </c:ext>
              </c:extLst>
            </c:dLbl>
            <c:dLbl>
              <c:idx val="1"/>
              <c:layout>
                <c:manualLayout>
                  <c:x val="-4.7222222222222332E-2"/>
                  <c:y val="-6.20155038759689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534-4661-B17D-48448B1E589C}"/>
                </c:ext>
              </c:extLst>
            </c:dLbl>
            <c:dLbl>
              <c:idx val="2"/>
              <c:layout>
                <c:manualLayout>
                  <c:x val="-4.7222222222222332E-2"/>
                  <c:y val="7.441860465116302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534-4661-B17D-48448B1E589C}"/>
                </c:ext>
              </c:extLst>
            </c:dLbl>
            <c:dLbl>
              <c:idx val="3"/>
              <c:layout>
                <c:manualLayout>
                  <c:x val="-6.1111111111111123E-2"/>
                  <c:y val="6.821705426356589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534-4661-B17D-48448B1E589C}"/>
                </c:ext>
              </c:extLst>
            </c:dLbl>
            <c:dLbl>
              <c:idx val="4"/>
              <c:layout>
                <c:manualLayout>
                  <c:x val="-4.7222222222222332E-2"/>
                  <c:y val="8.6821705426356588E-2"/>
                </c:manualLayout>
              </c:layout>
              <c:tx>
                <c:rich>
                  <a:bodyPr/>
                  <a:lstStyle/>
                  <a:p>
                    <a:r>
                      <a:rPr lang="en-US" dirty="0" smtClean="0"/>
                      <a:t>47.27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534-4661-B17D-48448B1E589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Sheet1!$L$24:$P$24</c:f>
              <c:numCache>
                <c:formatCode>General</c:formatCode>
                <c:ptCount val="5"/>
                <c:pt idx="0">
                  <c:v>2015</c:v>
                </c:pt>
                <c:pt idx="1">
                  <c:v>2016</c:v>
                </c:pt>
                <c:pt idx="2">
                  <c:v>2017</c:v>
                </c:pt>
                <c:pt idx="3">
                  <c:v>2018</c:v>
                </c:pt>
                <c:pt idx="4">
                  <c:v>2019</c:v>
                </c:pt>
              </c:numCache>
            </c:numRef>
          </c:cat>
          <c:val>
            <c:numRef>
              <c:f>Sheet1!$L$25:$P$25</c:f>
              <c:numCache>
                <c:formatCode>General</c:formatCode>
                <c:ptCount val="5"/>
                <c:pt idx="0">
                  <c:v>50.730000000000011</c:v>
                </c:pt>
                <c:pt idx="1">
                  <c:v>59.94</c:v>
                </c:pt>
                <c:pt idx="2">
                  <c:v>52.02</c:v>
                </c:pt>
                <c:pt idx="3">
                  <c:v>51.54</c:v>
                </c:pt>
                <c:pt idx="4">
                  <c:v>44.04</c:v>
                </c:pt>
              </c:numCache>
            </c:numRef>
          </c:val>
          <c:smooth val="0"/>
          <c:extLst>
            <c:ext xmlns:c16="http://schemas.microsoft.com/office/drawing/2014/chart" uri="{C3380CC4-5D6E-409C-BE32-E72D297353CC}">
              <c16:uniqueId val="{00000005-C534-4661-B17D-48448B1E589C}"/>
            </c:ext>
          </c:extLst>
        </c:ser>
        <c:dLbls>
          <c:showLegendKey val="0"/>
          <c:showVal val="0"/>
          <c:showCatName val="0"/>
          <c:showSerName val="0"/>
          <c:showPercent val="0"/>
          <c:showBubbleSize val="0"/>
        </c:dLbls>
        <c:marker val="1"/>
        <c:smooth val="0"/>
        <c:axId val="78523776"/>
        <c:axId val="78525568"/>
      </c:lineChart>
      <c:catAx>
        <c:axId val="78523776"/>
        <c:scaling>
          <c:orientation val="minMax"/>
        </c:scaling>
        <c:delete val="0"/>
        <c:axPos val="b"/>
        <c:numFmt formatCode="General" sourceLinked="1"/>
        <c:majorTickMark val="out"/>
        <c:minorTickMark val="none"/>
        <c:tickLblPos val="nextTo"/>
        <c:crossAx val="78525568"/>
        <c:crosses val="autoZero"/>
        <c:auto val="1"/>
        <c:lblAlgn val="ctr"/>
        <c:lblOffset val="100"/>
        <c:noMultiLvlLbl val="0"/>
      </c:catAx>
      <c:valAx>
        <c:axId val="78525568"/>
        <c:scaling>
          <c:orientation val="minMax"/>
        </c:scaling>
        <c:delete val="1"/>
        <c:axPos val="l"/>
        <c:numFmt formatCode="General" sourceLinked="1"/>
        <c:majorTickMark val="out"/>
        <c:minorTickMark val="none"/>
        <c:tickLblPos val="none"/>
        <c:crossAx val="78523776"/>
        <c:crosses val="autoZero"/>
        <c:crossBetween val="between"/>
      </c:valAx>
    </c:plotArea>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Sheet1!$K$20</c:f>
              <c:strCache>
                <c:ptCount val="1"/>
                <c:pt idx="0">
                  <c:v>вкупни трошоци</c:v>
                </c:pt>
              </c:strCache>
            </c:strRef>
          </c:tx>
          <c:invertIfNegative val="0"/>
          <c:dPt>
            <c:idx val="0"/>
            <c:invertIfNegative val="0"/>
            <c:bubble3D val="0"/>
            <c:spPr>
              <a:solidFill>
                <a:schemeClr val="accent1">
                  <a:lumMod val="75000"/>
                </a:schemeClr>
              </a:solidFill>
            </c:spPr>
            <c:extLst>
              <c:ext xmlns:c16="http://schemas.microsoft.com/office/drawing/2014/chart" uri="{C3380CC4-5D6E-409C-BE32-E72D297353CC}">
                <c16:uniqueId val="{00000000-5CEC-1743-A4C2-4E3BF04057DF}"/>
              </c:ext>
            </c:extLst>
          </c:dPt>
          <c:dPt>
            <c:idx val="1"/>
            <c:invertIfNegative val="0"/>
            <c:bubble3D val="0"/>
            <c:spPr>
              <a:solidFill>
                <a:schemeClr val="accent1">
                  <a:lumMod val="75000"/>
                </a:schemeClr>
              </a:solidFill>
            </c:spPr>
            <c:extLst>
              <c:ext xmlns:c16="http://schemas.microsoft.com/office/drawing/2014/chart" uri="{C3380CC4-5D6E-409C-BE32-E72D297353CC}">
                <c16:uniqueId val="{00000001-5CEC-1743-A4C2-4E3BF04057DF}"/>
              </c:ext>
            </c:extLst>
          </c:dPt>
          <c:dPt>
            <c:idx val="2"/>
            <c:invertIfNegative val="0"/>
            <c:bubble3D val="0"/>
            <c:spPr>
              <a:solidFill>
                <a:schemeClr val="accent1">
                  <a:lumMod val="75000"/>
                </a:schemeClr>
              </a:solidFill>
            </c:spPr>
            <c:extLst>
              <c:ext xmlns:c16="http://schemas.microsoft.com/office/drawing/2014/chart" uri="{C3380CC4-5D6E-409C-BE32-E72D297353CC}">
                <c16:uniqueId val="{00000002-5CEC-1743-A4C2-4E3BF04057DF}"/>
              </c:ext>
            </c:extLst>
          </c:dPt>
          <c:dPt>
            <c:idx val="3"/>
            <c:invertIfNegative val="0"/>
            <c:bubble3D val="0"/>
            <c:spPr>
              <a:solidFill>
                <a:schemeClr val="accent1">
                  <a:lumMod val="75000"/>
                </a:schemeClr>
              </a:solidFill>
            </c:spPr>
            <c:extLst>
              <c:ext xmlns:c16="http://schemas.microsoft.com/office/drawing/2014/chart" uri="{C3380CC4-5D6E-409C-BE32-E72D297353CC}">
                <c16:uniqueId val="{00000003-5CEC-1743-A4C2-4E3BF04057DF}"/>
              </c:ext>
            </c:extLst>
          </c:dPt>
          <c:dPt>
            <c:idx val="4"/>
            <c:invertIfNegative val="0"/>
            <c:bubble3D val="0"/>
            <c:spPr>
              <a:solidFill>
                <a:schemeClr val="accent1">
                  <a:lumMod val="75000"/>
                </a:schemeClr>
              </a:solidFill>
            </c:spPr>
            <c:extLst>
              <c:ext xmlns:c16="http://schemas.microsoft.com/office/drawing/2014/chart" uri="{C3380CC4-5D6E-409C-BE32-E72D297353CC}">
                <c16:uniqueId val="{00000004-5CEC-1743-A4C2-4E3BF04057DF}"/>
              </c:ext>
            </c:extLst>
          </c:dPt>
          <c:dLbls>
            <c:dLbl>
              <c:idx val="4"/>
              <c:layout>
                <c:manualLayout>
                  <c:x val="-2.7777777777777098E-3"/>
                  <c:y val="0"/>
                </c:manualLayout>
              </c:layout>
              <c:tx>
                <c:rich>
                  <a:bodyPr/>
                  <a:lstStyle/>
                  <a:p>
                    <a:r>
                      <a:rPr lang="en-US" dirty="0" smtClean="0"/>
                      <a:t>2,963.34</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CEC-1743-A4C2-4E3BF04057DF}"/>
                </c:ext>
              </c:extLst>
            </c:dLbl>
            <c:spPr>
              <a:noFill/>
              <a:ln>
                <a:noFill/>
              </a:ln>
              <a:effectLst/>
            </c:spPr>
            <c:txPr>
              <a:bodyPr/>
              <a:lstStyle/>
              <a:p>
                <a:pPr>
                  <a:defRPr sz="1200">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Sheet1!$L$19:$P$19</c:f>
              <c:numCache>
                <c:formatCode>General</c:formatCode>
                <c:ptCount val="5"/>
                <c:pt idx="0">
                  <c:v>2015</c:v>
                </c:pt>
                <c:pt idx="1">
                  <c:v>2016</c:v>
                </c:pt>
                <c:pt idx="2">
                  <c:v>2017</c:v>
                </c:pt>
                <c:pt idx="3">
                  <c:v>2018</c:v>
                </c:pt>
                <c:pt idx="4">
                  <c:v>2019</c:v>
                </c:pt>
              </c:numCache>
            </c:numRef>
          </c:cat>
          <c:val>
            <c:numRef>
              <c:f>Sheet1!$L$20:$P$20</c:f>
              <c:numCache>
                <c:formatCode>#,##0.00</c:formatCode>
                <c:ptCount val="5"/>
                <c:pt idx="0">
                  <c:v>3095.6899999999987</c:v>
                </c:pt>
                <c:pt idx="1">
                  <c:v>2989.5599999999995</c:v>
                </c:pt>
                <c:pt idx="2">
                  <c:v>2703.84</c:v>
                </c:pt>
                <c:pt idx="3">
                  <c:v>2537.52</c:v>
                </c:pt>
                <c:pt idx="4">
                  <c:v>2963.4700000000012</c:v>
                </c:pt>
              </c:numCache>
            </c:numRef>
          </c:val>
          <c:extLst>
            <c:ext xmlns:c16="http://schemas.microsoft.com/office/drawing/2014/chart" uri="{C3380CC4-5D6E-409C-BE32-E72D297353CC}">
              <c16:uniqueId val="{00000005-5CEC-1743-A4C2-4E3BF04057DF}"/>
            </c:ext>
          </c:extLst>
        </c:ser>
        <c:dLbls>
          <c:showLegendKey val="0"/>
          <c:showVal val="0"/>
          <c:showCatName val="0"/>
          <c:showSerName val="0"/>
          <c:showPercent val="0"/>
          <c:showBubbleSize val="0"/>
        </c:dLbls>
        <c:gapWidth val="150"/>
        <c:axId val="34493952"/>
        <c:axId val="34495488"/>
      </c:barChart>
      <c:catAx>
        <c:axId val="34493952"/>
        <c:scaling>
          <c:orientation val="minMax"/>
        </c:scaling>
        <c:delete val="0"/>
        <c:axPos val="l"/>
        <c:numFmt formatCode="General" sourceLinked="1"/>
        <c:majorTickMark val="out"/>
        <c:minorTickMark val="none"/>
        <c:tickLblPos val="nextTo"/>
        <c:txPr>
          <a:bodyPr/>
          <a:lstStyle/>
          <a:p>
            <a:pPr>
              <a:defRPr sz="1200">
                <a:latin typeface="Arial" pitchFamily="34" charset="0"/>
                <a:cs typeface="Arial" pitchFamily="34" charset="0"/>
              </a:defRPr>
            </a:pPr>
            <a:endParaRPr lang="en-US"/>
          </a:p>
        </c:txPr>
        <c:crossAx val="34495488"/>
        <c:crosses val="autoZero"/>
        <c:auto val="1"/>
        <c:lblAlgn val="ctr"/>
        <c:lblOffset val="100"/>
        <c:noMultiLvlLbl val="0"/>
      </c:catAx>
      <c:valAx>
        <c:axId val="34495488"/>
        <c:scaling>
          <c:orientation val="minMax"/>
        </c:scaling>
        <c:delete val="1"/>
        <c:axPos val="b"/>
        <c:numFmt formatCode="#,##0.00" sourceLinked="1"/>
        <c:majorTickMark val="out"/>
        <c:minorTickMark val="none"/>
        <c:tickLblPos val="none"/>
        <c:crossAx val="34493952"/>
        <c:crosses val="autoZero"/>
        <c:crossBetween val="between"/>
      </c:valAx>
    </c:plotArea>
    <c:plotVisOnly val="1"/>
    <c:dispBlanksAs val="gap"/>
    <c:showDLblsOverMax val="0"/>
  </c:chart>
  <c:spPr>
    <a:ln>
      <a:noFill/>
    </a:ln>
  </c:sp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690476190476944E-2"/>
          <c:y val="0.10150695258837326"/>
          <c:w val="0.86785714285714288"/>
          <c:h val="0.84308538560339563"/>
        </c:manualLayout>
      </c:layout>
      <c:ofPieChart>
        <c:ofPieType val="bar"/>
        <c:varyColors val="1"/>
        <c:ser>
          <c:idx val="0"/>
          <c:order val="0"/>
          <c:dLbls>
            <c:dLbl>
              <c:idx val="0"/>
              <c:layout/>
              <c:tx>
                <c:rich>
                  <a:bodyPr/>
                  <a:lstStyle/>
                  <a:p>
                    <a:pPr>
                      <a:defRPr sz="1000">
                        <a:solidFill>
                          <a:schemeClr val="bg1"/>
                        </a:solidFill>
                      </a:defRPr>
                    </a:pPr>
                    <a:r>
                      <a:rPr lang="ru-RU" sz="1000" dirty="0">
                        <a:solidFill>
                          <a:schemeClr val="bg1"/>
                        </a:solidFill>
                      </a:rPr>
                      <a:t>РА Спортско радио 90.3 ФМ
</a:t>
                    </a:r>
                    <a:r>
                      <a:rPr lang="ru-RU" sz="1000" dirty="0" smtClean="0">
                        <a:solidFill>
                          <a:schemeClr val="bg1"/>
                        </a:solidFill>
                      </a:rPr>
                      <a:t>18,79%</a:t>
                    </a:r>
                    <a:endParaRPr lang="ru-RU" sz="1000" dirty="0">
                      <a:solidFill>
                        <a:schemeClr val="bg1"/>
                      </a:solidFill>
                    </a:endParaRPr>
                  </a:p>
                </c:rich>
              </c:tx>
              <c:sp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0-9F6B-437C-9E01-326948630533}"/>
                </c:ext>
              </c:extLst>
            </c:dLbl>
            <c:dLbl>
              <c:idx val="1"/>
              <c:layout>
                <c:manualLayout>
                  <c:x val="0.11478195033313143"/>
                  <c:y val="-0.14254625984251967"/>
                </c:manualLayout>
              </c:layout>
              <c:tx>
                <c:rich>
                  <a:bodyPr/>
                  <a:lstStyle/>
                  <a:p>
                    <a:pPr>
                      <a:defRPr sz="1000">
                        <a:solidFill>
                          <a:schemeClr val="bg1"/>
                        </a:solidFill>
                      </a:defRPr>
                    </a:pPr>
                    <a:r>
                      <a:rPr lang="mk-MK" sz="1000" dirty="0">
                        <a:solidFill>
                          <a:schemeClr val="bg1"/>
                        </a:solidFill>
                      </a:rPr>
                      <a:t>РА Буба Мара
</a:t>
                    </a:r>
                    <a:r>
                      <a:rPr lang="mk-MK" sz="1000" dirty="0" smtClean="0">
                        <a:solidFill>
                          <a:schemeClr val="bg1"/>
                        </a:solidFill>
                      </a:rPr>
                      <a:t>18,15%</a:t>
                    </a:r>
                    <a:endParaRPr lang="mk-MK" sz="1000" dirty="0">
                      <a:solidFill>
                        <a:schemeClr val="bg1"/>
                      </a:solidFill>
                    </a:endParaRPr>
                  </a:p>
                </c:rich>
              </c:tx>
              <c:sp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9F6B-437C-9E01-326948630533}"/>
                </c:ext>
              </c:extLst>
            </c:dLbl>
            <c:dLbl>
              <c:idx val="2"/>
              <c:layout/>
              <c:tx>
                <c:rich>
                  <a:bodyPr wrap="square" lIns="38100" tIns="19050" rIns="38100" bIns="19050" anchor="ctr">
                    <a:spAutoFit/>
                  </a:bodyPr>
                  <a:lstStyle/>
                  <a:p>
                    <a:pPr>
                      <a:defRPr sz="1000"/>
                    </a:pPr>
                    <a:r>
                      <a:rPr lang="mk-MK" sz="1000">
                        <a:solidFill>
                          <a:schemeClr val="bg1"/>
                        </a:solidFill>
                      </a:rPr>
                      <a:t>РА Фортуна
11,33%</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9F6B-437C-9E01-326948630533}"/>
                </c:ext>
              </c:extLst>
            </c:dLbl>
            <c:dLbl>
              <c:idx val="3"/>
              <c:layout/>
              <c:tx>
                <c:rich>
                  <a:bodyPr/>
                  <a:lstStyle/>
                  <a:p>
                    <a:pPr>
                      <a:defRPr sz="1000">
                        <a:solidFill>
                          <a:schemeClr val="bg1"/>
                        </a:solidFill>
                      </a:defRPr>
                    </a:pPr>
                    <a:r>
                      <a:rPr lang="mk-MK" sz="1000">
                        <a:solidFill>
                          <a:schemeClr val="bg1"/>
                        </a:solidFill>
                      </a:rPr>
                      <a:t>РА Сити
10,49%</a:t>
                    </a:r>
                  </a:p>
                </c:rich>
              </c:tx>
              <c:sp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9F6B-437C-9E01-326948630533}"/>
                </c:ext>
              </c:extLst>
            </c:dLbl>
            <c:dLbl>
              <c:idx val="4"/>
              <c:layout/>
              <c:tx>
                <c:rich>
                  <a:bodyPr/>
                  <a:lstStyle/>
                  <a:p>
                    <a:pPr>
                      <a:defRPr sz="1000">
                        <a:solidFill>
                          <a:schemeClr val="bg1"/>
                        </a:solidFill>
                      </a:defRPr>
                    </a:pPr>
                    <a:r>
                      <a:rPr lang="mk-MK" sz="1000">
                        <a:solidFill>
                          <a:schemeClr val="bg1"/>
                        </a:solidFill>
                      </a:rPr>
                      <a:t>РА Ват
10,32%</a:t>
                    </a:r>
                  </a:p>
                </c:rich>
              </c:tx>
              <c:sp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9F6B-437C-9E01-326948630533}"/>
                </c:ext>
              </c:extLst>
            </c:dLbl>
            <c:dLbl>
              <c:idx val="5"/>
              <c:layout/>
              <c:tx>
                <c:rich>
                  <a:bodyPr/>
                  <a:lstStyle/>
                  <a:p>
                    <a:r>
                      <a:rPr lang="mk-MK" sz="1000" dirty="0"/>
                      <a:t>РА Лајф ФМ
7,12%</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9F6B-437C-9E01-326948630533}"/>
                </c:ext>
              </c:extLst>
            </c:dLbl>
            <c:dLbl>
              <c:idx val="6"/>
              <c:layout>
                <c:manualLayout>
                  <c:x val="-0.10708075913587725"/>
                  <c:y val="8.3333333333333332E-3"/>
                </c:manualLayout>
              </c:layout>
              <c:tx>
                <c:rich>
                  <a:bodyPr/>
                  <a:lstStyle/>
                  <a:p>
                    <a:r>
                      <a:rPr lang="mk-MK" sz="1000" dirty="0"/>
                      <a:t>РА Клуб ФМ 
5,76%</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9F6B-437C-9E01-326948630533}"/>
                </c:ext>
              </c:extLst>
            </c:dLbl>
            <c:dLbl>
              <c:idx val="7"/>
              <c:layout>
                <c:manualLayout>
                  <c:x val="2.4633555420956995E-3"/>
                  <c:y val="-3.4986220472440946E-2"/>
                </c:manualLayout>
              </c:layout>
              <c:tx>
                <c:rich>
                  <a:bodyPr/>
                  <a:lstStyle/>
                  <a:p>
                    <a:r>
                      <a:rPr lang="mk-MK" sz="1000" dirty="0"/>
                      <a:t>РА Скај
4,89%</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9F6B-437C-9E01-326948630533}"/>
                </c:ext>
              </c:extLst>
            </c:dLbl>
            <c:dLbl>
              <c:idx val="8"/>
              <c:layout/>
              <c:tx>
                <c:rich>
                  <a:bodyPr/>
                  <a:lstStyle/>
                  <a:p>
                    <a:r>
                      <a:rPr lang="mk-MK" sz="1000" dirty="0"/>
                      <a:t>РА Роса АБ
</a:t>
                    </a:r>
                    <a:r>
                      <a:rPr lang="mk-MK" sz="1000" dirty="0" smtClean="0"/>
                      <a:t>3,79%</a:t>
                    </a:r>
                    <a:endParaRPr lang="mk-MK" sz="1000"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9F6B-437C-9E01-326948630533}"/>
                </c:ext>
              </c:extLst>
            </c:dLbl>
            <c:dLbl>
              <c:idx val="9"/>
              <c:layout>
                <c:manualLayout>
                  <c:x val="-3.8711689884918229E-2"/>
                  <c:y val="-7.056922572178477E-2"/>
                </c:manualLayout>
              </c:layout>
              <c:tx>
                <c:rich>
                  <a:bodyPr/>
                  <a:lstStyle/>
                  <a:p>
                    <a:r>
                      <a:rPr lang="mk-MK" sz="1000" dirty="0"/>
                      <a:t>РА Урбан
</a:t>
                    </a:r>
                    <a:r>
                      <a:rPr lang="mk-MK" sz="1000" dirty="0" smtClean="0"/>
                      <a:t>3,41%</a:t>
                    </a:r>
                    <a:endParaRPr lang="mk-MK" sz="1000"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9F6B-437C-9E01-326948630533}"/>
                </c:ext>
              </c:extLst>
            </c:dLbl>
            <c:dLbl>
              <c:idx val="10"/>
              <c:layout>
                <c:manualLayout>
                  <c:x val="-1.2348172824550778E-2"/>
                  <c:y val="5.5275918635170604E-2"/>
                </c:manualLayout>
              </c:layout>
              <c:tx>
                <c:rich>
                  <a:bodyPr/>
                  <a:lstStyle/>
                  <a:p>
                    <a:r>
                      <a:rPr lang="mk-MK" sz="1000" dirty="0"/>
                      <a:t>РА Зона М-1
1,79%</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A-9F6B-437C-9E01-326948630533}"/>
                </c:ext>
              </c:extLst>
            </c:dLbl>
            <c:dLbl>
              <c:idx val="11"/>
              <c:layout>
                <c:manualLayout>
                  <c:x val="-6.7460254968129033E-2"/>
                  <c:y val="6.0085441447478797E-3"/>
                </c:manualLayout>
              </c:layout>
              <c:tx>
                <c:rich>
                  <a:bodyPr wrap="square" lIns="38100" tIns="19050" rIns="38100" bIns="19050" anchor="ctr">
                    <a:spAutoFit/>
                  </a:bodyPr>
                  <a:lstStyle/>
                  <a:p>
                    <a:pPr>
                      <a:defRPr sz="1000"/>
                    </a:pPr>
                    <a:r>
                      <a:rPr lang="mk-MK" sz="1000" dirty="0">
                        <a:solidFill>
                          <a:schemeClr val="bg1"/>
                        </a:solidFill>
                      </a:rPr>
                      <a:t>РА Џез ФМ
</a:t>
                    </a:r>
                    <a:r>
                      <a:rPr lang="mk-MK" sz="1000" dirty="0" smtClean="0">
                        <a:solidFill>
                          <a:schemeClr val="bg1"/>
                        </a:solidFill>
                      </a:rPr>
                      <a:t>1,36%</a:t>
                    </a:r>
                    <a:endParaRPr lang="mk-MK" sz="1000" dirty="0">
                      <a:solidFill>
                        <a:schemeClr val="bg1"/>
                      </a:solidFill>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9F6B-437C-9E01-326948630533}"/>
                </c:ext>
              </c:extLst>
            </c:dLbl>
            <c:dLbl>
              <c:idx val="12"/>
              <c:layout>
                <c:manualLayout>
                  <c:x val="-5.7936445444319494E-2"/>
                  <c:y val="3.5460992907801452E-3"/>
                </c:manualLayout>
              </c:layout>
              <c:tx>
                <c:rich>
                  <a:bodyPr wrap="square" lIns="38100" tIns="19050" rIns="38100" bIns="19050" anchor="ctr">
                    <a:spAutoFit/>
                  </a:bodyPr>
                  <a:lstStyle/>
                  <a:p>
                    <a:pPr>
                      <a:defRPr sz="1000"/>
                    </a:pPr>
                    <a:r>
                      <a:rPr lang="mk-MK" sz="1000" dirty="0">
                        <a:solidFill>
                          <a:schemeClr val="bg1"/>
                        </a:solidFill>
                      </a:rPr>
                      <a:t>РА </a:t>
                    </a:r>
                    <a:r>
                      <a:rPr lang="mk-MK" sz="1000" dirty="0" err="1">
                        <a:solidFill>
                          <a:schemeClr val="bg1"/>
                        </a:solidFill>
                      </a:rPr>
                      <a:t>Арачина</a:t>
                    </a:r>
                    <a:r>
                      <a:rPr lang="mk-MK" sz="1000" dirty="0">
                        <a:solidFill>
                          <a:schemeClr val="bg1"/>
                        </a:solidFill>
                      </a:rPr>
                      <a:t>
</a:t>
                    </a:r>
                    <a:r>
                      <a:rPr lang="mk-MK" sz="1000" dirty="0" smtClean="0">
                        <a:solidFill>
                          <a:schemeClr val="bg1"/>
                        </a:solidFill>
                      </a:rPr>
                      <a:t>1,06%</a:t>
                    </a:r>
                    <a:endParaRPr lang="mk-MK" sz="1000" dirty="0">
                      <a:solidFill>
                        <a:schemeClr val="bg1"/>
                      </a:solidFill>
                    </a:endParaRP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C-9F6B-437C-9E01-326948630533}"/>
                </c:ext>
              </c:extLst>
            </c:dLbl>
            <c:dLbl>
              <c:idx val="13"/>
              <c:layout>
                <c:manualLayout>
                  <c:x val="-6.1507874015748122E-2"/>
                  <c:y val="-3.5466577316133441E-3"/>
                </c:manualLayout>
              </c:layout>
              <c:tx>
                <c:rich>
                  <a:bodyPr/>
                  <a:lstStyle/>
                  <a:p>
                    <a:pPr>
                      <a:defRPr sz="1000">
                        <a:solidFill>
                          <a:schemeClr val="bg1"/>
                        </a:solidFill>
                      </a:defRPr>
                    </a:pPr>
                    <a:r>
                      <a:rPr lang="mk-MK" sz="1000">
                        <a:solidFill>
                          <a:schemeClr val="bg1"/>
                        </a:solidFill>
                      </a:rPr>
                      <a:t>РА Капитол
0,87%</a:t>
                    </a:r>
                  </a:p>
                </c:rich>
              </c:tx>
              <c:sp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9F6B-437C-9E01-326948630533}"/>
                </c:ext>
              </c:extLst>
            </c:dLbl>
            <c:dLbl>
              <c:idx val="14"/>
              <c:layout>
                <c:manualLayout>
                  <c:x val="-8.6507874015748026E-2"/>
                  <c:y val="0"/>
                </c:manualLayout>
              </c:layout>
              <c:tx>
                <c:rich>
                  <a:bodyPr/>
                  <a:lstStyle/>
                  <a:p>
                    <a:pPr>
                      <a:defRPr sz="1000">
                        <a:solidFill>
                          <a:schemeClr val="bg1"/>
                        </a:solidFill>
                      </a:defRPr>
                    </a:pPr>
                    <a:r>
                      <a:rPr lang="mk-MK" sz="1000" dirty="0">
                        <a:solidFill>
                          <a:schemeClr val="bg1"/>
                        </a:solidFill>
                      </a:rPr>
                      <a:t> РА Хит
</a:t>
                    </a:r>
                    <a:r>
                      <a:rPr lang="mk-MK" sz="1000" dirty="0" smtClean="0">
                        <a:solidFill>
                          <a:schemeClr val="bg1"/>
                        </a:solidFill>
                      </a:rPr>
                      <a:t>0,82%</a:t>
                    </a:r>
                    <a:endParaRPr lang="mk-MK" sz="1000" dirty="0">
                      <a:solidFill>
                        <a:schemeClr val="bg1"/>
                      </a:solidFill>
                    </a:endParaRPr>
                  </a:p>
                </c:rich>
              </c:tx>
              <c:sp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E-9F6B-437C-9E01-326948630533}"/>
                </c:ext>
              </c:extLst>
            </c:dLbl>
            <c:dLbl>
              <c:idx val="15"/>
              <c:layout>
                <c:manualLayout>
                  <c:x val="-7.7778027746531975E-2"/>
                  <c:y val="6.4814876863796514E-2"/>
                </c:manualLayout>
              </c:layout>
              <c:tx>
                <c:rich>
                  <a:bodyPr wrap="square" lIns="38100" tIns="19050" rIns="38100" bIns="19050" anchor="ctr">
                    <a:spAutoFit/>
                  </a:bodyPr>
                  <a:lstStyle/>
                  <a:p>
                    <a:pPr>
                      <a:defRPr sz="1000"/>
                    </a:pPr>
                    <a:r>
                      <a:rPr lang="mk-MK" sz="1000" dirty="0"/>
                      <a:t>РА РФМ
</a:t>
                    </a:r>
                    <a:r>
                      <a:rPr lang="mk-MK" sz="1000" dirty="0" smtClean="0"/>
                      <a:t>0,05%</a:t>
                    </a:r>
                    <a:endParaRPr lang="mk-MK" sz="1000" dirty="0"/>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F-9F6B-437C-9E01-326948630533}"/>
                </c:ext>
              </c:extLst>
            </c:dLbl>
            <c:dLbl>
              <c:idx val="17"/>
              <c:layout>
                <c:manualLayout>
                  <c:x val="-0.15130221222347209"/>
                  <c:y val="-2.5233149047858448E-3"/>
                </c:manualLayout>
              </c:layout>
              <c:tx>
                <c:rich>
                  <a:bodyPr wrap="square" lIns="38100" tIns="19050" rIns="38100" bIns="19050" anchor="ctr">
                    <a:spAutoFit/>
                  </a:bodyPr>
                  <a:lstStyle/>
                  <a:p>
                    <a:pPr>
                      <a:defRPr sz="1000"/>
                    </a:pPr>
                    <a:r>
                      <a:rPr lang="mk-MK" sz="1000"/>
                      <a:t>Друго</a:t>
                    </a:r>
                    <a:r>
                      <a:rPr lang="mk-MK" sz="1000" baseline="0"/>
                      <a:t> </a:t>
                    </a:r>
                    <a:r>
                      <a:rPr lang="mk-MK" sz="1000"/>
                      <a:t>4%</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10-9F6B-437C-9E01-326948630533}"/>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Sheet1!$B$65:$B$81</c:f>
              <c:strCache>
                <c:ptCount val="17"/>
                <c:pt idx="0">
                  <c:v>РА Спортско радио 90,3 ФМ</c:v>
                </c:pt>
                <c:pt idx="1">
                  <c:v>РА Буба Мара</c:v>
                </c:pt>
                <c:pt idx="2">
                  <c:v>РА Фортуна</c:v>
                </c:pt>
                <c:pt idx="3">
                  <c:v>РА Сити</c:v>
                </c:pt>
                <c:pt idx="4">
                  <c:v>РА Ват</c:v>
                </c:pt>
                <c:pt idx="5">
                  <c:v>РА Лајф ФМ</c:v>
                </c:pt>
                <c:pt idx="6">
                  <c:v>РА Клуб ФМ </c:v>
                </c:pt>
                <c:pt idx="7">
                  <c:v>РА Скај</c:v>
                </c:pt>
                <c:pt idx="8">
                  <c:v>РА Роса АБ</c:v>
                </c:pt>
                <c:pt idx="9">
                  <c:v>РА Урбан</c:v>
                </c:pt>
                <c:pt idx="10">
                  <c:v>РА Зона М-1</c:v>
                </c:pt>
                <c:pt idx="11">
                  <c:v>РА Џез ФМ</c:v>
                </c:pt>
                <c:pt idx="12">
                  <c:v>РА Арачина</c:v>
                </c:pt>
                <c:pt idx="13">
                  <c:v>РА Капитол</c:v>
                </c:pt>
                <c:pt idx="14">
                  <c:v> РА Хит</c:v>
                </c:pt>
                <c:pt idx="15">
                  <c:v>РА РФМ</c:v>
                </c:pt>
                <c:pt idx="16">
                  <c:v>Универзитетско радио СТУДЕНТ ФМ 92.9</c:v>
                </c:pt>
              </c:strCache>
            </c:strRef>
          </c:cat>
          <c:val>
            <c:numRef>
              <c:f>Sheet1!$C$65:$C$81</c:f>
              <c:numCache>
                <c:formatCode>#,##0.00</c:formatCode>
                <c:ptCount val="17"/>
                <c:pt idx="0">
                  <c:v>7.987978</c:v>
                </c:pt>
                <c:pt idx="1">
                  <c:v>7.7159879999999852</c:v>
                </c:pt>
                <c:pt idx="2">
                  <c:v>4.8167010000000001</c:v>
                </c:pt>
                <c:pt idx="3">
                  <c:v>4.4592380000000134</c:v>
                </c:pt>
                <c:pt idx="4">
                  <c:v>4.3896290000000135</c:v>
                </c:pt>
                <c:pt idx="5">
                  <c:v>3.0298319999999999</c:v>
                </c:pt>
                <c:pt idx="6">
                  <c:v>2.4508909999999977</c:v>
                </c:pt>
                <c:pt idx="7">
                  <c:v>2.0808649999999997</c:v>
                </c:pt>
                <c:pt idx="8">
                  <c:v>1.6074259999999998</c:v>
                </c:pt>
                <c:pt idx="9">
                  <c:v>1.4539219999999937</c:v>
                </c:pt>
                <c:pt idx="10">
                  <c:v>0.76306700000000005</c:v>
                </c:pt>
                <c:pt idx="11">
                  <c:v>0.58442099999999819</c:v>
                </c:pt>
                <c:pt idx="12">
                  <c:v>0.4482810000000001</c:v>
                </c:pt>
                <c:pt idx="13">
                  <c:v>0.36991000000000102</c:v>
                </c:pt>
                <c:pt idx="14">
                  <c:v>0.34585000000000032</c:v>
                </c:pt>
                <c:pt idx="15">
                  <c:v>2.4E-2</c:v>
                </c:pt>
              </c:numCache>
            </c:numRef>
          </c:val>
          <c:extLst>
            <c:ext xmlns:c16="http://schemas.microsoft.com/office/drawing/2014/chart" uri="{C3380CC4-5D6E-409C-BE32-E72D297353CC}">
              <c16:uniqueId val="{00000011-9F6B-437C-9E01-326948630533}"/>
            </c:ext>
          </c:extLst>
        </c:ser>
        <c:ser>
          <c:idx val="1"/>
          <c:order val="1"/>
          <c:cat>
            <c:strRef>
              <c:f>Sheet1!$B$65:$B$81</c:f>
              <c:strCache>
                <c:ptCount val="17"/>
                <c:pt idx="0">
                  <c:v>РА Спортско радио 90,3 ФМ</c:v>
                </c:pt>
                <c:pt idx="1">
                  <c:v>РА Буба Мара</c:v>
                </c:pt>
                <c:pt idx="2">
                  <c:v>РА Фортуна</c:v>
                </c:pt>
                <c:pt idx="3">
                  <c:v>РА Сити</c:v>
                </c:pt>
                <c:pt idx="4">
                  <c:v>РА Ват</c:v>
                </c:pt>
                <c:pt idx="5">
                  <c:v>РА Лајф ФМ</c:v>
                </c:pt>
                <c:pt idx="6">
                  <c:v>РА Клуб ФМ </c:v>
                </c:pt>
                <c:pt idx="7">
                  <c:v>РА Скај</c:v>
                </c:pt>
                <c:pt idx="8">
                  <c:v>РА Роса АБ</c:v>
                </c:pt>
                <c:pt idx="9">
                  <c:v>РА Урбан</c:v>
                </c:pt>
                <c:pt idx="10">
                  <c:v>РА Зона М-1</c:v>
                </c:pt>
                <c:pt idx="11">
                  <c:v>РА Џез ФМ</c:v>
                </c:pt>
                <c:pt idx="12">
                  <c:v>РА Арачина</c:v>
                </c:pt>
                <c:pt idx="13">
                  <c:v>РА Капитол</c:v>
                </c:pt>
                <c:pt idx="14">
                  <c:v> РА Хит</c:v>
                </c:pt>
                <c:pt idx="15">
                  <c:v>РА РФМ</c:v>
                </c:pt>
                <c:pt idx="16">
                  <c:v>Универзитетско радио СТУДЕНТ ФМ 92.9</c:v>
                </c:pt>
              </c:strCache>
            </c:strRef>
          </c:cat>
          <c:val>
            <c:numRef>
              <c:f>Sheet1!$D$65:$D$81</c:f>
              <c:numCache>
                <c:formatCode>0.00%</c:formatCode>
                <c:ptCount val="17"/>
                <c:pt idx="0">
                  <c:v>0.18782868199371433</c:v>
                </c:pt>
                <c:pt idx="1">
                  <c:v>0.18143313067704026</c:v>
                </c:pt>
                <c:pt idx="2">
                  <c:v>0.11325952580087298</c:v>
                </c:pt>
                <c:pt idx="3">
                  <c:v>0.10485416913219925</c:v>
                </c:pt>
                <c:pt idx="4">
                  <c:v>0.10321738861967145</c:v>
                </c:pt>
                <c:pt idx="5">
                  <c:v>7.124322966617827E-2</c:v>
                </c:pt>
                <c:pt idx="6">
                  <c:v>5.7630056847960333E-2</c:v>
                </c:pt>
                <c:pt idx="7">
                  <c:v>4.8929294792355485E-2</c:v>
                </c:pt>
                <c:pt idx="8">
                  <c:v>3.7796887645713234E-2</c:v>
                </c:pt>
                <c:pt idx="9">
                  <c:v>3.4187406748198985E-2</c:v>
                </c:pt>
                <c:pt idx="10">
                  <c:v>1.7942696998276362E-2</c:v>
                </c:pt>
                <c:pt idx="11">
                  <c:v>1.3742029104167431E-2</c:v>
                </c:pt>
                <c:pt idx="12">
                  <c:v>1.0540843927314804E-2</c:v>
                </c:pt>
                <c:pt idx="13">
                  <c:v>8.6980344407927603E-3</c:v>
                </c:pt>
                <c:pt idx="14">
                  <c:v>8.1322895064966857E-3</c:v>
                </c:pt>
                <c:pt idx="15">
                  <c:v>5.6433409904849087E-4</c:v>
                </c:pt>
                <c:pt idx="16">
                  <c:v>0</c:v>
                </c:pt>
              </c:numCache>
            </c:numRef>
          </c:val>
          <c:extLst>
            <c:ext xmlns:c16="http://schemas.microsoft.com/office/drawing/2014/chart" uri="{C3380CC4-5D6E-409C-BE32-E72D297353CC}">
              <c16:uniqueId val="{00000012-9F6B-437C-9E01-326948630533}"/>
            </c:ext>
          </c:extLst>
        </c:ser>
        <c:dLbls>
          <c:showLegendKey val="0"/>
          <c:showVal val="0"/>
          <c:showCatName val="0"/>
          <c:showSerName val="0"/>
          <c:showPercent val="0"/>
          <c:showBubbleSize val="0"/>
          <c:showLeaderLines val="1"/>
        </c:dLbls>
        <c:gapWidth val="100"/>
        <c:secondPieSize val="75"/>
        <c:serLines/>
      </c:ofPieChart>
    </c:plotArea>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Sheet2!$B$25</c:f>
              <c:strCache>
                <c:ptCount val="1"/>
                <c:pt idx="0">
                  <c:v>вкупни трошоци</c:v>
                </c:pt>
              </c:strCache>
            </c:strRef>
          </c:tx>
          <c:spPr>
            <a:ln>
              <a:solidFill>
                <a:schemeClr val="accent1">
                  <a:lumMod val="75000"/>
                </a:schemeClr>
              </a:solidFill>
            </a:ln>
          </c:spPr>
          <c:marker>
            <c:symbol val="square"/>
            <c:size val="5"/>
            <c:spPr>
              <a:solidFill>
                <a:schemeClr val="accent1">
                  <a:lumMod val="75000"/>
                </a:schemeClr>
              </a:solidFill>
              <a:ln>
                <a:solidFill>
                  <a:schemeClr val="accent1">
                    <a:lumMod val="75000"/>
                  </a:schemeClr>
                </a:solidFill>
              </a:ln>
            </c:spPr>
          </c:marker>
          <c:dLbls>
            <c:dLbl>
              <c:idx val="0"/>
              <c:layout>
                <c:manualLayout>
                  <c:x val="-4.7222222222222332E-2"/>
                  <c:y val="5.55555555555554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0BF-4667-81D9-76AAA6FD1628}"/>
                </c:ext>
              </c:extLst>
            </c:dLbl>
            <c:dLbl>
              <c:idx val="1"/>
              <c:layout>
                <c:manualLayout>
                  <c:x val="-4.4444444444444502E-2"/>
                  <c:y val="-5.55555555555554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0BF-4667-81D9-76AAA6FD1628}"/>
                </c:ext>
              </c:extLst>
            </c:dLbl>
            <c:dLbl>
              <c:idx val="2"/>
              <c:layout>
                <c:manualLayout>
                  <c:x val="-5.2777777777777792E-2"/>
                  <c:y val="6.94444444444445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0BF-4667-81D9-76AAA6FD1628}"/>
                </c:ext>
              </c:extLst>
            </c:dLbl>
            <c:dLbl>
              <c:idx val="3"/>
              <c:layout>
                <c:manualLayout>
                  <c:x val="-0.05"/>
                  <c:y val="-5.55555555555554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0BF-4667-81D9-76AAA6FD162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Sheet2!$C$24:$G$24</c:f>
              <c:numCache>
                <c:formatCode>General</c:formatCode>
                <c:ptCount val="5"/>
                <c:pt idx="0">
                  <c:v>2015</c:v>
                </c:pt>
                <c:pt idx="1">
                  <c:v>2016</c:v>
                </c:pt>
                <c:pt idx="2">
                  <c:v>2017</c:v>
                </c:pt>
                <c:pt idx="3">
                  <c:v>2018</c:v>
                </c:pt>
                <c:pt idx="4">
                  <c:v>2019</c:v>
                </c:pt>
              </c:numCache>
            </c:numRef>
          </c:cat>
          <c:val>
            <c:numRef>
              <c:f>Sheet2!$C$25:$G$25</c:f>
              <c:numCache>
                <c:formatCode>General</c:formatCode>
                <c:ptCount val="5"/>
                <c:pt idx="0">
                  <c:v>49.51</c:v>
                </c:pt>
                <c:pt idx="1">
                  <c:v>56.93</c:v>
                </c:pt>
                <c:pt idx="2">
                  <c:v>49.54</c:v>
                </c:pt>
                <c:pt idx="3">
                  <c:v>51.67</c:v>
                </c:pt>
                <c:pt idx="4">
                  <c:v>47.53</c:v>
                </c:pt>
              </c:numCache>
            </c:numRef>
          </c:val>
          <c:smooth val="0"/>
          <c:extLst>
            <c:ext xmlns:c16="http://schemas.microsoft.com/office/drawing/2014/chart" uri="{C3380CC4-5D6E-409C-BE32-E72D297353CC}">
              <c16:uniqueId val="{00000004-40BF-4667-81D9-76AAA6FD1628}"/>
            </c:ext>
          </c:extLst>
        </c:ser>
        <c:dLbls>
          <c:showLegendKey val="0"/>
          <c:showVal val="0"/>
          <c:showCatName val="0"/>
          <c:showSerName val="0"/>
          <c:showPercent val="0"/>
          <c:showBubbleSize val="0"/>
        </c:dLbls>
        <c:marker val="1"/>
        <c:smooth val="0"/>
        <c:axId val="80187392"/>
        <c:axId val="80188928"/>
      </c:lineChart>
      <c:catAx>
        <c:axId val="80187392"/>
        <c:scaling>
          <c:orientation val="minMax"/>
        </c:scaling>
        <c:delete val="0"/>
        <c:axPos val="b"/>
        <c:numFmt formatCode="General" sourceLinked="1"/>
        <c:majorTickMark val="out"/>
        <c:minorTickMark val="none"/>
        <c:tickLblPos val="nextTo"/>
        <c:crossAx val="80188928"/>
        <c:crosses val="autoZero"/>
        <c:auto val="1"/>
        <c:lblAlgn val="ctr"/>
        <c:lblOffset val="100"/>
        <c:noMultiLvlLbl val="0"/>
      </c:catAx>
      <c:valAx>
        <c:axId val="80188928"/>
        <c:scaling>
          <c:orientation val="minMax"/>
        </c:scaling>
        <c:delete val="1"/>
        <c:axPos val="l"/>
        <c:numFmt formatCode="General" sourceLinked="1"/>
        <c:majorTickMark val="out"/>
        <c:minorTickMark val="none"/>
        <c:tickLblPos val="none"/>
        <c:crossAx val="80187392"/>
        <c:crosses val="autoZero"/>
        <c:crossBetween val="between"/>
      </c:valAx>
    </c:plotArea>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3333333333334E-2"/>
          <c:y val="2.9489834670987671E-2"/>
          <c:w val="0.93888888888889055"/>
          <c:h val="0.77434956730782634"/>
        </c:manualLayout>
      </c:layout>
      <c:lineChart>
        <c:grouping val="standard"/>
        <c:varyColors val="0"/>
        <c:ser>
          <c:idx val="0"/>
          <c:order val="0"/>
          <c:tx>
            <c:strRef>
              <c:f>Sheet1!$B$53</c:f>
              <c:strCache>
                <c:ptCount val="1"/>
                <c:pt idx="0">
                  <c:v>вкупно приходи</c:v>
                </c:pt>
              </c:strCache>
            </c:strRef>
          </c:tx>
          <c:spPr>
            <a:ln>
              <a:solidFill>
                <a:schemeClr val="accent1">
                  <a:lumMod val="75000"/>
                </a:schemeClr>
              </a:solidFill>
            </a:ln>
          </c:spPr>
          <c:marker>
            <c:symbol val="square"/>
            <c:size val="5"/>
            <c:spPr>
              <a:solidFill>
                <a:schemeClr val="accent1">
                  <a:lumMod val="75000"/>
                </a:schemeClr>
              </a:solidFill>
              <a:ln>
                <a:solidFill>
                  <a:schemeClr val="accent1">
                    <a:lumMod val="75000"/>
                  </a:schemeClr>
                </a:solidFill>
              </a:ln>
            </c:spPr>
          </c:marker>
          <c:dLbls>
            <c:dLbl>
              <c:idx val="0"/>
              <c:layout>
                <c:manualLayout>
                  <c:x val="-3.8888888888888903E-2"/>
                  <c:y val="4.715969989281901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1AD-4B4C-B061-238390D4C005}"/>
                </c:ext>
              </c:extLst>
            </c:dLbl>
            <c:dLbl>
              <c:idx val="1"/>
              <c:layout>
                <c:manualLayout>
                  <c:x val="-3.333333333333334E-2"/>
                  <c:y val="6.43086816720259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1AD-4B4C-B061-238390D4C005}"/>
                </c:ext>
              </c:extLst>
            </c:dLbl>
            <c:dLbl>
              <c:idx val="2"/>
              <c:layout>
                <c:manualLayout>
                  <c:x val="-4.4444444444444502E-2"/>
                  <c:y val="6.43086816720259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1AD-4B4C-B061-238390D4C005}"/>
                </c:ext>
              </c:extLst>
            </c:dLbl>
            <c:dLbl>
              <c:idx val="3"/>
              <c:layout>
                <c:manualLayout>
                  <c:x val="-4.4444444444444502E-2"/>
                  <c:y val="5.573419078242230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1AD-4B4C-B061-238390D4C005}"/>
                </c:ext>
              </c:extLst>
            </c:dLbl>
            <c:dLbl>
              <c:idx val="4"/>
              <c:layout>
                <c:manualLayout>
                  <c:x val="-3.888888888888889E-2"/>
                  <c:y val="-4.287245444801735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1AD-4B4C-B061-238390D4C00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Sheet1!$C$52:$G$52</c:f>
              <c:numCache>
                <c:formatCode>General</c:formatCode>
                <c:ptCount val="5"/>
                <c:pt idx="0">
                  <c:v>2015</c:v>
                </c:pt>
                <c:pt idx="1">
                  <c:v>2016</c:v>
                </c:pt>
                <c:pt idx="2">
                  <c:v>2017</c:v>
                </c:pt>
                <c:pt idx="3">
                  <c:v>2018</c:v>
                </c:pt>
                <c:pt idx="4">
                  <c:v>2019</c:v>
                </c:pt>
              </c:numCache>
            </c:numRef>
          </c:cat>
          <c:val>
            <c:numRef>
              <c:f>Sheet1!$C$53:$G$53</c:f>
              <c:numCache>
                <c:formatCode>General</c:formatCode>
                <c:ptCount val="5"/>
                <c:pt idx="0">
                  <c:v>36.71</c:v>
                </c:pt>
                <c:pt idx="1">
                  <c:v>35.660000000000011</c:v>
                </c:pt>
                <c:pt idx="2">
                  <c:v>34.449999999999996</c:v>
                </c:pt>
                <c:pt idx="3">
                  <c:v>38.120000000000012</c:v>
                </c:pt>
                <c:pt idx="4">
                  <c:v>45.06</c:v>
                </c:pt>
              </c:numCache>
            </c:numRef>
          </c:val>
          <c:smooth val="0"/>
          <c:extLst>
            <c:ext xmlns:c16="http://schemas.microsoft.com/office/drawing/2014/chart" uri="{C3380CC4-5D6E-409C-BE32-E72D297353CC}">
              <c16:uniqueId val="{00000005-91AD-4B4C-B061-238390D4C005}"/>
            </c:ext>
          </c:extLst>
        </c:ser>
        <c:dLbls>
          <c:showLegendKey val="0"/>
          <c:showVal val="0"/>
          <c:showCatName val="0"/>
          <c:showSerName val="0"/>
          <c:showPercent val="0"/>
          <c:showBubbleSize val="0"/>
        </c:dLbls>
        <c:marker val="1"/>
        <c:smooth val="0"/>
        <c:axId val="80552704"/>
        <c:axId val="80554240"/>
      </c:lineChart>
      <c:catAx>
        <c:axId val="80552704"/>
        <c:scaling>
          <c:orientation val="minMax"/>
        </c:scaling>
        <c:delete val="0"/>
        <c:axPos val="b"/>
        <c:numFmt formatCode="General" sourceLinked="1"/>
        <c:majorTickMark val="out"/>
        <c:minorTickMark val="none"/>
        <c:tickLblPos val="nextTo"/>
        <c:crossAx val="80554240"/>
        <c:crosses val="autoZero"/>
        <c:auto val="1"/>
        <c:lblAlgn val="ctr"/>
        <c:lblOffset val="100"/>
        <c:noMultiLvlLbl val="0"/>
      </c:catAx>
      <c:valAx>
        <c:axId val="80554240"/>
        <c:scaling>
          <c:orientation val="minMax"/>
        </c:scaling>
        <c:delete val="1"/>
        <c:axPos val="l"/>
        <c:numFmt formatCode="General" sourceLinked="1"/>
        <c:majorTickMark val="out"/>
        <c:minorTickMark val="none"/>
        <c:tickLblPos val="none"/>
        <c:crossAx val="80552704"/>
        <c:crosses val="autoZero"/>
        <c:crossBetween val="between"/>
      </c:valAx>
      <c:spPr>
        <a:noFill/>
        <a:ln w="25400">
          <a:noFill/>
        </a:ln>
      </c:spPr>
    </c:plotArea>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82E-2"/>
          <c:y val="5.0925925925925923E-2"/>
          <c:w val="0.93888888888889055"/>
          <c:h val="0.36550160396617087"/>
        </c:manualLayout>
      </c:layout>
      <c:lineChart>
        <c:grouping val="standard"/>
        <c:varyColors val="0"/>
        <c:ser>
          <c:idx val="0"/>
          <c:order val="0"/>
          <c:tx>
            <c:strRef>
              <c:f>Sheet4!$B$54</c:f>
              <c:strCache>
                <c:ptCount val="1"/>
                <c:pt idx="0">
                  <c:v>вкупно трошоци</c:v>
                </c:pt>
              </c:strCache>
            </c:strRef>
          </c:tx>
          <c:spPr>
            <a:ln>
              <a:solidFill>
                <a:schemeClr val="accent1">
                  <a:lumMod val="75000"/>
                </a:schemeClr>
              </a:solidFill>
            </a:ln>
          </c:spPr>
          <c:marker>
            <c:symbol val="square"/>
            <c:size val="5"/>
            <c:spPr>
              <a:solidFill>
                <a:schemeClr val="accent1">
                  <a:lumMod val="75000"/>
                </a:schemeClr>
              </a:solidFill>
              <a:ln>
                <a:solidFill>
                  <a:schemeClr val="accent1">
                    <a:lumMod val="75000"/>
                  </a:schemeClr>
                </a:solidFill>
              </a:ln>
            </c:spPr>
          </c:marker>
          <c:dLbls>
            <c:dLbl>
              <c:idx val="0"/>
              <c:layout>
                <c:manualLayout>
                  <c:x val="-3.6111111111111212E-2"/>
                  <c:y val="7.222222222222242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21D3-40B7-9D6C-86F7FB2156A0}"/>
                </c:ext>
              </c:extLst>
            </c:dLbl>
            <c:dLbl>
              <c:idx val="1"/>
              <c:layout>
                <c:manualLayout>
                  <c:x val="-4.4444444444444502E-2"/>
                  <c:y val="6.6666666666666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21D3-40B7-9D6C-86F7FB2156A0}"/>
                </c:ext>
              </c:extLst>
            </c:dLbl>
            <c:dLbl>
              <c:idx val="2"/>
              <c:layout>
                <c:manualLayout>
                  <c:x val="-0.05"/>
                  <c:y val="5.555555555555545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21D3-40B7-9D6C-86F7FB2156A0}"/>
                </c:ext>
              </c:extLst>
            </c:dLbl>
            <c:dLbl>
              <c:idx val="3"/>
              <c:layout>
                <c:manualLayout>
                  <c:x val="-4.4444444444444502E-2"/>
                  <c:y val="0.0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21D3-40B7-9D6C-86F7FB2156A0}"/>
                </c:ext>
              </c:extLst>
            </c:dLbl>
            <c:dLbl>
              <c:idx val="4"/>
              <c:layout>
                <c:manualLayout>
                  <c:x val="-0.05"/>
                  <c:y val="0.05"/>
                </c:manualLayout>
              </c:layout>
              <c:tx>
                <c:rich>
                  <a:bodyPr/>
                  <a:lstStyle/>
                  <a:p>
                    <a:r>
                      <a:rPr lang="en-US" dirty="0" smtClean="0"/>
                      <a:t>45.23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1D3-40B7-9D6C-86F7FB2156A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Sheet4!$C$53:$G$53</c:f>
              <c:numCache>
                <c:formatCode>General</c:formatCode>
                <c:ptCount val="5"/>
                <c:pt idx="0">
                  <c:v>2015</c:v>
                </c:pt>
                <c:pt idx="1">
                  <c:v>2016</c:v>
                </c:pt>
                <c:pt idx="2">
                  <c:v>2017</c:v>
                </c:pt>
                <c:pt idx="3">
                  <c:v>2018</c:v>
                </c:pt>
                <c:pt idx="4">
                  <c:v>2019</c:v>
                </c:pt>
              </c:numCache>
            </c:numRef>
          </c:cat>
          <c:val>
            <c:numRef>
              <c:f>Sheet4!$C$54:$G$54</c:f>
              <c:numCache>
                <c:formatCode>General</c:formatCode>
                <c:ptCount val="5"/>
                <c:pt idx="0">
                  <c:v>36.410000000000004</c:v>
                </c:pt>
                <c:pt idx="1">
                  <c:v>37.65</c:v>
                </c:pt>
                <c:pt idx="2" formatCode="#,##0.00">
                  <c:v>38.200000000000003</c:v>
                </c:pt>
                <c:pt idx="3">
                  <c:v>41.51</c:v>
                </c:pt>
                <c:pt idx="4">
                  <c:v>45.220000000000013</c:v>
                </c:pt>
              </c:numCache>
            </c:numRef>
          </c:val>
          <c:smooth val="0"/>
          <c:extLst>
            <c:ext xmlns:c16="http://schemas.microsoft.com/office/drawing/2014/chart" uri="{C3380CC4-5D6E-409C-BE32-E72D297353CC}">
              <c16:uniqueId val="{00000005-21D3-40B7-9D6C-86F7FB2156A0}"/>
            </c:ext>
          </c:extLst>
        </c:ser>
        <c:dLbls>
          <c:showLegendKey val="0"/>
          <c:showVal val="0"/>
          <c:showCatName val="0"/>
          <c:showSerName val="0"/>
          <c:showPercent val="0"/>
          <c:showBubbleSize val="0"/>
        </c:dLbls>
        <c:marker val="1"/>
        <c:smooth val="0"/>
        <c:axId val="81560320"/>
        <c:axId val="81561856"/>
      </c:lineChart>
      <c:catAx>
        <c:axId val="81560320"/>
        <c:scaling>
          <c:orientation val="minMax"/>
        </c:scaling>
        <c:delete val="0"/>
        <c:axPos val="b"/>
        <c:numFmt formatCode="General" sourceLinked="1"/>
        <c:majorTickMark val="out"/>
        <c:minorTickMark val="none"/>
        <c:tickLblPos val="nextTo"/>
        <c:crossAx val="81561856"/>
        <c:crosses val="autoZero"/>
        <c:auto val="1"/>
        <c:lblAlgn val="ctr"/>
        <c:lblOffset val="100"/>
        <c:noMultiLvlLbl val="0"/>
      </c:catAx>
      <c:valAx>
        <c:axId val="81561856"/>
        <c:scaling>
          <c:orientation val="minMax"/>
        </c:scaling>
        <c:delete val="1"/>
        <c:axPos val="l"/>
        <c:numFmt formatCode="General" sourceLinked="1"/>
        <c:majorTickMark val="out"/>
        <c:minorTickMark val="none"/>
        <c:tickLblPos val="none"/>
        <c:crossAx val="81560320"/>
        <c:crosses val="autoZero"/>
        <c:crossBetween val="between"/>
      </c:valAx>
    </c:plotArea>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86481853840583"/>
          <c:y val="9.3063496002827747E-2"/>
          <c:w val="0.56766046518616553"/>
          <c:h val="0.83434815633719195"/>
        </c:manualLayout>
      </c:layout>
      <c:pieChart>
        <c:varyColors val="1"/>
        <c:ser>
          <c:idx val="0"/>
          <c:order val="0"/>
          <c:dLbls>
            <c:dLbl>
              <c:idx val="1"/>
              <c:layout>
                <c:manualLayout>
                  <c:x val="-1.4173610889044097E-2"/>
                  <c:y val="8.595988538681964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8A96-4824-A6D0-835D14DE7B52}"/>
                </c:ext>
              </c:extLst>
            </c:dLbl>
            <c:dLbl>
              <c:idx val="2"/>
              <c:layout>
                <c:manualLayout>
                  <c:x val="7.4875181222725129E-2"/>
                  <c:y val="3.8559664282652346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8A96-4824-A6D0-835D14DE7B52}"/>
                </c:ext>
              </c:extLst>
            </c:dLbl>
            <c:dLbl>
              <c:idx val="4"/>
              <c:layout>
                <c:manualLayout>
                  <c:x val="-4.5938010366151794E-3"/>
                  <c:y val="3.4478111439508456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2-8A96-4824-A6D0-835D14DE7B52}"/>
                </c:ext>
              </c:extLst>
            </c:dLbl>
            <c:dLbl>
              <c:idx val="5"/>
              <c:layout>
                <c:manualLayout>
                  <c:x val="1.1651325743201005E-2"/>
                  <c:y val="3.5231068895757681E-2"/>
                </c:manualLayout>
              </c:layout>
              <c:tx>
                <c:rich>
                  <a:bodyPr/>
                  <a:lstStyle/>
                  <a:p>
                    <a:r>
                      <a:rPr lang="mk-MK" dirty="0"/>
                      <a:t>РА Енџелс ФМ
</a:t>
                    </a:r>
                    <a:r>
                      <a:rPr lang="mk-MK" dirty="0" smtClean="0"/>
                      <a:t>5%</a:t>
                    </a:r>
                    <a:endParaRPr lang="mk-MK" dirty="0"/>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8A96-4824-A6D0-835D14DE7B52}"/>
                </c:ext>
              </c:extLst>
            </c:dLbl>
            <c:dLbl>
              <c:idx val="6"/>
              <c:layout>
                <c:manualLayout>
                  <c:x val="-4.2672822813393484E-3"/>
                  <c:y val="1.6331626168505441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8A96-4824-A6D0-835D14DE7B52}"/>
                </c:ext>
              </c:extLst>
            </c:dLbl>
            <c:dLbl>
              <c:idx val="7"/>
              <c:layout>
                <c:manualLayout>
                  <c:x val="-1.235781986412967E-2"/>
                  <c:y val="-8.2927599666087655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A96-4824-A6D0-835D14DE7B52}"/>
                </c:ext>
              </c:extLst>
            </c:dLbl>
            <c:dLbl>
              <c:idx val="8"/>
              <c:layout>
                <c:manualLayout>
                  <c:x val="-2.6044253212116224E-2"/>
                  <c:y val="3.5954244974391834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6-8A96-4824-A6D0-835D14DE7B52}"/>
                </c:ext>
              </c:extLst>
            </c:dLbl>
            <c:dLbl>
              <c:idx val="9"/>
              <c:layout>
                <c:manualLayout>
                  <c:x val="-2.8994287559192367E-2"/>
                  <c:y val="-3.088810173799909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8A96-4824-A6D0-835D14DE7B52}"/>
                </c:ext>
              </c:extLst>
            </c:dLbl>
            <c:dLbl>
              <c:idx val="10"/>
              <c:layout>
                <c:manualLayout>
                  <c:x val="-0.10494312794565193"/>
                  <c:y val="-0.13308485436455109"/>
                </c:manualLayout>
              </c:layout>
              <c:tx>
                <c:rich>
                  <a:bodyPr/>
                  <a:lstStyle/>
                  <a:p>
                    <a:r>
                      <a:rPr lang="mk-MK" dirty="0">
                        <a:solidFill>
                          <a:schemeClr val="tx1"/>
                        </a:solidFill>
                      </a:rPr>
                      <a:t>РА Супер
11%</a:t>
                    </a: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8-8A96-4824-A6D0-835D14DE7B52}"/>
                </c:ext>
              </c:extLst>
            </c:dLbl>
            <c:dLbl>
              <c:idx val="11"/>
              <c:layout>
                <c:manualLayout>
                  <c:x val="0.18907169658374695"/>
                  <c:y val="1.7512653325211139E-2"/>
                </c:manualLayout>
              </c:layout>
              <c:tx>
                <c:rich>
                  <a:bodyPr/>
                  <a:lstStyle/>
                  <a:p>
                    <a:r>
                      <a:rPr lang="mk-MK" dirty="0">
                        <a:solidFill>
                          <a:schemeClr val="bg1"/>
                        </a:solidFill>
                      </a:rPr>
                      <a:t>Други
</a:t>
                    </a:r>
                    <a:r>
                      <a:rPr lang="mk-MK" dirty="0" smtClean="0">
                        <a:solidFill>
                          <a:schemeClr val="bg1"/>
                        </a:solidFill>
                      </a:rPr>
                      <a:t>50%</a:t>
                    </a:r>
                    <a:endParaRPr lang="mk-MK"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8A96-4824-A6D0-835D14DE7B52}"/>
                </c:ext>
              </c:extLst>
            </c:dLbl>
            <c:spPr>
              <a:noFill/>
              <a:ln>
                <a:noFill/>
              </a:ln>
              <a:effectLst/>
            </c:spPr>
            <c:txPr>
              <a:bodyPr wrap="square" lIns="38100" tIns="19050" rIns="38100" bIns="19050" anchor="ctr">
                <a:spAutoFit/>
              </a:bodyPr>
              <a:lstStyle/>
              <a:p>
                <a:pPr>
                  <a:defRPr sz="1000"/>
                </a:pPr>
                <a:endParaRPr lang="en-US"/>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Sheet3!$G$3:$R$3</c:f>
              <c:strCache>
                <c:ptCount val="12"/>
                <c:pt idx="2">
                  <c:v>РА 106</c:v>
                </c:pt>
                <c:pt idx="3">
                  <c:v>РА Холидеј</c:v>
                </c:pt>
                <c:pt idx="4">
                  <c:v>РА Хит</c:v>
                </c:pt>
                <c:pt idx="5">
                  <c:v>РА Енџелс ФМ</c:v>
                </c:pt>
                <c:pt idx="6">
                  <c:v>РА Бум </c:v>
                </c:pt>
                <c:pt idx="7">
                  <c:v>РА Тајм</c:v>
                </c:pt>
                <c:pt idx="8">
                  <c:v>РА Експрес</c:v>
                </c:pt>
                <c:pt idx="9">
                  <c:v>РА Кавадарци</c:v>
                </c:pt>
                <c:pt idx="10">
                  <c:v>РА Супер</c:v>
                </c:pt>
                <c:pt idx="11">
                  <c:v>Други</c:v>
                </c:pt>
              </c:strCache>
            </c:strRef>
          </c:cat>
          <c:val>
            <c:numRef>
              <c:f>Sheet3!$G$4:$R$4</c:f>
              <c:numCache>
                <c:formatCode>General</c:formatCode>
                <c:ptCount val="12"/>
                <c:pt idx="2" formatCode="0.00%">
                  <c:v>3.7630714573243594E-2</c:v>
                </c:pt>
                <c:pt idx="3" formatCode="0.00%">
                  <c:v>3.7908375378146487E-2</c:v>
                </c:pt>
                <c:pt idx="4" formatCode="0.00%">
                  <c:v>4.1937025280353792E-2</c:v>
                </c:pt>
                <c:pt idx="5" formatCode="0.00%">
                  <c:v>4.5611025813086639E-2</c:v>
                </c:pt>
                <c:pt idx="6" formatCode="0.00%">
                  <c:v>4.6375512336571112E-2</c:v>
                </c:pt>
                <c:pt idx="7" formatCode="0.00%">
                  <c:v>4.8152874190616847E-2</c:v>
                </c:pt>
                <c:pt idx="8" formatCode="0.00%">
                  <c:v>5.4156873218307901E-2</c:v>
                </c:pt>
                <c:pt idx="9" formatCode="0.00%">
                  <c:v>6.765030112947594E-2</c:v>
                </c:pt>
                <c:pt idx="10" formatCode="0.00%">
                  <c:v>0.1122291023253027</c:v>
                </c:pt>
                <c:pt idx="11" formatCode="0.00%">
                  <c:v>0.50829999999999997</c:v>
                </c:pt>
              </c:numCache>
            </c:numRef>
          </c:val>
          <c:extLst>
            <c:ext xmlns:c16="http://schemas.microsoft.com/office/drawing/2014/chart" uri="{C3380CC4-5D6E-409C-BE32-E72D297353CC}">
              <c16:uniqueId val="{0000000A-8A96-4824-A6D0-835D14DE7B52}"/>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txPr>
    <a:bodyPr/>
    <a:lstStyle/>
    <a:p>
      <a:pPr>
        <a:defRPr sz="1200">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787509438032626E-3"/>
          <c:y val="6.2037182852143574E-2"/>
          <c:w val="0.98888888888888893"/>
          <c:h val="0.66604367162438605"/>
        </c:manualLayout>
      </c:layout>
      <c:lineChart>
        <c:grouping val="standard"/>
        <c:varyColors val="0"/>
        <c:ser>
          <c:idx val="0"/>
          <c:order val="0"/>
          <c:tx>
            <c:strRef>
              <c:f>Sheet1!$A$17</c:f>
              <c:strCache>
                <c:ptCount val="1"/>
                <c:pt idx="0">
                  <c:v>МРТ</c:v>
                </c:pt>
              </c:strCache>
            </c:strRef>
          </c:tx>
          <c:marker>
            <c:symbol val="diamond"/>
            <c:size val="7"/>
            <c:spPr>
              <a:noFill/>
            </c:spPr>
          </c:marker>
          <c:dLbls>
            <c:dLbl>
              <c:idx val="0"/>
              <c:layout>
                <c:manualLayout>
                  <c:x val="-5.1828821054902392E-2"/>
                  <c:y val="5.09259259259259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61C-3343-BDE2-172E19F556D1}"/>
                </c:ext>
              </c:extLst>
            </c:dLbl>
            <c:dLbl>
              <c:idx val="1"/>
              <c:layout>
                <c:manualLayout>
                  <c:x val="-7.1767878330277202E-2"/>
                  <c:y val="6.94444444444445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61C-3343-BDE2-172E19F556D1}"/>
                </c:ext>
              </c:extLst>
            </c:dLbl>
            <c:dLbl>
              <c:idx val="2"/>
              <c:layout>
                <c:manualLayout>
                  <c:x val="-6.4309675331679431E-2"/>
                  <c:y val="6.01851851851851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61C-3343-BDE2-172E19F556D1}"/>
                </c:ext>
              </c:extLst>
            </c:dLbl>
            <c:dLbl>
              <c:idx val="3"/>
              <c:layout>
                <c:manualLayout>
                  <c:x val="-4.4746701182900132E-2"/>
                  <c:y val="6.481481481481514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61C-3343-BDE2-172E19F556D1}"/>
                </c:ext>
              </c:extLst>
            </c:dLbl>
            <c:dLbl>
              <c:idx val="4"/>
              <c:layout>
                <c:manualLayout>
                  <c:x val="0"/>
                  <c:y val="-3.7037037037037056E-2"/>
                </c:manualLayout>
              </c:layout>
              <c:tx>
                <c:rich>
                  <a:bodyPr/>
                  <a:lstStyle/>
                  <a:p>
                    <a:r>
                      <a:rPr lang="en-US" dirty="0" smtClean="0"/>
                      <a:t>1,455.83</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61C-3343-BDE2-172E19F556D1}"/>
                </c:ext>
              </c:extLst>
            </c:dLbl>
            <c:spPr>
              <a:noFill/>
              <a:ln>
                <a:noFill/>
              </a:ln>
              <a:effectLst/>
            </c:spPr>
            <c:txPr>
              <a:bodyPr/>
              <a:lstStyle/>
              <a:p>
                <a:pPr>
                  <a:defRPr sz="1200">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Sheet1!$B$16:$F$16</c:f>
              <c:numCache>
                <c:formatCode>General</c:formatCode>
                <c:ptCount val="5"/>
                <c:pt idx="0">
                  <c:v>2015</c:v>
                </c:pt>
                <c:pt idx="1">
                  <c:v>2016</c:v>
                </c:pt>
                <c:pt idx="2">
                  <c:v>2017</c:v>
                </c:pt>
                <c:pt idx="3">
                  <c:v>2018</c:v>
                </c:pt>
                <c:pt idx="4">
                  <c:v>2019</c:v>
                </c:pt>
              </c:numCache>
            </c:numRef>
          </c:cat>
          <c:val>
            <c:numRef>
              <c:f>Sheet1!$B$17:$F$17</c:f>
              <c:numCache>
                <c:formatCode>#,##0.00</c:formatCode>
                <c:ptCount val="5"/>
                <c:pt idx="0">
                  <c:v>1223.8699999999999</c:v>
                </c:pt>
                <c:pt idx="1">
                  <c:v>1130.3699999999999</c:v>
                </c:pt>
                <c:pt idx="2">
                  <c:v>1028.6299999999999</c:v>
                </c:pt>
                <c:pt idx="3">
                  <c:v>971.03</c:v>
                </c:pt>
                <c:pt idx="4">
                  <c:v>1455.97</c:v>
                </c:pt>
              </c:numCache>
            </c:numRef>
          </c:val>
          <c:smooth val="0"/>
          <c:extLst>
            <c:ext xmlns:c16="http://schemas.microsoft.com/office/drawing/2014/chart" uri="{C3380CC4-5D6E-409C-BE32-E72D297353CC}">
              <c16:uniqueId val="{00000005-161C-3343-BDE2-172E19F556D1}"/>
            </c:ext>
          </c:extLst>
        </c:ser>
        <c:ser>
          <c:idx val="1"/>
          <c:order val="1"/>
          <c:tx>
            <c:strRef>
              <c:f>Sheet1!$A$18</c:f>
              <c:strCache>
                <c:ptCount val="1"/>
                <c:pt idx="0">
                  <c:v>Комерц. ТВ</c:v>
                </c:pt>
              </c:strCache>
            </c:strRef>
          </c:tx>
          <c:marker>
            <c:symbol val="square"/>
            <c:size val="7"/>
            <c:spPr>
              <a:noFill/>
            </c:spPr>
          </c:marker>
          <c:dLbls>
            <c:dLbl>
              <c:idx val="0"/>
              <c:layout>
                <c:manualLayout>
                  <c:x val="-6.9060151727609403E-2"/>
                  <c:y val="-5.555555555555545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61C-3343-BDE2-172E19F556D1}"/>
                </c:ext>
              </c:extLst>
            </c:dLbl>
            <c:dLbl>
              <c:idx val="1"/>
              <c:layout>
                <c:manualLayout>
                  <c:x val="-7.3290008269514262E-2"/>
                  <c:y val="-6.01851851851851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61C-3343-BDE2-172E19F556D1}"/>
                </c:ext>
              </c:extLst>
            </c:dLbl>
            <c:dLbl>
              <c:idx val="2"/>
              <c:layout>
                <c:manualLayout>
                  <c:x val="-6.4309675331679431E-2"/>
                  <c:y val="-6.481481481481514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61C-3343-BDE2-172E19F556D1}"/>
                </c:ext>
              </c:extLst>
            </c:dLbl>
            <c:dLbl>
              <c:idx val="3"/>
              <c:layout>
                <c:manualLayout>
                  <c:x val="-7.203430050695718E-2"/>
                  <c:y val="-5.092592592592592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61C-3343-BDE2-172E19F556D1}"/>
                </c:ext>
              </c:extLst>
            </c:dLbl>
            <c:dLbl>
              <c:idx val="4"/>
              <c:layout>
                <c:manualLayout>
                  <c:x val="0"/>
                  <c:y val="6.94444444444445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61C-3343-BDE2-172E19F556D1}"/>
                </c:ext>
              </c:extLst>
            </c:dLbl>
            <c:spPr>
              <a:noFill/>
              <a:ln>
                <a:noFill/>
              </a:ln>
              <a:effectLst/>
            </c:spPr>
            <c:txPr>
              <a:bodyPr/>
              <a:lstStyle/>
              <a:p>
                <a:pPr>
                  <a:defRPr sz="1200">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Sheet1!$B$16:$F$16</c:f>
              <c:numCache>
                <c:formatCode>General</c:formatCode>
                <c:ptCount val="5"/>
                <c:pt idx="0">
                  <c:v>2015</c:v>
                </c:pt>
                <c:pt idx="1">
                  <c:v>2016</c:v>
                </c:pt>
                <c:pt idx="2">
                  <c:v>2017</c:v>
                </c:pt>
                <c:pt idx="3">
                  <c:v>2018</c:v>
                </c:pt>
                <c:pt idx="4">
                  <c:v>2019</c:v>
                </c:pt>
              </c:numCache>
            </c:numRef>
          </c:cat>
          <c:val>
            <c:numRef>
              <c:f>Sheet1!$B$18:$F$18</c:f>
              <c:numCache>
                <c:formatCode>#,##0.00</c:formatCode>
                <c:ptCount val="5"/>
                <c:pt idx="0">
                  <c:v>1702.31</c:v>
                </c:pt>
                <c:pt idx="1">
                  <c:v>1675.03</c:v>
                </c:pt>
                <c:pt idx="2">
                  <c:v>1513.6899999999998</c:v>
                </c:pt>
                <c:pt idx="3">
                  <c:v>1419.56</c:v>
                </c:pt>
                <c:pt idx="4">
                  <c:v>1364.12</c:v>
                </c:pt>
              </c:numCache>
            </c:numRef>
          </c:val>
          <c:smooth val="0"/>
          <c:extLst>
            <c:ext xmlns:c16="http://schemas.microsoft.com/office/drawing/2014/chart" uri="{C3380CC4-5D6E-409C-BE32-E72D297353CC}">
              <c16:uniqueId val="{0000000B-161C-3343-BDE2-172E19F556D1}"/>
            </c:ext>
          </c:extLst>
        </c:ser>
        <c:ser>
          <c:idx val="2"/>
          <c:order val="2"/>
          <c:tx>
            <c:strRef>
              <c:f>Sheet1!$A$19</c:f>
              <c:strCache>
                <c:ptCount val="1"/>
                <c:pt idx="0">
                  <c:v>Комерц. РА</c:v>
                </c:pt>
              </c:strCache>
            </c:strRef>
          </c:tx>
          <c:marker>
            <c:spPr>
              <a:noFill/>
            </c:spPr>
          </c:marker>
          <c:dLbls>
            <c:dLbl>
              <c:idx val="0"/>
              <c:layout>
                <c:manualLayout>
                  <c:x val="-5.5058605687987643E-2"/>
                  <c:y val="-6.94444444444445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61C-3343-BDE2-172E19F556D1}"/>
                </c:ext>
              </c:extLst>
            </c:dLbl>
            <c:dLbl>
              <c:idx val="1"/>
              <c:layout>
                <c:manualLayout>
                  <c:x val="-5.8673641822169491E-2"/>
                  <c:y val="-6.018518518518514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161C-3343-BDE2-172E19F556D1}"/>
                </c:ext>
              </c:extLst>
            </c:dLbl>
            <c:dLbl>
              <c:idx val="2"/>
              <c:layout>
                <c:manualLayout>
                  <c:x val="-6.4419336281594936E-2"/>
                  <c:y val="-6.944480898221064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E-161C-3343-BDE2-172E19F556D1}"/>
                </c:ext>
              </c:extLst>
            </c:dLbl>
            <c:dLbl>
              <c:idx val="3"/>
              <c:layout>
                <c:manualLayout>
                  <c:x val="-5.8445331319886384E-2"/>
                  <c:y val="-6.944444444444450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161C-3343-BDE2-172E19F556D1}"/>
                </c:ext>
              </c:extLst>
            </c:dLbl>
            <c:dLbl>
              <c:idx val="4"/>
              <c:layout>
                <c:manualLayout>
                  <c:x val="-6.4305181030453434E-2"/>
                  <c:y val="-4.6296296296296446E-2"/>
                </c:manualLayout>
              </c:layout>
              <c:tx>
                <c:rich>
                  <a:bodyPr/>
                  <a:lstStyle/>
                  <a:p>
                    <a:r>
                      <a:rPr lang="en-US" dirty="0" smtClean="0"/>
                      <a:t>143.39</a:t>
                    </a:r>
                    <a:endParaRPr lang="en-US" dirty="0"/>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161C-3343-BDE2-172E19F556D1}"/>
                </c:ext>
              </c:extLst>
            </c:dLbl>
            <c:spPr>
              <a:noFill/>
              <a:ln>
                <a:noFill/>
              </a:ln>
              <a:effectLst/>
            </c:spPr>
            <c:txPr>
              <a:bodyPr/>
              <a:lstStyle/>
              <a:p>
                <a:pPr>
                  <a:defRPr sz="1200">
                    <a:latin typeface="Arial" pitchFamily="34" charset="0"/>
                    <a:cs typeface="Arial"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Sheet1!$B$16:$F$16</c:f>
              <c:numCache>
                <c:formatCode>General</c:formatCode>
                <c:ptCount val="5"/>
                <c:pt idx="0">
                  <c:v>2015</c:v>
                </c:pt>
                <c:pt idx="1">
                  <c:v>2016</c:v>
                </c:pt>
                <c:pt idx="2">
                  <c:v>2017</c:v>
                </c:pt>
                <c:pt idx="3">
                  <c:v>2018</c:v>
                </c:pt>
                <c:pt idx="4">
                  <c:v>2019</c:v>
                </c:pt>
              </c:numCache>
            </c:numRef>
          </c:cat>
          <c:val>
            <c:numRef>
              <c:f>Sheet1!$B$19:$F$19</c:f>
              <c:numCache>
                <c:formatCode>#,##0.00</c:formatCode>
                <c:ptCount val="5"/>
                <c:pt idx="0">
                  <c:v>169.51</c:v>
                </c:pt>
                <c:pt idx="1">
                  <c:v>184.16</c:v>
                </c:pt>
                <c:pt idx="2">
                  <c:v>161.52000000000001</c:v>
                </c:pt>
                <c:pt idx="3">
                  <c:v>146.93</c:v>
                </c:pt>
                <c:pt idx="4">
                  <c:v>143.38000000000059</c:v>
                </c:pt>
              </c:numCache>
            </c:numRef>
          </c:val>
          <c:smooth val="0"/>
          <c:extLst>
            <c:ext xmlns:c16="http://schemas.microsoft.com/office/drawing/2014/chart" uri="{C3380CC4-5D6E-409C-BE32-E72D297353CC}">
              <c16:uniqueId val="{00000011-161C-3343-BDE2-172E19F556D1}"/>
            </c:ext>
          </c:extLst>
        </c:ser>
        <c:dLbls>
          <c:showLegendKey val="0"/>
          <c:showVal val="1"/>
          <c:showCatName val="0"/>
          <c:showSerName val="0"/>
          <c:showPercent val="0"/>
          <c:showBubbleSize val="0"/>
        </c:dLbls>
        <c:marker val="1"/>
        <c:smooth val="0"/>
        <c:axId val="33476608"/>
        <c:axId val="33478144"/>
      </c:lineChart>
      <c:catAx>
        <c:axId val="33476608"/>
        <c:scaling>
          <c:orientation val="minMax"/>
        </c:scaling>
        <c:delete val="0"/>
        <c:axPos val="b"/>
        <c:numFmt formatCode="General" sourceLinked="1"/>
        <c:majorTickMark val="none"/>
        <c:minorTickMark val="none"/>
        <c:tickLblPos val="nextTo"/>
        <c:spPr>
          <a:ln w="9525">
            <a:noFill/>
          </a:ln>
        </c:spPr>
        <c:txPr>
          <a:bodyPr/>
          <a:lstStyle/>
          <a:p>
            <a:pPr>
              <a:defRPr sz="1200">
                <a:latin typeface="Arial" pitchFamily="34" charset="0"/>
                <a:cs typeface="Arial" pitchFamily="34" charset="0"/>
              </a:defRPr>
            </a:pPr>
            <a:endParaRPr lang="en-US"/>
          </a:p>
        </c:txPr>
        <c:crossAx val="33478144"/>
        <c:crosses val="autoZero"/>
        <c:auto val="1"/>
        <c:lblAlgn val="ctr"/>
        <c:lblOffset val="100"/>
        <c:noMultiLvlLbl val="0"/>
      </c:catAx>
      <c:valAx>
        <c:axId val="33478144"/>
        <c:scaling>
          <c:orientation val="minMax"/>
        </c:scaling>
        <c:delete val="1"/>
        <c:axPos val="l"/>
        <c:numFmt formatCode="#,##0.00" sourceLinked="1"/>
        <c:majorTickMark val="none"/>
        <c:minorTickMark val="none"/>
        <c:tickLblPos val="none"/>
        <c:crossAx val="33476608"/>
        <c:crosses val="autoZero"/>
        <c:crossBetween val="between"/>
      </c:valAx>
    </c:plotArea>
    <c:legend>
      <c:legendPos val="b"/>
      <c:layout>
        <c:manualLayout>
          <c:xMode val="edge"/>
          <c:yMode val="edge"/>
          <c:x val="0.19152748512069795"/>
          <c:y val="0.89291163604549428"/>
          <c:w val="0.61630154963506278"/>
          <c:h val="0.10708836395450565"/>
        </c:manualLayout>
      </c:layout>
      <c:overlay val="0"/>
      <c:txPr>
        <a:bodyPr/>
        <a:lstStyle/>
        <a:p>
          <a:pPr>
            <a:defRPr sz="1200">
              <a:latin typeface="Arial" pitchFamily="34" charset="0"/>
              <a:cs typeface="Arial" pitchFamily="34" charset="0"/>
            </a:defRPr>
          </a:pPr>
          <a:endParaRPr lang="en-US"/>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1073446327683718E-2"/>
          <c:y val="5.9770093304337878E-2"/>
          <c:w val="0.93785310734463279"/>
          <c:h val="0.83424533107237564"/>
        </c:manualLayout>
      </c:layout>
      <c:lineChart>
        <c:grouping val="standard"/>
        <c:varyColors val="0"/>
        <c:ser>
          <c:idx val="0"/>
          <c:order val="0"/>
          <c:tx>
            <c:strRef>
              <c:f>Sheet1!$A$20</c:f>
              <c:strCache>
                <c:ptCount val="1"/>
                <c:pt idx="0">
                  <c:v>вкупни приходи</c:v>
                </c:pt>
              </c:strCache>
            </c:strRef>
          </c:tx>
          <c:spPr>
            <a:ln>
              <a:solidFill>
                <a:schemeClr val="accent1">
                  <a:lumMod val="75000"/>
                </a:schemeClr>
              </a:solidFill>
            </a:ln>
          </c:spPr>
          <c:marker>
            <c:spPr>
              <a:solidFill>
                <a:schemeClr val="accent1">
                  <a:lumMod val="75000"/>
                </a:schemeClr>
              </a:solidFill>
              <a:ln>
                <a:solidFill>
                  <a:schemeClr val="accent1">
                    <a:lumMod val="75000"/>
                  </a:schemeClr>
                </a:solidFill>
              </a:ln>
            </c:spPr>
          </c:marker>
          <c:dLbls>
            <c:dLbl>
              <c:idx val="0"/>
              <c:layout>
                <c:manualLayout>
                  <c:x val="-6.8418079096045192E-2"/>
                  <c:y val="-6.810646049764543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77E-425B-930E-D578CCEC5455}"/>
                </c:ext>
              </c:extLst>
            </c:dLbl>
            <c:dLbl>
              <c:idx val="1"/>
              <c:layout>
                <c:manualLayout>
                  <c:x val="-3.4519774011299444E-2"/>
                  <c:y val="-4.1379295364541463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77E-425B-930E-D578CCEC5455}"/>
                </c:ext>
              </c:extLst>
            </c:dLbl>
            <c:dLbl>
              <c:idx val="2"/>
              <c:layout>
                <c:manualLayout>
                  <c:x val="-5.1468926553672321E-2"/>
                  <c:y val="-5.517239381938883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77E-425B-930E-D578CCEC5455}"/>
                </c:ext>
              </c:extLst>
            </c:dLbl>
            <c:dLbl>
              <c:idx val="3"/>
              <c:layout>
                <c:manualLayout>
                  <c:x val="-8.3156946483384925E-2"/>
                  <c:y val="4.597699484949074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77E-425B-930E-D578CCEC5455}"/>
                </c:ext>
              </c:extLst>
            </c:dLbl>
            <c:dLbl>
              <c:idx val="4"/>
              <c:layout>
                <c:manualLayout>
                  <c:x val="-5.4908358912763022E-2"/>
                  <c:y val="8.2758590729083426E-2"/>
                </c:manualLayout>
              </c:layout>
              <c:tx>
                <c:rich>
                  <a:bodyPr/>
                  <a:lstStyle/>
                  <a:p>
                    <a:r>
                      <a:rPr lang="en-US" dirty="0" smtClean="0"/>
                      <a:t>928.</a:t>
                    </a:r>
                    <a:r>
                      <a:rPr lang="en-US" dirty="0" smtClean="0">
                        <a:solidFill>
                          <a:schemeClr val="tx1"/>
                        </a:solidFill>
                      </a:rPr>
                      <a:t>68</a:t>
                    </a:r>
                    <a:endParaRPr lang="en-US" dirty="0">
                      <a:solidFill>
                        <a:schemeClr val="tx1"/>
                      </a:solidFill>
                    </a:endParaRPr>
                  </a:p>
                </c:rich>
              </c:tx>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977E-425B-930E-D578CCEC5455}"/>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Sheet1!$B$19:$F$19</c:f>
              <c:numCache>
                <c:formatCode>General</c:formatCode>
                <c:ptCount val="5"/>
                <c:pt idx="0">
                  <c:v>2015</c:v>
                </c:pt>
                <c:pt idx="1">
                  <c:v>2016</c:v>
                </c:pt>
                <c:pt idx="2">
                  <c:v>2017</c:v>
                </c:pt>
                <c:pt idx="3">
                  <c:v>2018</c:v>
                </c:pt>
                <c:pt idx="4">
                  <c:v>2019</c:v>
                </c:pt>
              </c:numCache>
            </c:numRef>
          </c:cat>
          <c:val>
            <c:numRef>
              <c:f>Sheet1!$B$20:$F$20</c:f>
              <c:numCache>
                <c:formatCode>#,##0.00</c:formatCode>
                <c:ptCount val="5"/>
                <c:pt idx="0">
                  <c:v>1284.1899999999998</c:v>
                </c:pt>
                <c:pt idx="1">
                  <c:v>1189.83</c:v>
                </c:pt>
                <c:pt idx="2">
                  <c:v>1037.49</c:v>
                </c:pt>
                <c:pt idx="3">
                  <c:v>949.93</c:v>
                </c:pt>
                <c:pt idx="4">
                  <c:v>928.69</c:v>
                </c:pt>
              </c:numCache>
            </c:numRef>
          </c:val>
          <c:smooth val="0"/>
          <c:extLst>
            <c:ext xmlns:c16="http://schemas.microsoft.com/office/drawing/2014/chart" uri="{C3380CC4-5D6E-409C-BE32-E72D297353CC}">
              <c16:uniqueId val="{00000005-977E-425B-930E-D578CCEC5455}"/>
            </c:ext>
          </c:extLst>
        </c:ser>
        <c:dLbls>
          <c:showLegendKey val="0"/>
          <c:showVal val="0"/>
          <c:showCatName val="0"/>
          <c:showSerName val="0"/>
          <c:showPercent val="0"/>
          <c:showBubbleSize val="0"/>
        </c:dLbls>
        <c:marker val="1"/>
        <c:smooth val="0"/>
        <c:axId val="34421376"/>
        <c:axId val="34427264"/>
      </c:lineChart>
      <c:catAx>
        <c:axId val="34421376"/>
        <c:scaling>
          <c:orientation val="minMax"/>
        </c:scaling>
        <c:delete val="1"/>
        <c:axPos val="b"/>
        <c:numFmt formatCode="General" sourceLinked="1"/>
        <c:majorTickMark val="none"/>
        <c:minorTickMark val="none"/>
        <c:tickLblPos val="nextTo"/>
        <c:crossAx val="34427264"/>
        <c:crosses val="autoZero"/>
        <c:auto val="1"/>
        <c:lblAlgn val="ctr"/>
        <c:lblOffset val="100"/>
        <c:noMultiLvlLbl val="0"/>
      </c:catAx>
      <c:valAx>
        <c:axId val="34427264"/>
        <c:scaling>
          <c:orientation val="minMax"/>
          <c:min val="900"/>
        </c:scaling>
        <c:delete val="1"/>
        <c:axPos val="l"/>
        <c:numFmt formatCode="#,##0.00" sourceLinked="1"/>
        <c:majorTickMark val="out"/>
        <c:minorTickMark val="none"/>
        <c:tickLblPos val="nextTo"/>
        <c:crossAx val="34421376"/>
        <c:crosses val="autoZero"/>
        <c:crossBetween val="between"/>
      </c:valAx>
    </c:plotArea>
    <c:plotVisOnly val="1"/>
    <c:dispBlanksAs val="gap"/>
    <c:showDLblsOverMax val="0"/>
  </c:chart>
  <c:txPr>
    <a:bodyPr/>
    <a:lstStyle/>
    <a:p>
      <a:pPr>
        <a:defRPr sz="1200">
          <a:latin typeface="Arial" pitchFamily="34" charset="0"/>
          <a:cs typeface="Arial"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285693361995377E-3"/>
          <c:y val="4.7719133446838841E-2"/>
          <c:w val="0.97321429199140153"/>
          <c:h val="0.80574273469148416"/>
        </c:manualLayout>
      </c:layout>
      <c:barChart>
        <c:barDir val="col"/>
        <c:grouping val="clustered"/>
        <c:varyColors val="0"/>
        <c:ser>
          <c:idx val="0"/>
          <c:order val="0"/>
          <c:tx>
            <c:strRef>
              <c:f>терестријал!$A$11</c:f>
              <c:strCache>
                <c:ptCount val="1"/>
                <c:pt idx="0">
                  <c:v>вп</c:v>
                </c:pt>
              </c:strCache>
            </c:strRef>
          </c:tx>
          <c:spPr>
            <a:solidFill>
              <a:schemeClr val="accent1">
                <a:lumMod val="75000"/>
              </a:schemeClr>
            </a:solidFill>
            <a:ln>
              <a:noFill/>
            </a:ln>
            <a:effectLst/>
          </c:spPr>
          <c:invertIfNegative val="0"/>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D93C-C345-AF1C-8BB5B904D2EE}"/>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терестријал!$B$10:$F$10</c:f>
              <c:numCache>
                <c:formatCode>General</c:formatCode>
                <c:ptCount val="5"/>
                <c:pt idx="0">
                  <c:v>2015</c:v>
                </c:pt>
                <c:pt idx="1">
                  <c:v>2016</c:v>
                </c:pt>
                <c:pt idx="2">
                  <c:v>2017</c:v>
                </c:pt>
                <c:pt idx="3">
                  <c:v>2018</c:v>
                </c:pt>
                <c:pt idx="4">
                  <c:v>2019</c:v>
                </c:pt>
              </c:numCache>
            </c:numRef>
          </c:cat>
          <c:val>
            <c:numRef>
              <c:f>терестријал!$B$11:$F$11</c:f>
              <c:numCache>
                <c:formatCode>#,##0.00</c:formatCode>
                <c:ptCount val="5"/>
                <c:pt idx="0">
                  <c:v>1297.8499999999999</c:v>
                </c:pt>
                <c:pt idx="1">
                  <c:v>1101.07</c:v>
                </c:pt>
                <c:pt idx="2">
                  <c:v>1071.8899999999999</c:v>
                </c:pt>
                <c:pt idx="3">
                  <c:v>1063.8499999999999</c:v>
                </c:pt>
                <c:pt idx="4">
                  <c:v>1120.49</c:v>
                </c:pt>
              </c:numCache>
            </c:numRef>
          </c:val>
          <c:extLst>
            <c:ext xmlns:c16="http://schemas.microsoft.com/office/drawing/2014/chart" uri="{C3380CC4-5D6E-409C-BE32-E72D297353CC}">
              <c16:uniqueId val="{00000000-D93C-C345-AF1C-8BB5B904D2EE}"/>
            </c:ext>
          </c:extLst>
        </c:ser>
        <c:dLbls>
          <c:showLegendKey val="0"/>
          <c:showVal val="0"/>
          <c:showCatName val="0"/>
          <c:showSerName val="0"/>
          <c:showPercent val="0"/>
          <c:showBubbleSize val="0"/>
        </c:dLbls>
        <c:gapWidth val="182"/>
        <c:axId val="34996992"/>
        <c:axId val="34998528"/>
      </c:barChart>
      <c:catAx>
        <c:axId val="3499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4998528"/>
        <c:crosses val="autoZero"/>
        <c:auto val="1"/>
        <c:lblAlgn val="ctr"/>
        <c:lblOffset val="100"/>
        <c:noMultiLvlLbl val="0"/>
      </c:catAx>
      <c:valAx>
        <c:axId val="34998528"/>
        <c:scaling>
          <c:orientation val="minMax"/>
        </c:scaling>
        <c:delete val="1"/>
        <c:axPos val="l"/>
        <c:numFmt formatCode="#,##0.00" sourceLinked="1"/>
        <c:majorTickMark val="none"/>
        <c:minorTickMark val="none"/>
        <c:tickLblPos val="none"/>
        <c:crossAx val="3499699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'[Приходи-терестријални.xlsx]Sheet1'!$B$13</c:f>
              <c:strCache>
                <c:ptCount val="1"/>
                <c:pt idx="0">
                  <c:v>2018</c:v>
                </c:pt>
              </c:strCache>
            </c:strRef>
          </c:tx>
          <c:spPr>
            <a:solidFill>
              <a:schemeClr val="accent1"/>
            </a:solidFill>
            <a:ln>
              <a:noFill/>
            </a:ln>
            <a:effectLst/>
          </c:spPr>
          <c:invertIfNegative val="0"/>
          <c:dLbls>
            <c:dLbl>
              <c:idx val="0"/>
              <c:layout>
                <c:manualLayout>
                  <c:x val="-1.846721799794717E-3"/>
                  <c:y val="-1.851851851851851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459-4CB3-A1B5-F5992742A6A7}"/>
                </c:ext>
              </c:extLst>
            </c:dLbl>
            <c:dLbl>
              <c:idx val="1"/>
              <c:layout>
                <c:manualLayout>
                  <c:x val="-5.5401653993841591E-3"/>
                  <c:y val="-2.77777777777778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459-4CB3-A1B5-F5992742A6A7}"/>
                </c:ext>
              </c:extLst>
            </c:dLbl>
            <c:dLbl>
              <c:idx val="2"/>
              <c:layout>
                <c:manualLayout>
                  <c:x val="0"/>
                  <c:y val="1.10578486563625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5882-4F0C-B8C2-B7ECFB2FC6AF}"/>
                </c:ext>
              </c:extLst>
            </c:dLbl>
            <c:dLbl>
              <c:idx val="3"/>
              <c:layout>
                <c:manualLayout>
                  <c:x val="-2.1500129388076137E-2"/>
                  <c:y val="3.034247550403546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459-4CB3-A1B5-F5992742A6A7}"/>
                </c:ext>
              </c:extLst>
            </c:dLbl>
            <c:dLbl>
              <c:idx val="4"/>
              <c:layout>
                <c:manualLayout>
                  <c:x val="-9.2336089989735418E-3"/>
                  <c:y val="-1.388888888888888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459-4CB3-A1B5-F5992742A6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70C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'[Приходи-терестријални.xlsx]Sheet1'!$A$14:$A$18</c:f>
              <c:strCache>
                <c:ptCount val="5"/>
                <c:pt idx="0">
                  <c:v>ТВ Алфа</c:v>
                </c:pt>
                <c:pt idx="1">
                  <c:v>ТВ Алсат-М</c:v>
                </c:pt>
                <c:pt idx="2">
                  <c:v>ТВ Канал 5</c:v>
                </c:pt>
                <c:pt idx="3">
                  <c:v>ТВ Сител</c:v>
                </c:pt>
                <c:pt idx="4">
                  <c:v>ТВ Телма</c:v>
                </c:pt>
              </c:strCache>
            </c:strRef>
          </c:cat>
          <c:val>
            <c:numRef>
              <c:f>'[Приходи-терестријални.xlsx]Sheet1'!$B$14:$B$18</c:f>
              <c:numCache>
                <c:formatCode>#,##0.00</c:formatCode>
                <c:ptCount val="5"/>
                <c:pt idx="0">
                  <c:v>122.69000000000001</c:v>
                </c:pt>
                <c:pt idx="1">
                  <c:v>137.60999999999999</c:v>
                </c:pt>
                <c:pt idx="2">
                  <c:v>171.03</c:v>
                </c:pt>
                <c:pt idx="3">
                  <c:v>408.39</c:v>
                </c:pt>
                <c:pt idx="4">
                  <c:v>114.87</c:v>
                </c:pt>
              </c:numCache>
            </c:numRef>
          </c:val>
          <c:extLst>
            <c:ext xmlns:c16="http://schemas.microsoft.com/office/drawing/2014/chart" uri="{C3380CC4-5D6E-409C-BE32-E72D297353CC}">
              <c16:uniqueId val="{00000004-7459-4CB3-A1B5-F5992742A6A7}"/>
            </c:ext>
          </c:extLst>
        </c:ser>
        <c:ser>
          <c:idx val="1"/>
          <c:order val="1"/>
          <c:tx>
            <c:strRef>
              <c:f>'[Приходи-терестријални.xlsx]Sheet1'!$C$13</c:f>
              <c:strCache>
                <c:ptCount val="1"/>
                <c:pt idx="0">
                  <c:v>2019</c:v>
                </c:pt>
              </c:strCache>
            </c:strRef>
          </c:tx>
          <c:spPr>
            <a:solidFill>
              <a:schemeClr val="accent3">
                <a:lumMod val="75000"/>
              </a:schemeClr>
            </a:solidFill>
            <a:ln>
              <a:noFill/>
            </a:ln>
            <a:effectLst/>
          </c:spPr>
          <c:invertIfNegative val="0"/>
          <c:dLbls>
            <c:dLbl>
              <c:idx val="0"/>
              <c:layout>
                <c:manualLayout>
                  <c:x val="0"/>
                  <c:y val="1.10578486563625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882-4F0C-B8C2-B7ECFB2FC6AF}"/>
                </c:ext>
              </c:extLst>
            </c:dLbl>
            <c:dLbl>
              <c:idx val="1"/>
              <c:layout>
                <c:manualLayout>
                  <c:x val="2.4398345446374967E-3"/>
                  <c:y val="5.528924328181174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882-4F0C-B8C2-B7ECFB2FC6AF}"/>
                </c:ext>
              </c:extLst>
            </c:dLbl>
            <c:dLbl>
              <c:idx val="2"/>
              <c:layout>
                <c:manualLayout>
                  <c:x val="7.319503633912624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882-4F0C-B8C2-B7ECFB2FC6AF}"/>
                </c:ext>
              </c:extLst>
            </c:dLbl>
            <c:dLbl>
              <c:idx val="4"/>
              <c:layout>
                <c:manualLayout>
                  <c:x val="4.879669089274904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882-4F0C-B8C2-B7ECFB2FC6A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3">
                        <a:lumMod val="7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'[Приходи-терестријални.xlsx]Sheet1'!$A$14:$A$18</c:f>
              <c:strCache>
                <c:ptCount val="5"/>
                <c:pt idx="0">
                  <c:v>ТВ Алфа</c:v>
                </c:pt>
                <c:pt idx="1">
                  <c:v>ТВ Алсат-М</c:v>
                </c:pt>
                <c:pt idx="2">
                  <c:v>ТВ Канал 5</c:v>
                </c:pt>
                <c:pt idx="3">
                  <c:v>ТВ Сител</c:v>
                </c:pt>
                <c:pt idx="4">
                  <c:v>ТВ Телма</c:v>
                </c:pt>
              </c:strCache>
            </c:strRef>
          </c:cat>
          <c:val>
            <c:numRef>
              <c:f>'[Приходи-терестријални.xlsx]Sheet1'!$C$14:$C$18</c:f>
              <c:numCache>
                <c:formatCode>#,##0.00</c:formatCode>
                <c:ptCount val="5"/>
                <c:pt idx="0">
                  <c:v>113.29</c:v>
                </c:pt>
                <c:pt idx="1">
                  <c:v>131.94</c:v>
                </c:pt>
                <c:pt idx="2">
                  <c:v>201.67999999999998</c:v>
                </c:pt>
                <c:pt idx="3">
                  <c:v>408.81</c:v>
                </c:pt>
                <c:pt idx="4">
                  <c:v>105.5</c:v>
                </c:pt>
              </c:numCache>
            </c:numRef>
          </c:val>
          <c:extLst>
            <c:ext xmlns:c16="http://schemas.microsoft.com/office/drawing/2014/chart" uri="{C3380CC4-5D6E-409C-BE32-E72D297353CC}">
              <c16:uniqueId val="{00000005-7459-4CB3-A1B5-F5992742A6A7}"/>
            </c:ext>
          </c:extLst>
        </c:ser>
        <c:dLbls>
          <c:showLegendKey val="0"/>
          <c:showVal val="0"/>
          <c:showCatName val="0"/>
          <c:showSerName val="0"/>
          <c:showPercent val="0"/>
          <c:showBubbleSize val="0"/>
        </c:dLbls>
        <c:gapWidth val="219"/>
        <c:overlap val="-27"/>
        <c:axId val="821174128"/>
        <c:axId val="821169968"/>
      </c:barChart>
      <c:catAx>
        <c:axId val="821174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21169968"/>
        <c:crosses val="autoZero"/>
        <c:auto val="1"/>
        <c:lblAlgn val="ctr"/>
        <c:lblOffset val="100"/>
        <c:noMultiLvlLbl val="0"/>
      </c:catAx>
      <c:valAx>
        <c:axId val="821169968"/>
        <c:scaling>
          <c:orientation val="minMax"/>
        </c:scaling>
        <c:delete val="1"/>
        <c:axPos val="l"/>
        <c:numFmt formatCode="#,##0.00" sourceLinked="1"/>
        <c:majorTickMark val="none"/>
        <c:minorTickMark val="none"/>
        <c:tickLblPos val="nextTo"/>
        <c:crossAx val="8211741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18947722775692"/>
          <c:y val="0.14677815715513504"/>
          <c:w val="0.5309891373067418"/>
          <c:h val="0.75105985645600104"/>
        </c:manualLayout>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D97-449D-BE26-D903E4E3B708}"/>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4D97-449D-BE26-D903E4E3B708}"/>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4D97-449D-BE26-D903E4E3B708}"/>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4D97-449D-BE26-D903E4E3B708}"/>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4D97-449D-BE26-D903E4E3B708}"/>
              </c:ext>
            </c:extLst>
          </c:dPt>
          <c:dPt>
            <c:idx val="5"/>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0B-4D97-449D-BE26-D903E4E3B708}"/>
              </c:ext>
            </c:extLst>
          </c:dPt>
          <c:dLbls>
            <c:dLbl>
              <c:idx val="1"/>
              <c:layout>
                <c:manualLayout>
                  <c:x val="-9.7699552261849756E-3"/>
                  <c:y val="4.2101675878756474E-3"/>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4D97-449D-BE26-D903E4E3B708}"/>
                </c:ext>
              </c:extLst>
            </c:dLbl>
            <c:dLbl>
              <c:idx val="2"/>
              <c:layout>
                <c:manualLayout>
                  <c:x val="-1.4705882352941176E-2"/>
                  <c:y val="3.789150829088081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4D97-449D-BE26-D903E4E3B708}"/>
                </c:ext>
              </c:extLst>
            </c:dLbl>
            <c:dLbl>
              <c:idx val="3"/>
              <c:layout>
                <c:manualLayout>
                  <c:x val="3.1862745098039276E-2"/>
                  <c:y val="8.4203351757512965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4D97-449D-BE26-D903E4E3B708}"/>
                </c:ext>
              </c:extLst>
            </c:dLbl>
            <c:dLbl>
              <c:idx val="4"/>
              <c:layout>
                <c:manualLayout>
                  <c:x val="-9.8039215686274508E-3"/>
                  <c:y val="2.5261005527253914E-2"/>
                </c:manualLayout>
              </c:layou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4D97-449D-BE26-D903E4E3B708}"/>
                </c:ext>
              </c:extLst>
            </c:dLbl>
            <c:dLbl>
              <c:idx val="5"/>
              <c:layout>
                <c:manualLayout>
                  <c:x val="-2.0855057351407752E-3"/>
                  <c:y val="-0.15634218289085647"/>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B-4D97-449D-BE26-D903E4E3B70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терестријал!$S$2:$S$7</c:f>
              <c:strCache>
                <c:ptCount val="6"/>
                <c:pt idx="0">
                  <c:v>ТВ Алфа</c:v>
                </c:pt>
                <c:pt idx="1">
                  <c:v>ТВ Алсат-М</c:v>
                </c:pt>
                <c:pt idx="2">
                  <c:v>ТВ Канал 5</c:v>
                </c:pt>
                <c:pt idx="3">
                  <c:v>ТВ Сител</c:v>
                </c:pt>
                <c:pt idx="4">
                  <c:v>ТВ Телма</c:v>
                </c:pt>
                <c:pt idx="5">
                  <c:v>МТВ</c:v>
                </c:pt>
              </c:strCache>
            </c:strRef>
          </c:cat>
          <c:val>
            <c:numRef>
              <c:f>терестријал!$T$2:$T$7</c:f>
              <c:numCache>
                <c:formatCode>#,##0.00</c:formatCode>
                <c:ptCount val="6"/>
                <c:pt idx="0">
                  <c:v>122.97673599999995</c:v>
                </c:pt>
                <c:pt idx="1">
                  <c:v>152.97588199999998</c:v>
                </c:pt>
                <c:pt idx="2">
                  <c:v>224.22733500000001</c:v>
                </c:pt>
                <c:pt idx="3">
                  <c:v>443.522876</c:v>
                </c:pt>
                <c:pt idx="4">
                  <c:v>118.73271200000001</c:v>
                </c:pt>
                <c:pt idx="5">
                  <c:v>12.99</c:v>
                </c:pt>
              </c:numCache>
            </c:numRef>
          </c:val>
          <c:extLst>
            <c:ext xmlns:c16="http://schemas.microsoft.com/office/drawing/2014/chart" uri="{C3380CC4-5D6E-409C-BE32-E72D297353CC}">
              <c16:uniqueId val="{0000000C-4D97-449D-BE26-D903E4E3B708}"/>
            </c:ext>
          </c:extLst>
        </c:ser>
        <c:dLbls>
          <c:showLegendKey val="0"/>
          <c:showVal val="0"/>
          <c:showCatName val="1"/>
          <c:showSerName val="0"/>
          <c:showPercent val="1"/>
          <c:showBubbleSize val="0"/>
          <c:showLeaderLines val="1"/>
        </c:dLbls>
        <c:firstSliceAng val="0"/>
        <c:holeSize val="48"/>
      </c:doughnutChart>
      <c:spPr>
        <a:noFill/>
        <a:ln>
          <a:noFill/>
        </a:ln>
        <a:effectLst/>
      </c:spPr>
    </c:plotArea>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terestrijalni!$B$11</c:f>
              <c:strCache>
                <c:ptCount val="1"/>
                <c:pt idx="0">
                  <c:v>вкупни трошоци</c:v>
                </c:pt>
              </c:strCache>
            </c:strRef>
          </c:tx>
          <c:spPr>
            <a:solidFill>
              <a:schemeClr val="accent1">
                <a:lumMod val="75000"/>
              </a:schemeClr>
            </a:solidFill>
            <a:ln>
              <a:noFill/>
            </a:ln>
            <a:effectLst/>
          </c:spPr>
          <c:invertIfNegative val="0"/>
          <c:dPt>
            <c:idx val="4"/>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7A63-8F42-966B-C992BEDCD275}"/>
              </c:ext>
            </c:extLst>
          </c:dPt>
          <c:dLbls>
            <c:dLbl>
              <c:idx val="0"/>
              <c:layout/>
              <c:tx>
                <c:rich>
                  <a:bodyPr/>
                  <a:lstStyle/>
                  <a:p>
                    <a:r>
                      <a:rPr lang="en-US" smtClean="0"/>
                      <a:t>1,269.06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637-4099-8B6A-3D5C319323FC}"/>
                </c:ext>
              </c:extLst>
            </c:dLbl>
            <c:dLbl>
              <c:idx val="1"/>
              <c:layout/>
              <c:tx>
                <c:rich>
                  <a:bodyPr/>
                  <a:lstStyle/>
                  <a:p>
                    <a:r>
                      <a:rPr lang="en-US" smtClean="0"/>
                      <a:t>1,083.75</a:t>
                    </a:r>
                    <a:endParaRPr lang="en-US"/>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637-4099-8B6A-3D5C319323FC}"/>
                </c:ext>
              </c:extLst>
            </c:dLbl>
            <c:dLbl>
              <c:idx val="2"/>
              <c:layout/>
              <c:tx>
                <c:rich>
                  <a:bodyPr/>
                  <a:lstStyle/>
                  <a:p>
                    <a:r>
                      <a:rPr lang="en-US" smtClean="0"/>
                      <a:t>1,026.65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637-4099-8B6A-3D5C319323F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terestrijalni!$C$10:$G$10</c:f>
              <c:numCache>
                <c:formatCode>General</c:formatCode>
                <c:ptCount val="5"/>
                <c:pt idx="0">
                  <c:v>2015</c:v>
                </c:pt>
                <c:pt idx="1">
                  <c:v>2016</c:v>
                </c:pt>
                <c:pt idx="2">
                  <c:v>2017</c:v>
                </c:pt>
                <c:pt idx="3">
                  <c:v>2018</c:v>
                </c:pt>
                <c:pt idx="4">
                  <c:v>2019</c:v>
                </c:pt>
              </c:numCache>
            </c:numRef>
          </c:cat>
          <c:val>
            <c:numRef>
              <c:f>terestrijalni!$C$11:$G$11</c:f>
              <c:numCache>
                <c:formatCode>#,##0.00</c:formatCode>
                <c:ptCount val="5"/>
                <c:pt idx="0">
                  <c:v>1269.05</c:v>
                </c:pt>
                <c:pt idx="1">
                  <c:v>1083.76</c:v>
                </c:pt>
                <c:pt idx="2">
                  <c:v>1026.6599999999999</c:v>
                </c:pt>
                <c:pt idx="3">
                  <c:v>1024.8799999999999</c:v>
                </c:pt>
                <c:pt idx="4">
                  <c:v>1061.47</c:v>
                </c:pt>
              </c:numCache>
            </c:numRef>
          </c:val>
          <c:extLst>
            <c:ext xmlns:c16="http://schemas.microsoft.com/office/drawing/2014/chart" uri="{C3380CC4-5D6E-409C-BE32-E72D297353CC}">
              <c16:uniqueId val="{00000000-7A63-8F42-966B-C992BEDCD275}"/>
            </c:ext>
          </c:extLst>
        </c:ser>
        <c:dLbls>
          <c:showLegendKey val="0"/>
          <c:showVal val="0"/>
          <c:showCatName val="0"/>
          <c:showSerName val="0"/>
          <c:showPercent val="0"/>
          <c:showBubbleSize val="0"/>
        </c:dLbls>
        <c:gapWidth val="219"/>
        <c:overlap val="-27"/>
        <c:axId val="35370880"/>
        <c:axId val="35372416"/>
      </c:barChart>
      <c:catAx>
        <c:axId val="3537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5372416"/>
        <c:crosses val="autoZero"/>
        <c:auto val="1"/>
        <c:lblAlgn val="ctr"/>
        <c:lblOffset val="100"/>
        <c:noMultiLvlLbl val="0"/>
      </c:catAx>
      <c:valAx>
        <c:axId val="35372416"/>
        <c:scaling>
          <c:orientation val="minMax"/>
        </c:scaling>
        <c:delete val="1"/>
        <c:axPos val="l"/>
        <c:numFmt formatCode="#,##0.00" sourceLinked="1"/>
        <c:majorTickMark val="none"/>
        <c:minorTickMark val="none"/>
        <c:tickLblPos val="none"/>
        <c:crossAx val="353708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7E316D-64E7-455C-AE5F-78EE797882E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913A69C9-40CF-4964-87FC-050047F9DDB8}">
      <dgm:prSet phldrT="[Text]" custT="1"/>
      <dgm:spPr/>
      <dgm:t>
        <a:bodyPr/>
        <a:lstStyle/>
        <a:p>
          <a:endParaRPr lang="mk-MK" sz="1200" dirty="0" smtClean="0">
            <a:latin typeface="Arial" panose="020B0604020202020204" pitchFamily="34" charset="0"/>
            <a:cs typeface="Arial" panose="020B0604020202020204" pitchFamily="34" charset="0"/>
          </a:endParaRPr>
        </a:p>
        <a:p>
          <a:r>
            <a:rPr lang="mk-MK" sz="1200" dirty="0" smtClean="0">
              <a:latin typeface="Arial" panose="020B0604020202020204" pitchFamily="34" charset="0"/>
              <a:cs typeface="Arial" panose="020B0604020202020204" pitchFamily="34" charset="0"/>
            </a:rPr>
            <a:t>1.123,50</a:t>
          </a:r>
        </a:p>
        <a:p>
          <a:r>
            <a:rPr lang="mk-MK"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dgm:t>
    </dgm:pt>
    <dgm:pt modelId="{EC975148-DC2A-4668-BCA1-701354427D09}" type="parTrans" cxnId="{7EB1B703-337C-47D0-9DF3-13CB21D8E1C3}">
      <dgm:prSet/>
      <dgm:spPr/>
      <dgm:t>
        <a:bodyPr/>
        <a:lstStyle/>
        <a:p>
          <a:endParaRPr lang="en-US"/>
        </a:p>
      </dgm:t>
    </dgm:pt>
    <dgm:pt modelId="{F9A32068-591F-4F18-AABA-618AB6AE1BB9}" type="sibTrans" cxnId="{7EB1B703-337C-47D0-9DF3-13CB21D8E1C3}">
      <dgm:prSet/>
      <dgm:spPr/>
      <dgm:t>
        <a:bodyPr/>
        <a:lstStyle/>
        <a:p>
          <a:endParaRPr lang="en-US"/>
        </a:p>
      </dgm:t>
    </dgm:pt>
    <dgm:pt modelId="{B003AACF-6617-41D0-B924-D930486BC4E0}">
      <dgm:prSet phldrT="[Text]" custT="1"/>
      <dgm:spPr/>
      <dgm:t>
        <a:bodyPr/>
        <a:lstStyle/>
        <a:p>
          <a:r>
            <a:rPr lang="mk-MK" sz="1000" dirty="0" smtClean="0">
              <a:latin typeface="Arial" panose="020B0604020202020204" pitchFamily="34" charset="0"/>
              <a:cs typeface="Arial" panose="020B0604020202020204" pitchFamily="34" charset="0"/>
            </a:rPr>
            <a:t>894 </a:t>
          </a:r>
        </a:p>
      </dgm:t>
    </dgm:pt>
    <dgm:pt modelId="{5368A91D-C756-4893-A2A9-363D5914498E}" type="parTrans" cxnId="{D2F269E9-A1BA-47E9-9791-1BA1E9C13C9E}">
      <dgm:prSet/>
      <dgm:spPr/>
      <dgm:t>
        <a:bodyPr/>
        <a:lstStyle/>
        <a:p>
          <a:endParaRPr lang="en-US"/>
        </a:p>
      </dgm:t>
    </dgm:pt>
    <dgm:pt modelId="{10A0EF4F-13DB-445F-BB90-3EE05BDC535D}" type="sibTrans" cxnId="{D2F269E9-A1BA-47E9-9791-1BA1E9C13C9E}">
      <dgm:prSet/>
      <dgm:spPr/>
      <dgm:t>
        <a:bodyPr/>
        <a:lstStyle/>
        <a:p>
          <a:endParaRPr lang="en-US"/>
        </a:p>
      </dgm:t>
    </dgm:pt>
    <dgm:pt modelId="{18EAB84E-0DD9-4197-82D9-BE22C95278B9}" type="pres">
      <dgm:prSet presAssocID="{477E316D-64E7-455C-AE5F-78EE797882EF}" presName="Name0" presStyleCnt="0">
        <dgm:presLayoutVars>
          <dgm:chMax val="7"/>
          <dgm:resizeHandles val="exact"/>
        </dgm:presLayoutVars>
      </dgm:prSet>
      <dgm:spPr/>
      <dgm:t>
        <a:bodyPr/>
        <a:lstStyle/>
        <a:p>
          <a:endParaRPr lang="en-US"/>
        </a:p>
      </dgm:t>
    </dgm:pt>
    <dgm:pt modelId="{E456D847-2675-4241-9EAA-7078D6258E86}" type="pres">
      <dgm:prSet presAssocID="{477E316D-64E7-455C-AE5F-78EE797882EF}" presName="comp1" presStyleCnt="0"/>
      <dgm:spPr/>
    </dgm:pt>
    <dgm:pt modelId="{1D096180-287D-4BC1-82B2-A2CE7886FFBB}" type="pres">
      <dgm:prSet presAssocID="{477E316D-64E7-455C-AE5F-78EE797882EF}" presName="circle1" presStyleLbl="node1" presStyleIdx="0" presStyleCnt="2" custScaleX="87188" custScaleY="77946"/>
      <dgm:spPr/>
      <dgm:t>
        <a:bodyPr/>
        <a:lstStyle/>
        <a:p>
          <a:endParaRPr lang="en-US"/>
        </a:p>
      </dgm:t>
    </dgm:pt>
    <dgm:pt modelId="{3080547E-E2B4-4E0C-9D02-13E4ACC3DAB8}" type="pres">
      <dgm:prSet presAssocID="{477E316D-64E7-455C-AE5F-78EE797882EF}" presName="c1text" presStyleLbl="node1" presStyleIdx="0" presStyleCnt="2">
        <dgm:presLayoutVars>
          <dgm:bulletEnabled val="1"/>
        </dgm:presLayoutVars>
      </dgm:prSet>
      <dgm:spPr/>
      <dgm:t>
        <a:bodyPr/>
        <a:lstStyle/>
        <a:p>
          <a:endParaRPr lang="en-US"/>
        </a:p>
      </dgm:t>
    </dgm:pt>
    <dgm:pt modelId="{304809C9-3414-4C5B-8B94-18B3F706887C}" type="pres">
      <dgm:prSet presAssocID="{477E316D-64E7-455C-AE5F-78EE797882EF}" presName="comp2" presStyleCnt="0"/>
      <dgm:spPr/>
    </dgm:pt>
    <dgm:pt modelId="{1E9F0B67-B894-4A5E-82BC-09E7A396BDDB}" type="pres">
      <dgm:prSet presAssocID="{477E316D-64E7-455C-AE5F-78EE797882EF}" presName="circle2" presStyleLbl="node1" presStyleIdx="1" presStyleCnt="2" custScaleX="71786" custScaleY="65476" custLinFactNeighborX="-405" custLinFactNeighborY="-1190"/>
      <dgm:spPr/>
      <dgm:t>
        <a:bodyPr/>
        <a:lstStyle/>
        <a:p>
          <a:endParaRPr lang="en-US"/>
        </a:p>
      </dgm:t>
    </dgm:pt>
    <dgm:pt modelId="{25B43998-6EED-4B0D-939B-7DB9E5A7E5A6}" type="pres">
      <dgm:prSet presAssocID="{477E316D-64E7-455C-AE5F-78EE797882EF}" presName="c2text" presStyleLbl="node1" presStyleIdx="1" presStyleCnt="2">
        <dgm:presLayoutVars>
          <dgm:bulletEnabled val="1"/>
        </dgm:presLayoutVars>
      </dgm:prSet>
      <dgm:spPr/>
      <dgm:t>
        <a:bodyPr/>
        <a:lstStyle/>
        <a:p>
          <a:endParaRPr lang="en-US"/>
        </a:p>
      </dgm:t>
    </dgm:pt>
  </dgm:ptLst>
  <dgm:cxnLst>
    <dgm:cxn modelId="{B5357296-0139-401A-B9F4-B0D66D090352}" type="presOf" srcId="{913A69C9-40CF-4964-87FC-050047F9DDB8}" destId="{3080547E-E2B4-4E0C-9D02-13E4ACC3DAB8}" srcOrd="1" destOrd="0" presId="urn:microsoft.com/office/officeart/2005/8/layout/venn2"/>
    <dgm:cxn modelId="{7EB1B703-337C-47D0-9DF3-13CB21D8E1C3}" srcId="{477E316D-64E7-455C-AE5F-78EE797882EF}" destId="{913A69C9-40CF-4964-87FC-050047F9DDB8}" srcOrd="0" destOrd="0" parTransId="{EC975148-DC2A-4668-BCA1-701354427D09}" sibTransId="{F9A32068-591F-4F18-AABA-618AB6AE1BB9}"/>
    <dgm:cxn modelId="{BBD42FF7-4E21-4877-B49A-B4895B5BDF84}" type="presOf" srcId="{B003AACF-6617-41D0-B924-D930486BC4E0}" destId="{25B43998-6EED-4B0D-939B-7DB9E5A7E5A6}" srcOrd="1" destOrd="0" presId="urn:microsoft.com/office/officeart/2005/8/layout/venn2"/>
    <dgm:cxn modelId="{D2F269E9-A1BA-47E9-9791-1BA1E9C13C9E}" srcId="{477E316D-64E7-455C-AE5F-78EE797882EF}" destId="{B003AACF-6617-41D0-B924-D930486BC4E0}" srcOrd="1" destOrd="0" parTransId="{5368A91D-C756-4893-A2A9-363D5914498E}" sibTransId="{10A0EF4F-13DB-445F-BB90-3EE05BDC535D}"/>
    <dgm:cxn modelId="{AB80DED8-88BC-4892-AEB0-E12A7742BB48}" type="presOf" srcId="{477E316D-64E7-455C-AE5F-78EE797882EF}" destId="{18EAB84E-0DD9-4197-82D9-BE22C95278B9}" srcOrd="0" destOrd="0" presId="urn:microsoft.com/office/officeart/2005/8/layout/venn2"/>
    <dgm:cxn modelId="{DD488D4F-CEE4-4CE2-9036-59F1689B1B5E}" type="presOf" srcId="{913A69C9-40CF-4964-87FC-050047F9DDB8}" destId="{1D096180-287D-4BC1-82B2-A2CE7886FFBB}" srcOrd="0" destOrd="0" presId="urn:microsoft.com/office/officeart/2005/8/layout/venn2"/>
    <dgm:cxn modelId="{2BBC47F6-5CED-4D2A-9BEA-6D5C4C614044}" type="presOf" srcId="{B003AACF-6617-41D0-B924-D930486BC4E0}" destId="{1E9F0B67-B894-4A5E-82BC-09E7A396BDDB}" srcOrd="0" destOrd="0" presId="urn:microsoft.com/office/officeart/2005/8/layout/venn2"/>
    <dgm:cxn modelId="{D887E5CF-93D6-402C-81B6-BDF0BA8CC668}" type="presParOf" srcId="{18EAB84E-0DD9-4197-82D9-BE22C95278B9}" destId="{E456D847-2675-4241-9EAA-7078D6258E86}" srcOrd="0" destOrd="0" presId="urn:microsoft.com/office/officeart/2005/8/layout/venn2"/>
    <dgm:cxn modelId="{A56F3F42-B60B-48AB-A241-B01DC368F1F5}" type="presParOf" srcId="{E456D847-2675-4241-9EAA-7078D6258E86}" destId="{1D096180-287D-4BC1-82B2-A2CE7886FFBB}" srcOrd="0" destOrd="0" presId="urn:microsoft.com/office/officeart/2005/8/layout/venn2"/>
    <dgm:cxn modelId="{79B9253C-B508-4ADC-94FC-93A3E51342ED}" type="presParOf" srcId="{E456D847-2675-4241-9EAA-7078D6258E86}" destId="{3080547E-E2B4-4E0C-9D02-13E4ACC3DAB8}" srcOrd="1" destOrd="0" presId="urn:microsoft.com/office/officeart/2005/8/layout/venn2"/>
    <dgm:cxn modelId="{1FCE3B1D-67DC-4DAA-A12E-83B97C562E48}" type="presParOf" srcId="{18EAB84E-0DD9-4197-82D9-BE22C95278B9}" destId="{304809C9-3414-4C5B-8B94-18B3F706887C}" srcOrd="1" destOrd="0" presId="urn:microsoft.com/office/officeart/2005/8/layout/venn2"/>
    <dgm:cxn modelId="{7245BB2E-6794-495B-BFC1-DA0DEDE0E2BA}" type="presParOf" srcId="{304809C9-3414-4C5B-8B94-18B3F706887C}" destId="{1E9F0B67-B894-4A5E-82BC-09E7A396BDDB}" srcOrd="0" destOrd="0" presId="urn:microsoft.com/office/officeart/2005/8/layout/venn2"/>
    <dgm:cxn modelId="{03C3B514-08CA-42CA-8319-3F4467A32153}" type="presParOf" srcId="{304809C9-3414-4C5B-8B94-18B3F706887C}" destId="{25B43998-6EED-4B0D-939B-7DB9E5A7E5A6}"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0A1FC2-67E9-4316-83B4-660DEDBDAEAC}" type="doc">
      <dgm:prSet loTypeId="urn:microsoft.com/office/officeart/2005/8/layout/target1" loCatId="relationship" qsTypeId="urn:microsoft.com/office/officeart/2005/8/quickstyle/simple1" qsCatId="simple" csTypeId="urn:microsoft.com/office/officeart/2005/8/colors/colorful4" csCatId="colorful" phldr="1"/>
      <dgm:spPr/>
    </dgm:pt>
    <dgm:pt modelId="{066CBCAF-9B2F-435E-B989-CE1AD32D8EEB}">
      <dgm:prSet phldrT="[Text]" custT="1"/>
      <dgm:spPr/>
      <dgm:t>
        <a:bodyPr/>
        <a:lstStyle/>
        <a:p>
          <a:r>
            <a:rPr lang="mk-MK" sz="1200" dirty="0" smtClean="0">
              <a:latin typeface="Arial" pitchFamily="34" charset="0"/>
              <a:cs typeface="Arial" pitchFamily="34" charset="0"/>
            </a:rPr>
            <a:t>ТВ 24 Вести</a:t>
          </a:r>
          <a:endParaRPr lang="en-US" sz="1200" dirty="0">
            <a:latin typeface="Arial" pitchFamily="34" charset="0"/>
            <a:cs typeface="Arial" pitchFamily="34" charset="0"/>
          </a:endParaRPr>
        </a:p>
      </dgm:t>
    </dgm:pt>
    <dgm:pt modelId="{7FF99B77-C725-4294-A27F-6F6307B4695D}" type="parTrans" cxnId="{B49A0828-FA02-48A4-8577-70C5243D1A54}">
      <dgm:prSet/>
      <dgm:spPr/>
      <dgm:t>
        <a:bodyPr/>
        <a:lstStyle/>
        <a:p>
          <a:endParaRPr lang="en-US"/>
        </a:p>
      </dgm:t>
    </dgm:pt>
    <dgm:pt modelId="{D1E1C963-D849-4CB7-8EFC-4BAD51DD9FB3}" type="sibTrans" cxnId="{B49A0828-FA02-48A4-8577-70C5243D1A54}">
      <dgm:prSet/>
      <dgm:spPr/>
      <dgm:t>
        <a:bodyPr/>
        <a:lstStyle/>
        <a:p>
          <a:endParaRPr lang="en-US"/>
        </a:p>
      </dgm:t>
    </dgm:pt>
    <dgm:pt modelId="{22E71CF0-FC89-4072-9043-E6E772081E56}">
      <dgm:prSet phldrT="[Text]" custT="1"/>
      <dgm:spPr/>
      <dgm:t>
        <a:bodyPr/>
        <a:lstStyle/>
        <a:p>
          <a:r>
            <a:rPr lang="mk-MK" sz="1200" dirty="0" smtClean="0">
              <a:latin typeface="Arial" pitchFamily="34" charset="0"/>
              <a:cs typeface="Arial" pitchFamily="34" charset="0"/>
            </a:rPr>
            <a:t>Наша ТВ</a:t>
          </a:r>
          <a:endParaRPr lang="en-US" sz="1200" dirty="0">
            <a:latin typeface="Arial" pitchFamily="34" charset="0"/>
            <a:cs typeface="Arial" pitchFamily="34" charset="0"/>
          </a:endParaRPr>
        </a:p>
      </dgm:t>
    </dgm:pt>
    <dgm:pt modelId="{94EA93E0-AE13-466F-99BE-94A8CCAB7DC0}" type="sibTrans" cxnId="{F07BD049-89AE-4816-BF41-C7EE5AA7938C}">
      <dgm:prSet/>
      <dgm:spPr/>
      <dgm:t>
        <a:bodyPr/>
        <a:lstStyle/>
        <a:p>
          <a:endParaRPr lang="en-US"/>
        </a:p>
      </dgm:t>
    </dgm:pt>
    <dgm:pt modelId="{6246B61A-6FEB-4086-BD9B-501F80C03408}" type="parTrans" cxnId="{F07BD049-89AE-4816-BF41-C7EE5AA7938C}">
      <dgm:prSet/>
      <dgm:spPr/>
      <dgm:t>
        <a:bodyPr/>
        <a:lstStyle/>
        <a:p>
          <a:endParaRPr lang="en-US"/>
        </a:p>
      </dgm:t>
    </dgm:pt>
    <dgm:pt modelId="{02F430FE-5CBF-4A9E-A7E7-10CF6F9183FC}" type="pres">
      <dgm:prSet presAssocID="{740A1FC2-67E9-4316-83B4-660DEDBDAEAC}" presName="composite" presStyleCnt="0">
        <dgm:presLayoutVars>
          <dgm:chMax val="5"/>
          <dgm:dir/>
          <dgm:resizeHandles val="exact"/>
        </dgm:presLayoutVars>
      </dgm:prSet>
      <dgm:spPr/>
    </dgm:pt>
    <dgm:pt modelId="{48C395E3-1759-47FB-A896-314A9B9B2B24}" type="pres">
      <dgm:prSet presAssocID="{22E71CF0-FC89-4072-9043-E6E772081E56}" presName="circle1" presStyleLbl="lnNode1" presStyleIdx="0" presStyleCnt="2"/>
      <dgm:spPr>
        <a:solidFill>
          <a:schemeClr val="accent1">
            <a:lumMod val="75000"/>
          </a:schemeClr>
        </a:solidFill>
      </dgm:spPr>
      <dgm:t>
        <a:bodyPr/>
        <a:lstStyle/>
        <a:p>
          <a:endParaRPr lang="en-US"/>
        </a:p>
      </dgm:t>
    </dgm:pt>
    <dgm:pt modelId="{42922743-AF91-489A-8E68-FD73BBBD18FD}" type="pres">
      <dgm:prSet presAssocID="{22E71CF0-FC89-4072-9043-E6E772081E56}" presName="text1" presStyleLbl="revTx" presStyleIdx="0" presStyleCnt="2">
        <dgm:presLayoutVars>
          <dgm:bulletEnabled val="1"/>
        </dgm:presLayoutVars>
      </dgm:prSet>
      <dgm:spPr/>
      <dgm:t>
        <a:bodyPr/>
        <a:lstStyle/>
        <a:p>
          <a:endParaRPr lang="en-US"/>
        </a:p>
      </dgm:t>
    </dgm:pt>
    <dgm:pt modelId="{FC199D16-13FC-4AA7-80B5-98C2202C6338}" type="pres">
      <dgm:prSet presAssocID="{22E71CF0-FC89-4072-9043-E6E772081E56}" presName="line1" presStyleLbl="callout" presStyleIdx="0" presStyleCnt="4"/>
      <dgm:spPr/>
    </dgm:pt>
    <dgm:pt modelId="{3F545FD4-AF2F-4837-AA9A-534E35E31311}" type="pres">
      <dgm:prSet presAssocID="{22E71CF0-FC89-4072-9043-E6E772081E56}" presName="d1" presStyleLbl="callout" presStyleIdx="1" presStyleCnt="4"/>
      <dgm:spPr/>
    </dgm:pt>
    <dgm:pt modelId="{087497E2-FA4A-491A-AA67-4DD14AFB72FD}" type="pres">
      <dgm:prSet presAssocID="{066CBCAF-9B2F-435E-B989-CE1AD32D8EEB}" presName="circle2" presStyleLbl="lnNode1" presStyleIdx="1" presStyleCnt="2"/>
      <dgm:spPr>
        <a:solidFill>
          <a:schemeClr val="accent3">
            <a:lumMod val="75000"/>
          </a:schemeClr>
        </a:solidFill>
      </dgm:spPr>
    </dgm:pt>
    <dgm:pt modelId="{90AA951D-E498-4CBE-A6E6-D46ACD90DA96}" type="pres">
      <dgm:prSet presAssocID="{066CBCAF-9B2F-435E-B989-CE1AD32D8EEB}" presName="text2" presStyleLbl="revTx" presStyleIdx="1" presStyleCnt="2">
        <dgm:presLayoutVars>
          <dgm:bulletEnabled val="1"/>
        </dgm:presLayoutVars>
      </dgm:prSet>
      <dgm:spPr/>
      <dgm:t>
        <a:bodyPr/>
        <a:lstStyle/>
        <a:p>
          <a:endParaRPr lang="en-US"/>
        </a:p>
      </dgm:t>
    </dgm:pt>
    <dgm:pt modelId="{13B9E921-93DE-41C7-8BEC-59E521793A78}" type="pres">
      <dgm:prSet presAssocID="{066CBCAF-9B2F-435E-B989-CE1AD32D8EEB}" presName="line2" presStyleLbl="callout" presStyleIdx="2" presStyleCnt="4"/>
      <dgm:spPr/>
    </dgm:pt>
    <dgm:pt modelId="{F54E1F59-B35D-42B2-8C22-E8913AF76005}" type="pres">
      <dgm:prSet presAssocID="{066CBCAF-9B2F-435E-B989-CE1AD32D8EEB}" presName="d2" presStyleLbl="callout" presStyleIdx="3" presStyleCnt="4"/>
      <dgm:spPr/>
    </dgm:pt>
  </dgm:ptLst>
  <dgm:cxnLst>
    <dgm:cxn modelId="{F07BD049-89AE-4816-BF41-C7EE5AA7938C}" srcId="{740A1FC2-67E9-4316-83B4-660DEDBDAEAC}" destId="{22E71CF0-FC89-4072-9043-E6E772081E56}" srcOrd="0" destOrd="0" parTransId="{6246B61A-6FEB-4086-BD9B-501F80C03408}" sibTransId="{94EA93E0-AE13-466F-99BE-94A8CCAB7DC0}"/>
    <dgm:cxn modelId="{11B77F8E-2EC0-4DD0-A68A-DA6C4F163EA0}" type="presOf" srcId="{066CBCAF-9B2F-435E-B989-CE1AD32D8EEB}" destId="{90AA951D-E498-4CBE-A6E6-D46ACD90DA96}" srcOrd="0" destOrd="0" presId="urn:microsoft.com/office/officeart/2005/8/layout/target1"/>
    <dgm:cxn modelId="{D5E5D6F3-8F66-4ADB-B665-8D2CFCA5C5F9}" type="presOf" srcId="{22E71CF0-FC89-4072-9043-E6E772081E56}" destId="{42922743-AF91-489A-8E68-FD73BBBD18FD}" srcOrd="0" destOrd="0" presId="urn:microsoft.com/office/officeart/2005/8/layout/target1"/>
    <dgm:cxn modelId="{B49A0828-FA02-48A4-8577-70C5243D1A54}" srcId="{740A1FC2-67E9-4316-83B4-660DEDBDAEAC}" destId="{066CBCAF-9B2F-435E-B989-CE1AD32D8EEB}" srcOrd="1" destOrd="0" parTransId="{7FF99B77-C725-4294-A27F-6F6307B4695D}" sibTransId="{D1E1C963-D849-4CB7-8EFC-4BAD51DD9FB3}"/>
    <dgm:cxn modelId="{F27839BB-F0BE-4D62-9746-0D9ABE070238}" type="presOf" srcId="{740A1FC2-67E9-4316-83B4-660DEDBDAEAC}" destId="{02F430FE-5CBF-4A9E-A7E7-10CF6F9183FC}" srcOrd="0" destOrd="0" presId="urn:microsoft.com/office/officeart/2005/8/layout/target1"/>
    <dgm:cxn modelId="{51606D47-4F7D-404C-AB57-867A4465129B}" type="presParOf" srcId="{02F430FE-5CBF-4A9E-A7E7-10CF6F9183FC}" destId="{48C395E3-1759-47FB-A896-314A9B9B2B24}" srcOrd="0" destOrd="0" presId="urn:microsoft.com/office/officeart/2005/8/layout/target1"/>
    <dgm:cxn modelId="{6E860677-1169-45C2-BED4-3DC2FDF77D7F}" type="presParOf" srcId="{02F430FE-5CBF-4A9E-A7E7-10CF6F9183FC}" destId="{42922743-AF91-489A-8E68-FD73BBBD18FD}" srcOrd="1" destOrd="0" presId="urn:microsoft.com/office/officeart/2005/8/layout/target1"/>
    <dgm:cxn modelId="{C48ADC9A-8704-4F51-8FA4-7E0B50E3759E}" type="presParOf" srcId="{02F430FE-5CBF-4A9E-A7E7-10CF6F9183FC}" destId="{FC199D16-13FC-4AA7-80B5-98C2202C6338}" srcOrd="2" destOrd="0" presId="urn:microsoft.com/office/officeart/2005/8/layout/target1"/>
    <dgm:cxn modelId="{A28C916B-9BD4-4DF9-AC04-8805DC7D9EAB}" type="presParOf" srcId="{02F430FE-5CBF-4A9E-A7E7-10CF6F9183FC}" destId="{3F545FD4-AF2F-4837-AA9A-534E35E31311}" srcOrd="3" destOrd="0" presId="urn:microsoft.com/office/officeart/2005/8/layout/target1"/>
    <dgm:cxn modelId="{CB977381-C4FD-4789-B485-B18D30F314DB}" type="presParOf" srcId="{02F430FE-5CBF-4A9E-A7E7-10CF6F9183FC}" destId="{087497E2-FA4A-491A-AA67-4DD14AFB72FD}" srcOrd="4" destOrd="0" presId="urn:microsoft.com/office/officeart/2005/8/layout/target1"/>
    <dgm:cxn modelId="{53AF7BE7-9BB5-4AC8-823D-026FB1FB9A37}" type="presParOf" srcId="{02F430FE-5CBF-4A9E-A7E7-10CF6F9183FC}" destId="{90AA951D-E498-4CBE-A6E6-D46ACD90DA96}" srcOrd="5" destOrd="0" presId="urn:microsoft.com/office/officeart/2005/8/layout/target1"/>
    <dgm:cxn modelId="{DD39671E-4ACB-488D-8FF1-1859ADFE4480}" type="presParOf" srcId="{02F430FE-5CBF-4A9E-A7E7-10CF6F9183FC}" destId="{13B9E921-93DE-41C7-8BEC-59E521793A78}" srcOrd="6" destOrd="0" presId="urn:microsoft.com/office/officeart/2005/8/layout/target1"/>
    <dgm:cxn modelId="{6C47500F-3CA0-408F-97A6-6248D9B2A0EA}" type="presParOf" srcId="{02F430FE-5CBF-4A9E-A7E7-10CF6F9183FC}" destId="{F54E1F59-B35D-42B2-8C22-E8913AF76005}" srcOrd="7"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B5E3A1-5870-4D3B-A06C-D887768B4880}" type="doc">
      <dgm:prSet loTypeId="urn:microsoft.com/office/officeart/2005/8/layout/target1" loCatId="relationship" qsTypeId="urn:microsoft.com/office/officeart/2005/8/quickstyle/simple1" qsCatId="simple" csTypeId="urn:microsoft.com/office/officeart/2005/8/colors/accent1_2" csCatId="accent1" phldr="1"/>
      <dgm:spPr/>
      <dgm:t>
        <a:bodyPr/>
        <a:lstStyle/>
        <a:p>
          <a:endParaRPr lang="en-US"/>
        </a:p>
      </dgm:t>
    </dgm:pt>
    <dgm:pt modelId="{F972DD20-28BB-4301-946C-0C01F06741B2}">
      <dgm:prSet phldrT="[Text]" custT="1"/>
      <dgm:spPr/>
      <dgm:t>
        <a:bodyPr/>
        <a:lstStyle/>
        <a:p>
          <a:r>
            <a:rPr lang="mk-MK" sz="1200" dirty="0" smtClean="0"/>
            <a:t>ТВ</a:t>
          </a:r>
          <a:r>
            <a:rPr lang="mk-MK" sz="1900" dirty="0" smtClean="0"/>
            <a:t> </a:t>
          </a:r>
          <a:r>
            <a:rPr lang="mk-MK" sz="1200" dirty="0" smtClean="0">
              <a:latin typeface="Arial" pitchFamily="34" charset="0"/>
              <a:cs typeface="Arial" pitchFamily="34" charset="0"/>
            </a:rPr>
            <a:t>Сонце</a:t>
          </a:r>
          <a:endParaRPr lang="en-US" sz="1200" dirty="0">
            <a:latin typeface="Arial" pitchFamily="34" charset="0"/>
            <a:cs typeface="Arial" pitchFamily="34" charset="0"/>
          </a:endParaRPr>
        </a:p>
      </dgm:t>
    </dgm:pt>
    <dgm:pt modelId="{E0795D22-45C4-43A2-9D0E-B222579B4E1C}" type="parTrans" cxnId="{9357B280-5C8C-46D8-ADC9-5EED9A61B2DE}">
      <dgm:prSet/>
      <dgm:spPr/>
      <dgm:t>
        <a:bodyPr/>
        <a:lstStyle/>
        <a:p>
          <a:endParaRPr lang="en-US"/>
        </a:p>
      </dgm:t>
    </dgm:pt>
    <dgm:pt modelId="{6E12B33C-4B26-45D5-8CE9-CE8CF58F54C0}" type="sibTrans" cxnId="{9357B280-5C8C-46D8-ADC9-5EED9A61B2DE}">
      <dgm:prSet/>
      <dgm:spPr/>
      <dgm:t>
        <a:bodyPr/>
        <a:lstStyle/>
        <a:p>
          <a:endParaRPr lang="en-US"/>
        </a:p>
      </dgm:t>
    </dgm:pt>
    <dgm:pt modelId="{2B20BB3A-4EFB-4956-878F-A6EFA2007F72}">
      <dgm:prSet phldrT="[Text]" custT="1"/>
      <dgm:spPr/>
      <dgm:t>
        <a:bodyPr/>
        <a:lstStyle/>
        <a:p>
          <a:r>
            <a:rPr lang="mk-MK" sz="1200" dirty="0" smtClean="0">
              <a:latin typeface="Arial" pitchFamily="34" charset="0"/>
              <a:cs typeface="Arial" pitchFamily="34" charset="0"/>
            </a:rPr>
            <a:t>ТВ Клан</a:t>
          </a:r>
          <a:endParaRPr lang="en-US" sz="1200" dirty="0">
            <a:latin typeface="Arial" pitchFamily="34" charset="0"/>
            <a:cs typeface="Arial" pitchFamily="34" charset="0"/>
          </a:endParaRPr>
        </a:p>
      </dgm:t>
    </dgm:pt>
    <dgm:pt modelId="{EF422560-C04F-46D1-9A30-5E7BDBE49689}" type="parTrans" cxnId="{F6B1B234-B3C2-47AC-8BDB-C622AE78E65E}">
      <dgm:prSet/>
      <dgm:spPr/>
      <dgm:t>
        <a:bodyPr/>
        <a:lstStyle/>
        <a:p>
          <a:endParaRPr lang="en-US"/>
        </a:p>
      </dgm:t>
    </dgm:pt>
    <dgm:pt modelId="{E1ADEEBA-2896-4834-810E-09218228BAD1}" type="sibTrans" cxnId="{F6B1B234-B3C2-47AC-8BDB-C622AE78E65E}">
      <dgm:prSet/>
      <dgm:spPr/>
      <dgm:t>
        <a:bodyPr/>
        <a:lstStyle/>
        <a:p>
          <a:endParaRPr lang="en-US"/>
        </a:p>
      </dgm:t>
    </dgm:pt>
    <dgm:pt modelId="{AE2DC0EB-11E5-4ABF-B7FA-D4CEB7464B4D}">
      <dgm:prSet phldrT="[Text]" custT="1"/>
      <dgm:spPr/>
      <dgm:t>
        <a:bodyPr/>
        <a:lstStyle/>
        <a:p>
          <a:r>
            <a:rPr lang="mk-MK" sz="1200" dirty="0" smtClean="0">
              <a:latin typeface="Arial" pitchFamily="34" charset="0"/>
              <a:cs typeface="Arial" pitchFamily="34" charset="0"/>
            </a:rPr>
            <a:t>ТВ Шења</a:t>
          </a:r>
          <a:endParaRPr lang="en-US" sz="1200" dirty="0">
            <a:latin typeface="Arial" pitchFamily="34" charset="0"/>
            <a:cs typeface="Arial" pitchFamily="34" charset="0"/>
          </a:endParaRPr>
        </a:p>
      </dgm:t>
    </dgm:pt>
    <dgm:pt modelId="{6E239122-7FC2-4D90-952C-D058335B2233}" type="parTrans" cxnId="{F80E1FCF-0E33-4BEB-9907-125F7A393D58}">
      <dgm:prSet/>
      <dgm:spPr/>
      <dgm:t>
        <a:bodyPr/>
        <a:lstStyle/>
        <a:p>
          <a:endParaRPr lang="en-US"/>
        </a:p>
      </dgm:t>
    </dgm:pt>
    <dgm:pt modelId="{92C3DF3C-4ECC-4173-96FC-9AC60058732D}" type="sibTrans" cxnId="{F80E1FCF-0E33-4BEB-9907-125F7A393D58}">
      <dgm:prSet/>
      <dgm:spPr/>
      <dgm:t>
        <a:bodyPr/>
        <a:lstStyle/>
        <a:p>
          <a:endParaRPr lang="en-US"/>
        </a:p>
      </dgm:t>
    </dgm:pt>
    <dgm:pt modelId="{BBAA0810-F18A-4838-903D-4719E53A8948}">
      <dgm:prSet phldrT="[Text]" custT="1"/>
      <dgm:spPr/>
      <dgm:t>
        <a:bodyPr/>
        <a:lstStyle/>
        <a:p>
          <a:r>
            <a:rPr lang="mk-MK" sz="1200" dirty="0" smtClean="0">
              <a:latin typeface="Arial" pitchFamily="34" charset="0"/>
              <a:cs typeface="Arial" pitchFamily="34" charset="0"/>
            </a:rPr>
            <a:t>ТВ </a:t>
          </a:r>
          <a:r>
            <a:rPr lang="mk-MK" sz="1200" dirty="0" err="1" smtClean="0">
              <a:latin typeface="Arial" pitchFamily="34" charset="0"/>
              <a:cs typeface="Arial" pitchFamily="34" charset="0"/>
            </a:rPr>
            <a:t>Компани</a:t>
          </a:r>
          <a:r>
            <a:rPr lang="mk-MK" sz="1200" dirty="0" smtClean="0">
              <a:latin typeface="Arial" pitchFamily="34" charset="0"/>
              <a:cs typeface="Arial" pitchFamily="34" charset="0"/>
            </a:rPr>
            <a:t> 21-М</a:t>
          </a:r>
          <a:endParaRPr lang="en-US" sz="1200" dirty="0">
            <a:latin typeface="Arial" pitchFamily="34" charset="0"/>
            <a:cs typeface="Arial" pitchFamily="34" charset="0"/>
          </a:endParaRPr>
        </a:p>
      </dgm:t>
    </dgm:pt>
    <dgm:pt modelId="{74CBB6D8-9B0F-435A-8716-35C99409CF8C}" type="parTrans" cxnId="{25D7B32D-D855-4FB5-B1A7-38FC026F5296}">
      <dgm:prSet/>
      <dgm:spPr/>
      <dgm:t>
        <a:bodyPr/>
        <a:lstStyle/>
        <a:p>
          <a:endParaRPr lang="en-US"/>
        </a:p>
      </dgm:t>
    </dgm:pt>
    <dgm:pt modelId="{0A20D82A-04F8-4443-B15A-1BF9BF4DAE61}" type="sibTrans" cxnId="{25D7B32D-D855-4FB5-B1A7-38FC026F5296}">
      <dgm:prSet/>
      <dgm:spPr/>
      <dgm:t>
        <a:bodyPr/>
        <a:lstStyle/>
        <a:p>
          <a:endParaRPr lang="en-US"/>
        </a:p>
      </dgm:t>
    </dgm:pt>
    <dgm:pt modelId="{63A6A589-F863-4062-90FC-626F690DA8DA}" type="pres">
      <dgm:prSet presAssocID="{CAB5E3A1-5870-4D3B-A06C-D887768B4880}" presName="composite" presStyleCnt="0">
        <dgm:presLayoutVars>
          <dgm:chMax val="5"/>
          <dgm:dir/>
          <dgm:resizeHandles val="exact"/>
        </dgm:presLayoutVars>
      </dgm:prSet>
      <dgm:spPr/>
      <dgm:t>
        <a:bodyPr/>
        <a:lstStyle/>
        <a:p>
          <a:endParaRPr lang="en-US"/>
        </a:p>
      </dgm:t>
    </dgm:pt>
    <dgm:pt modelId="{0C468521-6B99-477A-BE19-C81FDD61E5FC}" type="pres">
      <dgm:prSet presAssocID="{F972DD20-28BB-4301-946C-0C01F06741B2}" presName="circle1" presStyleLbl="lnNode1" presStyleIdx="0" presStyleCnt="4"/>
      <dgm:spPr>
        <a:solidFill>
          <a:schemeClr val="accent1"/>
        </a:solidFill>
      </dgm:spPr>
    </dgm:pt>
    <dgm:pt modelId="{359338D0-BB04-413F-B4A1-81FC8A610422}" type="pres">
      <dgm:prSet presAssocID="{F972DD20-28BB-4301-946C-0C01F06741B2}" presName="text1" presStyleLbl="revTx" presStyleIdx="0" presStyleCnt="4" custScaleX="66806">
        <dgm:presLayoutVars>
          <dgm:bulletEnabled val="1"/>
        </dgm:presLayoutVars>
      </dgm:prSet>
      <dgm:spPr/>
      <dgm:t>
        <a:bodyPr/>
        <a:lstStyle/>
        <a:p>
          <a:endParaRPr lang="en-US"/>
        </a:p>
      </dgm:t>
    </dgm:pt>
    <dgm:pt modelId="{3571B567-0332-414E-8763-3E331E5D710F}" type="pres">
      <dgm:prSet presAssocID="{F972DD20-28BB-4301-946C-0C01F06741B2}" presName="line1" presStyleLbl="callout" presStyleIdx="0" presStyleCnt="8"/>
      <dgm:spPr/>
    </dgm:pt>
    <dgm:pt modelId="{D802F389-47B2-4A94-9E4F-362D1855B69C}" type="pres">
      <dgm:prSet presAssocID="{F972DD20-28BB-4301-946C-0C01F06741B2}" presName="d1" presStyleLbl="callout" presStyleIdx="1" presStyleCnt="8"/>
      <dgm:spPr/>
    </dgm:pt>
    <dgm:pt modelId="{58B63C24-F90D-4F33-8B77-A2A21E647554}" type="pres">
      <dgm:prSet presAssocID="{2B20BB3A-4EFB-4956-878F-A6EFA2007F72}" presName="circle2" presStyleLbl="lnNode1" presStyleIdx="1" presStyleCnt="4"/>
      <dgm:spPr>
        <a:solidFill>
          <a:schemeClr val="accent3"/>
        </a:solidFill>
      </dgm:spPr>
    </dgm:pt>
    <dgm:pt modelId="{057A60EE-FCA1-4C06-8FB0-8C7FC8AAAF78}" type="pres">
      <dgm:prSet presAssocID="{2B20BB3A-4EFB-4956-878F-A6EFA2007F72}" presName="text2" presStyleLbl="revTx" presStyleIdx="1" presStyleCnt="4" custScaleX="82269" custLinFactNeighborX="8936" custLinFactNeighborY="-2439">
        <dgm:presLayoutVars>
          <dgm:bulletEnabled val="1"/>
        </dgm:presLayoutVars>
      </dgm:prSet>
      <dgm:spPr/>
      <dgm:t>
        <a:bodyPr/>
        <a:lstStyle/>
        <a:p>
          <a:endParaRPr lang="en-US"/>
        </a:p>
      </dgm:t>
    </dgm:pt>
    <dgm:pt modelId="{CECE125C-F213-439D-8B7C-CA983175733B}" type="pres">
      <dgm:prSet presAssocID="{2B20BB3A-4EFB-4956-878F-A6EFA2007F72}" presName="line2" presStyleLbl="callout" presStyleIdx="2" presStyleCnt="8"/>
      <dgm:spPr/>
    </dgm:pt>
    <dgm:pt modelId="{80163E75-9265-4DC1-9376-4C01D2EDE3A8}" type="pres">
      <dgm:prSet presAssocID="{2B20BB3A-4EFB-4956-878F-A6EFA2007F72}" presName="d2" presStyleLbl="callout" presStyleIdx="3" presStyleCnt="8"/>
      <dgm:spPr/>
    </dgm:pt>
    <dgm:pt modelId="{B7D44F7C-FD78-43EB-8E9B-D3AE643CA0F4}" type="pres">
      <dgm:prSet presAssocID="{AE2DC0EB-11E5-4ABF-B7FA-D4CEB7464B4D}" presName="circle3" presStyleLbl="lnNode1" presStyleIdx="2" presStyleCnt="4"/>
      <dgm:spPr>
        <a:solidFill>
          <a:schemeClr val="accent1">
            <a:lumMod val="75000"/>
          </a:schemeClr>
        </a:solidFill>
      </dgm:spPr>
    </dgm:pt>
    <dgm:pt modelId="{309B5592-D357-446E-8DEF-1F648CCBBB6F}" type="pres">
      <dgm:prSet presAssocID="{AE2DC0EB-11E5-4ABF-B7FA-D4CEB7464B4D}" presName="text3" presStyleLbl="revTx" presStyleIdx="2" presStyleCnt="4" custScaleX="68935" custLinFactNeighborX="2269" custLinFactNeighborY="-4878">
        <dgm:presLayoutVars>
          <dgm:bulletEnabled val="1"/>
        </dgm:presLayoutVars>
      </dgm:prSet>
      <dgm:spPr/>
      <dgm:t>
        <a:bodyPr/>
        <a:lstStyle/>
        <a:p>
          <a:endParaRPr lang="en-US"/>
        </a:p>
      </dgm:t>
    </dgm:pt>
    <dgm:pt modelId="{E58375A2-D1C3-4FD6-9B65-2021FE2076F8}" type="pres">
      <dgm:prSet presAssocID="{AE2DC0EB-11E5-4ABF-B7FA-D4CEB7464B4D}" presName="line3" presStyleLbl="callout" presStyleIdx="4" presStyleCnt="8"/>
      <dgm:spPr/>
    </dgm:pt>
    <dgm:pt modelId="{5D2C83C0-7B37-4F05-8F4B-0A28197AE090}" type="pres">
      <dgm:prSet presAssocID="{AE2DC0EB-11E5-4ABF-B7FA-D4CEB7464B4D}" presName="d3" presStyleLbl="callout" presStyleIdx="5" presStyleCnt="8"/>
      <dgm:spPr/>
    </dgm:pt>
    <dgm:pt modelId="{0595063B-9865-4738-A0E5-E0FCED37B5C8}" type="pres">
      <dgm:prSet presAssocID="{BBAA0810-F18A-4838-903D-4719E53A8948}" presName="circle4" presStyleLbl="lnNode1" presStyleIdx="3" presStyleCnt="4"/>
      <dgm:spPr>
        <a:solidFill>
          <a:schemeClr val="accent3">
            <a:lumMod val="75000"/>
          </a:schemeClr>
        </a:solidFill>
      </dgm:spPr>
    </dgm:pt>
    <dgm:pt modelId="{BC4B87E9-292F-4BE5-B674-0C1EAA3F9589}" type="pres">
      <dgm:prSet presAssocID="{BBAA0810-F18A-4838-903D-4719E53A8948}" presName="text4" presStyleLbl="revTx" presStyleIdx="3" presStyleCnt="4" custScaleX="131204" custLinFactNeighborX="33403" custLinFactNeighborY="-7317">
        <dgm:presLayoutVars>
          <dgm:bulletEnabled val="1"/>
        </dgm:presLayoutVars>
      </dgm:prSet>
      <dgm:spPr/>
      <dgm:t>
        <a:bodyPr/>
        <a:lstStyle/>
        <a:p>
          <a:endParaRPr lang="en-US"/>
        </a:p>
      </dgm:t>
    </dgm:pt>
    <dgm:pt modelId="{E22D65AB-A0CB-463D-9D65-65FB05A0E41D}" type="pres">
      <dgm:prSet presAssocID="{BBAA0810-F18A-4838-903D-4719E53A8948}" presName="line4" presStyleLbl="callout" presStyleIdx="6" presStyleCnt="8"/>
      <dgm:spPr/>
    </dgm:pt>
    <dgm:pt modelId="{64AC6D57-2425-4B91-B50E-FE16FE78BBBA}" type="pres">
      <dgm:prSet presAssocID="{BBAA0810-F18A-4838-903D-4719E53A8948}" presName="d4" presStyleLbl="callout" presStyleIdx="7" presStyleCnt="8"/>
      <dgm:spPr/>
    </dgm:pt>
  </dgm:ptLst>
  <dgm:cxnLst>
    <dgm:cxn modelId="{9357B280-5C8C-46D8-ADC9-5EED9A61B2DE}" srcId="{CAB5E3A1-5870-4D3B-A06C-D887768B4880}" destId="{F972DD20-28BB-4301-946C-0C01F06741B2}" srcOrd="0" destOrd="0" parTransId="{E0795D22-45C4-43A2-9D0E-B222579B4E1C}" sibTransId="{6E12B33C-4B26-45D5-8CE9-CE8CF58F54C0}"/>
    <dgm:cxn modelId="{F6B1B234-B3C2-47AC-8BDB-C622AE78E65E}" srcId="{CAB5E3A1-5870-4D3B-A06C-D887768B4880}" destId="{2B20BB3A-4EFB-4956-878F-A6EFA2007F72}" srcOrd="1" destOrd="0" parTransId="{EF422560-C04F-46D1-9A30-5E7BDBE49689}" sibTransId="{E1ADEEBA-2896-4834-810E-09218228BAD1}"/>
    <dgm:cxn modelId="{3331EEEC-73E2-4164-A824-EFB4BEA7DA7B}" type="presOf" srcId="{F972DD20-28BB-4301-946C-0C01F06741B2}" destId="{359338D0-BB04-413F-B4A1-81FC8A610422}" srcOrd="0" destOrd="0" presId="urn:microsoft.com/office/officeart/2005/8/layout/target1"/>
    <dgm:cxn modelId="{25D7B32D-D855-4FB5-B1A7-38FC026F5296}" srcId="{CAB5E3A1-5870-4D3B-A06C-D887768B4880}" destId="{BBAA0810-F18A-4838-903D-4719E53A8948}" srcOrd="3" destOrd="0" parTransId="{74CBB6D8-9B0F-435A-8716-35C99409CF8C}" sibTransId="{0A20D82A-04F8-4443-B15A-1BF9BF4DAE61}"/>
    <dgm:cxn modelId="{CEAA71C2-B19F-4952-9345-40B3996BD8E6}" type="presOf" srcId="{2B20BB3A-4EFB-4956-878F-A6EFA2007F72}" destId="{057A60EE-FCA1-4C06-8FB0-8C7FC8AAAF78}" srcOrd="0" destOrd="0" presId="urn:microsoft.com/office/officeart/2005/8/layout/target1"/>
    <dgm:cxn modelId="{4B606299-9B4C-49D3-83CA-C2E88855078F}" type="presOf" srcId="{AE2DC0EB-11E5-4ABF-B7FA-D4CEB7464B4D}" destId="{309B5592-D357-446E-8DEF-1F648CCBBB6F}" srcOrd="0" destOrd="0" presId="urn:microsoft.com/office/officeart/2005/8/layout/target1"/>
    <dgm:cxn modelId="{9645F400-9015-4378-B92E-921980AB0DE6}" type="presOf" srcId="{CAB5E3A1-5870-4D3B-A06C-D887768B4880}" destId="{63A6A589-F863-4062-90FC-626F690DA8DA}" srcOrd="0" destOrd="0" presId="urn:microsoft.com/office/officeart/2005/8/layout/target1"/>
    <dgm:cxn modelId="{00461CB8-4077-4778-8FD4-7B8845DDC101}" type="presOf" srcId="{BBAA0810-F18A-4838-903D-4719E53A8948}" destId="{BC4B87E9-292F-4BE5-B674-0C1EAA3F9589}" srcOrd="0" destOrd="0" presId="urn:microsoft.com/office/officeart/2005/8/layout/target1"/>
    <dgm:cxn modelId="{F80E1FCF-0E33-4BEB-9907-125F7A393D58}" srcId="{CAB5E3A1-5870-4D3B-A06C-D887768B4880}" destId="{AE2DC0EB-11E5-4ABF-B7FA-D4CEB7464B4D}" srcOrd="2" destOrd="0" parTransId="{6E239122-7FC2-4D90-952C-D058335B2233}" sibTransId="{92C3DF3C-4ECC-4173-96FC-9AC60058732D}"/>
    <dgm:cxn modelId="{AB24181E-A365-4699-B96A-9B8DE3331D0D}" type="presParOf" srcId="{63A6A589-F863-4062-90FC-626F690DA8DA}" destId="{0C468521-6B99-477A-BE19-C81FDD61E5FC}" srcOrd="0" destOrd="0" presId="urn:microsoft.com/office/officeart/2005/8/layout/target1"/>
    <dgm:cxn modelId="{8E5D3504-DAA4-41CC-BFB1-8DA94264D582}" type="presParOf" srcId="{63A6A589-F863-4062-90FC-626F690DA8DA}" destId="{359338D0-BB04-413F-B4A1-81FC8A610422}" srcOrd="1" destOrd="0" presId="urn:microsoft.com/office/officeart/2005/8/layout/target1"/>
    <dgm:cxn modelId="{873A8268-792F-4350-A4A9-4A5E6003E92F}" type="presParOf" srcId="{63A6A589-F863-4062-90FC-626F690DA8DA}" destId="{3571B567-0332-414E-8763-3E331E5D710F}" srcOrd="2" destOrd="0" presId="urn:microsoft.com/office/officeart/2005/8/layout/target1"/>
    <dgm:cxn modelId="{697F48E2-A723-4175-BF5A-06CA3D491082}" type="presParOf" srcId="{63A6A589-F863-4062-90FC-626F690DA8DA}" destId="{D802F389-47B2-4A94-9E4F-362D1855B69C}" srcOrd="3" destOrd="0" presId="urn:microsoft.com/office/officeart/2005/8/layout/target1"/>
    <dgm:cxn modelId="{3C922416-E349-4896-A22A-9E8D40D50386}" type="presParOf" srcId="{63A6A589-F863-4062-90FC-626F690DA8DA}" destId="{58B63C24-F90D-4F33-8B77-A2A21E647554}" srcOrd="4" destOrd="0" presId="urn:microsoft.com/office/officeart/2005/8/layout/target1"/>
    <dgm:cxn modelId="{CF173406-7AF0-40F5-91FD-2E6ABECFABD3}" type="presParOf" srcId="{63A6A589-F863-4062-90FC-626F690DA8DA}" destId="{057A60EE-FCA1-4C06-8FB0-8C7FC8AAAF78}" srcOrd="5" destOrd="0" presId="urn:microsoft.com/office/officeart/2005/8/layout/target1"/>
    <dgm:cxn modelId="{6250817C-2566-491D-978D-1049C3B460D7}" type="presParOf" srcId="{63A6A589-F863-4062-90FC-626F690DA8DA}" destId="{CECE125C-F213-439D-8B7C-CA983175733B}" srcOrd="6" destOrd="0" presId="urn:microsoft.com/office/officeart/2005/8/layout/target1"/>
    <dgm:cxn modelId="{61BCC682-FB3F-414A-BB7C-8E99234505CA}" type="presParOf" srcId="{63A6A589-F863-4062-90FC-626F690DA8DA}" destId="{80163E75-9265-4DC1-9376-4C01D2EDE3A8}" srcOrd="7" destOrd="0" presId="urn:microsoft.com/office/officeart/2005/8/layout/target1"/>
    <dgm:cxn modelId="{4D5154E0-BA76-4772-9ABD-852574044A44}" type="presParOf" srcId="{63A6A589-F863-4062-90FC-626F690DA8DA}" destId="{B7D44F7C-FD78-43EB-8E9B-D3AE643CA0F4}" srcOrd="8" destOrd="0" presId="urn:microsoft.com/office/officeart/2005/8/layout/target1"/>
    <dgm:cxn modelId="{27D4B639-4B23-4F2C-9A97-D60261D36C2A}" type="presParOf" srcId="{63A6A589-F863-4062-90FC-626F690DA8DA}" destId="{309B5592-D357-446E-8DEF-1F648CCBBB6F}" srcOrd="9" destOrd="0" presId="urn:microsoft.com/office/officeart/2005/8/layout/target1"/>
    <dgm:cxn modelId="{122C4549-BF85-4BA0-ABE9-93A9213E3BA8}" type="presParOf" srcId="{63A6A589-F863-4062-90FC-626F690DA8DA}" destId="{E58375A2-D1C3-4FD6-9B65-2021FE2076F8}" srcOrd="10" destOrd="0" presId="urn:microsoft.com/office/officeart/2005/8/layout/target1"/>
    <dgm:cxn modelId="{0DC9C6D4-2431-4A05-BF3A-F3DF38B71C56}" type="presParOf" srcId="{63A6A589-F863-4062-90FC-626F690DA8DA}" destId="{5D2C83C0-7B37-4F05-8F4B-0A28197AE090}" srcOrd="11" destOrd="0" presId="urn:microsoft.com/office/officeart/2005/8/layout/target1"/>
    <dgm:cxn modelId="{628825BF-188C-48FA-A058-419FCB1E2483}" type="presParOf" srcId="{63A6A589-F863-4062-90FC-626F690DA8DA}" destId="{0595063B-9865-4738-A0E5-E0FCED37B5C8}" srcOrd="12" destOrd="0" presId="urn:microsoft.com/office/officeart/2005/8/layout/target1"/>
    <dgm:cxn modelId="{1D595B1C-9067-41AF-BD0B-0FB2BB74671F}" type="presParOf" srcId="{63A6A589-F863-4062-90FC-626F690DA8DA}" destId="{BC4B87E9-292F-4BE5-B674-0C1EAA3F9589}" srcOrd="13" destOrd="0" presId="urn:microsoft.com/office/officeart/2005/8/layout/target1"/>
    <dgm:cxn modelId="{1E7C5DD3-34BD-486F-9C75-C28B67BBFF84}" type="presParOf" srcId="{63A6A589-F863-4062-90FC-626F690DA8DA}" destId="{E22D65AB-A0CB-463D-9D65-65FB05A0E41D}" srcOrd="14" destOrd="0" presId="urn:microsoft.com/office/officeart/2005/8/layout/target1"/>
    <dgm:cxn modelId="{0A2DEF5D-F934-4E3F-B3C8-F3E09D090978}" type="presParOf" srcId="{63A6A589-F863-4062-90FC-626F690DA8DA}" destId="{64AC6D57-2425-4B91-B50E-FE16FE78BBBA}" srcOrd="15"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96180-287D-4BC1-82B2-A2CE7886FFBB}">
      <dsp:nvSpPr>
        <dsp:cNvPr id="0" name=""/>
        <dsp:cNvSpPr/>
      </dsp:nvSpPr>
      <dsp:spPr>
        <a:xfrm>
          <a:off x="1052199" y="206076"/>
          <a:ext cx="1629400" cy="145668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endParaRPr lang="mk-MK" sz="1200" kern="1200" dirty="0" smtClean="0">
            <a:latin typeface="Arial" panose="020B0604020202020204" pitchFamily="34" charset="0"/>
            <a:cs typeface="Arial" panose="020B0604020202020204" pitchFamily="34" charset="0"/>
          </a:endParaRPr>
        </a:p>
        <a:p>
          <a:pPr lvl="0" algn="ctr" defTabSz="533400">
            <a:lnSpc>
              <a:spcPct val="90000"/>
            </a:lnSpc>
            <a:spcBef>
              <a:spcPct val="0"/>
            </a:spcBef>
            <a:spcAft>
              <a:spcPct val="35000"/>
            </a:spcAft>
          </a:pPr>
          <a:r>
            <a:rPr lang="mk-MK" sz="1200" kern="1200" dirty="0" smtClean="0">
              <a:latin typeface="Arial" panose="020B0604020202020204" pitchFamily="34" charset="0"/>
              <a:cs typeface="Arial" panose="020B0604020202020204" pitchFamily="34" charset="0"/>
            </a:rPr>
            <a:t>1.123,50</a:t>
          </a:r>
        </a:p>
        <a:p>
          <a:pPr lvl="0" algn="ctr" defTabSz="533400">
            <a:lnSpc>
              <a:spcPct val="90000"/>
            </a:lnSpc>
            <a:spcBef>
              <a:spcPct val="0"/>
            </a:spcBef>
            <a:spcAft>
              <a:spcPct val="35000"/>
            </a:spcAft>
          </a:pPr>
          <a:r>
            <a:rPr lang="mk-MK" sz="1200" kern="1200" dirty="0" smtClean="0">
              <a:latin typeface="Arial" panose="020B0604020202020204" pitchFamily="34" charset="0"/>
              <a:cs typeface="Arial" panose="020B0604020202020204" pitchFamily="34" charset="0"/>
            </a:rPr>
            <a:t> </a:t>
          </a:r>
          <a:endParaRPr lang="en-US" sz="1200" kern="1200" dirty="0">
            <a:latin typeface="Arial" panose="020B0604020202020204" pitchFamily="34" charset="0"/>
            <a:cs typeface="Arial" panose="020B0604020202020204" pitchFamily="34" charset="0"/>
          </a:endParaRPr>
        </a:p>
      </dsp:txBody>
      <dsp:txXfrm>
        <a:off x="1439181" y="315327"/>
        <a:ext cx="855435" cy="247636"/>
      </dsp:txXfrm>
    </dsp:sp>
    <dsp:sp modelId="{1E9F0B67-B894-4A5E-82BC-09E7A396BDDB}">
      <dsp:nvSpPr>
        <dsp:cNvPr id="0" name=""/>
        <dsp:cNvSpPr/>
      </dsp:nvSpPr>
      <dsp:spPr>
        <a:xfrm>
          <a:off x="1358136" y="692478"/>
          <a:ext cx="1006171" cy="9177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mk-MK" sz="1000" kern="1200" dirty="0" smtClean="0">
              <a:latin typeface="Arial" panose="020B0604020202020204" pitchFamily="34" charset="0"/>
              <a:cs typeface="Arial" panose="020B0604020202020204" pitchFamily="34" charset="0"/>
            </a:rPr>
            <a:t>894 </a:t>
          </a:r>
        </a:p>
      </dsp:txBody>
      <dsp:txXfrm>
        <a:off x="1505487" y="921910"/>
        <a:ext cx="711471" cy="458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7497E2-FA4A-491A-AA67-4DD14AFB72FD}">
      <dsp:nvSpPr>
        <dsp:cNvPr id="0" name=""/>
        <dsp:cNvSpPr/>
      </dsp:nvSpPr>
      <dsp:spPr>
        <a:xfrm>
          <a:off x="847725" y="514350"/>
          <a:ext cx="1543050" cy="154305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C395E3-1759-47FB-A896-314A9B9B2B24}">
      <dsp:nvSpPr>
        <dsp:cNvPr id="0" name=""/>
        <dsp:cNvSpPr/>
      </dsp:nvSpPr>
      <dsp:spPr>
        <a:xfrm>
          <a:off x="1362075" y="1028700"/>
          <a:ext cx="514350" cy="514350"/>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922743-AF91-489A-8E68-FD73BBBD18FD}">
      <dsp:nvSpPr>
        <dsp:cNvPr id="0" name=""/>
        <dsp:cNvSpPr/>
      </dsp:nvSpPr>
      <dsp:spPr>
        <a:xfrm>
          <a:off x="2647949" y="0"/>
          <a:ext cx="771525" cy="642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lvl="0" algn="l" defTabSz="533400">
            <a:lnSpc>
              <a:spcPct val="90000"/>
            </a:lnSpc>
            <a:spcBef>
              <a:spcPct val="0"/>
            </a:spcBef>
            <a:spcAft>
              <a:spcPct val="35000"/>
            </a:spcAft>
          </a:pPr>
          <a:r>
            <a:rPr lang="mk-MK" sz="1200" kern="1200" dirty="0" smtClean="0">
              <a:latin typeface="Arial" pitchFamily="34" charset="0"/>
              <a:cs typeface="Arial" pitchFamily="34" charset="0"/>
            </a:rPr>
            <a:t>Наша ТВ</a:t>
          </a:r>
          <a:endParaRPr lang="en-US" sz="1200" kern="1200" dirty="0">
            <a:latin typeface="Arial" pitchFamily="34" charset="0"/>
            <a:cs typeface="Arial" pitchFamily="34" charset="0"/>
          </a:endParaRPr>
        </a:p>
      </dsp:txBody>
      <dsp:txXfrm>
        <a:off x="2647949" y="0"/>
        <a:ext cx="771525" cy="642937"/>
      </dsp:txXfrm>
    </dsp:sp>
    <dsp:sp modelId="{FC199D16-13FC-4AA7-80B5-98C2202C6338}">
      <dsp:nvSpPr>
        <dsp:cNvPr id="0" name=""/>
        <dsp:cNvSpPr/>
      </dsp:nvSpPr>
      <dsp:spPr>
        <a:xfrm>
          <a:off x="2455068" y="321468"/>
          <a:ext cx="192881"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45FD4-AF2F-4837-AA9A-534E35E31311}">
      <dsp:nvSpPr>
        <dsp:cNvPr id="0" name=""/>
        <dsp:cNvSpPr/>
      </dsp:nvSpPr>
      <dsp:spPr>
        <a:xfrm rot="5400000">
          <a:off x="1554377" y="385826"/>
          <a:ext cx="964920" cy="835175"/>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AA951D-E498-4CBE-A6E6-D46ACD90DA96}">
      <dsp:nvSpPr>
        <dsp:cNvPr id="0" name=""/>
        <dsp:cNvSpPr/>
      </dsp:nvSpPr>
      <dsp:spPr>
        <a:xfrm>
          <a:off x="2647949" y="642937"/>
          <a:ext cx="771525" cy="642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lvl="0" algn="l" defTabSz="533400">
            <a:lnSpc>
              <a:spcPct val="90000"/>
            </a:lnSpc>
            <a:spcBef>
              <a:spcPct val="0"/>
            </a:spcBef>
            <a:spcAft>
              <a:spcPct val="35000"/>
            </a:spcAft>
          </a:pPr>
          <a:r>
            <a:rPr lang="mk-MK" sz="1200" kern="1200" dirty="0" smtClean="0">
              <a:latin typeface="Arial" pitchFamily="34" charset="0"/>
              <a:cs typeface="Arial" pitchFamily="34" charset="0"/>
            </a:rPr>
            <a:t>ТВ 24 Вести</a:t>
          </a:r>
          <a:endParaRPr lang="en-US" sz="1200" kern="1200" dirty="0">
            <a:latin typeface="Arial" pitchFamily="34" charset="0"/>
            <a:cs typeface="Arial" pitchFamily="34" charset="0"/>
          </a:endParaRPr>
        </a:p>
      </dsp:txBody>
      <dsp:txXfrm>
        <a:off x="2647949" y="642937"/>
        <a:ext cx="771525" cy="642937"/>
      </dsp:txXfrm>
    </dsp:sp>
    <dsp:sp modelId="{13B9E921-93DE-41C7-8BEC-59E521793A78}">
      <dsp:nvSpPr>
        <dsp:cNvPr id="0" name=""/>
        <dsp:cNvSpPr/>
      </dsp:nvSpPr>
      <dsp:spPr>
        <a:xfrm>
          <a:off x="2455068" y="964406"/>
          <a:ext cx="192881" cy="0"/>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4E1F59-B35D-42B2-8C22-E8913AF76005}">
      <dsp:nvSpPr>
        <dsp:cNvPr id="0" name=""/>
        <dsp:cNvSpPr/>
      </dsp:nvSpPr>
      <dsp:spPr>
        <a:xfrm rot="5400000">
          <a:off x="1883317" y="1069667"/>
          <a:ext cx="675444" cy="466772"/>
        </a:xfrm>
        <a:prstGeom prst="line">
          <a:avLst/>
        </a:prstGeom>
        <a:solidFill>
          <a:schemeClr val="accent4">
            <a:hueOff val="0"/>
            <a:satOff val="0"/>
            <a:lumOff val="0"/>
            <a:alphaOff val="0"/>
          </a:schemeClr>
        </a:solidFill>
        <a:ln w="25400" cap="flat" cmpd="sng" algn="ctr">
          <a:solidFill>
            <a:schemeClr val="accent4">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5063B-9865-4738-A0E5-E0FCED37B5C8}">
      <dsp:nvSpPr>
        <dsp:cNvPr id="0" name=""/>
        <dsp:cNvSpPr/>
      </dsp:nvSpPr>
      <dsp:spPr>
        <a:xfrm>
          <a:off x="338447" y="933449"/>
          <a:ext cx="2800350" cy="2800350"/>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44F7C-FD78-43EB-8E9B-D3AE643CA0F4}">
      <dsp:nvSpPr>
        <dsp:cNvPr id="0" name=""/>
        <dsp:cNvSpPr/>
      </dsp:nvSpPr>
      <dsp:spPr>
        <a:xfrm>
          <a:off x="738664" y="1333666"/>
          <a:ext cx="1999916" cy="1999916"/>
        </a:xfrm>
        <a:prstGeom prst="ellips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B63C24-F90D-4F33-8B77-A2A21E647554}">
      <dsp:nvSpPr>
        <dsp:cNvPr id="0" name=""/>
        <dsp:cNvSpPr/>
      </dsp:nvSpPr>
      <dsp:spPr>
        <a:xfrm>
          <a:off x="1138647" y="1733650"/>
          <a:ext cx="1199949" cy="1199949"/>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468521-6B99-477A-BE19-C81FDD61E5FC}">
      <dsp:nvSpPr>
        <dsp:cNvPr id="0" name=""/>
        <dsp:cNvSpPr/>
      </dsp:nvSpPr>
      <dsp:spPr>
        <a:xfrm>
          <a:off x="1538630" y="2133633"/>
          <a:ext cx="399983" cy="399983"/>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9338D0-BB04-413F-B4A1-81FC8A610422}">
      <dsp:nvSpPr>
        <dsp:cNvPr id="0" name=""/>
        <dsp:cNvSpPr/>
      </dsp:nvSpPr>
      <dsp:spPr>
        <a:xfrm>
          <a:off x="3837909" y="0"/>
          <a:ext cx="935400" cy="66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lvl="0" algn="l" defTabSz="533400">
            <a:lnSpc>
              <a:spcPct val="90000"/>
            </a:lnSpc>
            <a:spcBef>
              <a:spcPct val="0"/>
            </a:spcBef>
            <a:spcAft>
              <a:spcPct val="35000"/>
            </a:spcAft>
          </a:pPr>
          <a:r>
            <a:rPr lang="mk-MK" sz="1200" kern="1200" dirty="0" smtClean="0"/>
            <a:t>ТВ</a:t>
          </a:r>
          <a:r>
            <a:rPr lang="mk-MK" sz="1900" kern="1200" dirty="0" smtClean="0"/>
            <a:t> </a:t>
          </a:r>
          <a:r>
            <a:rPr lang="mk-MK" sz="1200" kern="1200" dirty="0" smtClean="0">
              <a:latin typeface="Arial" pitchFamily="34" charset="0"/>
              <a:cs typeface="Arial" pitchFamily="34" charset="0"/>
            </a:rPr>
            <a:t>Сонце</a:t>
          </a:r>
          <a:endParaRPr lang="en-US" sz="1200" kern="1200" dirty="0">
            <a:latin typeface="Arial" pitchFamily="34" charset="0"/>
            <a:cs typeface="Arial" pitchFamily="34" charset="0"/>
          </a:endParaRPr>
        </a:p>
      </dsp:txBody>
      <dsp:txXfrm>
        <a:off x="3837909" y="0"/>
        <a:ext cx="935400" cy="669750"/>
      </dsp:txXfrm>
    </dsp:sp>
    <dsp:sp modelId="{3571B567-0332-414E-8763-3E331E5D710F}">
      <dsp:nvSpPr>
        <dsp:cNvPr id="0" name=""/>
        <dsp:cNvSpPr/>
      </dsp:nvSpPr>
      <dsp:spPr>
        <a:xfrm>
          <a:off x="3255478" y="334875"/>
          <a:ext cx="35004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02F389-47B2-4A94-9E4F-362D1855B69C}">
      <dsp:nvSpPr>
        <dsp:cNvPr id="0" name=""/>
        <dsp:cNvSpPr/>
      </dsp:nvSpPr>
      <dsp:spPr>
        <a:xfrm rot="5400000">
          <a:off x="1495925" y="555402"/>
          <a:ext cx="1978914" cy="1540192"/>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7A60EE-FCA1-4C06-8FB0-8C7FC8AAAF78}">
      <dsp:nvSpPr>
        <dsp:cNvPr id="0" name=""/>
        <dsp:cNvSpPr/>
      </dsp:nvSpPr>
      <dsp:spPr>
        <a:xfrm>
          <a:off x="3854774" y="653415"/>
          <a:ext cx="1151909" cy="66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lvl="0" algn="l" defTabSz="533400">
            <a:lnSpc>
              <a:spcPct val="90000"/>
            </a:lnSpc>
            <a:spcBef>
              <a:spcPct val="0"/>
            </a:spcBef>
            <a:spcAft>
              <a:spcPct val="35000"/>
            </a:spcAft>
          </a:pPr>
          <a:r>
            <a:rPr lang="mk-MK" sz="1200" kern="1200" dirty="0" smtClean="0">
              <a:latin typeface="Arial" pitchFamily="34" charset="0"/>
              <a:cs typeface="Arial" pitchFamily="34" charset="0"/>
            </a:rPr>
            <a:t>ТВ Клан</a:t>
          </a:r>
          <a:endParaRPr lang="en-US" sz="1200" kern="1200" dirty="0">
            <a:latin typeface="Arial" pitchFamily="34" charset="0"/>
            <a:cs typeface="Arial" pitchFamily="34" charset="0"/>
          </a:endParaRPr>
        </a:p>
      </dsp:txBody>
      <dsp:txXfrm>
        <a:off x="3854774" y="653415"/>
        <a:ext cx="1151909" cy="669750"/>
      </dsp:txXfrm>
    </dsp:sp>
    <dsp:sp modelId="{CECE125C-F213-439D-8B7C-CA983175733B}">
      <dsp:nvSpPr>
        <dsp:cNvPr id="0" name=""/>
        <dsp:cNvSpPr/>
      </dsp:nvSpPr>
      <dsp:spPr>
        <a:xfrm>
          <a:off x="3255478" y="1004625"/>
          <a:ext cx="35004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163E75-9265-4DC1-9376-4C01D2EDE3A8}">
      <dsp:nvSpPr>
        <dsp:cNvPr id="0" name=""/>
        <dsp:cNvSpPr/>
      </dsp:nvSpPr>
      <dsp:spPr>
        <a:xfrm rot="5400000">
          <a:off x="1838501" y="1214185"/>
          <a:ext cx="1625136" cy="120648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9B5592-D357-446E-8DEF-1F648CCBBB6F}">
      <dsp:nvSpPr>
        <dsp:cNvPr id="0" name=""/>
        <dsp:cNvSpPr/>
      </dsp:nvSpPr>
      <dsp:spPr>
        <a:xfrm>
          <a:off x="3854774" y="1306830"/>
          <a:ext cx="965210" cy="66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lvl="0" algn="l" defTabSz="533400">
            <a:lnSpc>
              <a:spcPct val="90000"/>
            </a:lnSpc>
            <a:spcBef>
              <a:spcPct val="0"/>
            </a:spcBef>
            <a:spcAft>
              <a:spcPct val="35000"/>
            </a:spcAft>
          </a:pPr>
          <a:r>
            <a:rPr lang="mk-MK" sz="1200" kern="1200" dirty="0" smtClean="0">
              <a:latin typeface="Arial" pitchFamily="34" charset="0"/>
              <a:cs typeface="Arial" pitchFamily="34" charset="0"/>
            </a:rPr>
            <a:t>ТВ Шења</a:t>
          </a:r>
          <a:endParaRPr lang="en-US" sz="1200" kern="1200" dirty="0">
            <a:latin typeface="Arial" pitchFamily="34" charset="0"/>
            <a:cs typeface="Arial" pitchFamily="34" charset="0"/>
          </a:endParaRPr>
        </a:p>
      </dsp:txBody>
      <dsp:txXfrm>
        <a:off x="3854774" y="1306830"/>
        <a:ext cx="965210" cy="669750"/>
      </dsp:txXfrm>
    </dsp:sp>
    <dsp:sp modelId="{E58375A2-D1C3-4FD6-9B65-2021FE2076F8}">
      <dsp:nvSpPr>
        <dsp:cNvPr id="0" name=""/>
        <dsp:cNvSpPr/>
      </dsp:nvSpPr>
      <dsp:spPr>
        <a:xfrm>
          <a:off x="3255478" y="1674375"/>
          <a:ext cx="35004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2C83C0-7B37-4F05-8F4B-0A28197AE090}">
      <dsp:nvSpPr>
        <dsp:cNvPr id="0" name=""/>
        <dsp:cNvSpPr/>
      </dsp:nvSpPr>
      <dsp:spPr>
        <a:xfrm rot="5400000">
          <a:off x="2170109" y="1828161"/>
          <a:ext cx="1239621" cy="931116"/>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4B87E9-292F-4BE5-B674-0C1EAA3F9589}">
      <dsp:nvSpPr>
        <dsp:cNvPr id="0" name=""/>
        <dsp:cNvSpPr/>
      </dsp:nvSpPr>
      <dsp:spPr>
        <a:xfrm>
          <a:off x="3725514" y="1960245"/>
          <a:ext cx="1837085" cy="669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15240" rIns="15240" bIns="15240" numCol="1" spcCol="1270" anchor="ctr" anchorCtr="0">
          <a:noAutofit/>
        </a:bodyPr>
        <a:lstStyle/>
        <a:p>
          <a:pPr lvl="0" algn="l" defTabSz="533400">
            <a:lnSpc>
              <a:spcPct val="90000"/>
            </a:lnSpc>
            <a:spcBef>
              <a:spcPct val="0"/>
            </a:spcBef>
            <a:spcAft>
              <a:spcPct val="35000"/>
            </a:spcAft>
          </a:pPr>
          <a:r>
            <a:rPr lang="mk-MK" sz="1200" kern="1200" dirty="0" smtClean="0">
              <a:latin typeface="Arial" pitchFamily="34" charset="0"/>
              <a:cs typeface="Arial" pitchFamily="34" charset="0"/>
            </a:rPr>
            <a:t>ТВ </a:t>
          </a:r>
          <a:r>
            <a:rPr lang="mk-MK" sz="1200" kern="1200" dirty="0" err="1" smtClean="0">
              <a:latin typeface="Arial" pitchFamily="34" charset="0"/>
              <a:cs typeface="Arial" pitchFamily="34" charset="0"/>
            </a:rPr>
            <a:t>Компани</a:t>
          </a:r>
          <a:r>
            <a:rPr lang="mk-MK" sz="1200" kern="1200" dirty="0" smtClean="0">
              <a:latin typeface="Arial" pitchFamily="34" charset="0"/>
              <a:cs typeface="Arial" pitchFamily="34" charset="0"/>
            </a:rPr>
            <a:t> 21-М</a:t>
          </a:r>
          <a:endParaRPr lang="en-US" sz="1200" kern="1200" dirty="0">
            <a:latin typeface="Arial" pitchFamily="34" charset="0"/>
            <a:cs typeface="Arial" pitchFamily="34" charset="0"/>
          </a:endParaRPr>
        </a:p>
      </dsp:txBody>
      <dsp:txXfrm>
        <a:off x="3725514" y="1960245"/>
        <a:ext cx="1837085" cy="669750"/>
      </dsp:txXfrm>
    </dsp:sp>
    <dsp:sp modelId="{E22D65AB-A0CB-463D-9D65-65FB05A0E41D}">
      <dsp:nvSpPr>
        <dsp:cNvPr id="0" name=""/>
        <dsp:cNvSpPr/>
      </dsp:nvSpPr>
      <dsp:spPr>
        <a:xfrm>
          <a:off x="3255478" y="2344126"/>
          <a:ext cx="35004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AC6D57-2425-4B91-B50E-FE16FE78BBBA}">
      <dsp:nvSpPr>
        <dsp:cNvPr id="0" name=""/>
        <dsp:cNvSpPr/>
      </dsp:nvSpPr>
      <dsp:spPr>
        <a:xfrm rot="5400000">
          <a:off x="2502511" y="2444565"/>
          <a:ext cx="852053" cy="65061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0.18033</cdr:x>
      <cdr:y>0.5</cdr:y>
    </cdr:from>
    <cdr:to>
      <cdr:x>0.31148</cdr:x>
      <cdr:y>0.69048</cdr:y>
    </cdr:to>
    <cdr:sp macro="" textlink="">
      <cdr:nvSpPr>
        <cdr:cNvPr id="2" name="TextBox 1"/>
        <cdr:cNvSpPr txBox="1"/>
      </cdr:nvSpPr>
      <cdr:spPr>
        <a:xfrm xmlns:a="http://schemas.openxmlformats.org/drawingml/2006/main">
          <a:off x="838194" y="800100"/>
          <a:ext cx="609611" cy="3048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mk-MK" sz="1000" dirty="0">
              <a:latin typeface="Arial" pitchFamily="34" charset="0"/>
              <a:cs typeface="Arial" pitchFamily="34" charset="0"/>
            </a:rPr>
            <a:t>-6,19%</a:t>
          </a:r>
          <a:endParaRPr lang="en-US" sz="1000"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0.07907</cdr:x>
      <cdr:y>0.56192</cdr:y>
    </cdr:from>
    <cdr:to>
      <cdr:x>0.2447</cdr:x>
      <cdr:y>0.70081</cdr:y>
    </cdr:to>
    <cdr:sp macro="" textlink="">
      <cdr:nvSpPr>
        <cdr:cNvPr id="2" name="TextBox 1"/>
        <cdr:cNvSpPr txBox="1"/>
      </cdr:nvSpPr>
      <cdr:spPr>
        <a:xfrm xmlns:a="http://schemas.openxmlformats.org/drawingml/2006/main">
          <a:off x="379590" y="1413000"/>
          <a:ext cx="795123" cy="3492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mk-MK" sz="1200" b="1" dirty="0" smtClean="0">
              <a:solidFill>
                <a:schemeClr val="bg1"/>
              </a:solidFill>
              <a:latin typeface="Arial" pitchFamily="34" charset="0"/>
              <a:cs typeface="Arial" pitchFamily="34" charset="0"/>
            </a:rPr>
            <a:t>96,65%</a:t>
          </a:r>
          <a:endParaRPr lang="en-US" sz="1200" b="1" dirty="0">
            <a:solidFill>
              <a:schemeClr val="bg1"/>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3159C-FF5D-47A0-9D08-B21553D56AB5}" type="datetimeFigureOut">
              <a:rPr lang="en-US" smtClean="0"/>
              <a:pPr/>
              <a:t>9/21/2020</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E51B2F-9500-4299-97A9-7E276E5AB203}"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1123158" rtl="0" eaLnBrk="1" latinLnBrk="0" hangingPunct="1">
      <a:defRPr sz="1500" kern="1200">
        <a:solidFill>
          <a:schemeClr val="tx1"/>
        </a:solidFill>
        <a:latin typeface="+mn-lt"/>
        <a:ea typeface="+mn-ea"/>
        <a:cs typeface="+mn-cs"/>
      </a:defRPr>
    </a:lvl1pPr>
    <a:lvl2pPr marL="561579" algn="l" defTabSz="1123158" rtl="0" eaLnBrk="1" latinLnBrk="0" hangingPunct="1">
      <a:defRPr sz="1500" kern="1200">
        <a:solidFill>
          <a:schemeClr val="tx1"/>
        </a:solidFill>
        <a:latin typeface="+mn-lt"/>
        <a:ea typeface="+mn-ea"/>
        <a:cs typeface="+mn-cs"/>
      </a:defRPr>
    </a:lvl2pPr>
    <a:lvl3pPr marL="1123158" algn="l" defTabSz="1123158" rtl="0" eaLnBrk="1" latinLnBrk="0" hangingPunct="1">
      <a:defRPr sz="1500" kern="1200">
        <a:solidFill>
          <a:schemeClr val="tx1"/>
        </a:solidFill>
        <a:latin typeface="+mn-lt"/>
        <a:ea typeface="+mn-ea"/>
        <a:cs typeface="+mn-cs"/>
      </a:defRPr>
    </a:lvl3pPr>
    <a:lvl4pPr marL="1684736" algn="l" defTabSz="1123158" rtl="0" eaLnBrk="1" latinLnBrk="0" hangingPunct="1">
      <a:defRPr sz="1500" kern="1200">
        <a:solidFill>
          <a:schemeClr val="tx1"/>
        </a:solidFill>
        <a:latin typeface="+mn-lt"/>
        <a:ea typeface="+mn-ea"/>
        <a:cs typeface="+mn-cs"/>
      </a:defRPr>
    </a:lvl4pPr>
    <a:lvl5pPr marL="2246315" algn="l" defTabSz="1123158" rtl="0" eaLnBrk="1" latinLnBrk="0" hangingPunct="1">
      <a:defRPr sz="1500" kern="1200">
        <a:solidFill>
          <a:schemeClr val="tx1"/>
        </a:solidFill>
        <a:latin typeface="+mn-lt"/>
        <a:ea typeface="+mn-ea"/>
        <a:cs typeface="+mn-cs"/>
      </a:defRPr>
    </a:lvl5pPr>
    <a:lvl6pPr marL="2807894" algn="l" defTabSz="1123158" rtl="0" eaLnBrk="1" latinLnBrk="0" hangingPunct="1">
      <a:defRPr sz="1500" kern="1200">
        <a:solidFill>
          <a:schemeClr val="tx1"/>
        </a:solidFill>
        <a:latin typeface="+mn-lt"/>
        <a:ea typeface="+mn-ea"/>
        <a:cs typeface="+mn-cs"/>
      </a:defRPr>
    </a:lvl6pPr>
    <a:lvl7pPr marL="3369473" algn="l" defTabSz="1123158" rtl="0" eaLnBrk="1" latinLnBrk="0" hangingPunct="1">
      <a:defRPr sz="1500" kern="1200">
        <a:solidFill>
          <a:schemeClr val="tx1"/>
        </a:solidFill>
        <a:latin typeface="+mn-lt"/>
        <a:ea typeface="+mn-ea"/>
        <a:cs typeface="+mn-cs"/>
      </a:defRPr>
    </a:lvl7pPr>
    <a:lvl8pPr marL="3931051" algn="l" defTabSz="1123158" rtl="0" eaLnBrk="1" latinLnBrk="0" hangingPunct="1">
      <a:defRPr sz="1500" kern="1200">
        <a:solidFill>
          <a:schemeClr val="tx1"/>
        </a:solidFill>
        <a:latin typeface="+mn-lt"/>
        <a:ea typeface="+mn-ea"/>
        <a:cs typeface="+mn-cs"/>
      </a:defRPr>
    </a:lvl8pPr>
    <a:lvl9pPr marL="4492630" algn="l" defTabSz="1123158"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E51B2F-9500-4299-97A9-7E276E5AB203}"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E51B2F-9500-4299-97A9-7E276E5AB203}"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E51B2F-9500-4299-97A9-7E276E5AB20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E51B2F-9500-4299-97A9-7E276E5AB203}"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2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1"/>
            <a:ext cx="8532178" cy="1752600"/>
          </a:xfrm>
        </p:spPr>
        <p:txBody>
          <a:bodyPr/>
          <a:lstStyle>
            <a:lvl1pPr marL="0" indent="0" algn="ctr">
              <a:buNone/>
              <a:defRPr>
                <a:solidFill>
                  <a:schemeClr val="tx1">
                    <a:tint val="75000"/>
                  </a:schemeClr>
                </a:solidFill>
              </a:defRPr>
            </a:lvl1pPr>
            <a:lvl2pPr marL="561579" indent="0" algn="ctr">
              <a:buNone/>
              <a:defRPr>
                <a:solidFill>
                  <a:schemeClr val="tx1">
                    <a:tint val="75000"/>
                  </a:schemeClr>
                </a:solidFill>
              </a:defRPr>
            </a:lvl2pPr>
            <a:lvl3pPr marL="1123158" indent="0" algn="ctr">
              <a:buNone/>
              <a:defRPr>
                <a:solidFill>
                  <a:schemeClr val="tx1">
                    <a:tint val="75000"/>
                  </a:schemeClr>
                </a:solidFill>
              </a:defRPr>
            </a:lvl3pPr>
            <a:lvl4pPr marL="1684736" indent="0" algn="ctr">
              <a:buNone/>
              <a:defRPr>
                <a:solidFill>
                  <a:schemeClr val="tx1">
                    <a:tint val="75000"/>
                  </a:schemeClr>
                </a:solidFill>
              </a:defRPr>
            </a:lvl4pPr>
            <a:lvl5pPr marL="2246315" indent="0" algn="ctr">
              <a:buNone/>
              <a:defRPr>
                <a:solidFill>
                  <a:schemeClr val="tx1">
                    <a:tint val="75000"/>
                  </a:schemeClr>
                </a:solidFill>
              </a:defRPr>
            </a:lvl5pPr>
            <a:lvl6pPr marL="2807894" indent="0" algn="ctr">
              <a:buNone/>
              <a:defRPr>
                <a:solidFill>
                  <a:schemeClr val="tx1">
                    <a:tint val="75000"/>
                  </a:schemeClr>
                </a:solidFill>
              </a:defRPr>
            </a:lvl6pPr>
            <a:lvl7pPr marL="3369473" indent="0" algn="ctr">
              <a:buNone/>
              <a:defRPr>
                <a:solidFill>
                  <a:schemeClr val="tx1">
                    <a:tint val="75000"/>
                  </a:schemeClr>
                </a:solidFill>
              </a:defRPr>
            </a:lvl7pPr>
            <a:lvl8pPr marL="3931051" indent="0" algn="ctr">
              <a:buNone/>
              <a:defRPr>
                <a:solidFill>
                  <a:schemeClr val="tx1">
                    <a:tint val="75000"/>
                  </a:schemeClr>
                </a:solidFill>
              </a:defRPr>
            </a:lvl8pPr>
            <a:lvl9pPr marL="44926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2ED44C-EFAD-44C1-AF50-AF447F67A2B7}" type="datetime1">
              <a:rPr lang="en-US" smtClean="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0A17F7-02ED-4BA6-9293-FD2D32B19D3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CE3287-6BA6-4F60-967A-8109FCA3B80E}" type="datetime1">
              <a:rPr lang="en-US" smtClean="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0A17F7-02ED-4BA6-9293-FD2D32B19D3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F3FF92-D05A-43D7-B10F-C8036521FF4F}" type="datetime1">
              <a:rPr lang="en-US" smtClean="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0A17F7-02ED-4BA6-9293-FD2D32B19D3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F344B6-81E4-47A4-883E-642736CCF2D5}" type="datetime1">
              <a:rPr lang="en-US" smtClean="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0A17F7-02ED-4BA6-9293-FD2D32B19D3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1"/>
            <a:ext cx="10360501" cy="1362075"/>
          </a:xfrm>
        </p:spPr>
        <p:txBody>
          <a:bodyPr anchor="t"/>
          <a:lstStyle>
            <a:lvl1pPr algn="l">
              <a:defRPr sz="4900" b="1" cap="all"/>
            </a:lvl1pPr>
          </a:lstStyle>
          <a:p>
            <a:r>
              <a:rPr lang="en-US"/>
              <a:t>Click to edit Master title style</a:t>
            </a:r>
          </a:p>
        </p:txBody>
      </p:sp>
      <p:sp>
        <p:nvSpPr>
          <p:cNvPr id="3" name="Text Placeholder 2"/>
          <p:cNvSpPr>
            <a:spLocks noGrp="1"/>
          </p:cNvSpPr>
          <p:nvPr>
            <p:ph type="body" idx="1"/>
          </p:nvPr>
        </p:nvSpPr>
        <p:spPr>
          <a:xfrm>
            <a:off x="962834" y="2906714"/>
            <a:ext cx="10360501" cy="1500187"/>
          </a:xfrm>
        </p:spPr>
        <p:txBody>
          <a:bodyPr anchor="b"/>
          <a:lstStyle>
            <a:lvl1pPr marL="0" indent="0">
              <a:buNone/>
              <a:defRPr sz="2500">
                <a:solidFill>
                  <a:schemeClr val="tx1">
                    <a:tint val="75000"/>
                  </a:schemeClr>
                </a:solidFill>
              </a:defRPr>
            </a:lvl1pPr>
            <a:lvl2pPr marL="561579" indent="0">
              <a:buNone/>
              <a:defRPr sz="2200">
                <a:solidFill>
                  <a:schemeClr val="tx1">
                    <a:tint val="75000"/>
                  </a:schemeClr>
                </a:solidFill>
              </a:defRPr>
            </a:lvl2pPr>
            <a:lvl3pPr marL="1123158" indent="0">
              <a:buNone/>
              <a:defRPr sz="2000">
                <a:solidFill>
                  <a:schemeClr val="tx1">
                    <a:tint val="75000"/>
                  </a:schemeClr>
                </a:solidFill>
              </a:defRPr>
            </a:lvl3pPr>
            <a:lvl4pPr marL="1684736" indent="0">
              <a:buNone/>
              <a:defRPr sz="1700">
                <a:solidFill>
                  <a:schemeClr val="tx1">
                    <a:tint val="75000"/>
                  </a:schemeClr>
                </a:solidFill>
              </a:defRPr>
            </a:lvl4pPr>
            <a:lvl5pPr marL="2246315" indent="0">
              <a:buNone/>
              <a:defRPr sz="1700">
                <a:solidFill>
                  <a:schemeClr val="tx1">
                    <a:tint val="75000"/>
                  </a:schemeClr>
                </a:solidFill>
              </a:defRPr>
            </a:lvl5pPr>
            <a:lvl6pPr marL="2807894" indent="0">
              <a:buNone/>
              <a:defRPr sz="1700">
                <a:solidFill>
                  <a:schemeClr val="tx1">
                    <a:tint val="75000"/>
                  </a:schemeClr>
                </a:solidFill>
              </a:defRPr>
            </a:lvl6pPr>
            <a:lvl7pPr marL="3369473" indent="0">
              <a:buNone/>
              <a:defRPr sz="1700">
                <a:solidFill>
                  <a:schemeClr val="tx1">
                    <a:tint val="75000"/>
                  </a:schemeClr>
                </a:solidFill>
              </a:defRPr>
            </a:lvl7pPr>
            <a:lvl8pPr marL="3931051" indent="0">
              <a:buNone/>
              <a:defRPr sz="1700">
                <a:solidFill>
                  <a:schemeClr val="tx1">
                    <a:tint val="75000"/>
                  </a:schemeClr>
                </a:solidFill>
              </a:defRPr>
            </a:lvl8pPr>
            <a:lvl9pPr marL="4492630"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27647E-56F5-4AE8-9C0A-17BDA75AE60B}" type="datetime1">
              <a:rPr lang="en-US" smtClean="0"/>
              <a:pPr/>
              <a:t>9/21/2020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0A17F7-02ED-4BA6-9293-FD2D32B19D3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25963"/>
          </a:xfrm>
        </p:spPr>
        <p:txBody>
          <a:bodyPr/>
          <a:lstStyle>
            <a:lvl1pPr>
              <a:defRPr sz="3400"/>
            </a:lvl1pPr>
            <a:lvl2pPr>
              <a:defRPr sz="29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25963"/>
          </a:xfrm>
        </p:spPr>
        <p:txBody>
          <a:bodyPr/>
          <a:lstStyle>
            <a:lvl1pPr>
              <a:defRPr sz="3400"/>
            </a:lvl1pPr>
            <a:lvl2pPr>
              <a:defRPr sz="2900"/>
            </a:lvl2pPr>
            <a:lvl3pPr>
              <a:defRPr sz="25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64FC91-1ABB-403B-AB85-DE6499EEE937}" type="datetime1">
              <a:rPr lang="en-US" smtClean="0"/>
              <a:pPr/>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0A17F7-02ED-4BA6-9293-FD2D32B19D3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4"/>
            <a:ext cx="5385514" cy="639763"/>
          </a:xfrm>
        </p:spPr>
        <p:txBody>
          <a:bodyPr anchor="b"/>
          <a:lstStyle>
            <a:lvl1pPr marL="0" indent="0">
              <a:buNone/>
              <a:defRPr sz="2900" b="1"/>
            </a:lvl1pPr>
            <a:lvl2pPr marL="561579" indent="0">
              <a:buNone/>
              <a:defRPr sz="2500" b="1"/>
            </a:lvl2pPr>
            <a:lvl3pPr marL="1123158" indent="0">
              <a:buNone/>
              <a:defRPr sz="2200" b="1"/>
            </a:lvl3pPr>
            <a:lvl4pPr marL="1684736" indent="0">
              <a:buNone/>
              <a:defRPr sz="2000" b="1"/>
            </a:lvl4pPr>
            <a:lvl5pPr marL="2246315" indent="0">
              <a:buNone/>
              <a:defRPr sz="2000" b="1"/>
            </a:lvl5pPr>
            <a:lvl6pPr marL="2807894" indent="0">
              <a:buNone/>
              <a:defRPr sz="2000" b="1"/>
            </a:lvl6pPr>
            <a:lvl7pPr marL="3369473" indent="0">
              <a:buNone/>
              <a:defRPr sz="2000" b="1"/>
            </a:lvl7pPr>
            <a:lvl8pPr marL="3931051" indent="0">
              <a:buNone/>
              <a:defRPr sz="2000" b="1"/>
            </a:lvl8pPr>
            <a:lvl9pPr marL="4492630" indent="0">
              <a:buNone/>
              <a:defRPr sz="20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9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7" y="1535114"/>
            <a:ext cx="5387630" cy="639763"/>
          </a:xfrm>
        </p:spPr>
        <p:txBody>
          <a:bodyPr anchor="b"/>
          <a:lstStyle>
            <a:lvl1pPr marL="0" indent="0">
              <a:buNone/>
              <a:defRPr sz="2900" b="1"/>
            </a:lvl1pPr>
            <a:lvl2pPr marL="561579" indent="0">
              <a:buNone/>
              <a:defRPr sz="2500" b="1"/>
            </a:lvl2pPr>
            <a:lvl3pPr marL="1123158" indent="0">
              <a:buNone/>
              <a:defRPr sz="2200" b="1"/>
            </a:lvl3pPr>
            <a:lvl4pPr marL="1684736" indent="0">
              <a:buNone/>
              <a:defRPr sz="2000" b="1"/>
            </a:lvl4pPr>
            <a:lvl5pPr marL="2246315" indent="0">
              <a:buNone/>
              <a:defRPr sz="2000" b="1"/>
            </a:lvl5pPr>
            <a:lvl6pPr marL="2807894" indent="0">
              <a:buNone/>
              <a:defRPr sz="2000" b="1"/>
            </a:lvl6pPr>
            <a:lvl7pPr marL="3369473" indent="0">
              <a:buNone/>
              <a:defRPr sz="2000" b="1"/>
            </a:lvl7pPr>
            <a:lvl8pPr marL="3931051" indent="0">
              <a:buNone/>
              <a:defRPr sz="2000" b="1"/>
            </a:lvl8pPr>
            <a:lvl9pPr marL="4492630"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191757" y="2174875"/>
            <a:ext cx="5387630" cy="3951288"/>
          </a:xfrm>
        </p:spPr>
        <p:txBody>
          <a:bodyPr/>
          <a:lstStyle>
            <a:lvl1pPr>
              <a:defRPr sz="2900"/>
            </a:lvl1pPr>
            <a:lvl2pPr>
              <a:defRPr sz="25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303513-34BF-444A-9545-0331ACF7A2D6}" type="datetime1">
              <a:rPr lang="en-US" smtClean="0"/>
              <a:pPr/>
              <a:t>9/21/2020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0A17F7-02ED-4BA6-9293-FD2D32B19D3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540C04-853E-496C-829E-9A0333385240}" type="datetime1">
              <a:rPr lang="en-US" smtClean="0"/>
              <a:pPr/>
              <a:t>9/21/2020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0A17F7-02ED-4BA6-9293-FD2D32B19D3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A61E2-0996-4ED8-98C5-28C042873B28}" type="datetime1">
              <a:rPr lang="en-US" smtClean="0"/>
              <a:pPr/>
              <a:t>9/21/2020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0A17F7-02ED-4BA6-9293-FD2D32B19D3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5" y="273050"/>
            <a:ext cx="4010039" cy="116205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5492" y="273053"/>
            <a:ext cx="6813892" cy="5853113"/>
          </a:xfrm>
        </p:spPr>
        <p:txBody>
          <a:bodyPr/>
          <a:lstStyle>
            <a:lvl1pPr>
              <a:defRPr sz="3900"/>
            </a:lvl1pPr>
            <a:lvl2pPr>
              <a:defRPr sz="3400"/>
            </a:lvl2pPr>
            <a:lvl3pPr>
              <a:defRPr sz="29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5" y="1435102"/>
            <a:ext cx="4010039" cy="4691063"/>
          </a:xfrm>
        </p:spPr>
        <p:txBody>
          <a:bodyPr/>
          <a:lstStyle>
            <a:lvl1pPr marL="0" indent="0">
              <a:buNone/>
              <a:defRPr sz="1700"/>
            </a:lvl1pPr>
            <a:lvl2pPr marL="561579" indent="0">
              <a:buNone/>
              <a:defRPr sz="1500"/>
            </a:lvl2pPr>
            <a:lvl3pPr marL="1123158" indent="0">
              <a:buNone/>
              <a:defRPr sz="1200"/>
            </a:lvl3pPr>
            <a:lvl4pPr marL="1684736" indent="0">
              <a:buNone/>
              <a:defRPr sz="1100"/>
            </a:lvl4pPr>
            <a:lvl5pPr marL="2246315" indent="0">
              <a:buNone/>
              <a:defRPr sz="1100"/>
            </a:lvl5pPr>
            <a:lvl6pPr marL="2807894" indent="0">
              <a:buNone/>
              <a:defRPr sz="1100"/>
            </a:lvl6pPr>
            <a:lvl7pPr marL="3369473" indent="0">
              <a:buNone/>
              <a:defRPr sz="1100"/>
            </a:lvl7pPr>
            <a:lvl8pPr marL="3931051" indent="0">
              <a:buNone/>
              <a:defRPr sz="1100"/>
            </a:lvl8pPr>
            <a:lvl9pPr marL="449263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6EBD0A97-1DEF-47D2-A11B-127809AD008C}" type="datetime1">
              <a:rPr lang="en-US" smtClean="0"/>
              <a:pPr/>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0A17F7-02ED-4BA6-9293-FD2D32B19D3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0"/>
            <a:ext cx="7313295" cy="566739"/>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389096" y="612775"/>
            <a:ext cx="7313295" cy="4114800"/>
          </a:xfrm>
        </p:spPr>
        <p:txBody>
          <a:bodyPr/>
          <a:lstStyle>
            <a:lvl1pPr marL="0" indent="0">
              <a:buNone/>
              <a:defRPr sz="3900"/>
            </a:lvl1pPr>
            <a:lvl2pPr marL="561579" indent="0">
              <a:buNone/>
              <a:defRPr sz="3400"/>
            </a:lvl2pPr>
            <a:lvl3pPr marL="1123158" indent="0">
              <a:buNone/>
              <a:defRPr sz="2900"/>
            </a:lvl3pPr>
            <a:lvl4pPr marL="1684736" indent="0">
              <a:buNone/>
              <a:defRPr sz="2500"/>
            </a:lvl4pPr>
            <a:lvl5pPr marL="2246315" indent="0">
              <a:buNone/>
              <a:defRPr sz="2500"/>
            </a:lvl5pPr>
            <a:lvl6pPr marL="2807894" indent="0">
              <a:buNone/>
              <a:defRPr sz="2500"/>
            </a:lvl6pPr>
            <a:lvl7pPr marL="3369473" indent="0">
              <a:buNone/>
              <a:defRPr sz="2500"/>
            </a:lvl7pPr>
            <a:lvl8pPr marL="3931051" indent="0">
              <a:buNone/>
              <a:defRPr sz="2500"/>
            </a:lvl8pPr>
            <a:lvl9pPr marL="4492630" indent="0">
              <a:buNone/>
              <a:defRPr sz="2500"/>
            </a:lvl9pPr>
          </a:lstStyle>
          <a:p>
            <a:endParaRPr lang="en-US" dirty="0"/>
          </a:p>
        </p:txBody>
      </p:sp>
      <p:sp>
        <p:nvSpPr>
          <p:cNvPr id="4" name="Text Placeholder 3"/>
          <p:cNvSpPr>
            <a:spLocks noGrp="1"/>
          </p:cNvSpPr>
          <p:nvPr>
            <p:ph type="body" sz="half" idx="2"/>
          </p:nvPr>
        </p:nvSpPr>
        <p:spPr>
          <a:xfrm>
            <a:off x="2389096" y="5367338"/>
            <a:ext cx="7313295" cy="804863"/>
          </a:xfrm>
        </p:spPr>
        <p:txBody>
          <a:bodyPr/>
          <a:lstStyle>
            <a:lvl1pPr marL="0" indent="0">
              <a:buNone/>
              <a:defRPr sz="1700"/>
            </a:lvl1pPr>
            <a:lvl2pPr marL="561579" indent="0">
              <a:buNone/>
              <a:defRPr sz="1500"/>
            </a:lvl2pPr>
            <a:lvl3pPr marL="1123158" indent="0">
              <a:buNone/>
              <a:defRPr sz="1200"/>
            </a:lvl3pPr>
            <a:lvl4pPr marL="1684736" indent="0">
              <a:buNone/>
              <a:defRPr sz="1100"/>
            </a:lvl4pPr>
            <a:lvl5pPr marL="2246315" indent="0">
              <a:buNone/>
              <a:defRPr sz="1100"/>
            </a:lvl5pPr>
            <a:lvl6pPr marL="2807894" indent="0">
              <a:buNone/>
              <a:defRPr sz="1100"/>
            </a:lvl6pPr>
            <a:lvl7pPr marL="3369473" indent="0">
              <a:buNone/>
              <a:defRPr sz="1100"/>
            </a:lvl7pPr>
            <a:lvl8pPr marL="3931051" indent="0">
              <a:buNone/>
              <a:defRPr sz="1100"/>
            </a:lvl8pPr>
            <a:lvl9pPr marL="449263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F8F7A489-4546-49E9-B30F-BBCDE29446A5}" type="datetime1">
              <a:rPr lang="en-US" smtClean="0"/>
              <a:pPr/>
              <a:t>9/21/2020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0A17F7-02ED-4BA6-9293-FD2D32B19D3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112316" tIns="56158" rIns="112316" bIns="56158" rtlCol="0" anchor="ctr">
            <a:normAutofit/>
          </a:bodyPr>
          <a:lstStyle/>
          <a:p>
            <a:r>
              <a:rPr lang="en-US"/>
              <a:t>Click to edit Master title style</a:t>
            </a:r>
          </a:p>
        </p:txBody>
      </p:sp>
      <p:sp>
        <p:nvSpPr>
          <p:cNvPr id="3" name="Text Placeholder 2"/>
          <p:cNvSpPr>
            <a:spLocks noGrp="1"/>
          </p:cNvSpPr>
          <p:nvPr>
            <p:ph type="body" idx="1"/>
          </p:nvPr>
        </p:nvSpPr>
        <p:spPr>
          <a:xfrm>
            <a:off x="609442" y="1600202"/>
            <a:ext cx="10969943" cy="4525963"/>
          </a:xfrm>
          <a:prstGeom prst="rect">
            <a:avLst/>
          </a:prstGeom>
        </p:spPr>
        <p:txBody>
          <a:bodyPr vert="horz" lIns="112316" tIns="56158" rIns="112316" bIns="561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2"/>
            <a:ext cx="2844059" cy="365125"/>
          </a:xfrm>
          <a:prstGeom prst="rect">
            <a:avLst/>
          </a:prstGeom>
        </p:spPr>
        <p:txBody>
          <a:bodyPr vert="horz" lIns="112316" tIns="56158" rIns="112316" bIns="56158" rtlCol="0" anchor="ctr"/>
          <a:lstStyle>
            <a:lvl1pPr algn="l">
              <a:defRPr sz="1500">
                <a:solidFill>
                  <a:schemeClr val="tx1">
                    <a:tint val="75000"/>
                  </a:schemeClr>
                </a:solidFill>
              </a:defRPr>
            </a:lvl1pPr>
          </a:lstStyle>
          <a:p>
            <a:fld id="{0CBE2F45-512B-4BB7-B8C4-47447EA60517}" type="datetime1">
              <a:rPr lang="en-US" smtClean="0"/>
              <a:pPr/>
              <a:t>9/21/2020</a:t>
            </a:fld>
            <a:endParaRPr lang="en-US" dirty="0"/>
          </a:p>
        </p:txBody>
      </p:sp>
      <p:sp>
        <p:nvSpPr>
          <p:cNvPr id="5" name="Footer Placeholder 4"/>
          <p:cNvSpPr>
            <a:spLocks noGrp="1"/>
          </p:cNvSpPr>
          <p:nvPr>
            <p:ph type="ftr" sz="quarter" idx="3"/>
          </p:nvPr>
        </p:nvSpPr>
        <p:spPr>
          <a:xfrm>
            <a:off x="4164516" y="6356352"/>
            <a:ext cx="3859795" cy="365125"/>
          </a:xfrm>
          <a:prstGeom prst="rect">
            <a:avLst/>
          </a:prstGeom>
        </p:spPr>
        <p:txBody>
          <a:bodyPr vert="horz" lIns="112316" tIns="56158" rIns="112316" bIns="56158" rtlCol="0" anchor="ctr"/>
          <a:lstStyle>
            <a:lvl1pPr algn="ctr">
              <a:defRPr sz="15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6" y="6356352"/>
            <a:ext cx="2844059" cy="365125"/>
          </a:xfrm>
          <a:prstGeom prst="rect">
            <a:avLst/>
          </a:prstGeom>
        </p:spPr>
        <p:txBody>
          <a:bodyPr vert="horz" lIns="112316" tIns="56158" rIns="112316" bIns="56158" rtlCol="0" anchor="ctr"/>
          <a:lstStyle>
            <a:lvl1pPr algn="r">
              <a:defRPr sz="1500">
                <a:solidFill>
                  <a:schemeClr val="tx1">
                    <a:tint val="75000"/>
                  </a:schemeClr>
                </a:solidFill>
              </a:defRPr>
            </a:lvl1pPr>
          </a:lstStyle>
          <a:p>
            <a:fld id="{DD0A17F7-02ED-4BA6-9293-FD2D32B19D3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1123158" rtl="0" eaLnBrk="1" latinLnBrk="0" hangingPunct="1">
        <a:spcBef>
          <a:spcPct val="0"/>
        </a:spcBef>
        <a:buNone/>
        <a:defRPr sz="5400" kern="1200">
          <a:solidFill>
            <a:schemeClr val="tx1"/>
          </a:solidFill>
          <a:latin typeface="+mj-lt"/>
          <a:ea typeface="+mj-ea"/>
          <a:cs typeface="+mj-cs"/>
        </a:defRPr>
      </a:lvl1pPr>
    </p:titleStyle>
    <p:bodyStyle>
      <a:lvl1pPr marL="421184" indent="-421184" algn="l" defTabSz="1123158"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12565" indent="-350987" algn="l" defTabSz="1123158"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403947" indent="-280789" algn="l" defTabSz="1123158"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65526" indent="-280789" algn="l" defTabSz="1123158"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27104" indent="-280789" algn="l" defTabSz="1123158"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088683" indent="-280789" algn="l" defTabSz="1123158"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650262" indent="-280789" algn="l" defTabSz="1123158"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211841" indent="-280789" algn="l" defTabSz="1123158"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773419" indent="-280789" algn="l" defTabSz="1123158"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23158" rtl="0" eaLnBrk="1" latinLnBrk="0" hangingPunct="1">
        <a:defRPr sz="2200" kern="1200">
          <a:solidFill>
            <a:schemeClr val="tx1"/>
          </a:solidFill>
          <a:latin typeface="+mn-lt"/>
          <a:ea typeface="+mn-ea"/>
          <a:cs typeface="+mn-cs"/>
        </a:defRPr>
      </a:lvl1pPr>
      <a:lvl2pPr marL="561579" algn="l" defTabSz="1123158" rtl="0" eaLnBrk="1" latinLnBrk="0" hangingPunct="1">
        <a:defRPr sz="2200" kern="1200">
          <a:solidFill>
            <a:schemeClr val="tx1"/>
          </a:solidFill>
          <a:latin typeface="+mn-lt"/>
          <a:ea typeface="+mn-ea"/>
          <a:cs typeface="+mn-cs"/>
        </a:defRPr>
      </a:lvl2pPr>
      <a:lvl3pPr marL="1123158" algn="l" defTabSz="1123158" rtl="0" eaLnBrk="1" latinLnBrk="0" hangingPunct="1">
        <a:defRPr sz="2200" kern="1200">
          <a:solidFill>
            <a:schemeClr val="tx1"/>
          </a:solidFill>
          <a:latin typeface="+mn-lt"/>
          <a:ea typeface="+mn-ea"/>
          <a:cs typeface="+mn-cs"/>
        </a:defRPr>
      </a:lvl3pPr>
      <a:lvl4pPr marL="1684736" algn="l" defTabSz="1123158" rtl="0" eaLnBrk="1" latinLnBrk="0" hangingPunct="1">
        <a:defRPr sz="2200" kern="1200">
          <a:solidFill>
            <a:schemeClr val="tx1"/>
          </a:solidFill>
          <a:latin typeface="+mn-lt"/>
          <a:ea typeface="+mn-ea"/>
          <a:cs typeface="+mn-cs"/>
        </a:defRPr>
      </a:lvl4pPr>
      <a:lvl5pPr marL="2246315" algn="l" defTabSz="1123158" rtl="0" eaLnBrk="1" latinLnBrk="0" hangingPunct="1">
        <a:defRPr sz="2200" kern="1200">
          <a:solidFill>
            <a:schemeClr val="tx1"/>
          </a:solidFill>
          <a:latin typeface="+mn-lt"/>
          <a:ea typeface="+mn-ea"/>
          <a:cs typeface="+mn-cs"/>
        </a:defRPr>
      </a:lvl5pPr>
      <a:lvl6pPr marL="2807894" algn="l" defTabSz="1123158" rtl="0" eaLnBrk="1" latinLnBrk="0" hangingPunct="1">
        <a:defRPr sz="2200" kern="1200">
          <a:solidFill>
            <a:schemeClr val="tx1"/>
          </a:solidFill>
          <a:latin typeface="+mn-lt"/>
          <a:ea typeface="+mn-ea"/>
          <a:cs typeface="+mn-cs"/>
        </a:defRPr>
      </a:lvl6pPr>
      <a:lvl7pPr marL="3369473" algn="l" defTabSz="1123158" rtl="0" eaLnBrk="1" latinLnBrk="0" hangingPunct="1">
        <a:defRPr sz="2200" kern="1200">
          <a:solidFill>
            <a:schemeClr val="tx1"/>
          </a:solidFill>
          <a:latin typeface="+mn-lt"/>
          <a:ea typeface="+mn-ea"/>
          <a:cs typeface="+mn-cs"/>
        </a:defRPr>
      </a:lvl7pPr>
      <a:lvl8pPr marL="3931051" algn="l" defTabSz="1123158" rtl="0" eaLnBrk="1" latinLnBrk="0" hangingPunct="1">
        <a:defRPr sz="2200" kern="1200">
          <a:solidFill>
            <a:schemeClr val="tx1"/>
          </a:solidFill>
          <a:latin typeface="+mn-lt"/>
          <a:ea typeface="+mn-ea"/>
          <a:cs typeface="+mn-cs"/>
        </a:defRPr>
      </a:lvl8pPr>
      <a:lvl9pPr marL="4492630" algn="l" defTabSz="1123158"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chart" Target="../charts/chart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chart" Target="../charts/chart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30605" y="0"/>
            <a:ext cx="3758221"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2316" tIns="56158" rIns="112316" bIns="56158" rtlCol="0" anchor="ctr"/>
          <a:lstStyle/>
          <a:p>
            <a:pPr algn="ctr"/>
            <a:endParaRPr lang="en-US" dirty="0"/>
          </a:p>
        </p:txBody>
      </p:sp>
      <p:pic>
        <p:nvPicPr>
          <p:cNvPr id="1026" name="Picture 2" descr="C:\Users\s.gudeska-zdravkovsk\Desktop\images n.jpg"/>
          <p:cNvPicPr>
            <a:picLocks noChangeAspect="1" noChangeArrowheads="1"/>
          </p:cNvPicPr>
          <p:nvPr/>
        </p:nvPicPr>
        <p:blipFill>
          <a:blip r:embed="rId2" cstate="print"/>
          <a:srcRect/>
          <a:stretch>
            <a:fillRect/>
          </a:stretch>
        </p:blipFill>
        <p:spPr bwMode="auto">
          <a:xfrm>
            <a:off x="5713412" y="1219200"/>
            <a:ext cx="5442226" cy="4876800"/>
          </a:xfrm>
          <a:prstGeom prst="rect">
            <a:avLst/>
          </a:prstGeom>
          <a:noFill/>
        </p:spPr>
      </p:pic>
      <p:sp>
        <p:nvSpPr>
          <p:cNvPr id="1027" name="Text Box 3"/>
          <p:cNvSpPr txBox="1">
            <a:spLocks noChangeArrowheads="1"/>
          </p:cNvSpPr>
          <p:nvPr/>
        </p:nvSpPr>
        <p:spPr bwMode="auto">
          <a:xfrm>
            <a:off x="1320457" y="304801"/>
            <a:ext cx="5891265" cy="298079"/>
          </a:xfrm>
          <a:prstGeom prst="rect">
            <a:avLst/>
          </a:prstGeom>
          <a:solidFill>
            <a:srgbClr val="FFFFFF"/>
          </a:solidFill>
          <a:ln w="9525">
            <a:noFill/>
            <a:miter lim="800000"/>
            <a:headEnd/>
            <a:tailEnd/>
          </a:ln>
        </p:spPr>
        <p:txBody>
          <a:bodyPr vert="horz" wrap="square" lIns="112316" tIns="56158" rIns="112316" bIns="56158" numCol="1" anchor="t" anchorCtr="0" compatLnSpc="1">
            <a:prstTxWarp prst="textNoShape">
              <a:avLst/>
            </a:prstTxWarp>
            <a:spAutoFit/>
          </a:bodyPr>
          <a:lstStyle/>
          <a:p>
            <a:pPr fontAlgn="base">
              <a:spcBef>
                <a:spcPct val="0"/>
              </a:spcBef>
              <a:spcAft>
                <a:spcPts val="1228"/>
              </a:spcAft>
            </a:pPr>
            <a:r>
              <a:rPr lang="mk-MK" sz="1200" b="1" dirty="0">
                <a:solidFill>
                  <a:srgbClr val="1F497D"/>
                </a:solidFill>
                <a:latin typeface="Arial" pitchFamily="34" charset="0"/>
                <a:cs typeface="Arial" pitchFamily="34" charset="0"/>
              </a:rPr>
              <a:t>Агенција за аудио и аудиовизуелни медиумски услуги</a:t>
            </a:r>
            <a:endParaRPr lang="en-US" dirty="0">
              <a:latin typeface="Arial" pitchFamily="34" charset="0"/>
              <a:cs typeface="Arial" pitchFamily="34" charset="0"/>
            </a:endParaRPr>
          </a:p>
        </p:txBody>
      </p:sp>
      <p:pic>
        <p:nvPicPr>
          <p:cNvPr id="8" name="Picture 7" descr="ЛОГО БЕЗ НАТПИСИ"/>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721" y="228600"/>
            <a:ext cx="1015735" cy="406400"/>
          </a:xfrm>
          <a:prstGeom prst="rect">
            <a:avLst/>
          </a:prstGeom>
          <a:noFill/>
          <a:ln>
            <a:noFill/>
          </a:ln>
        </p:spPr>
      </p:pic>
      <p:sp>
        <p:nvSpPr>
          <p:cNvPr id="9" name="TextBox 8"/>
          <p:cNvSpPr txBox="1"/>
          <p:nvPr/>
        </p:nvSpPr>
        <p:spPr>
          <a:xfrm>
            <a:off x="1751012" y="6096000"/>
            <a:ext cx="2362200" cy="328856"/>
          </a:xfrm>
          <a:prstGeom prst="rect">
            <a:avLst/>
          </a:prstGeom>
          <a:noFill/>
        </p:spPr>
        <p:txBody>
          <a:bodyPr wrap="square" lIns="112316" tIns="56158" rIns="112316" bIns="56158" rtlCol="0">
            <a:spAutoFit/>
          </a:bodyPr>
          <a:lstStyle/>
          <a:p>
            <a:r>
              <a:rPr lang="mk-MK" sz="1400" dirty="0" smtClean="0">
                <a:solidFill>
                  <a:schemeClr val="tx2"/>
                </a:solidFill>
                <a:latin typeface="Arial" pitchFamily="34" charset="0"/>
                <a:ea typeface="Tahoma" pitchFamily="34" charset="0"/>
                <a:cs typeface="Arial" pitchFamily="34" charset="0"/>
              </a:rPr>
              <a:t>Септември, </a:t>
            </a:r>
            <a:r>
              <a:rPr lang="mk-MK" sz="1400" dirty="0">
                <a:solidFill>
                  <a:schemeClr val="tx2"/>
                </a:solidFill>
                <a:latin typeface="Arial" pitchFamily="34" charset="0"/>
                <a:ea typeface="Tahoma" pitchFamily="34" charset="0"/>
                <a:cs typeface="Arial" pitchFamily="34" charset="0"/>
              </a:rPr>
              <a:t>2020 година</a:t>
            </a:r>
            <a:endParaRPr lang="en-US" sz="1400" dirty="0">
              <a:solidFill>
                <a:schemeClr val="tx2"/>
              </a:solidFill>
              <a:latin typeface="Arial" pitchFamily="34" charset="0"/>
              <a:ea typeface="Tahoma" pitchFamily="34" charset="0"/>
              <a:cs typeface="Arial" pitchFamily="34" charset="0"/>
            </a:endParaRPr>
          </a:p>
        </p:txBody>
      </p:sp>
      <p:sp>
        <p:nvSpPr>
          <p:cNvPr id="1028" name="Rectangle 4"/>
          <p:cNvSpPr>
            <a:spLocks noChangeArrowheads="1"/>
          </p:cNvSpPr>
          <p:nvPr/>
        </p:nvSpPr>
        <p:spPr bwMode="auto">
          <a:xfrm>
            <a:off x="303212" y="2667000"/>
            <a:ext cx="5154718" cy="1467630"/>
          </a:xfrm>
          <a:prstGeom prst="rect">
            <a:avLst/>
          </a:prstGeom>
          <a:noFill/>
          <a:ln w="9525">
            <a:noFill/>
            <a:miter lim="800000"/>
            <a:headEnd/>
            <a:tailEnd/>
          </a:ln>
          <a:effectLst/>
        </p:spPr>
        <p:txBody>
          <a:bodyPr vert="horz" wrap="square" lIns="112316" tIns="56158" rIns="112316" bIns="56158" numCol="1" anchor="ctr" anchorCtr="0" compatLnSpc="1">
            <a:prstTxWarp prst="textNoShape">
              <a:avLst/>
            </a:prstTxWarp>
            <a:spAutoFit/>
          </a:bodyPr>
          <a:lstStyle/>
          <a:p>
            <a:pPr algn="ctr" fontAlgn="base">
              <a:spcBef>
                <a:spcPct val="0"/>
              </a:spcBef>
              <a:spcAft>
                <a:spcPct val="0"/>
              </a:spcAft>
              <a:tabLst>
                <a:tab pos="6809142" algn="l"/>
                <a:tab pos="6879340" algn="l"/>
              </a:tabLst>
            </a:pPr>
            <a:r>
              <a:rPr kumimoji="0" lang="mk-MK" b="1" i="0" u="none" strike="noStrike" cap="none" normalizeH="0" baseline="0" dirty="0">
                <a:ln>
                  <a:noFill/>
                </a:ln>
                <a:solidFill>
                  <a:schemeClr val="tx2"/>
                </a:solidFill>
                <a:effectLst/>
                <a:latin typeface="Arial" pitchFamily="34" charset="0"/>
                <a:ea typeface="Times New Roman" pitchFamily="18" charset="0"/>
                <a:cs typeface="Arial" pitchFamily="34" charset="0"/>
              </a:rPr>
              <a:t>АНАЛИЗА НА ПАЗАРОТ</a:t>
            </a:r>
            <a:endParaRPr kumimoji="0" lang="en-US" b="1" i="0" u="none" strike="noStrike" cap="none" normalizeH="0" baseline="0" dirty="0">
              <a:ln>
                <a:noFill/>
              </a:ln>
              <a:solidFill>
                <a:schemeClr val="tx2"/>
              </a:solidFill>
              <a:effectLst/>
              <a:latin typeface="Arial" pitchFamily="34" charset="0"/>
              <a:ea typeface="Times New Roman" pitchFamily="18" charset="0"/>
              <a:cs typeface="Arial" pitchFamily="34" charset="0"/>
            </a:endParaRPr>
          </a:p>
          <a:p>
            <a:pPr algn="ctr" fontAlgn="base">
              <a:spcBef>
                <a:spcPct val="0"/>
              </a:spcBef>
              <a:spcAft>
                <a:spcPct val="0"/>
              </a:spcAft>
              <a:tabLst>
                <a:tab pos="6809142" algn="l"/>
                <a:tab pos="6879340" algn="l"/>
              </a:tabLst>
            </a:pPr>
            <a:r>
              <a:rPr kumimoji="0" lang="mk-MK" b="1" i="0" u="none" strike="noStrike" cap="none" normalizeH="0" baseline="0" dirty="0">
                <a:ln>
                  <a:noFill/>
                </a:ln>
                <a:solidFill>
                  <a:schemeClr val="tx2"/>
                </a:solidFill>
                <a:effectLst/>
                <a:latin typeface="Arial" pitchFamily="34" charset="0"/>
                <a:ea typeface="Times New Roman" pitchFamily="18" charset="0"/>
                <a:cs typeface="Arial" pitchFamily="34" charset="0"/>
              </a:rPr>
              <a:t> НА АУДИО И АУДИОВИЗУЕЛНИ МЕДИУМСКИ УСЛУГИ </a:t>
            </a:r>
            <a:endParaRPr kumimoji="0" lang="en-US" b="1" i="0" u="none" strike="noStrike" cap="none" normalizeH="0" baseline="0" dirty="0">
              <a:ln>
                <a:noFill/>
              </a:ln>
              <a:solidFill>
                <a:schemeClr val="tx2"/>
              </a:solidFill>
              <a:effectLst/>
              <a:latin typeface="Arial" pitchFamily="34" charset="0"/>
              <a:ea typeface="Times New Roman" pitchFamily="18" charset="0"/>
              <a:cs typeface="Arial" pitchFamily="34" charset="0"/>
            </a:endParaRPr>
          </a:p>
          <a:p>
            <a:pPr algn="ctr" fontAlgn="base">
              <a:spcBef>
                <a:spcPct val="0"/>
              </a:spcBef>
              <a:spcAft>
                <a:spcPct val="0"/>
              </a:spcAft>
              <a:tabLst>
                <a:tab pos="6809142" algn="l"/>
                <a:tab pos="6879340" algn="l"/>
              </a:tabLst>
            </a:pPr>
            <a:r>
              <a:rPr kumimoji="0" lang="mk-MK" b="1" i="0" u="none" strike="noStrike" cap="none" normalizeH="0" baseline="0" dirty="0">
                <a:ln>
                  <a:noFill/>
                </a:ln>
                <a:solidFill>
                  <a:schemeClr val="tx2"/>
                </a:solidFill>
                <a:effectLst/>
                <a:latin typeface="Arial" pitchFamily="34" charset="0"/>
                <a:ea typeface="Times New Roman" pitchFamily="18" charset="0"/>
                <a:cs typeface="Arial" pitchFamily="34" charset="0"/>
              </a:rPr>
              <a:t>ЗА 2019 ГОДИНА</a:t>
            </a:r>
            <a:endParaRPr kumimoji="0" lang="mk-MK" b="0" i="0" u="none" strike="noStrike" cap="none" normalizeH="0" baseline="0" dirty="0">
              <a:ln>
                <a:noFill/>
              </a:ln>
              <a:solidFill>
                <a:schemeClr val="tx2"/>
              </a:solidFill>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11274664" y="6356352"/>
            <a:ext cx="304721" cy="365125"/>
          </a:xfrm>
        </p:spPr>
        <p:txBody>
          <a:bodyPr/>
          <a:lstStyle/>
          <a:p>
            <a:fld id="{DD0A17F7-02ED-4BA6-9293-FD2D32B19D33}"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10</a:t>
            </a:fld>
            <a:endParaRPr lang="en-US" dirty="0"/>
          </a:p>
        </p:txBody>
      </p:sp>
      <p:cxnSp>
        <p:nvCxnSpPr>
          <p:cNvPr id="5" name="Straight Connector 4"/>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1961813"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7011" y="874612"/>
            <a:ext cx="5715000" cy="923330"/>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И во 2019 година продолжува намалувањето на вкупните приходи на МРТ. Тие изнесувале 928,68 милиони денари, што е за 2,2</a:t>
            </a:r>
            <a:r>
              <a:rPr lang="mk-MK" sz="1200" dirty="0" smtClean="0">
                <a:latin typeface="Arial" pitchFamily="34" charset="0"/>
                <a:cs typeface="Arial" pitchFamily="34" charset="0"/>
              </a:rPr>
              <a:t>4</a:t>
            </a:r>
            <a:r>
              <a:rPr lang="ru-RU" sz="1200" dirty="0" smtClean="0">
                <a:latin typeface="Arial" pitchFamily="34" charset="0"/>
                <a:cs typeface="Arial" pitchFamily="34" charset="0"/>
              </a:rPr>
              <a:t>% помалку отколку во претходната година. </a:t>
            </a:r>
            <a:endParaRPr lang="en-US" sz="1200" dirty="0" smtClean="0">
              <a:latin typeface="Arial" pitchFamily="34" charset="0"/>
              <a:cs typeface="Arial" pitchFamily="34" charset="0"/>
            </a:endParaRPr>
          </a:p>
        </p:txBody>
      </p:sp>
      <p:graphicFrame>
        <p:nvGraphicFramePr>
          <p:cNvPr id="8" name="Chart 7"/>
          <p:cNvGraphicFramePr/>
          <p:nvPr>
            <p:extLst>
              <p:ext uri="{D42A27DB-BD31-4B8C-83A1-F6EECF244321}">
                <p14:modId xmlns:p14="http://schemas.microsoft.com/office/powerpoint/2010/main" val="443604345"/>
              </p:ext>
            </p:extLst>
          </p:nvPr>
        </p:nvGraphicFramePr>
        <p:xfrm>
          <a:off x="315477" y="2345990"/>
          <a:ext cx="5105400" cy="1981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D5CC75D-82B1-AE4D-8CD9-7BBB5C8A7476}"/>
              </a:ext>
            </a:extLst>
          </p:cNvPr>
          <p:cNvSpPr txBox="1"/>
          <p:nvPr/>
        </p:nvSpPr>
        <p:spPr>
          <a:xfrm>
            <a:off x="303212" y="2057400"/>
            <a:ext cx="54102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приходи</a:t>
            </a:r>
            <a:endParaRPr lang="x-none" sz="1400" dirty="0">
              <a:solidFill>
                <a:schemeClr val="bg1"/>
              </a:solidFill>
              <a:latin typeface="Arial" panose="020B0604020202020204" pitchFamily="34" charset="0"/>
              <a:cs typeface="Arial" panose="020B0604020202020204" pitchFamily="34" charset="0"/>
            </a:endParaRPr>
          </a:p>
        </p:txBody>
      </p:sp>
      <p:sp>
        <p:nvSpPr>
          <p:cNvPr id="10" name="Right Triangle 9">
            <a:extLst>
              <a:ext uri="{FF2B5EF4-FFF2-40B4-BE49-F238E27FC236}">
                <a16:creationId xmlns:a16="http://schemas.microsoft.com/office/drawing/2014/main" id="{729EC07B-2BC6-DF47-A0DB-14DF71E33A5C}"/>
              </a:ext>
            </a:extLst>
          </p:cNvPr>
          <p:cNvSpPr/>
          <p:nvPr/>
        </p:nvSpPr>
        <p:spPr>
          <a:xfrm rot="10800000">
            <a:off x="303212" y="2362200"/>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5" name="Rectangle 14"/>
          <p:cNvSpPr/>
          <p:nvPr/>
        </p:nvSpPr>
        <p:spPr>
          <a:xfrm>
            <a:off x="56473" y="4703251"/>
            <a:ext cx="5638800" cy="180049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mk-MK" sz="1200" dirty="0" smtClean="0">
                <a:latin typeface="Arial" pitchFamily="34" charset="0"/>
                <a:ea typeface="Times New Roman" pitchFamily="18" charset="0"/>
                <a:cs typeface="Arial" pitchFamily="34" charset="0"/>
              </a:rPr>
              <a:t>96,27% од приходите на МРТ се </a:t>
            </a:r>
            <a:r>
              <a:rPr lang="mk-MK" sz="1200" dirty="0">
                <a:latin typeface="Arial" pitchFamily="34" charset="0"/>
                <a:ea typeface="Times New Roman" pitchFamily="18" charset="0"/>
                <a:cs typeface="Arial" pitchFamily="34" charset="0"/>
              </a:rPr>
              <a:t>средствата од </a:t>
            </a:r>
            <a:r>
              <a:rPr lang="mk-MK" sz="1200" dirty="0" smtClean="0">
                <a:latin typeface="Arial" pitchFamily="34" charset="0"/>
                <a:ea typeface="Times New Roman" pitchFamily="18" charset="0"/>
                <a:cs typeface="Arial" pitchFamily="34" charset="0"/>
              </a:rPr>
              <a:t>државниот буџет наменети за </a:t>
            </a:r>
            <a:r>
              <a:rPr lang="mk-MK" sz="1200" dirty="0">
                <a:latin typeface="Arial" pitchFamily="34" charset="0"/>
                <a:ea typeface="Times New Roman" pitchFamily="18" charset="0"/>
                <a:cs typeface="Arial" pitchFamily="34" charset="0"/>
              </a:rPr>
              <a:t>финансирање на радиодифузната </a:t>
            </a:r>
            <a:r>
              <a:rPr lang="mk-MK" sz="1200" dirty="0" smtClean="0">
                <a:latin typeface="Arial" pitchFamily="34" charset="0"/>
                <a:ea typeface="Times New Roman" pitchFamily="18" charset="0"/>
                <a:cs typeface="Arial" pitchFamily="34" charset="0"/>
              </a:rPr>
              <a:t>дејност. Приходот остварен по овој основ изнесувал 894 милиони денари.</a:t>
            </a:r>
          </a:p>
          <a:p>
            <a:pPr marL="285750" indent="-285750" algn="just">
              <a:lnSpc>
                <a:spcPct val="150000"/>
              </a:lnSpc>
              <a:buFont typeface="Arial" panose="020B0604020202020204" pitchFamily="34" charset="0"/>
              <a:buChar char="•"/>
            </a:pPr>
            <a:endParaRPr lang="mk-MK" sz="1200" dirty="0">
              <a:latin typeface="Arial" pitchFamily="34" charset="0"/>
              <a:cs typeface="Arial" pitchFamily="34" charset="0"/>
            </a:endParaRPr>
          </a:p>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Овој износ е за 229,5 милиони денари помал од законски предвидениот. </a:t>
            </a:r>
            <a:endParaRPr lang="en-US" sz="1200"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en-US" sz="1400" dirty="0">
              <a:latin typeface="Arial" pitchFamily="34" charset="0"/>
              <a:cs typeface="Arial" pitchFamily="34" charset="0"/>
            </a:endParaRPr>
          </a:p>
        </p:txBody>
      </p:sp>
      <p:sp>
        <p:nvSpPr>
          <p:cNvPr id="11" name="TextBox 10"/>
          <p:cNvSpPr txBox="1"/>
          <p:nvPr/>
        </p:nvSpPr>
        <p:spPr>
          <a:xfrm>
            <a:off x="6170612" y="818052"/>
            <a:ext cx="5588917" cy="1477328"/>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anose="020B0604020202020204" pitchFamily="34" charset="0"/>
                <a:cs typeface="Arial" panose="020B0604020202020204" pitchFamily="34" charset="0"/>
              </a:rPr>
              <a:t>Имено, начинот на кој ќе се пресметува износот што секоја година од државниот буџет треба да се префрла на сметката на јавниот сервис за, како што е посочено, </a:t>
            </a:r>
            <a:r>
              <a:rPr lang="mk-MK" sz="1200" i="1" dirty="0" smtClean="0">
                <a:latin typeface="Arial" panose="020B0604020202020204" pitchFamily="34" charset="0"/>
                <a:cs typeface="Arial" panose="020B0604020202020204" pitchFamily="34" charset="0"/>
              </a:rPr>
              <a:t>„покривање на трошоци за создавање и емитување на програмите и за техничко-технолошки развој“ </a:t>
            </a:r>
            <a:r>
              <a:rPr lang="mk-MK" sz="1200" dirty="0" smtClean="0">
                <a:latin typeface="Arial" panose="020B0604020202020204" pitchFamily="34" charset="0"/>
                <a:cs typeface="Arial" panose="020B0604020202020204" pitchFamily="34" charset="0"/>
              </a:rPr>
              <a:t>е утврден во член 105 од ЗАВМУ. Формулата е следната:</a:t>
            </a:r>
            <a:endParaRPr lang="mk-MK" sz="1200" i="1" dirty="0">
              <a:latin typeface="Arial" panose="020B0604020202020204" pitchFamily="34" charset="0"/>
              <a:cs typeface="Arial" panose="020B0604020202020204" pitchFamily="34" charset="0"/>
            </a:endParaRPr>
          </a:p>
        </p:txBody>
      </p:sp>
      <p:sp>
        <p:nvSpPr>
          <p:cNvPr id="20" name="TextBox 19"/>
          <p:cNvSpPr txBox="1"/>
          <p:nvPr/>
        </p:nvSpPr>
        <p:spPr>
          <a:xfrm>
            <a:off x="7368994" y="2345990"/>
            <a:ext cx="2840218" cy="307777"/>
          </a:xfrm>
          <a:prstGeom prst="rect">
            <a:avLst/>
          </a:prstGeom>
          <a:noFill/>
          <a:ln>
            <a:noFill/>
            <a:prstDash val="sysDot"/>
          </a:ln>
        </p:spPr>
        <p:txBody>
          <a:bodyPr wrap="square" rtlCol="0">
            <a:spAutoFit/>
          </a:bodyPr>
          <a:lstStyle/>
          <a:p>
            <a:pPr algn="ctr"/>
            <a:r>
              <a:rPr lang="mk-MK" sz="1400" b="1" dirty="0" smtClean="0">
                <a:solidFill>
                  <a:schemeClr val="accent1">
                    <a:lumMod val="75000"/>
                  </a:schemeClr>
                </a:solidFill>
                <a:latin typeface="Arial" panose="020B0604020202020204" pitchFamily="34" charset="0"/>
                <a:cs typeface="Arial" panose="020B0604020202020204" pitchFamily="34" charset="0"/>
              </a:rPr>
              <a:t>МРТ</a:t>
            </a:r>
            <a:r>
              <a:rPr lang="mk-MK" sz="1400" dirty="0" smtClean="0">
                <a:solidFill>
                  <a:schemeClr val="accent1">
                    <a:lumMod val="75000"/>
                  </a:schemeClr>
                </a:solidFill>
                <a:latin typeface="Arial" panose="020B0604020202020204" pitchFamily="34" charset="0"/>
                <a:cs typeface="Arial" panose="020B0604020202020204" pitchFamily="34" charset="0"/>
              </a:rPr>
              <a:t> = </a:t>
            </a:r>
            <a:r>
              <a:rPr lang="en-US" sz="1400" dirty="0" smtClean="0">
                <a:solidFill>
                  <a:schemeClr val="accent1">
                    <a:lumMod val="75000"/>
                  </a:schemeClr>
                </a:solidFill>
                <a:latin typeface="Arial" panose="020B0604020202020204" pitchFamily="34" charset="0"/>
                <a:cs typeface="Arial" panose="020B0604020202020204" pitchFamily="34" charset="0"/>
              </a:rPr>
              <a:t>{</a:t>
            </a:r>
            <a:r>
              <a:rPr lang="mk-MK" sz="1400" dirty="0" smtClean="0">
                <a:solidFill>
                  <a:schemeClr val="accent1">
                    <a:lumMod val="75000"/>
                  </a:schemeClr>
                </a:solidFill>
                <a:latin typeface="Arial" panose="020B0604020202020204" pitchFamily="34" charset="0"/>
                <a:cs typeface="Arial" panose="020B0604020202020204" pitchFamily="34" charset="0"/>
              </a:rPr>
              <a:t>А х 0,8%</a:t>
            </a:r>
            <a:r>
              <a:rPr lang="en-US" sz="1400" dirty="0" smtClean="0">
                <a:solidFill>
                  <a:schemeClr val="accent1">
                    <a:lumMod val="75000"/>
                  </a:schemeClr>
                </a:solidFill>
                <a:latin typeface="Arial" panose="020B0604020202020204" pitchFamily="34" charset="0"/>
                <a:cs typeface="Arial" panose="020B0604020202020204" pitchFamily="34" charset="0"/>
              </a:rPr>
              <a:t>}</a:t>
            </a:r>
            <a:r>
              <a:rPr lang="mk-MK" sz="1400" dirty="0" smtClean="0">
                <a:solidFill>
                  <a:schemeClr val="accent1">
                    <a:lumMod val="75000"/>
                  </a:schemeClr>
                </a:solidFill>
                <a:latin typeface="Arial" panose="020B0604020202020204" pitchFamily="34" charset="0"/>
                <a:cs typeface="Arial" panose="020B0604020202020204" pitchFamily="34" charset="0"/>
              </a:rPr>
              <a:t>х 74,5%</a:t>
            </a:r>
            <a:endParaRPr lang="en-US" sz="1400" dirty="0">
              <a:solidFill>
                <a:schemeClr val="accent1">
                  <a:lumMod val="75000"/>
                </a:schemeClr>
              </a:solidFill>
              <a:latin typeface="Arial" panose="020B0604020202020204" pitchFamily="34" charset="0"/>
              <a:cs typeface="Arial" panose="020B0604020202020204" pitchFamily="34" charset="0"/>
            </a:endParaRPr>
          </a:p>
        </p:txBody>
      </p:sp>
      <p:sp>
        <p:nvSpPr>
          <p:cNvPr id="12" name="Rectangle 11"/>
          <p:cNvSpPr/>
          <p:nvPr/>
        </p:nvSpPr>
        <p:spPr>
          <a:xfrm>
            <a:off x="6971505" y="2580361"/>
            <a:ext cx="4189412" cy="400110"/>
          </a:xfrm>
          <a:prstGeom prst="rect">
            <a:avLst/>
          </a:prstGeom>
        </p:spPr>
        <p:txBody>
          <a:bodyPr wrap="square">
            <a:spAutoFit/>
          </a:bodyPr>
          <a:lstStyle/>
          <a:p>
            <a:r>
              <a:rPr lang="mk-MK" sz="1000" dirty="0" smtClean="0">
                <a:solidFill>
                  <a:schemeClr val="accent1">
                    <a:lumMod val="75000"/>
                  </a:schemeClr>
                </a:solidFill>
                <a:latin typeface="Arial" panose="020B0604020202020204" pitchFamily="34" charset="0"/>
                <a:cs typeface="Arial" panose="020B0604020202020204" pitchFamily="34" charset="0"/>
              </a:rPr>
              <a:t>А = реализирани </a:t>
            </a:r>
            <a:r>
              <a:rPr lang="mk-MK" sz="1000" dirty="0">
                <a:solidFill>
                  <a:schemeClr val="accent1">
                    <a:lumMod val="75000"/>
                  </a:schemeClr>
                </a:solidFill>
                <a:latin typeface="Arial" panose="020B0604020202020204" pitchFamily="34" charset="0"/>
                <a:cs typeface="Arial" panose="020B0604020202020204" pitchFamily="34" charset="0"/>
              </a:rPr>
              <a:t>вкупни приходи во </a:t>
            </a:r>
            <a:r>
              <a:rPr lang="mk-MK" sz="1000" dirty="0" smtClean="0">
                <a:solidFill>
                  <a:schemeClr val="accent1">
                    <a:lumMod val="75000"/>
                  </a:schemeClr>
                </a:solidFill>
                <a:latin typeface="Arial" panose="020B0604020202020204" pitchFamily="34" charset="0"/>
                <a:cs typeface="Arial" panose="020B0604020202020204" pitchFamily="34" charset="0"/>
              </a:rPr>
              <a:t>годината </a:t>
            </a:r>
            <a:r>
              <a:rPr lang="mk-MK" sz="1000" dirty="0">
                <a:solidFill>
                  <a:schemeClr val="accent1">
                    <a:lumMod val="75000"/>
                  </a:schemeClr>
                </a:solidFill>
                <a:latin typeface="Arial" panose="020B0604020202020204" pitchFamily="34" charset="0"/>
                <a:cs typeface="Arial" panose="020B0604020202020204" pitchFamily="34" charset="0"/>
              </a:rPr>
              <a:t>која претходи на фискалната година за која се утврдува износот</a:t>
            </a:r>
            <a:endParaRPr lang="en-US" sz="1000" dirty="0">
              <a:solidFill>
                <a:schemeClr val="accent1">
                  <a:lumMod val="75000"/>
                </a:schemeClr>
              </a:solidFill>
              <a:latin typeface="Arial" panose="020B0604020202020204" pitchFamily="34" charset="0"/>
              <a:cs typeface="Arial" panose="020B0604020202020204" pitchFamily="34" charset="0"/>
            </a:endParaRPr>
          </a:p>
        </p:txBody>
      </p:sp>
      <p:sp>
        <p:nvSpPr>
          <p:cNvPr id="14" name="TextBox 13"/>
          <p:cNvSpPr txBox="1"/>
          <p:nvPr/>
        </p:nvSpPr>
        <p:spPr>
          <a:xfrm>
            <a:off x="6208711" y="2972924"/>
            <a:ext cx="5448300" cy="1708160"/>
          </a:xfrm>
          <a:prstGeom prst="rect">
            <a:avLst/>
          </a:prstGeom>
          <a:noFill/>
        </p:spPr>
        <p:txBody>
          <a:bodyPr wrap="square" rtlCol="0">
            <a:spAutoFit/>
          </a:bodyPr>
          <a:lstStyle/>
          <a:p>
            <a:pPr indent="-57150" algn="just">
              <a:lnSpc>
                <a:spcPct val="150000"/>
              </a:lnSpc>
              <a:buFont typeface="Arial" panose="020B0604020202020204" pitchFamily="34" charset="0"/>
              <a:buChar char="•"/>
            </a:pPr>
            <a:r>
              <a:rPr lang="mk-MK" sz="1200" dirty="0" smtClean="0">
                <a:latin typeface="Arial" panose="020B0604020202020204" pitchFamily="34" charset="0"/>
                <a:cs typeface="Arial" panose="020B0604020202020204" pitchFamily="34" charset="0"/>
              </a:rPr>
              <a:t> </a:t>
            </a:r>
            <a:r>
              <a:rPr lang="mk-MK" dirty="0" smtClean="0"/>
              <a:t> </a:t>
            </a:r>
            <a:r>
              <a:rPr lang="mk-MK" sz="1200" dirty="0" smtClean="0">
                <a:latin typeface="Arial" panose="020B0604020202020204" pitchFamily="34" charset="0"/>
                <a:cs typeface="Arial" panose="020B0604020202020204" pitchFamily="34" charset="0"/>
              </a:rPr>
              <a:t>Реализираните вкупни приходи, според податокот од Завршната сметка на Буџетот на РС Македонија </a:t>
            </a:r>
            <a:r>
              <a:rPr lang="mk-MK" sz="1200" dirty="0">
                <a:latin typeface="Arial" panose="020B0604020202020204" pitchFamily="34" charset="0"/>
                <a:cs typeface="Arial" panose="020B0604020202020204" pitchFamily="34" charset="0"/>
              </a:rPr>
              <a:t>во 2018 </a:t>
            </a:r>
            <a:r>
              <a:rPr lang="mk-MK" sz="1200" dirty="0" smtClean="0">
                <a:latin typeface="Arial" panose="020B0604020202020204" pitchFamily="34" charset="0"/>
                <a:cs typeface="Arial" panose="020B0604020202020204" pitchFamily="34" charset="0"/>
              </a:rPr>
              <a:t>година изнесувале 188.513,00 милиони денари. Значи, законски утврдениот износ што требало да биде префрлен на сметката на МРТ бил 1.123,50 милиони денари.  </a:t>
            </a:r>
            <a:endParaRPr lang="en-US" sz="1200" dirty="0">
              <a:latin typeface="Arial" panose="020B0604020202020204" pitchFamily="34" charset="0"/>
              <a:cs typeface="Arial" panose="020B0604020202020204" pitchFamily="34" charset="0"/>
            </a:endParaRPr>
          </a:p>
        </p:txBody>
      </p:sp>
      <p:graphicFrame>
        <p:nvGraphicFramePr>
          <p:cNvPr id="22" name="Diagram 21"/>
          <p:cNvGraphicFramePr/>
          <p:nvPr>
            <p:extLst>
              <p:ext uri="{D42A27DB-BD31-4B8C-83A1-F6EECF244321}">
                <p14:modId xmlns:p14="http://schemas.microsoft.com/office/powerpoint/2010/main" val="426044432"/>
              </p:ext>
            </p:extLst>
          </p:nvPr>
        </p:nvGraphicFramePr>
        <p:xfrm>
          <a:off x="7313611" y="4365055"/>
          <a:ext cx="3733799" cy="18688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p:cNvSpPr txBox="1"/>
          <p:nvPr/>
        </p:nvSpPr>
        <p:spPr>
          <a:xfrm>
            <a:off x="10550288" y="4884267"/>
            <a:ext cx="801317" cy="276999"/>
          </a:xfrm>
          <a:prstGeom prst="rect">
            <a:avLst/>
          </a:prstGeom>
          <a:noFill/>
        </p:spPr>
        <p:txBody>
          <a:bodyPr wrap="square" rtlCol="0">
            <a:spAutoFit/>
          </a:bodyPr>
          <a:lstStyle/>
          <a:p>
            <a:pPr algn="ctr"/>
            <a:r>
              <a:rPr lang="mk-MK" sz="1200" dirty="0" smtClean="0">
                <a:solidFill>
                  <a:schemeClr val="accent1">
                    <a:lumMod val="75000"/>
                  </a:schemeClr>
                </a:solidFill>
                <a:latin typeface="Arial" panose="020B0604020202020204" pitchFamily="34" charset="0"/>
                <a:cs typeface="Arial" panose="020B0604020202020204" pitchFamily="34" charset="0"/>
              </a:rPr>
              <a:t> </a:t>
            </a:r>
            <a:r>
              <a:rPr lang="mk-MK" sz="1200"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- 229,50</a:t>
            </a:r>
            <a:endParaRPr lang="en-US" sz="1200"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23" name="Equal 22"/>
          <p:cNvSpPr/>
          <p:nvPr/>
        </p:nvSpPr>
        <p:spPr>
          <a:xfrm>
            <a:off x="10209212" y="4884310"/>
            <a:ext cx="277108" cy="27695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4646612" y="4404085"/>
            <a:ext cx="603489" cy="276999"/>
          </a:xfrm>
          <a:prstGeom prst="rect">
            <a:avLst/>
          </a:prstGeom>
          <a:noFill/>
        </p:spPr>
        <p:txBody>
          <a:bodyPr wrap="square" rtlCol="0">
            <a:spAutoFit/>
          </a:bodyPr>
          <a:lstStyle/>
          <a:p>
            <a:r>
              <a:rPr lang="mk-MK" sz="1200" dirty="0" smtClean="0">
                <a:latin typeface="Arial" panose="020B0604020202020204" pitchFamily="34" charset="0"/>
                <a:cs typeface="Arial" panose="020B0604020202020204" pitchFamily="34" charset="0"/>
              </a:rPr>
              <a:t>2019</a:t>
            </a:r>
            <a:endParaRPr lang="en-US" sz="1200" dirty="0">
              <a:latin typeface="Arial" panose="020B0604020202020204" pitchFamily="34" charset="0"/>
              <a:cs typeface="Arial" panose="020B0604020202020204" pitchFamily="34" charset="0"/>
            </a:endParaRPr>
          </a:p>
        </p:txBody>
      </p:sp>
      <p:sp>
        <p:nvSpPr>
          <p:cNvPr id="18" name="TextBox 17"/>
          <p:cNvSpPr txBox="1"/>
          <p:nvPr/>
        </p:nvSpPr>
        <p:spPr>
          <a:xfrm>
            <a:off x="3539926" y="4407130"/>
            <a:ext cx="603489" cy="276999"/>
          </a:xfrm>
          <a:prstGeom prst="rect">
            <a:avLst/>
          </a:prstGeom>
          <a:noFill/>
        </p:spPr>
        <p:txBody>
          <a:bodyPr wrap="square" rtlCol="0">
            <a:spAutoFit/>
          </a:bodyPr>
          <a:lstStyle/>
          <a:p>
            <a:r>
              <a:rPr lang="mk-MK" sz="1200" dirty="0" smtClean="0">
                <a:latin typeface="Arial" panose="020B0604020202020204" pitchFamily="34" charset="0"/>
                <a:cs typeface="Arial" panose="020B0604020202020204" pitchFamily="34" charset="0"/>
              </a:rPr>
              <a:t>2018</a:t>
            </a:r>
            <a:endParaRPr lang="en-US" sz="1200" dirty="0">
              <a:latin typeface="Arial" panose="020B0604020202020204" pitchFamily="34" charset="0"/>
              <a:cs typeface="Arial" panose="020B0604020202020204" pitchFamily="34" charset="0"/>
            </a:endParaRPr>
          </a:p>
        </p:txBody>
      </p:sp>
      <p:sp>
        <p:nvSpPr>
          <p:cNvPr id="19" name="TextBox 18"/>
          <p:cNvSpPr txBox="1"/>
          <p:nvPr/>
        </p:nvSpPr>
        <p:spPr>
          <a:xfrm>
            <a:off x="2564502" y="4395819"/>
            <a:ext cx="603489" cy="276999"/>
          </a:xfrm>
          <a:prstGeom prst="rect">
            <a:avLst/>
          </a:prstGeom>
          <a:noFill/>
        </p:spPr>
        <p:txBody>
          <a:bodyPr wrap="square" rtlCol="0">
            <a:spAutoFit/>
          </a:bodyPr>
          <a:lstStyle/>
          <a:p>
            <a:r>
              <a:rPr lang="mk-MK" sz="1200" dirty="0" smtClean="0">
                <a:latin typeface="Arial" panose="020B0604020202020204" pitchFamily="34" charset="0"/>
                <a:cs typeface="Arial" panose="020B0604020202020204" pitchFamily="34" charset="0"/>
              </a:rPr>
              <a:t>2017</a:t>
            </a:r>
            <a:endParaRPr lang="en-US" sz="1200" dirty="0">
              <a:latin typeface="Arial" panose="020B0604020202020204" pitchFamily="34" charset="0"/>
              <a:cs typeface="Arial" panose="020B0604020202020204" pitchFamily="34" charset="0"/>
            </a:endParaRPr>
          </a:p>
        </p:txBody>
      </p:sp>
      <p:sp>
        <p:nvSpPr>
          <p:cNvPr id="24" name="TextBox 23"/>
          <p:cNvSpPr txBox="1"/>
          <p:nvPr/>
        </p:nvSpPr>
        <p:spPr>
          <a:xfrm>
            <a:off x="1656211" y="4376721"/>
            <a:ext cx="603489" cy="276999"/>
          </a:xfrm>
          <a:prstGeom prst="rect">
            <a:avLst/>
          </a:prstGeom>
          <a:noFill/>
        </p:spPr>
        <p:txBody>
          <a:bodyPr wrap="square" rtlCol="0">
            <a:spAutoFit/>
          </a:bodyPr>
          <a:lstStyle/>
          <a:p>
            <a:r>
              <a:rPr lang="mk-MK" sz="1200" dirty="0" smtClean="0">
                <a:latin typeface="Arial" panose="020B0604020202020204" pitchFamily="34" charset="0"/>
                <a:cs typeface="Arial" panose="020B0604020202020204" pitchFamily="34" charset="0"/>
              </a:rPr>
              <a:t>2016</a:t>
            </a:r>
            <a:endParaRPr lang="en-US" sz="1200" dirty="0">
              <a:latin typeface="Arial" panose="020B0604020202020204" pitchFamily="34" charset="0"/>
              <a:cs typeface="Arial" panose="020B0604020202020204" pitchFamily="34" charset="0"/>
            </a:endParaRPr>
          </a:p>
        </p:txBody>
      </p:sp>
      <p:sp>
        <p:nvSpPr>
          <p:cNvPr id="25" name="TextBox 24"/>
          <p:cNvSpPr txBox="1"/>
          <p:nvPr/>
        </p:nvSpPr>
        <p:spPr>
          <a:xfrm>
            <a:off x="711226" y="4357623"/>
            <a:ext cx="603489" cy="276999"/>
          </a:xfrm>
          <a:prstGeom prst="rect">
            <a:avLst/>
          </a:prstGeom>
          <a:noFill/>
        </p:spPr>
        <p:txBody>
          <a:bodyPr wrap="square" rtlCol="0">
            <a:spAutoFit/>
          </a:bodyPr>
          <a:lstStyle/>
          <a:p>
            <a:r>
              <a:rPr lang="mk-MK" sz="1200" dirty="0" smtClean="0">
                <a:latin typeface="Arial" panose="020B0604020202020204" pitchFamily="34" charset="0"/>
                <a:cs typeface="Arial" panose="020B0604020202020204" pitchFamily="34" charset="0"/>
              </a:rPr>
              <a:t>2015</a:t>
            </a:r>
            <a:endParaRPr lang="en-US" sz="1200" dirty="0">
              <a:latin typeface="Arial" panose="020B0604020202020204" pitchFamily="34" charset="0"/>
              <a:cs typeface="Arial" panose="020B0604020202020204" pitchFamily="34" charset="0"/>
            </a:endParaRPr>
          </a:p>
        </p:txBody>
      </p:sp>
      <p:cxnSp>
        <p:nvCxnSpPr>
          <p:cNvPr id="13" name="Straight Connector 12"/>
          <p:cNvCxnSpPr/>
          <p:nvPr/>
        </p:nvCxnSpPr>
        <p:spPr>
          <a:xfrm>
            <a:off x="608012" y="4320263"/>
            <a:ext cx="4812865"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11</a:t>
            </a:fld>
            <a:endParaRPr lang="en-US" dirty="0"/>
          </a:p>
        </p:txBody>
      </p:sp>
      <p:cxnSp>
        <p:nvCxnSpPr>
          <p:cNvPr id="5" name="Straight Connector 4"/>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1961813"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nvGraphicFramePr>
        <p:xfrm>
          <a:off x="150812" y="791660"/>
          <a:ext cx="6248400" cy="5908920"/>
        </p:xfrm>
        <a:graphic>
          <a:graphicData uri="http://schemas.openxmlformats.org/drawingml/2006/table">
            <a:tbl>
              <a:tblPr/>
              <a:tblGrid>
                <a:gridCol w="3124200">
                  <a:extLst>
                    <a:ext uri="{9D8B030D-6E8A-4147-A177-3AD203B41FA5}">
                      <a16:colId xmlns:a16="http://schemas.microsoft.com/office/drawing/2014/main" val="20000"/>
                    </a:ext>
                  </a:extLst>
                </a:gridCol>
                <a:gridCol w="624840">
                  <a:extLst>
                    <a:ext uri="{9D8B030D-6E8A-4147-A177-3AD203B41FA5}">
                      <a16:colId xmlns:a16="http://schemas.microsoft.com/office/drawing/2014/main" val="20001"/>
                    </a:ext>
                  </a:extLst>
                </a:gridCol>
                <a:gridCol w="624840">
                  <a:extLst>
                    <a:ext uri="{9D8B030D-6E8A-4147-A177-3AD203B41FA5}">
                      <a16:colId xmlns:a16="http://schemas.microsoft.com/office/drawing/2014/main" val="20002"/>
                    </a:ext>
                  </a:extLst>
                </a:gridCol>
                <a:gridCol w="624840">
                  <a:extLst>
                    <a:ext uri="{9D8B030D-6E8A-4147-A177-3AD203B41FA5}">
                      <a16:colId xmlns:a16="http://schemas.microsoft.com/office/drawing/2014/main" val="20003"/>
                    </a:ext>
                  </a:extLst>
                </a:gridCol>
                <a:gridCol w="624840">
                  <a:extLst>
                    <a:ext uri="{9D8B030D-6E8A-4147-A177-3AD203B41FA5}">
                      <a16:colId xmlns:a16="http://schemas.microsoft.com/office/drawing/2014/main" val="20004"/>
                    </a:ext>
                  </a:extLst>
                </a:gridCol>
                <a:gridCol w="624840">
                  <a:extLst>
                    <a:ext uri="{9D8B030D-6E8A-4147-A177-3AD203B41FA5}">
                      <a16:colId xmlns:a16="http://schemas.microsoft.com/office/drawing/2014/main" val="20005"/>
                    </a:ext>
                  </a:extLst>
                </a:gridCol>
              </a:tblGrid>
              <a:tr h="214180">
                <a:tc>
                  <a:txBody>
                    <a:bodyPr/>
                    <a:lstStyle/>
                    <a:p>
                      <a:pPr algn="l" fontAlgn="b"/>
                      <a:r>
                        <a:rPr lang="en-US" sz="1200" b="0" i="0" u="none" strike="noStrike" dirty="0">
                          <a:solidFill>
                            <a:srgbClr val="FFFFFF"/>
                          </a:solidFill>
                          <a:latin typeface="Arial" pitchFamily="34" charset="0"/>
                          <a:cs typeface="Arial"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2015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2016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2017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2018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2019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334276">
                <a:tc>
                  <a:txBody>
                    <a:bodyPr/>
                    <a:lstStyle/>
                    <a:p>
                      <a:pPr algn="l" fontAlgn="b"/>
                      <a:r>
                        <a:rPr lang="ru-RU" sz="1200" b="0" i="0" u="none" strike="noStrike" dirty="0">
                          <a:solidFill>
                            <a:srgbClr val="000000"/>
                          </a:solidFill>
                          <a:latin typeface="Arial" pitchFamily="34" charset="0"/>
                          <a:cs typeface="Arial" pitchFamily="34" charset="0"/>
                        </a:rPr>
                        <a:t>Средства за финансирање на радиодифузна дејност од Буџетот на РМ</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7F7F7F"/>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0" marR="0" marT="0" marB="0" anchor="b">
                    <a:lnL>
                      <a:noFill/>
                    </a:lnL>
                    <a:lnR>
                      <a:noFill/>
                    </a:lnR>
                    <a:lnT w="6350" cap="flat" cmpd="sng" algn="ctr">
                      <a:solidFill>
                        <a:srgbClr val="7F7F7F"/>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0" marR="0" marT="0" marB="0" anchor="b">
                    <a:lnL>
                      <a:noFill/>
                    </a:lnL>
                    <a:lnR>
                      <a:noFill/>
                    </a:lnR>
                    <a:lnT w="6350" cap="flat" cmpd="sng" algn="ctr">
                      <a:solidFill>
                        <a:srgbClr val="7F7F7F"/>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149.00</a:t>
                      </a:r>
                    </a:p>
                  </a:txBody>
                  <a:tcPr marL="0" marR="0" marT="0" marB="0" anchor="b">
                    <a:lnL>
                      <a:noFill/>
                    </a:lnL>
                    <a:lnR>
                      <a:noFill/>
                    </a:lnR>
                    <a:lnT w="6350" cap="flat" cmpd="sng" algn="ctr">
                      <a:solidFill>
                        <a:srgbClr val="7F7F7F"/>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886.55</a:t>
                      </a:r>
                    </a:p>
                  </a:txBody>
                  <a:tcPr marL="0" marR="0" marT="0" marB="0" anchor="b">
                    <a:lnL>
                      <a:noFill/>
                    </a:lnL>
                    <a:lnR>
                      <a:noFill/>
                    </a:lnR>
                    <a:lnT w="6350" cap="flat" cmpd="sng" algn="ctr">
                      <a:solidFill>
                        <a:srgbClr val="7F7F7F"/>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894.00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37609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67138">
                <a:tc>
                  <a:txBody>
                    <a:bodyPr/>
                    <a:lstStyle/>
                    <a:p>
                      <a:pPr algn="l" fontAlgn="b"/>
                      <a:r>
                        <a:rPr lang="mk-MK" sz="1200" b="0" i="0" u="none" strike="noStrike" dirty="0">
                          <a:solidFill>
                            <a:srgbClr val="000000"/>
                          </a:solidFill>
                          <a:latin typeface="Arial" pitchFamily="34" charset="0"/>
                          <a:cs typeface="Arial" pitchFamily="34" charset="0"/>
                        </a:rPr>
                        <a:t>Закупнина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0.77</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0.39</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0.38</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0.28</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0.30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501414">
                <a:tc>
                  <a:txBody>
                    <a:bodyPr/>
                    <a:lstStyle/>
                    <a:p>
                      <a:pPr algn="l" fontAlgn="b"/>
                      <a:r>
                        <a:rPr lang="ru-RU" sz="1200" b="0" i="0" u="none" strike="noStrike" dirty="0">
                          <a:solidFill>
                            <a:srgbClr val="000000"/>
                          </a:solidFill>
                          <a:latin typeface="Arial" pitchFamily="34" charset="0"/>
                          <a:cs typeface="Arial" pitchFamily="34" charset="0"/>
                        </a:rPr>
                        <a:t>Приходи од Владата на РМ за финансиска поддршка на МРТ согласно Законот на ААВМУ</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240.00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280.00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240.00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167138">
                <a:tc>
                  <a:txBody>
                    <a:bodyPr/>
                    <a:lstStyle/>
                    <a:p>
                      <a:pPr algn="l" fontAlgn="b"/>
                      <a:r>
                        <a:rPr lang="mk-MK" sz="1200" b="0" i="0" u="none" strike="noStrike">
                          <a:solidFill>
                            <a:srgbClr val="000000"/>
                          </a:solidFill>
                          <a:latin typeface="Arial" pitchFamily="34" charset="0"/>
                          <a:cs typeface="Arial" pitchFamily="34" charset="0"/>
                        </a:rPr>
                        <a:t>Радиодифузна такса</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844.52</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803.08</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586.15</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167138">
                <a:tc>
                  <a:txBody>
                    <a:bodyPr/>
                    <a:lstStyle/>
                    <a:p>
                      <a:pPr algn="l" fontAlgn="b"/>
                      <a:r>
                        <a:rPr lang="ru-RU" sz="1200" b="0" i="0" u="none" strike="noStrike" dirty="0">
                          <a:solidFill>
                            <a:srgbClr val="000000"/>
                          </a:solidFill>
                          <a:latin typeface="Arial" pitchFamily="34" charset="0"/>
                          <a:cs typeface="Arial" pitchFamily="34" charset="0"/>
                        </a:rPr>
                        <a:t>Приходи од услуги во земјата</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4.24</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4.29</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3.80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4.13</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2.07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334276">
                <a:tc>
                  <a:txBody>
                    <a:bodyPr/>
                    <a:lstStyle/>
                    <a:p>
                      <a:pPr algn="l" fontAlgn="b"/>
                      <a:r>
                        <a:rPr lang="ru-RU" sz="1200" b="0" i="0" u="none" strike="noStrike">
                          <a:solidFill>
                            <a:srgbClr val="000000"/>
                          </a:solidFill>
                          <a:latin typeface="Arial" pitchFamily="34" charset="0"/>
                          <a:cs typeface="Arial" pitchFamily="34" charset="0"/>
                        </a:rPr>
                        <a:t>Приходи од странство (технички услуги, отстапени права)</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1.49</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1.27</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5.83</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0.27</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0.46</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835691">
                <a:tc>
                  <a:txBody>
                    <a:bodyPr/>
                    <a:lstStyle/>
                    <a:p>
                      <a:pPr algn="l" fontAlgn="b"/>
                      <a:r>
                        <a:rPr lang="ru-RU" sz="1200" b="0" i="0" u="none" strike="noStrike" dirty="0">
                          <a:solidFill>
                            <a:srgbClr val="000000"/>
                          </a:solidFill>
                          <a:latin typeface="Arial" pitchFamily="34" charset="0"/>
                          <a:cs typeface="Arial" pitchFamily="34" charset="0"/>
                        </a:rPr>
                        <a:t>Останати деловни </a:t>
                      </a:r>
                      <a:r>
                        <a:rPr lang="ru-RU" sz="1200" b="0" i="0" u="none" strike="noStrike" dirty="0" smtClean="0">
                          <a:solidFill>
                            <a:srgbClr val="000000"/>
                          </a:solidFill>
                          <a:latin typeface="Arial" pitchFamily="34" charset="0"/>
                          <a:cs typeface="Arial" pitchFamily="34" charset="0"/>
                        </a:rPr>
                        <a:t>приходи (приходи од камати, позитивни курсни разлики, отпишани обврски, приходи од минати години), дополнително утврдени приходи од претходни години, донации и сл.</a:t>
                      </a:r>
                      <a:endParaRPr lang="ru-RU" sz="1200" b="0" i="0" u="none" strike="noStrike" dirty="0">
                        <a:solidFill>
                          <a:srgbClr val="000000"/>
                        </a:solidFill>
                        <a:latin typeface="Arial" pitchFamily="34" charset="0"/>
                        <a:cs typeface="Arial"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19.55</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35.03</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13.84</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mk-MK" sz="1200" b="0" i="0" u="none" strike="noStrike" dirty="0" smtClean="0">
                          <a:solidFill>
                            <a:schemeClr val="tx1"/>
                          </a:solidFill>
                          <a:latin typeface="Arial" pitchFamily="34" charset="0"/>
                          <a:cs typeface="Arial" pitchFamily="34" charset="0"/>
                        </a:rPr>
                        <a:t>18.81</a:t>
                      </a:r>
                      <a:endParaRPr lang="en-US" sz="1200" b="0" i="0" u="none" strike="noStrike" dirty="0">
                        <a:solidFill>
                          <a:schemeClr val="tx1"/>
                        </a:solidFill>
                        <a:latin typeface="Arial" pitchFamily="34" charset="0"/>
                        <a:cs typeface="Arial" pitchFamily="34" charset="0"/>
                      </a:endParaRP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17.9</a:t>
                      </a:r>
                      <a:r>
                        <a:rPr lang="mk-MK" sz="1200" b="0" i="0" u="none" strike="noStrike" dirty="0" smtClean="0">
                          <a:solidFill>
                            <a:srgbClr val="000000"/>
                          </a:solidFill>
                          <a:latin typeface="Arial" pitchFamily="34" charset="0"/>
                          <a:cs typeface="Arial" pitchFamily="34" charset="0"/>
                        </a:rPr>
                        <a:t>3</a:t>
                      </a:r>
                      <a:endParaRPr lang="en-US" sz="1200" b="0" i="0" u="none" strike="noStrike" dirty="0">
                        <a:solidFill>
                          <a:srgbClr val="000000"/>
                        </a:solidFill>
                        <a:latin typeface="Arial" pitchFamily="34" charset="0"/>
                        <a:cs typeface="Arial"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167138">
                <a:tc>
                  <a:txBody>
                    <a:bodyPr/>
                    <a:lstStyle/>
                    <a:p>
                      <a:pPr algn="l" fontAlgn="b"/>
                      <a:r>
                        <a:rPr lang="ru-RU" sz="1200" b="0" i="0" u="none" strike="noStrike">
                          <a:solidFill>
                            <a:srgbClr val="000000"/>
                          </a:solidFill>
                          <a:latin typeface="Arial" pitchFamily="34" charset="0"/>
                          <a:cs typeface="Arial" pitchFamily="34" charset="0"/>
                        </a:rPr>
                        <a:t>Приходи од наплата на судски спорови</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0.05</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0.03</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0.01</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0.18</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501414">
                <a:tc>
                  <a:txBody>
                    <a:bodyPr/>
                    <a:lstStyle/>
                    <a:p>
                      <a:pPr algn="l" fontAlgn="b"/>
                      <a:r>
                        <a:rPr lang="ru-RU" sz="1200" b="0" i="0" u="none" strike="noStrike" dirty="0">
                          <a:solidFill>
                            <a:srgbClr val="000000"/>
                          </a:solidFill>
                          <a:latin typeface="Arial" pitchFamily="34" charset="0"/>
                          <a:cs typeface="Arial" pitchFamily="34" charset="0"/>
                        </a:rPr>
                        <a:t>Приходи од Министерство за култура согласно Законот за поддршка на македонската музичка продукција</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23.25</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18.60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7.12</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4.79</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extLst>
                  <a:ext uri="{0D108BD9-81ED-4DB2-BD59-A6C34878D82A}">
                    <a16:rowId xmlns:a16="http://schemas.microsoft.com/office/drawing/2014/main" val="10009"/>
                  </a:ext>
                </a:extLst>
              </a:tr>
              <a:tr h="334276">
                <a:tc>
                  <a:txBody>
                    <a:bodyPr/>
                    <a:lstStyle/>
                    <a:p>
                      <a:pPr algn="l" fontAlgn="b"/>
                      <a:r>
                        <a:rPr lang="ru-RU" sz="1200" b="0" i="0" u="none" strike="noStrike">
                          <a:solidFill>
                            <a:srgbClr val="000000"/>
                          </a:solidFill>
                          <a:latin typeface="Arial" pitchFamily="34" charset="0"/>
                          <a:cs typeface="Arial" pitchFamily="34" charset="0"/>
                        </a:rPr>
                        <a:t>Продажба на рекламно време (маркетинг)</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25.56</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44.23</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25.08</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34.33</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12.99</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extLst>
                  <a:ext uri="{0D108BD9-81ED-4DB2-BD59-A6C34878D82A}">
                    <a16:rowId xmlns:a16="http://schemas.microsoft.com/office/drawing/2014/main" val="10010"/>
                  </a:ext>
                </a:extLst>
              </a:tr>
              <a:tr h="668552">
                <a:tc>
                  <a:txBody>
                    <a:bodyPr/>
                    <a:lstStyle/>
                    <a:p>
                      <a:pPr algn="l" fontAlgn="b"/>
                      <a:r>
                        <a:rPr lang="ru-RU" sz="1200" b="0" i="0" u="none" strike="noStrike" dirty="0">
                          <a:solidFill>
                            <a:srgbClr val="000000"/>
                          </a:solidFill>
                          <a:latin typeface="Arial" pitchFamily="34" charset="0"/>
                          <a:cs typeface="Arial" pitchFamily="34" charset="0"/>
                        </a:rPr>
                        <a:t>Приходи од Буџетот на РМ (Министерство за информатичко општество) член </a:t>
                      </a:r>
                      <a:r>
                        <a:rPr lang="ru-RU" sz="1200" b="0" i="0" u="none" strike="noStrike" dirty="0" smtClean="0">
                          <a:solidFill>
                            <a:srgbClr val="000000"/>
                          </a:solidFill>
                          <a:latin typeface="Arial" pitchFamily="34" charset="0"/>
                          <a:cs typeface="Arial" pitchFamily="34" charset="0"/>
                        </a:rPr>
                        <a:t>92 став </a:t>
                      </a:r>
                      <a:r>
                        <a:rPr lang="ru-RU" sz="1200" b="0" i="0" u="none" strike="noStrike" dirty="0">
                          <a:solidFill>
                            <a:srgbClr val="000000"/>
                          </a:solidFill>
                          <a:latin typeface="Arial" pitchFamily="34" charset="0"/>
                          <a:cs typeface="Arial" pitchFamily="34" charset="0"/>
                        </a:rPr>
                        <a:t>10 од Законот за ААВМУ</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2.25</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6.29</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extLst>
                  <a:ext uri="{0D108BD9-81ED-4DB2-BD59-A6C34878D82A}">
                    <a16:rowId xmlns:a16="http://schemas.microsoft.com/office/drawing/2014/main" val="10011"/>
                  </a:ext>
                </a:extLst>
              </a:tr>
              <a:tr h="334276">
                <a:tc>
                  <a:txBody>
                    <a:bodyPr/>
                    <a:lstStyle/>
                    <a:p>
                      <a:pPr algn="l" fontAlgn="b"/>
                      <a:r>
                        <a:rPr lang="ru-RU" sz="1200" b="0" i="0" u="none" strike="noStrike">
                          <a:solidFill>
                            <a:srgbClr val="000000"/>
                          </a:solidFill>
                          <a:latin typeface="Arial" pitchFamily="34" charset="0"/>
                          <a:cs typeface="Arial" pitchFamily="34" charset="0"/>
                        </a:rPr>
                        <a:t>Приходи од донации, продажба на програма и услуги</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0.75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extLst>
                  <a:ext uri="{0D108BD9-81ED-4DB2-BD59-A6C34878D82A}">
                    <a16:rowId xmlns:a16="http://schemas.microsoft.com/office/drawing/2014/main" val="10012"/>
                  </a:ext>
                </a:extLst>
              </a:tr>
              <a:tr h="668552">
                <a:tc>
                  <a:txBody>
                    <a:bodyPr/>
                    <a:lstStyle/>
                    <a:p>
                      <a:pPr algn="l" fontAlgn="b"/>
                      <a:r>
                        <a:rPr lang="ru-RU" sz="1200" b="0" i="0" u="none" strike="noStrike">
                          <a:solidFill>
                            <a:srgbClr val="000000"/>
                          </a:solidFill>
                          <a:latin typeface="Arial" pitchFamily="34" charset="0"/>
                          <a:cs typeface="Arial" pitchFamily="34" charset="0"/>
                        </a:rPr>
                        <a:t>Приходи од Владата на РМ за финансиска поддршка за реализација на процесот на дигитализација на РА и ТВ програмата</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122.50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2.91</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0.</a:t>
                      </a:r>
                      <a:r>
                        <a:rPr lang="mk-MK" sz="1200" b="0" i="0" u="none" strike="noStrike" dirty="0" smtClean="0">
                          <a:solidFill>
                            <a:srgbClr val="000000"/>
                          </a:solidFill>
                          <a:latin typeface="Arial" pitchFamily="34" charset="0"/>
                          <a:cs typeface="Arial" pitchFamily="34" charset="0"/>
                        </a:rPr>
                        <a:t>75</a:t>
                      </a:r>
                      <a:endParaRPr lang="en-US" sz="1200" b="0" i="0" u="none" strike="noStrike" dirty="0">
                        <a:solidFill>
                          <a:srgbClr val="000000"/>
                        </a:solidFill>
                        <a:latin typeface="Arial" pitchFamily="34" charset="0"/>
                        <a:cs typeface="Arial" pitchFamily="34" charset="0"/>
                      </a:endParaRP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376091"/>
                      </a:solidFill>
                      <a:prstDash val="solid"/>
                      <a:round/>
                      <a:headEnd type="none" w="med" len="med"/>
                      <a:tailEnd type="none" w="med" len="med"/>
                    </a:lnB>
                    <a:solidFill>
                      <a:schemeClr val="bg2"/>
                    </a:solidFill>
                  </a:tcPr>
                </a:tc>
                <a:extLst>
                  <a:ext uri="{0D108BD9-81ED-4DB2-BD59-A6C34878D82A}">
                    <a16:rowId xmlns:a16="http://schemas.microsoft.com/office/drawing/2014/main" val="10013"/>
                  </a:ext>
                </a:extLst>
              </a:tr>
              <a:tr h="167138">
                <a:tc>
                  <a:txBody>
                    <a:bodyPr/>
                    <a:lstStyle/>
                    <a:p>
                      <a:pPr algn="l" fontAlgn="b"/>
                      <a:r>
                        <a:rPr lang="mk-MK" sz="1200" b="0" i="0" u="none" strike="noStrike" dirty="0">
                          <a:solidFill>
                            <a:srgbClr val="FFFFFF"/>
                          </a:solidFill>
                          <a:latin typeface="Arial" pitchFamily="34" charset="0"/>
                          <a:cs typeface="Arial" pitchFamily="34" charset="0"/>
                        </a:rPr>
                        <a:t>ВКУПНО:</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3760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1,284.18</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1,189.83</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1,037.49</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949.93</a:t>
                      </a:r>
                    </a:p>
                  </a:txBody>
                  <a:tcPr marL="0" marR="0" marT="0" marB="0" anchor="b">
                    <a:lnL>
                      <a:noFill/>
                    </a:lnL>
                    <a:lnR>
                      <a:noFill/>
                    </a:lnR>
                    <a:lnT w="6350" cap="flat" cmpd="sng" algn="ctr">
                      <a:solidFill>
                        <a:srgbClr val="3760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smtClean="0">
                          <a:solidFill>
                            <a:srgbClr val="FFFFFF"/>
                          </a:solidFill>
                          <a:latin typeface="Arial" pitchFamily="34" charset="0"/>
                          <a:cs typeface="Arial" pitchFamily="34" charset="0"/>
                        </a:rPr>
                        <a:t>928.6</a:t>
                      </a:r>
                      <a:r>
                        <a:rPr lang="mk-MK" sz="1200" b="0" i="0" u="none" strike="noStrike" dirty="0" smtClean="0">
                          <a:solidFill>
                            <a:srgbClr val="FFFFFF"/>
                          </a:solidFill>
                          <a:latin typeface="Arial" pitchFamily="34" charset="0"/>
                          <a:cs typeface="Arial" pitchFamily="34" charset="0"/>
                        </a:rPr>
                        <a:t>8</a:t>
                      </a:r>
                      <a:endParaRPr lang="en-US" sz="1200" b="0" i="0" u="none" strike="noStrike" dirty="0">
                        <a:solidFill>
                          <a:srgbClr val="FFFFFF"/>
                        </a:solidFill>
                        <a:latin typeface="Arial" pitchFamily="34" charset="0"/>
                        <a:cs typeface="Arial" pitchFamily="34" charset="0"/>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37609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14"/>
                  </a:ext>
                </a:extLst>
              </a:tr>
            </a:tbl>
          </a:graphicData>
        </a:graphic>
      </p:graphicFrame>
      <p:sp>
        <p:nvSpPr>
          <p:cNvPr id="11" name="Rectangle 10"/>
          <p:cNvSpPr/>
          <p:nvPr/>
        </p:nvSpPr>
        <p:spPr>
          <a:xfrm>
            <a:off x="989012" y="533400"/>
            <a:ext cx="4418012"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Структура на приходите (според финансиските извештаи на МРТ)</a:t>
            </a:r>
            <a:endParaRPr lang="en-US" sz="1000" b="1" dirty="0">
              <a:solidFill>
                <a:schemeClr val="accent1">
                  <a:lumMod val="75000"/>
                </a:schemeClr>
              </a:solidFill>
              <a:latin typeface="Arial" pitchFamily="34" charset="0"/>
              <a:cs typeface="Arial" pitchFamily="34" charset="0"/>
            </a:endParaRPr>
          </a:p>
        </p:txBody>
      </p:sp>
      <p:sp>
        <p:nvSpPr>
          <p:cNvPr id="9" name="Rectangle 8"/>
          <p:cNvSpPr>
            <a:spLocks noChangeArrowheads="1"/>
          </p:cNvSpPr>
          <p:nvPr/>
        </p:nvSpPr>
        <p:spPr bwMode="auto">
          <a:xfrm>
            <a:off x="6624189" y="905760"/>
            <a:ext cx="4988959"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just" fontAlgn="base">
              <a:lnSpc>
                <a:spcPct val="150000"/>
              </a:lnSpc>
              <a:spcBef>
                <a:spcPts val="0"/>
              </a:spcBef>
              <a:spcAft>
                <a:spcPts val="0"/>
              </a:spcAft>
              <a:buFont typeface="Arial" panose="020B0604020202020204" pitchFamily="34" charset="0"/>
              <a:buChar char="•"/>
              <a:tabLst>
                <a:tab pos="171450" algn="l"/>
                <a:tab pos="457200" algn="l"/>
                <a:tab pos="5600700" algn="l"/>
                <a:tab pos="5715000" algn="l"/>
              </a:tabLst>
            </a:pPr>
            <a:r>
              <a:rPr lang="mk-MK" sz="1200" kern="1200" dirty="0">
                <a:effectLst/>
                <a:latin typeface="Arial" panose="020B0604020202020204" pitchFamily="34" charset="0"/>
                <a:ea typeface="Times New Roman" panose="02020603050405020304" pitchFamily="18" charset="0"/>
                <a:cs typeface="Times New Roman" panose="02020603050405020304" pitchFamily="18" charset="0"/>
              </a:rPr>
              <a:t>Од продажба на времето за рекламирање МРТ остварила 12,99 милиони денари. Ова претставува остварување на 99,9% од она што МРТ планирала да го оствари, но истовремено и најнизок износ во периодот од последните 16 </a:t>
            </a:r>
            <a:r>
              <a:rPr lang="mk-MK" sz="1200" kern="1200" dirty="0" smtClean="0">
                <a:effectLst/>
                <a:latin typeface="Arial" panose="020B0604020202020204" pitchFamily="34" charset="0"/>
                <a:ea typeface="Times New Roman" panose="02020603050405020304" pitchFamily="18" charset="0"/>
                <a:cs typeface="Times New Roman" panose="02020603050405020304" pitchFamily="18" charset="0"/>
              </a:rPr>
              <a:t>години (откако регулаторот ги обезбедува овие податоци). Во </a:t>
            </a:r>
            <a:r>
              <a:rPr lang="mk-MK" sz="1200" kern="1200" dirty="0">
                <a:effectLst/>
                <a:latin typeface="Arial" panose="020B0604020202020204" pitchFamily="34" charset="0"/>
                <a:ea typeface="Times New Roman" panose="02020603050405020304" pitchFamily="18" charset="0"/>
                <a:cs typeface="Times New Roman" panose="02020603050405020304" pitchFamily="18" charset="0"/>
              </a:rPr>
              <a:t>последните години беа направени неколку измени на законските решенија што го уредуваат прашањето за начинот на кој се финансира јавниот </a:t>
            </a:r>
            <a:r>
              <a:rPr lang="mk-MK" sz="1200" kern="1200" dirty="0" smtClean="0">
                <a:effectLst/>
                <a:latin typeface="Arial" panose="020B0604020202020204" pitchFamily="34" charset="0"/>
                <a:ea typeface="Times New Roman" panose="02020603050405020304" pitchFamily="18" charset="0"/>
                <a:cs typeface="Times New Roman" panose="02020603050405020304" pitchFamily="18" charset="0"/>
              </a:rPr>
              <a:t>сервис, а со некои од нив </a:t>
            </a:r>
            <a:r>
              <a:rPr lang="mk-MK" sz="1200" kern="1200" dirty="0">
                <a:effectLst/>
                <a:latin typeface="Arial" panose="020B0604020202020204" pitchFamily="34" charset="0"/>
                <a:ea typeface="Times New Roman" panose="02020603050405020304" pitchFamily="18" charset="0"/>
                <a:cs typeface="Times New Roman" panose="02020603050405020304" pitchFamily="18" charset="0"/>
              </a:rPr>
              <a:t>се </a:t>
            </a:r>
            <a:r>
              <a:rPr lang="mk-MK" sz="1200" kern="1200" dirty="0" smtClean="0">
                <a:effectLst/>
                <a:latin typeface="Arial" panose="020B0604020202020204" pitchFamily="34" charset="0"/>
                <a:ea typeface="Times New Roman" panose="02020603050405020304" pitchFamily="18" charset="0"/>
                <a:cs typeface="Times New Roman" panose="02020603050405020304" pitchFamily="18" charset="0"/>
              </a:rPr>
              <a:t>предвидоа и одредени ограничувања за </a:t>
            </a:r>
            <a:r>
              <a:rPr lang="mk-MK" sz="1200" kern="1200" dirty="0">
                <a:effectLst/>
                <a:latin typeface="Arial" panose="020B0604020202020204" pitchFamily="34" charset="0"/>
                <a:ea typeface="Times New Roman" panose="02020603050405020304" pitchFamily="18" charset="0"/>
                <a:cs typeface="Times New Roman" panose="02020603050405020304" pitchFamily="18" charset="0"/>
              </a:rPr>
              <a:t>рекламирањето на јавниот </a:t>
            </a:r>
            <a:r>
              <a:rPr lang="mk-MK" sz="1200" kern="1200" dirty="0" smtClean="0">
                <a:effectLst/>
                <a:latin typeface="Arial" panose="020B0604020202020204" pitchFamily="34" charset="0"/>
                <a:ea typeface="Times New Roman" panose="02020603050405020304" pitchFamily="18" charset="0"/>
                <a:cs typeface="Times New Roman" panose="02020603050405020304" pitchFamily="18" charset="0"/>
              </a:rPr>
              <a:t>сервис. </a:t>
            </a:r>
          </a:p>
          <a:p>
            <a:pPr marL="342900" marR="0" lvl="0" indent="-342900" algn="just" fontAlgn="base">
              <a:lnSpc>
                <a:spcPct val="150000"/>
              </a:lnSpc>
              <a:spcBef>
                <a:spcPts val="0"/>
              </a:spcBef>
              <a:spcAft>
                <a:spcPts val="0"/>
              </a:spcAft>
              <a:buFont typeface="Arial" panose="020B0604020202020204" pitchFamily="34" charset="0"/>
              <a:buChar char="•"/>
              <a:tabLst>
                <a:tab pos="171450" algn="l"/>
                <a:tab pos="457200" algn="l"/>
                <a:tab pos="5600700" algn="l"/>
                <a:tab pos="5715000" algn="l"/>
              </a:tabLst>
            </a:pPr>
            <a:endParaRPr lang="mk-MK" sz="1200" dirty="0">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fontAlgn="base">
              <a:lnSpc>
                <a:spcPct val="150000"/>
              </a:lnSpc>
              <a:spcBef>
                <a:spcPts val="0"/>
              </a:spcBef>
              <a:spcAft>
                <a:spcPts val="0"/>
              </a:spcAft>
              <a:buFont typeface="Arial" panose="020B0604020202020204" pitchFamily="34" charset="0"/>
              <a:buChar char="•"/>
              <a:tabLst>
                <a:tab pos="171450" algn="l"/>
                <a:tab pos="457200" algn="l"/>
                <a:tab pos="5600700" algn="l"/>
                <a:tab pos="5715000" algn="l"/>
              </a:tabLst>
            </a:pPr>
            <a:r>
              <a:rPr lang="mk-MK" sz="1200" kern="1200" dirty="0" smtClean="0">
                <a:effectLst/>
                <a:latin typeface="Arial" panose="020B0604020202020204" pitchFamily="34" charset="0"/>
                <a:ea typeface="Times New Roman" panose="02020603050405020304" pitchFamily="18" charset="0"/>
                <a:cs typeface="Times New Roman" panose="02020603050405020304" pitchFamily="18" charset="0"/>
              </a:rPr>
              <a:t>Агенцијата повеќе пати досега посочува дека сериозен проблем е тоа што истовремено </a:t>
            </a:r>
            <a:r>
              <a:rPr lang="mk-MK" sz="1200" kern="1200" dirty="0">
                <a:effectLst/>
                <a:latin typeface="Arial" panose="020B0604020202020204" pitchFamily="34" charset="0"/>
                <a:ea typeface="Times New Roman" panose="02020603050405020304" pitchFamily="18" charset="0"/>
                <a:cs typeface="Times New Roman" panose="02020603050405020304" pitchFamily="18" charset="0"/>
              </a:rPr>
              <a:t>не се обезбедија доволно средства од други извори, поточно од државниот буџетот, за јавниот сервис да може во целост да ги исполни своите функции. </a:t>
            </a:r>
            <a:endParaRPr lang="mk-MK" sz="1200" kern="12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fontAlgn="base">
              <a:lnSpc>
                <a:spcPct val="150000"/>
              </a:lnSpc>
              <a:spcBef>
                <a:spcPts val="0"/>
              </a:spcBef>
              <a:spcAft>
                <a:spcPts val="0"/>
              </a:spcAft>
              <a:buFont typeface="Arial" panose="020B0604020202020204" pitchFamily="34" charset="0"/>
              <a:buChar char="•"/>
              <a:tabLst>
                <a:tab pos="171450" algn="l"/>
                <a:tab pos="457200" algn="l"/>
                <a:tab pos="5600700" algn="l"/>
                <a:tab pos="5715000" algn="l"/>
              </a:tabLst>
            </a:pPr>
            <a:endParaRPr lang="mk-MK" sz="1200" dirty="0">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fontAlgn="base">
              <a:lnSpc>
                <a:spcPct val="150000"/>
              </a:lnSpc>
              <a:buFont typeface="Arial" panose="020B0604020202020204" pitchFamily="34" charset="0"/>
              <a:buChar char="•"/>
              <a:tabLst>
                <a:tab pos="171450" algn="l"/>
                <a:tab pos="457200" algn="l"/>
                <a:tab pos="5600700" algn="l"/>
                <a:tab pos="5715000" algn="l"/>
              </a:tabLst>
            </a:pPr>
            <a:r>
              <a:rPr lang="mk-MK" sz="1200" dirty="0">
                <a:latin typeface="Arial" panose="020B0604020202020204" pitchFamily="34" charset="0"/>
                <a:cs typeface="Arial" panose="020B0604020202020204" pitchFamily="34" charset="0"/>
              </a:rPr>
              <a:t>Другите приходи во износ од 21,69 милиони денари, МРТ ги остварила од закупнини, приходи од услуги во земјата и во странство, </a:t>
            </a:r>
            <a:r>
              <a:rPr lang="ru-RU" sz="1200" dirty="0">
                <a:latin typeface="Arial" panose="020B0604020202020204" pitchFamily="34" charset="0"/>
                <a:cs typeface="Arial" panose="020B0604020202020204" pitchFamily="34" charset="0"/>
              </a:rPr>
              <a:t>останати деловни приходи и друго.</a:t>
            </a:r>
            <a:endParaRPr lang="en-US" sz="1200" dirty="0">
              <a:latin typeface="Arial" panose="020B0604020202020204" pitchFamily="34" charset="0"/>
              <a:cs typeface="Arial" panose="020B0604020202020204" pitchFamily="34" charset="0"/>
            </a:endParaRPr>
          </a:p>
          <a:p>
            <a:pPr marL="342900" marR="0" lvl="0" indent="-342900" algn="just" fontAlgn="base">
              <a:lnSpc>
                <a:spcPct val="150000"/>
              </a:lnSpc>
              <a:spcBef>
                <a:spcPts val="0"/>
              </a:spcBef>
              <a:spcAft>
                <a:spcPts val="0"/>
              </a:spcAft>
              <a:buFont typeface="Arial" panose="020B0604020202020204" pitchFamily="34" charset="0"/>
              <a:buChar char="•"/>
              <a:tabLst>
                <a:tab pos="171450" algn="l"/>
                <a:tab pos="457200" algn="l"/>
                <a:tab pos="5600700" algn="l"/>
                <a:tab pos="5715000" algn="l"/>
              </a:tabLs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12</a:t>
            </a:fld>
            <a:endParaRPr lang="en-US" dirty="0"/>
          </a:p>
        </p:txBody>
      </p:sp>
      <p:cxnSp>
        <p:nvCxnSpPr>
          <p:cNvPr id="5" name="Straight Connector 4"/>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1961813"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nvGraphicFramePr>
        <p:xfrm>
          <a:off x="227012" y="838200"/>
          <a:ext cx="5638800" cy="2209800"/>
        </p:xfrm>
        <a:graphic>
          <a:graphicData uri="http://schemas.openxmlformats.org/drawingml/2006/table">
            <a:tbl>
              <a:tblPr/>
              <a:tblGrid>
                <a:gridCol w="2133600">
                  <a:extLst>
                    <a:ext uri="{9D8B030D-6E8A-4147-A177-3AD203B41FA5}">
                      <a16:colId xmlns:a16="http://schemas.microsoft.com/office/drawing/2014/main" val="20000"/>
                    </a:ext>
                  </a:extLst>
                </a:gridCol>
                <a:gridCol w="646899">
                  <a:extLst>
                    <a:ext uri="{9D8B030D-6E8A-4147-A177-3AD203B41FA5}">
                      <a16:colId xmlns:a16="http://schemas.microsoft.com/office/drawing/2014/main" val="20001"/>
                    </a:ext>
                  </a:extLst>
                </a:gridCol>
                <a:gridCol w="744173">
                  <a:extLst>
                    <a:ext uri="{9D8B030D-6E8A-4147-A177-3AD203B41FA5}">
                      <a16:colId xmlns:a16="http://schemas.microsoft.com/office/drawing/2014/main" val="20002"/>
                    </a:ext>
                  </a:extLst>
                </a:gridCol>
                <a:gridCol w="720495">
                  <a:extLst>
                    <a:ext uri="{9D8B030D-6E8A-4147-A177-3AD203B41FA5}">
                      <a16:colId xmlns:a16="http://schemas.microsoft.com/office/drawing/2014/main" val="20003"/>
                    </a:ext>
                  </a:extLst>
                </a:gridCol>
                <a:gridCol w="649460">
                  <a:extLst>
                    <a:ext uri="{9D8B030D-6E8A-4147-A177-3AD203B41FA5}">
                      <a16:colId xmlns:a16="http://schemas.microsoft.com/office/drawing/2014/main" val="20004"/>
                    </a:ext>
                  </a:extLst>
                </a:gridCol>
                <a:gridCol w="744173">
                  <a:extLst>
                    <a:ext uri="{9D8B030D-6E8A-4147-A177-3AD203B41FA5}">
                      <a16:colId xmlns:a16="http://schemas.microsoft.com/office/drawing/2014/main" val="20005"/>
                    </a:ext>
                  </a:extLst>
                </a:gridCol>
              </a:tblGrid>
              <a:tr h="177673">
                <a:tc>
                  <a:txBody>
                    <a:bodyPr/>
                    <a:lstStyle/>
                    <a:p>
                      <a:pPr algn="l" fontAlgn="b"/>
                      <a:r>
                        <a:rPr lang="en-US" sz="1200" b="0" i="0" u="none" strike="noStrike" dirty="0">
                          <a:solidFill>
                            <a:srgbClr val="FFFFFF"/>
                          </a:solidFill>
                          <a:latin typeface="Arial"/>
                        </a:rPr>
                        <a:t> </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a:rPr>
                        <a:t>2015</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a:rPr>
                        <a:t>2016</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a:rPr>
                        <a:t>2017</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a:rPr>
                        <a:t>2018</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a:rPr>
                        <a:t>2019</a:t>
                      </a:r>
                    </a:p>
                  </a:txBody>
                  <a:tcPr marL="0" marR="0" marT="0" marB="0" anchor="b">
                    <a:lnL>
                      <a:noFill/>
                    </a:lnL>
                    <a:lnR>
                      <a:noFill/>
                    </a:lnR>
                    <a:lnT>
                      <a:noFill/>
                    </a:lnT>
                    <a:lnB>
                      <a:noFill/>
                    </a:lnB>
                    <a:solidFill>
                      <a:srgbClr val="376091"/>
                    </a:solidFill>
                  </a:tcPr>
                </a:tc>
                <a:extLst>
                  <a:ext uri="{0D108BD9-81ED-4DB2-BD59-A6C34878D82A}">
                    <a16:rowId xmlns:a16="http://schemas.microsoft.com/office/drawing/2014/main" val="10000"/>
                  </a:ext>
                </a:extLst>
              </a:tr>
              <a:tr h="177673">
                <a:tc>
                  <a:txBody>
                    <a:bodyPr/>
                    <a:lstStyle/>
                    <a:p>
                      <a:pPr algn="l" fontAlgn="b"/>
                      <a:r>
                        <a:rPr lang="mk-MK" sz="1200" b="0" i="0" u="none" strike="noStrike" dirty="0">
                          <a:solidFill>
                            <a:srgbClr val="000000"/>
                          </a:solidFill>
                          <a:latin typeface="Arial"/>
                        </a:rPr>
                        <a:t>Трошоци </a:t>
                      </a:r>
                      <a:r>
                        <a:rPr lang="mk-MK" sz="1200" b="0" i="0" u="none" strike="noStrike" dirty="0" smtClean="0">
                          <a:solidFill>
                            <a:srgbClr val="000000"/>
                          </a:solidFill>
                          <a:latin typeface="Arial"/>
                        </a:rPr>
                        <a:t>за вработените</a:t>
                      </a:r>
                      <a:endParaRPr lang="mk-MK" sz="1200" b="0" i="0" u="none" strike="noStrike" dirty="0">
                        <a:solidFill>
                          <a:srgbClr val="000000"/>
                        </a:solidFill>
                        <a:latin typeface="Arial"/>
                      </a:endParaRP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402.59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403.47</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389.67</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370.47</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399.06</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1"/>
                  </a:ext>
                </a:extLst>
              </a:tr>
              <a:tr h="177673">
                <a:tc>
                  <a:txBody>
                    <a:bodyPr/>
                    <a:lstStyle/>
                    <a:p>
                      <a:pPr algn="l" fontAlgn="b"/>
                      <a:r>
                        <a:rPr lang="mk-MK" sz="1200" b="0" i="0" u="none" strike="noStrike" dirty="0">
                          <a:solidFill>
                            <a:srgbClr val="000000"/>
                          </a:solidFill>
                          <a:latin typeface="Arial"/>
                        </a:rPr>
                        <a:t>Патни трошоци</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9.20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8.05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9.45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5.77</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9.10</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2"/>
                  </a:ext>
                </a:extLst>
              </a:tr>
              <a:tr h="177673">
                <a:tc>
                  <a:txBody>
                    <a:bodyPr/>
                    <a:lstStyle/>
                    <a:p>
                      <a:pPr algn="l" fontAlgn="b"/>
                      <a:r>
                        <a:rPr lang="mk-MK" sz="1200" b="0" i="0" u="none" strike="noStrike" dirty="0">
                          <a:solidFill>
                            <a:srgbClr val="000000"/>
                          </a:solidFill>
                          <a:latin typeface="Arial"/>
                        </a:rPr>
                        <a:t>Заеднички трошоци</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423.82</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381.04</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398.30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431.56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883.47</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3"/>
                  </a:ext>
                </a:extLst>
              </a:tr>
              <a:tr h="177673">
                <a:tc>
                  <a:txBody>
                    <a:bodyPr/>
                    <a:lstStyle/>
                    <a:p>
                      <a:pPr algn="l" fontAlgn="b"/>
                      <a:r>
                        <a:rPr lang="mk-MK" sz="1200" b="0" i="0" u="none" strike="noStrike">
                          <a:solidFill>
                            <a:srgbClr val="000000"/>
                          </a:solidFill>
                          <a:latin typeface="Arial"/>
                        </a:rPr>
                        <a:t>Програмски права</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225.86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246.42</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178.00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123.47</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113.56</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4"/>
                  </a:ext>
                </a:extLst>
              </a:tr>
              <a:tr h="381000">
                <a:tc>
                  <a:txBody>
                    <a:bodyPr/>
                    <a:lstStyle/>
                    <a:p>
                      <a:pPr algn="l" fontAlgn="b"/>
                      <a:r>
                        <a:rPr lang="mk-MK" sz="1200" b="0" i="0" u="none" strike="noStrike" dirty="0">
                          <a:solidFill>
                            <a:srgbClr val="000000"/>
                          </a:solidFill>
                          <a:latin typeface="Arial"/>
                        </a:rPr>
                        <a:t>Останати трошоци од работењето</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139.77</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72.94</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52.90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39.76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50.64</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5"/>
                  </a:ext>
                </a:extLst>
              </a:tr>
              <a:tr h="320040">
                <a:tc>
                  <a:txBody>
                    <a:bodyPr/>
                    <a:lstStyle/>
                    <a:p>
                      <a:pPr algn="l" fontAlgn="b"/>
                      <a:r>
                        <a:rPr lang="ru-RU" sz="1200" b="0" i="0" u="none" strike="noStrike" dirty="0">
                          <a:solidFill>
                            <a:srgbClr val="000000"/>
                          </a:solidFill>
                          <a:latin typeface="Arial"/>
                        </a:rPr>
                        <a:t>Набавка на дигитални технички материјали и услуги</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18.01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6"/>
                  </a:ext>
                </a:extLst>
              </a:tr>
              <a:tr h="177673">
                <a:tc>
                  <a:txBody>
                    <a:bodyPr/>
                    <a:lstStyle/>
                    <a:p>
                      <a:pPr algn="l" fontAlgn="b"/>
                      <a:r>
                        <a:rPr lang="mk-MK" sz="1200" b="0" i="0" u="none" strike="noStrike" dirty="0">
                          <a:solidFill>
                            <a:srgbClr val="FFFFFF"/>
                          </a:solidFill>
                          <a:latin typeface="Arial"/>
                        </a:rPr>
                        <a:t>ВКУПНИ ТРОШОЦИ:</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1,219.25</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1,111.92</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1,028.32</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971.03</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chemeClr val="bg1"/>
                          </a:solidFill>
                          <a:latin typeface="Arial"/>
                        </a:rPr>
                        <a:t>1,455.83</a:t>
                      </a:r>
                    </a:p>
                  </a:txBody>
                  <a:tcPr marL="0" marR="0" marT="0" marB="0" anchor="b">
                    <a:lnL>
                      <a:noFill/>
                    </a:lnL>
                    <a:lnR>
                      <a:noFill/>
                    </a:lnR>
                    <a:lnT>
                      <a:noFill/>
                    </a:lnT>
                    <a:lnB>
                      <a:noFill/>
                    </a:lnB>
                    <a:solidFill>
                      <a:srgbClr val="376091"/>
                    </a:solidFill>
                  </a:tcPr>
                </a:tc>
                <a:extLst>
                  <a:ext uri="{0D108BD9-81ED-4DB2-BD59-A6C34878D82A}">
                    <a16:rowId xmlns:a16="http://schemas.microsoft.com/office/drawing/2014/main" val="10007"/>
                  </a:ext>
                </a:extLst>
              </a:tr>
              <a:tr h="177673">
                <a:tc>
                  <a:txBody>
                    <a:bodyPr/>
                    <a:lstStyle/>
                    <a:p>
                      <a:pPr algn="l" fontAlgn="b"/>
                      <a:r>
                        <a:rPr lang="mk-MK" sz="1200" b="0" i="0" u="none" strike="noStrike" dirty="0">
                          <a:solidFill>
                            <a:srgbClr val="000000"/>
                          </a:solidFill>
                          <a:latin typeface="Arial"/>
                        </a:rPr>
                        <a:t>Набавка на опрема</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4.63</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18.45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chemeClr val="tx1"/>
                          </a:solidFill>
                          <a:latin typeface="Arial"/>
                        </a:rPr>
                        <a:t>8.86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chemeClr val="tx1"/>
                          </a:solidFill>
                          <a:latin typeface="Arial"/>
                        </a:rPr>
                        <a:t>6.51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46.74</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8"/>
                  </a:ext>
                </a:extLst>
              </a:tr>
              <a:tr h="177673">
                <a:tc>
                  <a:txBody>
                    <a:bodyPr/>
                    <a:lstStyle/>
                    <a:p>
                      <a:pPr algn="l" fontAlgn="b"/>
                      <a:r>
                        <a:rPr lang="mk-MK" sz="1200" b="0" i="0" u="none" strike="noStrike" dirty="0">
                          <a:solidFill>
                            <a:srgbClr val="FFFFFF"/>
                          </a:solidFill>
                          <a:latin typeface="Arial"/>
                        </a:rPr>
                        <a:t>ВКУПНИ РАСХОДИ:</a:t>
                      </a:r>
                    </a:p>
                  </a:txBody>
                  <a:tcPr marL="0" marR="0" marT="0" marB="0" anchor="b">
                    <a:lnL>
                      <a:noFill/>
                    </a:lnL>
                    <a:lnR>
                      <a:noFill/>
                    </a:lnR>
                    <a:lnT>
                      <a:noFill/>
                    </a:lnT>
                    <a:lnB>
                      <a:noFill/>
                    </a:lnB>
                    <a:solidFill>
                      <a:schemeClr val="accent1">
                        <a:lumMod val="75000"/>
                      </a:schemeClr>
                    </a:solidFill>
                  </a:tcPr>
                </a:tc>
                <a:tc>
                  <a:txBody>
                    <a:bodyPr/>
                    <a:lstStyle/>
                    <a:p>
                      <a:pPr algn="r" fontAlgn="b"/>
                      <a:r>
                        <a:rPr lang="en-US" sz="1200" b="0" i="0" u="none" strike="noStrike" dirty="0">
                          <a:solidFill>
                            <a:srgbClr val="FFFFFF"/>
                          </a:solidFill>
                          <a:latin typeface="Arial"/>
                        </a:rPr>
                        <a:t>1,223.88</a:t>
                      </a:r>
                    </a:p>
                  </a:txBody>
                  <a:tcPr marL="0" marR="0" marT="0" marB="0" anchor="b">
                    <a:lnL>
                      <a:noFill/>
                    </a:lnL>
                    <a:lnR>
                      <a:noFill/>
                    </a:lnR>
                    <a:lnT>
                      <a:noFill/>
                    </a:lnT>
                    <a:lnB>
                      <a:noFill/>
                    </a:lnB>
                    <a:solidFill>
                      <a:schemeClr val="accent1">
                        <a:lumMod val="75000"/>
                      </a:schemeClr>
                    </a:solidFill>
                  </a:tcPr>
                </a:tc>
                <a:tc>
                  <a:txBody>
                    <a:bodyPr/>
                    <a:lstStyle/>
                    <a:p>
                      <a:pPr algn="r" fontAlgn="b"/>
                      <a:r>
                        <a:rPr lang="en-US" sz="1200" b="0" i="0" u="none" strike="noStrike" dirty="0">
                          <a:solidFill>
                            <a:srgbClr val="FFFFFF"/>
                          </a:solidFill>
                          <a:latin typeface="Arial"/>
                        </a:rPr>
                        <a:t>1,130.37</a:t>
                      </a:r>
                    </a:p>
                  </a:txBody>
                  <a:tcPr marL="0" marR="0" marT="0" marB="0" anchor="b">
                    <a:lnL>
                      <a:noFill/>
                    </a:lnL>
                    <a:lnR>
                      <a:noFill/>
                    </a:lnR>
                    <a:lnT>
                      <a:noFill/>
                    </a:lnT>
                    <a:lnB>
                      <a:noFill/>
                    </a:lnB>
                    <a:solidFill>
                      <a:schemeClr val="accent1">
                        <a:lumMod val="75000"/>
                      </a:schemeClr>
                    </a:solidFill>
                  </a:tcPr>
                </a:tc>
                <a:tc>
                  <a:txBody>
                    <a:bodyPr/>
                    <a:lstStyle/>
                    <a:p>
                      <a:pPr algn="r" fontAlgn="b"/>
                      <a:r>
                        <a:rPr lang="en-US" sz="1200" b="0" i="0" u="none" strike="noStrike" dirty="0">
                          <a:solidFill>
                            <a:srgbClr val="FFFFFF"/>
                          </a:solidFill>
                          <a:latin typeface="Arial"/>
                        </a:rPr>
                        <a:t>1,037.18</a:t>
                      </a:r>
                    </a:p>
                  </a:txBody>
                  <a:tcPr marL="0" marR="0" marT="0" marB="0" anchor="b">
                    <a:lnL>
                      <a:noFill/>
                    </a:lnL>
                    <a:lnR>
                      <a:noFill/>
                    </a:lnR>
                    <a:lnT>
                      <a:noFill/>
                    </a:lnT>
                    <a:lnB>
                      <a:noFill/>
                    </a:lnB>
                    <a:solidFill>
                      <a:schemeClr val="accent1">
                        <a:lumMod val="75000"/>
                      </a:schemeClr>
                    </a:solidFill>
                  </a:tcPr>
                </a:tc>
                <a:tc>
                  <a:txBody>
                    <a:bodyPr/>
                    <a:lstStyle/>
                    <a:p>
                      <a:pPr algn="r" fontAlgn="b"/>
                      <a:r>
                        <a:rPr lang="en-US" sz="1200" b="0" i="0" u="none" strike="noStrike" dirty="0">
                          <a:solidFill>
                            <a:srgbClr val="FFFFFF"/>
                          </a:solidFill>
                          <a:latin typeface="Arial"/>
                        </a:rPr>
                        <a:t>977.54</a:t>
                      </a:r>
                    </a:p>
                  </a:txBody>
                  <a:tcPr marL="0" marR="0" marT="0" marB="0" anchor="b">
                    <a:lnL>
                      <a:noFill/>
                    </a:lnL>
                    <a:lnR>
                      <a:noFill/>
                    </a:lnR>
                    <a:lnT>
                      <a:noFill/>
                    </a:lnT>
                    <a:lnB>
                      <a:noFill/>
                    </a:lnB>
                    <a:solidFill>
                      <a:schemeClr val="accent1">
                        <a:lumMod val="75000"/>
                      </a:schemeClr>
                    </a:solidFill>
                  </a:tcPr>
                </a:tc>
                <a:tc>
                  <a:txBody>
                    <a:bodyPr/>
                    <a:lstStyle/>
                    <a:p>
                      <a:pPr algn="r" fontAlgn="b"/>
                      <a:r>
                        <a:rPr lang="en-US" sz="1200" b="0" i="0" u="none" strike="noStrike" dirty="0">
                          <a:solidFill>
                            <a:srgbClr val="FFFFFF"/>
                          </a:solidFill>
                          <a:latin typeface="Arial"/>
                        </a:rPr>
                        <a:t>1,502.57</a:t>
                      </a:r>
                    </a:p>
                  </a:txBody>
                  <a:tcPr marL="0" marR="0" marT="0" marB="0" anchor="b">
                    <a:lnL>
                      <a:noFill/>
                    </a:lnL>
                    <a:lnR>
                      <a:noFill/>
                    </a:lnR>
                    <a:lnT>
                      <a:noFill/>
                    </a:lnT>
                    <a:lnB>
                      <a:noFill/>
                    </a:lnB>
                    <a:solidFill>
                      <a:schemeClr val="accent1">
                        <a:lumMod val="75000"/>
                      </a:schemeClr>
                    </a:solidFill>
                  </a:tcPr>
                </a:tc>
                <a:extLst>
                  <a:ext uri="{0D108BD9-81ED-4DB2-BD59-A6C34878D82A}">
                    <a16:rowId xmlns:a16="http://schemas.microsoft.com/office/drawing/2014/main" val="10009"/>
                  </a:ext>
                </a:extLst>
              </a:tr>
            </a:tbl>
          </a:graphicData>
        </a:graphic>
      </p:graphicFrame>
      <p:sp>
        <p:nvSpPr>
          <p:cNvPr id="9" name="TextBox 8"/>
          <p:cNvSpPr txBox="1"/>
          <p:nvPr/>
        </p:nvSpPr>
        <p:spPr>
          <a:xfrm>
            <a:off x="5979399" y="692496"/>
            <a:ext cx="5791200" cy="1443152"/>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За 10,88 милиони денари биле зголемени и останатите трошоци во кои влегуваат трошоците за авторски договори, технички услуги, трошоци за организација и реализација на Евросонг 2019 и јуниорски евросонг 2019 година, за членство на МРТ во меѓународни радиодифузни организации и друго.</a:t>
            </a:r>
            <a:endParaRPr lang="en-US" sz="1200" dirty="0">
              <a:latin typeface="Arial" pitchFamily="34" charset="0"/>
              <a:cs typeface="Arial" pitchFamily="34" charset="0"/>
            </a:endParaRPr>
          </a:p>
        </p:txBody>
      </p:sp>
      <p:sp>
        <p:nvSpPr>
          <p:cNvPr id="10" name="TextBox 9"/>
          <p:cNvSpPr txBox="1"/>
          <p:nvPr/>
        </p:nvSpPr>
        <p:spPr>
          <a:xfrm>
            <a:off x="5980168" y="2237534"/>
            <a:ext cx="5638800" cy="64633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Помалку средства биле потрошени само за програмски права (за 9,91 милион денари).</a:t>
            </a:r>
            <a:endParaRPr lang="en-US" sz="1200" dirty="0">
              <a:latin typeface="Arial" pitchFamily="34" charset="0"/>
              <a:cs typeface="Arial" pitchFamily="34" charset="0"/>
            </a:endParaRPr>
          </a:p>
        </p:txBody>
      </p:sp>
      <p:sp>
        <p:nvSpPr>
          <p:cNvPr id="11" name="TextBox 10"/>
          <p:cNvSpPr txBox="1"/>
          <p:nvPr/>
        </p:nvSpPr>
        <p:spPr>
          <a:xfrm>
            <a:off x="5980168" y="3145750"/>
            <a:ext cx="5638800" cy="1200329"/>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Во 2019 година МРТ инвестирала 46,74 милиони денари за набавка на  опрема. Во рамките на овој износ набавена е нова РА и ТВ опрема за надградба на систем за снимање во МРА, опрема за осветлување, камери, стативи, микрофони и друго.</a:t>
            </a:r>
            <a:endParaRPr lang="en-US" sz="1200" dirty="0">
              <a:latin typeface="Arial" pitchFamily="34" charset="0"/>
              <a:cs typeface="Arial" pitchFamily="34" charset="0"/>
            </a:endParaRPr>
          </a:p>
        </p:txBody>
      </p:sp>
      <p:sp>
        <p:nvSpPr>
          <p:cNvPr id="16" name="Rectangle 15"/>
          <p:cNvSpPr/>
          <p:nvPr/>
        </p:nvSpPr>
        <p:spPr>
          <a:xfrm>
            <a:off x="1903412" y="533400"/>
            <a:ext cx="2238113" cy="246221"/>
          </a:xfrm>
          <a:prstGeom prst="rect">
            <a:avLst/>
          </a:prstGeom>
        </p:spPr>
        <p:txBody>
          <a:bodyPr wrap="none">
            <a:spAutoFit/>
          </a:bodyPr>
          <a:lstStyle/>
          <a:p>
            <a:r>
              <a:rPr lang="mk-MK" sz="1000" b="1" dirty="0" smtClean="0">
                <a:solidFill>
                  <a:schemeClr val="accent1">
                    <a:lumMod val="75000"/>
                  </a:schemeClr>
                </a:solidFill>
                <a:latin typeface="Arial" pitchFamily="34" charset="0"/>
                <a:cs typeface="Arial" pitchFamily="34" charset="0"/>
              </a:rPr>
              <a:t>Структура на трошоците на МРТ</a:t>
            </a:r>
            <a:endParaRPr lang="en-US" sz="1000" b="1" dirty="0">
              <a:solidFill>
                <a:schemeClr val="accent1">
                  <a:lumMod val="75000"/>
                </a:schemeClr>
              </a:solidFill>
              <a:latin typeface="Arial" pitchFamily="34" charset="0"/>
              <a:cs typeface="Arial" pitchFamily="34" charset="0"/>
            </a:endParaRPr>
          </a:p>
        </p:txBody>
      </p:sp>
      <p:sp>
        <p:nvSpPr>
          <p:cNvPr id="19" name="Rectangle 18"/>
          <p:cNvSpPr/>
          <p:nvPr/>
        </p:nvSpPr>
        <p:spPr>
          <a:xfrm>
            <a:off x="303211" y="3555662"/>
            <a:ext cx="5562599" cy="2862322"/>
          </a:xfrm>
          <a:prstGeom prst="rect">
            <a:avLst/>
          </a:prstGeom>
        </p:spPr>
        <p:txBody>
          <a:bodyPr wrap="square">
            <a:spAutoFit/>
          </a:bodyPr>
          <a:lstStyle/>
          <a:p>
            <a:pPr marL="342900" marR="0" lvl="0" indent="-342900" algn="just">
              <a:lnSpc>
                <a:spcPct val="150000"/>
              </a:lnSpc>
              <a:spcBef>
                <a:spcPts val="0"/>
              </a:spcBef>
              <a:spcAft>
                <a:spcPts val="0"/>
              </a:spcAft>
              <a:buFont typeface="Arial" panose="020B0604020202020204" pitchFamily="34" charset="0"/>
              <a:buChar char="•"/>
              <a:tabLst>
                <a:tab pos="457200" algn="l"/>
              </a:tabLst>
            </a:pPr>
            <a:r>
              <a:rPr lang="ru-RU"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Вкупните трошоци на МРТ изнесувале 1.455,83 милиони денари, што е за </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a:t>
            </a:r>
            <a:r>
              <a:rPr lang="mk-MK"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93</a:t>
            </a:r>
            <a:r>
              <a:rPr lang="ru-RU"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повеќе од претходната година</a:t>
            </a:r>
            <a:r>
              <a:rPr lang="ru-RU"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Зголемувањето </a:t>
            </a:r>
            <a:r>
              <a:rPr lang="ru-RU" sz="12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на трошоците најмногу се должи на вредносното усогласување на радиодифузната такса, во износ од 703,07 милиони </a:t>
            </a:r>
            <a:r>
              <a:rPr lang="ru-RU"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денари. Станува збор за исправка на вредноста на побарувањата по основ на ненаплатена радиодифузна такса.</a:t>
            </a:r>
          </a:p>
          <a:p>
            <a:pPr marR="0" lvl="0" algn="just">
              <a:lnSpc>
                <a:spcPct val="150000"/>
              </a:lnSpc>
              <a:spcBef>
                <a:spcPts val="0"/>
              </a:spcBef>
              <a:spcAft>
                <a:spcPts val="0"/>
              </a:spcAft>
              <a:tabLst>
                <a:tab pos="457200" algn="l"/>
              </a:tabLst>
            </a:pPr>
            <a:endParaRPr lang="ru-RU"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tabLst>
                <a:tab pos="457200" algn="l"/>
              </a:tabLst>
            </a:pPr>
            <a:r>
              <a:rPr lang="mk-MK" sz="1200" dirty="0">
                <a:latin typeface="Arial" pitchFamily="34" charset="0"/>
                <a:cs typeface="Arial" pitchFamily="34" charset="0"/>
              </a:rPr>
              <a:t>Зголемување имало и кај трошоците за вработените (за 28,59 милиони денари). Најмногу средства од оваа ставка биле потрошени за плати, односно 97,0</a:t>
            </a:r>
            <a:r>
              <a:rPr lang="en-US" sz="1200" dirty="0">
                <a:latin typeface="Arial" pitchFamily="34" charset="0"/>
                <a:cs typeface="Arial" pitchFamily="34" charset="0"/>
              </a:rPr>
              <a:t>7</a:t>
            </a:r>
            <a:r>
              <a:rPr lang="mk-MK" sz="1200" dirty="0">
                <a:latin typeface="Arial" pitchFamily="34" charset="0"/>
                <a:cs typeface="Arial" pitchFamily="34" charset="0"/>
              </a:rPr>
              <a:t>% од вкупните трошоци за вработените</a:t>
            </a:r>
            <a:r>
              <a:rPr lang="mk-MK" sz="1200" dirty="0" smtClean="0">
                <a:latin typeface="Arial" pitchFamily="34" charset="0"/>
                <a:cs typeface="Arial" pitchFamily="34" charset="0"/>
              </a:rPr>
              <a:t>.</a:t>
            </a:r>
            <a:endParaRPr lang="ru-RU"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1" name="TextBox 20"/>
          <p:cNvSpPr txBox="1"/>
          <p:nvPr/>
        </p:nvSpPr>
        <p:spPr>
          <a:xfrm>
            <a:off x="5954026" y="4573788"/>
            <a:ext cx="5562600" cy="61215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Финансискиот резулатат во анализираната година била загуба од 527,15 милиони денари. </a:t>
            </a:r>
            <a:endParaRPr lang="en-US" sz="1200" dirty="0">
              <a:latin typeface="Arial" pitchFamily="34" charset="0"/>
              <a:cs typeface="Arial" pitchFamily="34" charset="0"/>
            </a:endParaRPr>
          </a:p>
        </p:txBody>
      </p:sp>
      <p:sp>
        <p:nvSpPr>
          <p:cNvPr id="22" name="TextBox 21"/>
          <p:cNvSpPr txBox="1"/>
          <p:nvPr/>
        </p:nvSpPr>
        <p:spPr>
          <a:xfrm>
            <a:off x="6094412" y="5494096"/>
            <a:ext cx="5562600" cy="612155"/>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Просечниот број на вработени изнесувал 773 лица, односно за 45 лица помалку отколку во претходната година.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13</a:t>
            </a:fld>
            <a:endParaRPr lang="en-US"/>
          </a:p>
        </p:txBody>
      </p:sp>
      <p:cxnSp>
        <p:nvCxnSpPr>
          <p:cNvPr id="5" name="Straight Connector 4"/>
          <p:cNvCxnSpPr/>
          <p:nvPr/>
        </p:nvCxnSpPr>
        <p:spPr>
          <a:xfrm>
            <a:off x="0" y="10668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5612" y="457200"/>
            <a:ext cx="4114800" cy="430887"/>
          </a:xfrm>
          <a:prstGeom prst="rect">
            <a:avLst/>
          </a:prstGeom>
          <a:noFill/>
        </p:spPr>
        <p:txBody>
          <a:bodyPr wrap="square" rtlCol="0">
            <a:spAutoFit/>
          </a:bodyPr>
          <a:lstStyle/>
          <a:p>
            <a:r>
              <a:rPr lang="mk-MK" dirty="0">
                <a:solidFill>
                  <a:schemeClr val="accent1">
                    <a:lumMod val="75000"/>
                  </a:schemeClr>
                </a:solidFill>
                <a:latin typeface="Tahoma" pitchFamily="34" charset="0"/>
                <a:ea typeface="Tahoma" pitchFamily="34" charset="0"/>
                <a:cs typeface="Tahoma" pitchFamily="34" charset="0"/>
              </a:rPr>
              <a:t>КОМЕРЦИЈАЛНИ ТЕЛЕВИЗИИ</a:t>
            </a:r>
            <a:endParaRPr lang="en-US" dirty="0">
              <a:solidFill>
                <a:schemeClr val="accent1">
                  <a:lumMod val="75000"/>
                </a:schemeClr>
              </a:solidFill>
              <a:latin typeface="Tahoma" pitchFamily="34" charset="0"/>
              <a:ea typeface="Tahoma" pitchFamily="34" charset="0"/>
              <a:cs typeface="Tahoma" pitchFamily="34" charset="0"/>
            </a:endParaRPr>
          </a:p>
        </p:txBody>
      </p:sp>
      <p:sp>
        <p:nvSpPr>
          <p:cNvPr id="11" name="Rectangle 10"/>
          <p:cNvSpPr/>
          <p:nvPr/>
        </p:nvSpPr>
        <p:spPr>
          <a:xfrm>
            <a:off x="531812" y="1295400"/>
            <a:ext cx="4419600" cy="51054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C:\Users\s.gudeska-zdravkovsk\Desktop\tv-video-ss-1920-800x450.jpg"/>
          <p:cNvPicPr>
            <a:picLocks noChangeAspect="1" noChangeArrowheads="1"/>
          </p:cNvPicPr>
          <p:nvPr/>
        </p:nvPicPr>
        <p:blipFill>
          <a:blip r:embed="rId2" cstate="print"/>
          <a:srcRect/>
          <a:stretch>
            <a:fillRect/>
          </a:stretch>
        </p:blipFill>
        <p:spPr bwMode="auto">
          <a:xfrm>
            <a:off x="3198812" y="2819400"/>
            <a:ext cx="4267200" cy="2371725"/>
          </a:xfrm>
          <a:prstGeom prst="rect">
            <a:avLst/>
          </a:prstGeom>
          <a:noFill/>
        </p:spPr>
      </p:pic>
      <p:sp>
        <p:nvSpPr>
          <p:cNvPr id="13" name="Rectangle 12"/>
          <p:cNvSpPr/>
          <p:nvPr/>
        </p:nvSpPr>
        <p:spPr>
          <a:xfrm>
            <a:off x="3046412" y="2667000"/>
            <a:ext cx="1905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5400000">
            <a:off x="1751012" y="3962400"/>
            <a:ext cx="2667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46412" y="5257800"/>
            <a:ext cx="1905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951412" y="2667000"/>
            <a:ext cx="2590800" cy="76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951412" y="5257800"/>
            <a:ext cx="2590800" cy="76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5400000">
            <a:off x="6246812" y="3962400"/>
            <a:ext cx="2667000" cy="76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431CF7-048D-4844-8F20-070BB72BEDD9}"/>
              </a:ext>
            </a:extLst>
          </p:cNvPr>
          <p:cNvSpPr>
            <a:spLocks noGrp="1"/>
          </p:cNvSpPr>
          <p:nvPr>
            <p:ph type="sldNum" sz="quarter" idx="12"/>
          </p:nvPr>
        </p:nvSpPr>
        <p:spPr/>
        <p:txBody>
          <a:bodyPr/>
          <a:lstStyle/>
          <a:p>
            <a:fld id="{DD0A17F7-02ED-4BA6-9293-FD2D32B19D33}" type="slidenum">
              <a:rPr lang="en-US" smtClean="0"/>
              <a:pPr/>
              <a:t>14</a:t>
            </a:fld>
            <a:endParaRPr lang="en-US"/>
          </a:p>
        </p:txBody>
      </p:sp>
      <p:cxnSp>
        <p:nvCxnSpPr>
          <p:cNvPr id="5" name="Straight Connector 4">
            <a:extLst>
              <a:ext uri="{FF2B5EF4-FFF2-40B4-BE49-F238E27FC236}">
                <a16:creationId xmlns:a16="http://schemas.microsoft.com/office/drawing/2014/main" id="{F78502DD-388B-1B4B-8E60-03F10EA72610}"/>
              </a:ext>
            </a:extLst>
          </p:cNvPr>
          <p:cNvCxnSpPr/>
          <p:nvPr/>
        </p:nvCxnSpPr>
        <p:spPr>
          <a:xfrm>
            <a:off x="0" y="9906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E7F7B79-7725-9340-9BEA-FBCFC91EE528}"/>
              </a:ext>
            </a:extLst>
          </p:cNvPr>
          <p:cNvSpPr/>
          <p:nvPr/>
        </p:nvSpPr>
        <p:spPr>
          <a:xfrm>
            <a:off x="11961813" y="262234"/>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ED1D12-57AF-8440-8786-B51825718510}"/>
              </a:ext>
            </a:extLst>
          </p:cNvPr>
          <p:cNvSpPr txBox="1"/>
          <p:nvPr/>
        </p:nvSpPr>
        <p:spPr>
          <a:xfrm>
            <a:off x="74612" y="551246"/>
            <a:ext cx="6019800" cy="430887"/>
          </a:xfrm>
          <a:prstGeom prst="rect">
            <a:avLst/>
          </a:prstGeom>
          <a:noFill/>
        </p:spPr>
        <p:txBody>
          <a:bodyPr wrap="square" rtlCol="0">
            <a:spAutoFit/>
          </a:bodyPr>
          <a:lstStyle/>
          <a:p>
            <a:r>
              <a:rPr lang="mk-MK" dirty="0">
                <a:solidFill>
                  <a:schemeClr val="accent1">
                    <a:lumMod val="75000"/>
                  </a:schemeClr>
                </a:solidFill>
                <a:latin typeface="Arial" pitchFamily="34" charset="0"/>
                <a:ea typeface="Tahoma" pitchFamily="34" charset="0"/>
                <a:cs typeface="Arial" pitchFamily="34" charset="0"/>
              </a:rPr>
              <a:t>Терестријални телевизии на државно ниво</a:t>
            </a:r>
            <a:endParaRPr lang="en-US" dirty="0">
              <a:solidFill>
                <a:schemeClr val="accent1">
                  <a:lumMod val="75000"/>
                </a:schemeClr>
              </a:solidFill>
              <a:latin typeface="Arial" pitchFamily="34" charset="0"/>
              <a:ea typeface="Tahoma" pitchFamily="34" charset="0"/>
              <a:cs typeface="Arial" pitchFamily="34" charset="0"/>
            </a:endParaRPr>
          </a:p>
        </p:txBody>
      </p:sp>
      <p:sp>
        <p:nvSpPr>
          <p:cNvPr id="8" name="TextBox 7">
            <a:extLst>
              <a:ext uri="{FF2B5EF4-FFF2-40B4-BE49-F238E27FC236}">
                <a16:creationId xmlns:a16="http://schemas.microsoft.com/office/drawing/2014/main" id="{18979303-3D4A-EF43-B48F-3D048C09A561}"/>
              </a:ext>
            </a:extLst>
          </p:cNvPr>
          <p:cNvSpPr txBox="1"/>
          <p:nvPr/>
        </p:nvSpPr>
        <p:spPr>
          <a:xfrm>
            <a:off x="95312" y="1502388"/>
            <a:ext cx="5500039" cy="1200329"/>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a:latin typeface="Arial" panose="020B0604020202020204" pitchFamily="34" charset="0"/>
                <a:cs typeface="Arial" panose="020B0604020202020204" pitchFamily="34" charset="0"/>
              </a:rPr>
              <a:t>Приходите </a:t>
            </a:r>
            <a:r>
              <a:rPr lang="mk-MK" sz="1200" dirty="0" smtClean="0">
                <a:latin typeface="Arial" panose="020B0604020202020204" pitchFamily="34" charset="0"/>
                <a:cs typeface="Arial" panose="020B0604020202020204" pitchFamily="34" charset="0"/>
              </a:rPr>
              <a:t>што </a:t>
            </a:r>
            <a:r>
              <a:rPr lang="mk-MK" sz="1200" dirty="0">
                <a:latin typeface="Arial" panose="020B0604020202020204" pitchFamily="34" charset="0"/>
                <a:cs typeface="Arial" panose="020B0604020202020204" pitchFamily="34" charset="0"/>
              </a:rPr>
              <a:t>заедно ги оствариле терестријалните телевизии на државно ниво -  ТВ Сител, ТВ Канал 5, ТВ Телма, ТВ Алфа и ТВ Алсат-М изнесувале 1.120,49 милиони денари. Прв пат после </a:t>
            </a:r>
            <a:r>
              <a:rPr lang="mk-MK" sz="1200" dirty="0" smtClean="0">
                <a:latin typeface="Arial" panose="020B0604020202020204" pitchFamily="34" charset="0"/>
                <a:cs typeface="Arial" panose="020B0604020202020204" pitchFamily="34" charset="0"/>
              </a:rPr>
              <a:t>три </a:t>
            </a:r>
            <a:r>
              <a:rPr lang="mk-MK" sz="1200" dirty="0">
                <a:latin typeface="Arial" panose="020B0604020202020204" pitchFamily="34" charset="0"/>
                <a:cs typeface="Arial" panose="020B0604020202020204" pitchFamily="34" charset="0"/>
              </a:rPr>
              <a:t>години, овие телевизии ги зголемиле вкупните </a:t>
            </a:r>
            <a:r>
              <a:rPr lang="mk-MK" sz="1200" dirty="0" smtClean="0">
                <a:latin typeface="Arial" panose="020B0604020202020204" pitchFamily="34" charset="0"/>
                <a:cs typeface="Arial" panose="020B0604020202020204" pitchFamily="34" charset="0"/>
              </a:rPr>
              <a:t>приходи, и тоа </a:t>
            </a:r>
            <a:r>
              <a:rPr lang="mk-MK" sz="1200" dirty="0">
                <a:latin typeface="Arial" panose="020B0604020202020204" pitchFamily="34" charset="0"/>
                <a:cs typeface="Arial" panose="020B0604020202020204" pitchFamily="34" charset="0"/>
              </a:rPr>
              <a:t>за 5,32%.</a:t>
            </a:r>
            <a:endParaRPr lang="x-none"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D5CC75D-82B1-AE4D-8CD9-7BBB5C8A7476}"/>
              </a:ext>
            </a:extLst>
          </p:cNvPr>
          <p:cNvSpPr txBox="1"/>
          <p:nvPr/>
        </p:nvSpPr>
        <p:spPr>
          <a:xfrm>
            <a:off x="429464" y="3363256"/>
            <a:ext cx="45720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приходи</a:t>
            </a:r>
            <a:endParaRPr lang="x-none" sz="1400" dirty="0">
              <a:solidFill>
                <a:schemeClr val="bg1"/>
              </a:solidFill>
              <a:latin typeface="Arial" panose="020B0604020202020204" pitchFamily="34" charset="0"/>
              <a:cs typeface="Arial" panose="020B0604020202020204" pitchFamily="34" charset="0"/>
            </a:endParaRPr>
          </a:p>
        </p:txBody>
      </p:sp>
      <p:sp>
        <p:nvSpPr>
          <p:cNvPr id="10" name="Right Triangle 9">
            <a:extLst>
              <a:ext uri="{FF2B5EF4-FFF2-40B4-BE49-F238E27FC236}">
                <a16:creationId xmlns:a16="http://schemas.microsoft.com/office/drawing/2014/main" id="{B12E7CEF-76BF-9D4D-A3F4-31FE79449C26}"/>
              </a:ext>
            </a:extLst>
          </p:cNvPr>
          <p:cNvSpPr/>
          <p:nvPr/>
        </p:nvSpPr>
        <p:spPr>
          <a:xfrm rot="10951459">
            <a:off x="433075" y="3679055"/>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graphicFrame>
        <p:nvGraphicFramePr>
          <p:cNvPr id="11" name="Chart 10">
            <a:extLst>
              <a:ext uri="{FF2B5EF4-FFF2-40B4-BE49-F238E27FC236}">
                <a16:creationId xmlns:a16="http://schemas.microsoft.com/office/drawing/2014/main" id="{D06AF9B7-13C0-7840-B153-D9D9406FB437}"/>
              </a:ext>
            </a:extLst>
          </p:cNvPr>
          <p:cNvGraphicFramePr>
            <a:graphicFrameLocks/>
          </p:cNvGraphicFramePr>
          <p:nvPr>
            <p:extLst>
              <p:ext uri="{D42A27DB-BD31-4B8C-83A1-F6EECF244321}">
                <p14:modId xmlns:p14="http://schemas.microsoft.com/office/powerpoint/2010/main" val="9790256"/>
              </p:ext>
            </p:extLst>
          </p:nvPr>
        </p:nvGraphicFramePr>
        <p:xfrm>
          <a:off x="817160" y="3852108"/>
          <a:ext cx="4185533" cy="2129125"/>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Arrow Connector 12">
            <a:extLst>
              <a:ext uri="{FF2B5EF4-FFF2-40B4-BE49-F238E27FC236}">
                <a16:creationId xmlns:a16="http://schemas.microsoft.com/office/drawing/2014/main" id="{807B3DE6-2B0E-904D-B9E7-BDD367F52CD5}"/>
              </a:ext>
            </a:extLst>
          </p:cNvPr>
          <p:cNvCxnSpPr>
            <a:cxnSpLocks/>
          </p:cNvCxnSpPr>
          <p:nvPr/>
        </p:nvCxnSpPr>
        <p:spPr>
          <a:xfrm>
            <a:off x="1202563" y="4524672"/>
            <a:ext cx="2508113" cy="9013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011B1FB-8EEE-634C-B034-8A47EC65EA77}"/>
              </a:ext>
            </a:extLst>
          </p:cNvPr>
          <p:cNvCxnSpPr>
            <a:cxnSpLocks/>
          </p:cNvCxnSpPr>
          <p:nvPr/>
        </p:nvCxnSpPr>
        <p:spPr>
          <a:xfrm flipV="1">
            <a:off x="3710676" y="4899013"/>
            <a:ext cx="835798" cy="5311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0C7C5CB-AB32-7948-8B58-EAF96536CC2E}"/>
              </a:ext>
            </a:extLst>
          </p:cNvPr>
          <p:cNvSpPr txBox="1"/>
          <p:nvPr/>
        </p:nvSpPr>
        <p:spPr>
          <a:xfrm>
            <a:off x="3855922" y="4886821"/>
            <a:ext cx="762000" cy="253916"/>
          </a:xfrm>
          <a:prstGeom prst="rect">
            <a:avLst/>
          </a:prstGeom>
          <a:noFill/>
        </p:spPr>
        <p:txBody>
          <a:bodyPr wrap="square" rtlCol="0">
            <a:spAutoFit/>
          </a:bodyPr>
          <a:lstStyle/>
          <a:p>
            <a:r>
              <a:rPr lang="mk-MK" sz="1050" dirty="0">
                <a:latin typeface="Arial" panose="020B0604020202020204" pitchFamily="34" charset="0"/>
                <a:cs typeface="Arial" panose="020B0604020202020204" pitchFamily="34" charset="0"/>
              </a:rPr>
              <a:t>5,32%</a:t>
            </a:r>
            <a:endParaRPr lang="x-none" sz="105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AC54F1A-EE86-D74B-9599-5E733F022771}"/>
              </a:ext>
            </a:extLst>
          </p:cNvPr>
          <p:cNvSpPr txBox="1"/>
          <p:nvPr/>
        </p:nvSpPr>
        <p:spPr>
          <a:xfrm>
            <a:off x="1337379" y="4397714"/>
            <a:ext cx="762000" cy="253916"/>
          </a:xfrm>
          <a:prstGeom prst="rect">
            <a:avLst/>
          </a:prstGeom>
          <a:noFill/>
        </p:spPr>
        <p:txBody>
          <a:bodyPr wrap="square" rtlCol="0">
            <a:spAutoFit/>
          </a:bodyPr>
          <a:lstStyle/>
          <a:p>
            <a:r>
              <a:rPr lang="mk-MK" sz="1050" dirty="0">
                <a:latin typeface="Arial" panose="020B0604020202020204" pitchFamily="34" charset="0"/>
                <a:cs typeface="Arial" panose="020B0604020202020204" pitchFamily="34" charset="0"/>
              </a:rPr>
              <a:t>-15,16%</a:t>
            </a:r>
            <a:endParaRPr lang="x-none" sz="105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E848E7A-E5D0-C248-AED6-05024E4138CA}"/>
              </a:ext>
            </a:extLst>
          </p:cNvPr>
          <p:cNvSpPr txBox="1"/>
          <p:nvPr/>
        </p:nvSpPr>
        <p:spPr>
          <a:xfrm>
            <a:off x="2198266" y="4651630"/>
            <a:ext cx="762000" cy="253916"/>
          </a:xfrm>
          <a:prstGeom prst="rect">
            <a:avLst/>
          </a:prstGeom>
          <a:noFill/>
        </p:spPr>
        <p:txBody>
          <a:bodyPr wrap="square" rtlCol="0">
            <a:spAutoFit/>
          </a:bodyPr>
          <a:lstStyle/>
          <a:p>
            <a:r>
              <a:rPr lang="mk-MK" sz="1050" dirty="0">
                <a:latin typeface="Arial" panose="020B0604020202020204" pitchFamily="34" charset="0"/>
                <a:cs typeface="Arial" panose="020B0604020202020204" pitchFamily="34" charset="0"/>
              </a:rPr>
              <a:t>-2,65%</a:t>
            </a:r>
            <a:endParaRPr lang="x-none" sz="105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B544094-2F42-5443-AD69-F3E1D29834C2}"/>
              </a:ext>
            </a:extLst>
          </p:cNvPr>
          <p:cNvSpPr txBox="1"/>
          <p:nvPr/>
        </p:nvSpPr>
        <p:spPr>
          <a:xfrm>
            <a:off x="3018248" y="4938427"/>
            <a:ext cx="762000" cy="253916"/>
          </a:xfrm>
          <a:prstGeom prst="rect">
            <a:avLst/>
          </a:prstGeom>
          <a:noFill/>
        </p:spPr>
        <p:txBody>
          <a:bodyPr wrap="square" rtlCol="0">
            <a:spAutoFit/>
          </a:bodyPr>
          <a:lstStyle/>
          <a:p>
            <a:r>
              <a:rPr lang="mk-MK" sz="1050" dirty="0">
                <a:latin typeface="Arial" panose="020B0604020202020204" pitchFamily="34" charset="0"/>
                <a:cs typeface="Arial" panose="020B0604020202020204" pitchFamily="34" charset="0"/>
              </a:rPr>
              <a:t>-0,75%</a:t>
            </a:r>
            <a:endParaRPr lang="x-none" sz="105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97D88B0C-7008-FB4F-B365-B4B2B2BFBAE3}"/>
              </a:ext>
            </a:extLst>
          </p:cNvPr>
          <p:cNvSpPr txBox="1"/>
          <p:nvPr/>
        </p:nvSpPr>
        <p:spPr>
          <a:xfrm>
            <a:off x="5865812" y="4038600"/>
            <a:ext cx="5867400" cy="1754326"/>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anose="020B0604020202020204" pitchFamily="34" charset="0"/>
                <a:cs typeface="Arial" panose="020B0604020202020204" pitchFamily="34" charset="0"/>
              </a:rPr>
              <a:t>Три телевизии оствариле повеќе приходи отколку во 2018 година </a:t>
            </a:r>
            <a:r>
              <a:rPr lang="mk-MK" sz="1200" dirty="0">
                <a:latin typeface="Arial" panose="020B0604020202020204" pitchFamily="34" charset="0"/>
                <a:cs typeface="Arial" panose="020B0604020202020204" pitchFamily="34" charset="0"/>
              </a:rPr>
              <a:t>- ТВ Алсат, ТВ Канал 5 и ТВ </a:t>
            </a:r>
            <a:r>
              <a:rPr lang="mk-MK" sz="1200" dirty="0" smtClean="0">
                <a:latin typeface="Arial" panose="020B0604020202020204" pitchFamily="34" charset="0"/>
                <a:cs typeface="Arial" panose="020B0604020202020204" pitchFamily="34" charset="0"/>
              </a:rPr>
              <a:t>Сител. </a:t>
            </a:r>
          </a:p>
          <a:p>
            <a:pPr marL="171450" indent="-171450" algn="just">
              <a:lnSpc>
                <a:spcPct val="150000"/>
              </a:lnSpc>
              <a:buFont typeface="Arial" panose="020B0604020202020204" pitchFamily="34" charset="0"/>
              <a:buChar char="•"/>
            </a:pPr>
            <a:endParaRPr lang="mk-MK" sz="1200" dirty="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mk-MK" sz="1200" dirty="0" smtClean="0">
                <a:latin typeface="Arial" panose="020B0604020202020204" pitchFamily="34" charset="0"/>
                <a:cs typeface="Arial" panose="020B0604020202020204" pitchFamily="34" charset="0"/>
              </a:rPr>
              <a:t>ТВ Алфа и ТВ Телма оствариле помалку приходи.</a:t>
            </a:r>
          </a:p>
          <a:p>
            <a:pPr marL="171450" indent="-171450" algn="just">
              <a:lnSpc>
                <a:spcPct val="150000"/>
              </a:lnSpc>
              <a:buFont typeface="Arial" panose="020B0604020202020204" pitchFamily="34" charset="0"/>
              <a:buChar char="•"/>
            </a:pPr>
            <a:endParaRPr lang="mk-MK" sz="1200" dirty="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mk-MK" sz="1200" dirty="0" smtClean="0">
                <a:latin typeface="Arial" panose="020B0604020202020204" pitchFamily="34" charset="0"/>
                <a:cs typeface="Arial" panose="020B0604020202020204" pitchFamily="34" charset="0"/>
              </a:rPr>
              <a:t>94,82% од вкупните приходи биле остварени од рекламирање.</a:t>
            </a:r>
          </a:p>
        </p:txBody>
      </p:sp>
      <p:sp>
        <p:nvSpPr>
          <p:cNvPr id="31" name="TextBox 30">
            <a:extLst>
              <a:ext uri="{FF2B5EF4-FFF2-40B4-BE49-F238E27FC236}">
                <a16:creationId xmlns:a16="http://schemas.microsoft.com/office/drawing/2014/main" id="{4DDE3B0C-20C4-3748-B444-8DD1AA5E70C9}"/>
              </a:ext>
            </a:extLst>
          </p:cNvPr>
          <p:cNvSpPr txBox="1"/>
          <p:nvPr/>
        </p:nvSpPr>
        <p:spPr>
          <a:xfrm>
            <a:off x="5601351" y="1791827"/>
            <a:ext cx="704488" cy="1553784"/>
          </a:xfrm>
          <a:prstGeom prst="rect">
            <a:avLst/>
          </a:prstGeom>
          <a:noFill/>
        </p:spPr>
        <p:txBody>
          <a:bodyPr vert="vert270" wrap="square" rtlCol="0">
            <a:spAutoFit/>
          </a:bodyPr>
          <a:lstStyle/>
          <a:p>
            <a:pPr algn="ctr">
              <a:lnSpc>
                <a:spcPct val="150000"/>
              </a:lnSpc>
            </a:pPr>
            <a:r>
              <a:rPr lang="mk-MK" sz="1200" b="1" dirty="0">
                <a:solidFill>
                  <a:schemeClr val="accent1">
                    <a:lumMod val="75000"/>
                  </a:schemeClr>
                </a:solidFill>
                <a:latin typeface="Arial" panose="020B0604020202020204" pitchFamily="34" charset="0"/>
                <a:cs typeface="Arial" panose="020B0604020202020204" pitchFamily="34" charset="0"/>
              </a:rPr>
              <a:t>Стапка на раст на вкупните приходи</a:t>
            </a:r>
            <a:endParaRPr lang="x-none" sz="1200" b="1" dirty="0">
              <a:solidFill>
                <a:schemeClr val="accent1">
                  <a:lumMod val="75000"/>
                </a:schemeClr>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3D0619BE-700A-9546-81AF-311DCF491DDC}"/>
              </a:ext>
            </a:extLst>
          </p:cNvPr>
          <p:cNvCxnSpPr>
            <a:cxnSpLocks/>
          </p:cNvCxnSpPr>
          <p:nvPr/>
        </p:nvCxnSpPr>
        <p:spPr>
          <a:xfrm>
            <a:off x="5968554" y="1347558"/>
            <a:ext cx="0" cy="4413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3048B46-00A7-8B44-A3DF-BC89F977E7EB}"/>
              </a:ext>
            </a:extLst>
          </p:cNvPr>
          <p:cNvCxnSpPr>
            <a:cxnSpLocks/>
          </p:cNvCxnSpPr>
          <p:nvPr/>
        </p:nvCxnSpPr>
        <p:spPr>
          <a:xfrm>
            <a:off x="5968554" y="3306592"/>
            <a:ext cx="0" cy="545516"/>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0" name="Table 79">
            <a:extLst>
              <a:ext uri="{FF2B5EF4-FFF2-40B4-BE49-F238E27FC236}">
                <a16:creationId xmlns:a16="http://schemas.microsoft.com/office/drawing/2014/main" id="{E25CC567-ADE9-884C-95F4-34D9158F94DE}"/>
              </a:ext>
            </a:extLst>
          </p:cNvPr>
          <p:cNvGraphicFramePr>
            <a:graphicFrameLocks noGrp="1"/>
          </p:cNvGraphicFramePr>
          <p:nvPr>
            <p:extLst>
              <p:ext uri="{D42A27DB-BD31-4B8C-83A1-F6EECF244321}">
                <p14:modId xmlns:p14="http://schemas.microsoft.com/office/powerpoint/2010/main" val="2510935273"/>
              </p:ext>
            </p:extLst>
          </p:nvPr>
        </p:nvGraphicFramePr>
        <p:xfrm>
          <a:off x="6317839" y="1347558"/>
          <a:ext cx="5332091" cy="2385300"/>
        </p:xfrm>
        <a:graphic>
          <a:graphicData uri="http://schemas.openxmlformats.org/drawingml/2006/table">
            <a:tbl>
              <a:tblPr firstRow="1" bandRow="1">
                <a:tableStyleId>{3B4B98B0-60AC-42C2-AFA5-B58CD77FA1E5}</a:tableStyleId>
              </a:tblPr>
              <a:tblGrid>
                <a:gridCol w="1129151">
                  <a:extLst>
                    <a:ext uri="{9D8B030D-6E8A-4147-A177-3AD203B41FA5}">
                      <a16:colId xmlns:a16="http://schemas.microsoft.com/office/drawing/2014/main" val="2712701033"/>
                    </a:ext>
                  </a:extLst>
                </a:gridCol>
                <a:gridCol w="704822">
                  <a:extLst>
                    <a:ext uri="{9D8B030D-6E8A-4147-A177-3AD203B41FA5}">
                      <a16:colId xmlns:a16="http://schemas.microsoft.com/office/drawing/2014/main" val="2089830211"/>
                    </a:ext>
                  </a:extLst>
                </a:gridCol>
                <a:gridCol w="685800">
                  <a:extLst>
                    <a:ext uri="{9D8B030D-6E8A-4147-A177-3AD203B41FA5}">
                      <a16:colId xmlns:a16="http://schemas.microsoft.com/office/drawing/2014/main" val="1742942096"/>
                    </a:ext>
                  </a:extLst>
                </a:gridCol>
                <a:gridCol w="685800">
                  <a:extLst>
                    <a:ext uri="{9D8B030D-6E8A-4147-A177-3AD203B41FA5}">
                      <a16:colId xmlns:a16="http://schemas.microsoft.com/office/drawing/2014/main" val="14729536"/>
                    </a:ext>
                  </a:extLst>
                </a:gridCol>
                <a:gridCol w="685800">
                  <a:extLst>
                    <a:ext uri="{9D8B030D-6E8A-4147-A177-3AD203B41FA5}">
                      <a16:colId xmlns:a16="http://schemas.microsoft.com/office/drawing/2014/main" val="3327471103"/>
                    </a:ext>
                  </a:extLst>
                </a:gridCol>
                <a:gridCol w="685800">
                  <a:extLst>
                    <a:ext uri="{9D8B030D-6E8A-4147-A177-3AD203B41FA5}">
                      <a16:colId xmlns:a16="http://schemas.microsoft.com/office/drawing/2014/main" val="2863246340"/>
                    </a:ext>
                  </a:extLst>
                </a:gridCol>
                <a:gridCol w="754918">
                  <a:extLst>
                    <a:ext uri="{9D8B030D-6E8A-4147-A177-3AD203B41FA5}">
                      <a16:colId xmlns:a16="http://schemas.microsoft.com/office/drawing/2014/main" val="2205303166"/>
                    </a:ext>
                  </a:extLst>
                </a:gridCol>
              </a:tblGrid>
              <a:tr h="0">
                <a:tc>
                  <a:txBody>
                    <a:bodyPr/>
                    <a:lstStyle/>
                    <a:p>
                      <a:pPr lvl="0" algn="ctr"/>
                      <a:r>
                        <a:rPr lang="mk-MK" sz="1200" dirty="0">
                          <a:solidFill>
                            <a:schemeClr val="accent1">
                              <a:lumMod val="75000"/>
                            </a:schemeClr>
                          </a:solidFill>
                          <a:latin typeface="Arial" panose="020B0604020202020204" pitchFamily="34" charset="0"/>
                          <a:cs typeface="Arial" panose="020B0604020202020204" pitchFamily="34" charset="0"/>
                        </a:rPr>
                        <a:t>ТВ</a:t>
                      </a:r>
                      <a:endParaRPr lang="x-none" sz="12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r>
                        <a:rPr lang="mk-MK" sz="1200" dirty="0">
                          <a:solidFill>
                            <a:schemeClr val="accent1">
                              <a:lumMod val="75000"/>
                            </a:schemeClr>
                          </a:solidFill>
                          <a:latin typeface="Arial" panose="020B0604020202020204" pitchFamily="34" charset="0"/>
                          <a:cs typeface="Arial" panose="020B0604020202020204" pitchFamily="34" charset="0"/>
                        </a:rPr>
                        <a:t>2015</a:t>
                      </a:r>
                      <a:endParaRPr lang="x-none" sz="12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r>
                        <a:rPr lang="mk-MK" sz="1200" dirty="0">
                          <a:solidFill>
                            <a:schemeClr val="accent1">
                              <a:lumMod val="75000"/>
                            </a:schemeClr>
                          </a:solidFill>
                          <a:latin typeface="Arial" panose="020B0604020202020204" pitchFamily="34" charset="0"/>
                          <a:cs typeface="Arial" panose="020B0604020202020204" pitchFamily="34" charset="0"/>
                        </a:rPr>
                        <a:t>2016</a:t>
                      </a:r>
                      <a:endParaRPr lang="x-none" sz="12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r>
                        <a:rPr lang="mk-MK" sz="1200" dirty="0">
                          <a:solidFill>
                            <a:schemeClr val="accent1">
                              <a:lumMod val="75000"/>
                            </a:schemeClr>
                          </a:solidFill>
                          <a:latin typeface="Arial" panose="020B0604020202020204" pitchFamily="34" charset="0"/>
                          <a:cs typeface="Arial" panose="020B0604020202020204" pitchFamily="34" charset="0"/>
                        </a:rPr>
                        <a:t>2017</a:t>
                      </a:r>
                      <a:endParaRPr lang="x-none" sz="12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r>
                        <a:rPr lang="mk-MK" sz="1200" dirty="0">
                          <a:solidFill>
                            <a:schemeClr val="accent1">
                              <a:lumMod val="75000"/>
                            </a:schemeClr>
                          </a:solidFill>
                          <a:latin typeface="Arial" panose="020B0604020202020204" pitchFamily="34" charset="0"/>
                          <a:cs typeface="Arial" panose="020B0604020202020204" pitchFamily="34" charset="0"/>
                        </a:rPr>
                        <a:t>2018</a:t>
                      </a:r>
                      <a:endParaRPr lang="x-none" sz="12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r>
                        <a:rPr lang="mk-MK" sz="1200" dirty="0">
                          <a:solidFill>
                            <a:schemeClr val="accent1">
                              <a:lumMod val="75000"/>
                            </a:schemeClr>
                          </a:solidFill>
                          <a:latin typeface="Arial" panose="020B0604020202020204" pitchFamily="34" charset="0"/>
                          <a:cs typeface="Arial" panose="020B0604020202020204" pitchFamily="34" charset="0"/>
                        </a:rPr>
                        <a:t>2019</a:t>
                      </a:r>
                      <a:endParaRPr lang="x-none" sz="1200" dirty="0">
                        <a:solidFill>
                          <a:schemeClr val="accent1">
                            <a:lumMod val="75000"/>
                          </a:schemeClr>
                        </a:solidFill>
                        <a:latin typeface="Arial" panose="020B0604020202020204" pitchFamily="34" charset="0"/>
                        <a:cs typeface="Arial" panose="020B0604020202020204" pitchFamily="34" charset="0"/>
                      </a:endParaRPr>
                    </a:p>
                  </a:txBody>
                  <a:tcPr/>
                </a:tc>
                <a:tc>
                  <a:txBody>
                    <a:bodyPr/>
                    <a:lstStyle/>
                    <a:p>
                      <a:r>
                        <a:rPr lang="mk-MK" sz="1200" dirty="0" smtClean="0">
                          <a:solidFill>
                            <a:schemeClr val="accent1">
                              <a:lumMod val="75000"/>
                            </a:schemeClr>
                          </a:solidFill>
                          <a:latin typeface="Arial" panose="020B0604020202020204" pitchFamily="34" charset="0"/>
                          <a:cs typeface="Arial" panose="020B0604020202020204" pitchFamily="34" charset="0"/>
                        </a:rPr>
                        <a:t>2019</a:t>
                      </a:r>
                      <a:r>
                        <a:rPr lang="en-US" sz="1200" dirty="0" smtClean="0">
                          <a:solidFill>
                            <a:schemeClr val="accent1">
                              <a:lumMod val="75000"/>
                            </a:schemeClr>
                          </a:solidFill>
                          <a:latin typeface="Arial" panose="020B0604020202020204" pitchFamily="34" charset="0"/>
                          <a:cs typeface="Arial" panose="020B0604020202020204" pitchFamily="34" charset="0"/>
                        </a:rPr>
                        <a:t>/</a:t>
                      </a:r>
                      <a:endParaRPr lang="mk-MK" sz="1200" dirty="0">
                        <a:solidFill>
                          <a:schemeClr val="accent1">
                            <a:lumMod val="75000"/>
                          </a:schemeClr>
                        </a:solidFill>
                        <a:latin typeface="Arial" panose="020B0604020202020204" pitchFamily="34" charset="0"/>
                        <a:cs typeface="Arial" panose="020B0604020202020204" pitchFamily="34" charset="0"/>
                      </a:endParaRPr>
                    </a:p>
                    <a:p>
                      <a:r>
                        <a:rPr lang="mk-MK" sz="1200" dirty="0" smtClean="0">
                          <a:solidFill>
                            <a:schemeClr val="accent1">
                              <a:lumMod val="75000"/>
                            </a:schemeClr>
                          </a:solidFill>
                          <a:latin typeface="Arial" panose="020B0604020202020204" pitchFamily="34" charset="0"/>
                          <a:cs typeface="Arial" panose="020B0604020202020204" pitchFamily="34" charset="0"/>
                        </a:rPr>
                        <a:t>2018</a:t>
                      </a:r>
                      <a:endParaRPr lang="x-none" sz="1200" dirty="0">
                        <a:solidFill>
                          <a:schemeClr val="accent1">
                            <a:lumMod val="75000"/>
                          </a:schemeClr>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8799419"/>
                  </a:ext>
                </a:extLst>
              </a:tr>
              <a:tr h="385620">
                <a:tc>
                  <a:txBody>
                    <a:bodyPr/>
                    <a:lstStyle/>
                    <a:p>
                      <a:r>
                        <a:rPr lang="mk-MK" sz="1200" dirty="0">
                          <a:latin typeface="Arial" panose="020B0604020202020204" pitchFamily="34" charset="0"/>
                          <a:cs typeface="Arial" panose="020B0604020202020204" pitchFamily="34" charset="0"/>
                        </a:rPr>
                        <a:t> ТВ Алфа</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197.11</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134.43</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104.70</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141.82</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132.78</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-6.37%</a:t>
                      </a:r>
                      <a:endParaRPr lang="x-non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2379847"/>
                  </a:ext>
                </a:extLst>
              </a:tr>
              <a:tr h="385620">
                <a:tc>
                  <a:txBody>
                    <a:bodyPr/>
                    <a:lstStyle/>
                    <a:p>
                      <a:r>
                        <a:rPr lang="mk-MK" sz="1200" dirty="0">
                          <a:latin typeface="Arial" panose="020B0604020202020204" pitchFamily="34" charset="0"/>
                          <a:cs typeface="Arial" panose="020B0604020202020204" pitchFamily="34" charset="0"/>
                        </a:rPr>
                        <a:t>ТВ Алсат</a:t>
                      </a:r>
                      <a:r>
                        <a:rPr lang="en-US" sz="1200" dirty="0">
                          <a:latin typeface="Arial" panose="020B0604020202020204" pitchFamily="34" charset="0"/>
                          <a:cs typeface="Arial" panose="020B0604020202020204" pitchFamily="34" charset="0"/>
                        </a:rPr>
                        <a:t>-</a:t>
                      </a:r>
                      <a:r>
                        <a:rPr lang="mk-MK" sz="1200" dirty="0">
                          <a:latin typeface="Arial" panose="020B0604020202020204" pitchFamily="34" charset="0"/>
                          <a:cs typeface="Arial" panose="020B0604020202020204" pitchFamily="34" charset="0"/>
                        </a:rPr>
                        <a:t>М</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166.06</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170.81</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158.36</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156.67</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159.68</a:t>
                      </a:r>
                      <a:endParaRPr lang="x-none" sz="1200" dirty="0">
                        <a:latin typeface="Arial" panose="020B0604020202020204" pitchFamily="34" charset="0"/>
                        <a:cs typeface="Arial" panose="020B0604020202020204" pitchFamily="34" charset="0"/>
                      </a:endParaRPr>
                    </a:p>
                  </a:txBody>
                  <a:tcPr/>
                </a:tc>
                <a:tc>
                  <a:txBody>
                    <a:bodyPr/>
                    <a:lstStyle/>
                    <a:p>
                      <a:r>
                        <a:rPr lang="mk-MK" sz="1200" b="1" dirty="0" smtClean="0">
                          <a:solidFill>
                            <a:schemeClr val="bg1"/>
                          </a:solidFill>
                          <a:latin typeface="Arial" panose="020B0604020202020204" pitchFamily="34" charset="0"/>
                          <a:cs typeface="Arial" panose="020B0604020202020204" pitchFamily="34" charset="0"/>
                        </a:rPr>
                        <a:t>1.92%</a:t>
                      </a:r>
                      <a:endParaRPr lang="x-none" sz="1200" b="1"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2963190"/>
                  </a:ext>
                </a:extLst>
              </a:tr>
              <a:tr h="385620">
                <a:tc>
                  <a:txBody>
                    <a:bodyPr/>
                    <a:lstStyle/>
                    <a:p>
                      <a:r>
                        <a:rPr lang="mk-MK" sz="1200" dirty="0">
                          <a:latin typeface="Arial" panose="020B0604020202020204" pitchFamily="34" charset="0"/>
                          <a:cs typeface="Arial" panose="020B0604020202020204" pitchFamily="34" charset="0"/>
                        </a:rPr>
                        <a:t>ТВ Канал 5</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291.86</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206.94</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205.62</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188.13</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225.73</a:t>
                      </a:r>
                      <a:endParaRPr lang="x-none" sz="1200" dirty="0">
                        <a:latin typeface="Arial" panose="020B0604020202020204" pitchFamily="34" charset="0"/>
                        <a:cs typeface="Arial" panose="020B0604020202020204" pitchFamily="34" charset="0"/>
                      </a:endParaRPr>
                    </a:p>
                  </a:txBody>
                  <a:tcPr/>
                </a:tc>
                <a:tc>
                  <a:txBody>
                    <a:bodyPr/>
                    <a:lstStyle/>
                    <a:p>
                      <a:r>
                        <a:rPr lang="mk-MK" sz="1200" b="1" dirty="0">
                          <a:solidFill>
                            <a:schemeClr val="bg1"/>
                          </a:solidFill>
                          <a:latin typeface="Arial" panose="020B0604020202020204" pitchFamily="34" charset="0"/>
                          <a:cs typeface="Arial" panose="020B0604020202020204" pitchFamily="34" charset="0"/>
                        </a:rPr>
                        <a:t>19.99%</a:t>
                      </a:r>
                      <a:endParaRPr lang="x-none" sz="1200" b="1"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2046169362"/>
                  </a:ext>
                </a:extLst>
              </a:tr>
              <a:tr h="385620">
                <a:tc>
                  <a:txBody>
                    <a:bodyPr/>
                    <a:lstStyle/>
                    <a:p>
                      <a:r>
                        <a:rPr lang="mk-MK" sz="1200" dirty="0">
                          <a:latin typeface="Arial" panose="020B0604020202020204" pitchFamily="34" charset="0"/>
                          <a:cs typeface="Arial" panose="020B0604020202020204" pitchFamily="34" charset="0"/>
                        </a:rPr>
                        <a:t>ТВ Сител</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541.80</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473.38</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451.84</a:t>
                      </a:r>
                      <a:endParaRPr lang="x-none" sz="1200" dirty="0">
                        <a:latin typeface="Arial" panose="020B0604020202020204" pitchFamily="34" charset="0"/>
                        <a:cs typeface="Arial" panose="020B0604020202020204" pitchFamily="34" charset="0"/>
                      </a:endParaRPr>
                    </a:p>
                  </a:txBody>
                  <a:tcPr/>
                </a:tc>
                <a:tc>
                  <a:txBody>
                    <a:bodyPr/>
                    <a:lstStyle/>
                    <a:p>
                      <a:r>
                        <a:rPr lang="mk-MK" sz="1200" dirty="0" smtClean="0">
                          <a:latin typeface="Arial" panose="020B0604020202020204" pitchFamily="34" charset="0"/>
                          <a:cs typeface="Arial" panose="020B0604020202020204" pitchFamily="34" charset="0"/>
                        </a:rPr>
                        <a:t>432.45</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480.77</a:t>
                      </a:r>
                      <a:endParaRPr lang="x-none" sz="1200" dirty="0">
                        <a:latin typeface="Arial" panose="020B0604020202020204" pitchFamily="34" charset="0"/>
                        <a:cs typeface="Arial" panose="020B0604020202020204" pitchFamily="34" charset="0"/>
                      </a:endParaRPr>
                    </a:p>
                  </a:txBody>
                  <a:tcPr/>
                </a:tc>
                <a:tc>
                  <a:txBody>
                    <a:bodyPr/>
                    <a:lstStyle/>
                    <a:p>
                      <a:r>
                        <a:rPr lang="mk-MK" sz="1200" b="1" dirty="0" smtClean="0">
                          <a:solidFill>
                            <a:schemeClr val="bg1"/>
                          </a:solidFill>
                          <a:latin typeface="Arial" panose="020B0604020202020204" pitchFamily="34" charset="0"/>
                          <a:cs typeface="Arial" panose="020B0604020202020204" pitchFamily="34" charset="0"/>
                        </a:rPr>
                        <a:t>11.17%</a:t>
                      </a:r>
                      <a:endParaRPr lang="x-none" sz="1200" b="1"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2909683572"/>
                  </a:ext>
                </a:extLst>
              </a:tr>
              <a:tr h="385620">
                <a:tc>
                  <a:txBody>
                    <a:bodyPr/>
                    <a:lstStyle/>
                    <a:p>
                      <a:r>
                        <a:rPr lang="mk-MK" sz="1200" dirty="0">
                          <a:latin typeface="Arial" panose="020B0604020202020204" pitchFamily="34" charset="0"/>
                          <a:cs typeface="Arial" panose="020B0604020202020204" pitchFamily="34" charset="0"/>
                        </a:rPr>
                        <a:t>ТВ Телма</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101.02</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115.53</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151.37</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144.79</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121.54</a:t>
                      </a:r>
                      <a:endParaRPr lang="x-none" sz="1200" dirty="0">
                        <a:latin typeface="Arial" panose="020B0604020202020204" pitchFamily="34" charset="0"/>
                        <a:cs typeface="Arial" panose="020B0604020202020204" pitchFamily="34" charset="0"/>
                      </a:endParaRPr>
                    </a:p>
                  </a:txBody>
                  <a:tcPr/>
                </a:tc>
                <a:tc>
                  <a:txBody>
                    <a:bodyPr/>
                    <a:lstStyle/>
                    <a:p>
                      <a:r>
                        <a:rPr lang="mk-MK" sz="1200" dirty="0">
                          <a:latin typeface="Arial" panose="020B0604020202020204" pitchFamily="34" charset="0"/>
                          <a:cs typeface="Arial" panose="020B0604020202020204" pitchFamily="34" charset="0"/>
                        </a:rPr>
                        <a:t>-16.06%</a:t>
                      </a:r>
                      <a:endParaRPr lang="x-none"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37503194"/>
                  </a:ext>
                </a:extLst>
              </a:tr>
            </a:tbl>
          </a:graphicData>
        </a:graphic>
      </p:graphicFrame>
      <p:cxnSp>
        <p:nvCxnSpPr>
          <p:cNvPr id="81" name="Straight Connector 80">
            <a:extLst>
              <a:ext uri="{FF2B5EF4-FFF2-40B4-BE49-F238E27FC236}">
                <a16:creationId xmlns:a16="http://schemas.microsoft.com/office/drawing/2014/main" id="{5C0E0AD8-1AC0-AE48-938B-894046E961BC}"/>
              </a:ext>
            </a:extLst>
          </p:cNvPr>
          <p:cNvCxnSpPr>
            <a:cxnSpLocks/>
          </p:cNvCxnSpPr>
          <p:nvPr/>
        </p:nvCxnSpPr>
        <p:spPr>
          <a:xfrm flipH="1">
            <a:off x="5968554" y="1347558"/>
            <a:ext cx="4609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2831CAF-75BB-B44B-90D5-4AA83F829983}"/>
              </a:ext>
            </a:extLst>
          </p:cNvPr>
          <p:cNvCxnSpPr>
            <a:cxnSpLocks/>
          </p:cNvCxnSpPr>
          <p:nvPr/>
        </p:nvCxnSpPr>
        <p:spPr>
          <a:xfrm flipH="1">
            <a:off x="5968554" y="3852108"/>
            <a:ext cx="567602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DCFB6E6A-C286-0E48-BE1F-A8627B945303}"/>
              </a:ext>
            </a:extLst>
          </p:cNvPr>
          <p:cNvCxnSpPr>
            <a:cxnSpLocks/>
          </p:cNvCxnSpPr>
          <p:nvPr/>
        </p:nvCxnSpPr>
        <p:spPr>
          <a:xfrm flipV="1">
            <a:off x="11644579" y="1347560"/>
            <a:ext cx="0" cy="250454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654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84B3A9-F2BA-9642-9E6E-3ED13C26CA1D}"/>
              </a:ext>
            </a:extLst>
          </p:cNvPr>
          <p:cNvSpPr>
            <a:spLocks noGrp="1"/>
          </p:cNvSpPr>
          <p:nvPr>
            <p:ph type="sldNum" sz="quarter" idx="12"/>
          </p:nvPr>
        </p:nvSpPr>
        <p:spPr/>
        <p:txBody>
          <a:bodyPr/>
          <a:lstStyle/>
          <a:p>
            <a:fld id="{DD0A17F7-02ED-4BA6-9293-FD2D32B19D33}" type="slidenum">
              <a:rPr lang="en-US" smtClean="0"/>
              <a:pPr/>
              <a:t>15</a:t>
            </a:fld>
            <a:endParaRPr lang="en-US"/>
          </a:p>
        </p:txBody>
      </p:sp>
      <p:cxnSp>
        <p:nvCxnSpPr>
          <p:cNvPr id="5" name="Straight Connector 4">
            <a:extLst>
              <a:ext uri="{FF2B5EF4-FFF2-40B4-BE49-F238E27FC236}">
                <a16:creationId xmlns:a16="http://schemas.microsoft.com/office/drawing/2014/main" id="{753FDB14-F366-424D-AB68-6944F8BE4103}"/>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A4DE058-ECBF-0645-982B-AE1B2068A328}"/>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0277301-14B4-F544-B44A-8609C2DBE4FC}"/>
              </a:ext>
            </a:extLst>
          </p:cNvPr>
          <p:cNvSpPr txBox="1"/>
          <p:nvPr/>
        </p:nvSpPr>
        <p:spPr>
          <a:xfrm>
            <a:off x="265277" y="609600"/>
            <a:ext cx="5562600" cy="923330"/>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a:latin typeface="Arial" panose="020B0604020202020204" pitchFamily="34" charset="0"/>
                <a:cs typeface="Arial" panose="020B0604020202020204" pitchFamily="34" charset="0"/>
              </a:rPr>
              <a:t>Приходите од продажба на времето за рекламирање во 2019 година изнесувале </a:t>
            </a:r>
            <a:r>
              <a:rPr lang="mk-MK" sz="1200" dirty="0" smtClean="0">
                <a:latin typeface="Arial" panose="020B0604020202020204" pitchFamily="34" charset="0"/>
                <a:cs typeface="Arial" panose="020B0604020202020204" pitchFamily="34" charset="0"/>
              </a:rPr>
              <a:t>1.062,44 </a:t>
            </a:r>
            <a:r>
              <a:rPr lang="mk-MK" sz="1200" dirty="0">
                <a:latin typeface="Arial" panose="020B0604020202020204" pitchFamily="34" charset="0"/>
                <a:cs typeface="Arial" panose="020B0604020202020204" pitchFamily="34" charset="0"/>
              </a:rPr>
              <a:t>милиони денари и во однос на претходната година се зголемиле за 8,29%. </a:t>
            </a:r>
            <a:endParaRPr lang="x-none" sz="1200" dirty="0">
              <a:latin typeface="Arial" panose="020B0604020202020204" pitchFamily="34" charset="0"/>
              <a:cs typeface="Arial" panose="020B0604020202020204" pitchFamily="34" charset="0"/>
            </a:endParaRPr>
          </a:p>
        </p:txBody>
      </p:sp>
      <p:graphicFrame>
        <p:nvGraphicFramePr>
          <p:cNvPr id="14" name="Chart 13"/>
          <p:cNvGraphicFramePr>
            <a:graphicFrameLocks/>
          </p:cNvGraphicFramePr>
          <p:nvPr>
            <p:extLst>
              <p:ext uri="{D42A27DB-BD31-4B8C-83A1-F6EECF244321}">
                <p14:modId xmlns:p14="http://schemas.microsoft.com/office/powerpoint/2010/main" val="437144183"/>
              </p:ext>
            </p:extLst>
          </p:nvPr>
        </p:nvGraphicFramePr>
        <p:xfrm>
          <a:off x="265277" y="1916435"/>
          <a:ext cx="5205271" cy="22970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55612" y="1670214"/>
            <a:ext cx="4343400" cy="246221"/>
          </a:xfrm>
          <a:prstGeom prst="rect">
            <a:avLst/>
          </a:prstGeom>
          <a:noFill/>
        </p:spPr>
        <p:txBody>
          <a:bodyPr wrap="square" rtlCol="0">
            <a:spAutoFit/>
          </a:bodyPr>
          <a:lstStyle/>
          <a:p>
            <a:pPr algn="ctr"/>
            <a:r>
              <a:rPr lang="mk-MK" sz="1000" b="1" dirty="0" smtClean="0">
                <a:solidFill>
                  <a:schemeClr val="accent1">
                    <a:lumMod val="75000"/>
                  </a:schemeClr>
                </a:solidFill>
                <a:latin typeface="Arial" panose="020B0604020202020204" pitchFamily="34" charset="0"/>
                <a:cs typeface="Arial" panose="020B0604020202020204" pitchFamily="34" charset="0"/>
              </a:rPr>
              <a:t>Приходи од рекламирање (без ппр) во 2018 и во 2019 година</a:t>
            </a:r>
            <a:endParaRPr lang="en-US" sz="1000" b="1" dirty="0">
              <a:solidFill>
                <a:schemeClr val="accent1">
                  <a:lumMod val="75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944D734-34EC-CA40-AC9C-3B744E6CAF26}"/>
              </a:ext>
            </a:extLst>
          </p:cNvPr>
          <p:cNvSpPr txBox="1"/>
          <p:nvPr/>
        </p:nvSpPr>
        <p:spPr>
          <a:xfrm>
            <a:off x="6075444" y="680851"/>
            <a:ext cx="5638800" cy="144315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a:latin typeface="Arial" panose="020B0604020202020204" pitchFamily="34" charset="0"/>
                <a:cs typeface="Arial" panose="020B0604020202020204" pitchFamily="34" charset="0"/>
              </a:rPr>
              <a:t>Приходите од огласувачките компании се зголемиле за 6,63 милиони денари. ТВ Канал 5 прикажала за 30,65 милиони денари повеќе приходи од рекламирање отколку во 2018 година, а ТВ Сител 0,42 милиони денари повеќе. Останатите три телевизии оствариле помалку приходи од</a:t>
            </a:r>
            <a:r>
              <a:rPr lang="en-US" sz="1200" dirty="0">
                <a:latin typeface="Arial" panose="020B0604020202020204" pitchFamily="34" charset="0"/>
                <a:cs typeface="Arial" panose="020B0604020202020204" pitchFamily="34" charset="0"/>
              </a:rPr>
              <a:t> </a:t>
            </a:r>
            <a:r>
              <a:rPr lang="mk-MK" sz="1200" dirty="0">
                <a:latin typeface="Arial" panose="020B0604020202020204" pitchFamily="34" charset="0"/>
                <a:cs typeface="Arial" panose="020B0604020202020204" pitchFamily="34" charset="0"/>
              </a:rPr>
              <a:t>рекламирање отколку во претходната година</a:t>
            </a:r>
            <a:r>
              <a:rPr lang="mk-MK" sz="1200" dirty="0" smtClean="0">
                <a:latin typeface="Arial" panose="020B0604020202020204" pitchFamily="34" charset="0"/>
                <a:cs typeface="Arial" panose="020B0604020202020204" pitchFamily="34" charset="0"/>
              </a:rPr>
              <a:t>.</a:t>
            </a:r>
            <a:endParaRPr lang="x-none" sz="1200" dirty="0">
              <a:latin typeface="Arial" panose="020B0604020202020204" pitchFamily="34" charset="0"/>
              <a:cs typeface="Arial" panose="020B0604020202020204" pitchFamily="34" charset="0"/>
            </a:endParaRPr>
          </a:p>
        </p:txBody>
      </p:sp>
      <p:sp>
        <p:nvSpPr>
          <p:cNvPr id="8" name="Rectangle 7"/>
          <p:cNvSpPr/>
          <p:nvPr/>
        </p:nvSpPr>
        <p:spPr>
          <a:xfrm>
            <a:off x="206555" y="4507589"/>
            <a:ext cx="5589963" cy="2031325"/>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a:latin typeface="Arial" panose="020B0604020202020204" pitchFamily="34" charset="0"/>
                <a:cs typeface="Arial" panose="020B0604020202020204" pitchFamily="34" charset="0"/>
              </a:rPr>
              <a:t>Зголемувањето во најголема мера се должи на приходите што овие пет телевизии ги оствариле од платено политичко рекламирање, во вкупен износ од 101,22 милиони денари. </a:t>
            </a:r>
            <a:r>
              <a:rPr lang="mk-MK" sz="1200" dirty="0" smtClean="0">
                <a:latin typeface="Arial" panose="020B0604020202020204" pitchFamily="34" charset="0"/>
                <a:cs typeface="Arial" panose="020B0604020202020204" pitchFamily="34" charset="0"/>
              </a:rPr>
              <a:t>Од нив, 34,71 </a:t>
            </a:r>
            <a:r>
              <a:rPr lang="mk-MK" sz="1200" dirty="0">
                <a:latin typeface="Arial" panose="020B0604020202020204" pitchFamily="34" charset="0"/>
                <a:cs typeface="Arial" panose="020B0604020202020204" pitchFamily="34" charset="0"/>
              </a:rPr>
              <a:t>милион денари </a:t>
            </a:r>
            <a:r>
              <a:rPr lang="mk-MK" sz="1200" dirty="0" smtClean="0">
                <a:latin typeface="Arial" panose="020B0604020202020204" pitchFamily="34" charset="0"/>
                <a:cs typeface="Arial" panose="020B0604020202020204" pitchFamily="34" charset="0"/>
              </a:rPr>
              <a:t>прикажала ТВ </a:t>
            </a:r>
            <a:r>
              <a:rPr lang="mk-MK" sz="1200" dirty="0">
                <a:latin typeface="Arial" panose="020B0604020202020204" pitchFamily="34" charset="0"/>
                <a:cs typeface="Arial" panose="020B0604020202020204" pitchFamily="34" charset="0"/>
              </a:rPr>
              <a:t>Сител, 22,55 милиони денари </a:t>
            </a:r>
            <a:r>
              <a:rPr lang="mk-MK" sz="1200" dirty="0" smtClean="0">
                <a:latin typeface="Arial" panose="020B0604020202020204" pitchFamily="34" charset="0"/>
                <a:cs typeface="Arial" panose="020B0604020202020204" pitchFamily="34" charset="0"/>
              </a:rPr>
              <a:t>ТВ </a:t>
            </a:r>
            <a:r>
              <a:rPr lang="mk-MK" sz="1200" dirty="0">
                <a:latin typeface="Arial" panose="020B0604020202020204" pitchFamily="34" charset="0"/>
                <a:cs typeface="Arial" panose="020B0604020202020204" pitchFamily="34" charset="0"/>
              </a:rPr>
              <a:t>Канал 5, 21,04 милиони денари </a:t>
            </a:r>
            <a:r>
              <a:rPr lang="mk-MK" sz="1200" dirty="0" smtClean="0">
                <a:latin typeface="Arial" panose="020B0604020202020204" pitchFamily="34" charset="0"/>
                <a:cs typeface="Arial" panose="020B0604020202020204" pitchFamily="34" charset="0"/>
              </a:rPr>
              <a:t>ТВ </a:t>
            </a:r>
            <a:r>
              <a:rPr lang="mk-MK" sz="1200" dirty="0">
                <a:latin typeface="Arial" panose="020B0604020202020204" pitchFamily="34" charset="0"/>
                <a:cs typeface="Arial" panose="020B0604020202020204" pitchFamily="34" charset="0"/>
              </a:rPr>
              <a:t>Алсат-М, 13,23 милиони денари </a:t>
            </a:r>
            <a:r>
              <a:rPr lang="mk-MK" sz="1200" dirty="0" smtClean="0">
                <a:latin typeface="Arial" panose="020B0604020202020204" pitchFamily="34" charset="0"/>
                <a:cs typeface="Arial" panose="020B0604020202020204" pitchFamily="34" charset="0"/>
              </a:rPr>
              <a:t>ТВ </a:t>
            </a:r>
            <a:r>
              <a:rPr lang="mk-MK" sz="1200" dirty="0">
                <a:latin typeface="Arial" panose="020B0604020202020204" pitchFamily="34" charset="0"/>
                <a:cs typeface="Arial" panose="020B0604020202020204" pitchFamily="34" charset="0"/>
              </a:rPr>
              <a:t>Телма и </a:t>
            </a:r>
            <a:r>
              <a:rPr lang="mk-MK" sz="1200" dirty="0" smtClean="0">
                <a:latin typeface="Arial" panose="020B0604020202020204" pitchFamily="34" charset="0"/>
                <a:cs typeface="Arial" panose="020B0604020202020204" pitchFamily="34" charset="0"/>
              </a:rPr>
              <a:t>9,69 </a:t>
            </a:r>
            <a:r>
              <a:rPr lang="mk-MK" sz="1200" dirty="0">
                <a:latin typeface="Arial" panose="020B0604020202020204" pitchFamily="34" charset="0"/>
                <a:cs typeface="Arial" panose="020B0604020202020204" pitchFamily="34" charset="0"/>
              </a:rPr>
              <a:t>милиони денари </a:t>
            </a:r>
            <a:r>
              <a:rPr lang="mk-MK" sz="1200" dirty="0" smtClean="0">
                <a:latin typeface="Arial" panose="020B0604020202020204" pitchFamily="34" charset="0"/>
                <a:cs typeface="Arial" panose="020B0604020202020204" pitchFamily="34" charset="0"/>
              </a:rPr>
              <a:t>н </a:t>
            </a:r>
            <a:r>
              <a:rPr lang="mk-MK" sz="1200" dirty="0">
                <a:latin typeface="Arial" panose="020B0604020202020204" pitchFamily="34" charset="0"/>
                <a:cs typeface="Arial" panose="020B0604020202020204" pitchFamily="34" charset="0"/>
              </a:rPr>
              <a:t>ТВ Алфа.</a:t>
            </a:r>
            <a:endParaRPr lang="x-none" sz="1200" dirty="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endParaRPr lang="mk-MK" sz="1200" dirty="0" smtClean="0">
              <a:latin typeface="Arial" panose="020B0604020202020204" pitchFamily="34" charset="0"/>
              <a:cs typeface="Arial" panose="020B0604020202020204" pitchFamily="34" charset="0"/>
            </a:endParaRPr>
          </a:p>
        </p:txBody>
      </p:sp>
      <p:graphicFrame>
        <p:nvGraphicFramePr>
          <p:cNvPr id="23" name="Chart 22">
            <a:extLst>
              <a:ext uri="{FF2B5EF4-FFF2-40B4-BE49-F238E27FC236}">
                <a16:creationId xmlns:a16="http://schemas.microsoft.com/office/drawing/2014/main" id="{BE47393C-820E-9149-AD96-137DA37AC494}"/>
              </a:ext>
            </a:extLst>
          </p:cNvPr>
          <p:cNvGraphicFramePr>
            <a:graphicFrameLocks/>
          </p:cNvGraphicFramePr>
          <p:nvPr>
            <p:extLst>
              <p:ext uri="{D42A27DB-BD31-4B8C-83A1-F6EECF244321}">
                <p14:modId xmlns:p14="http://schemas.microsoft.com/office/powerpoint/2010/main" val="168803853"/>
              </p:ext>
            </p:extLst>
          </p:nvPr>
        </p:nvGraphicFramePr>
        <p:xfrm>
          <a:off x="6288365" y="2705192"/>
          <a:ext cx="5181600" cy="3016507"/>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1"/>
          <p:cNvSpPr>
            <a:spLocks noChangeArrowheads="1"/>
          </p:cNvSpPr>
          <p:nvPr/>
        </p:nvSpPr>
        <p:spPr bwMode="auto">
          <a:xfrm>
            <a:off x="6246811" y="2359284"/>
            <a:ext cx="5715000"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sz="10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Удел на </a:t>
            </a:r>
            <a:r>
              <a:rPr kumimoji="0" lang="mk-MK" sz="1000" b="1" i="0" u="none" strike="noStrike" cap="none" normalizeH="0" baseline="0" dirty="0" err="1" smtClean="0">
                <a:ln>
                  <a:noFill/>
                </a:ln>
                <a:solidFill>
                  <a:schemeClr val="accent1">
                    <a:lumMod val="75000"/>
                  </a:schemeClr>
                </a:solidFill>
                <a:effectLst/>
                <a:latin typeface="Arial" pitchFamily="34" charset="0"/>
                <a:ea typeface="Times New Roman" pitchFamily="18" charset="0"/>
                <a:cs typeface="Arial" pitchFamily="34" charset="0"/>
              </a:rPr>
              <a:t>терестријалните</a:t>
            </a:r>
            <a:r>
              <a:rPr kumimoji="0" lang="mk-MK" sz="10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 телевизии на државно ниво во приходите од рекламирање</a:t>
            </a:r>
            <a:endParaRPr kumimoji="0" lang="mk-MK" sz="18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extLst>
      <p:ext uri="{BB962C8B-B14F-4D97-AF65-F5344CB8AC3E}">
        <p14:creationId xmlns:p14="http://schemas.microsoft.com/office/powerpoint/2010/main" val="3493115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6D7E95-13D5-EF43-A3BC-D3AEC8319F4C}"/>
              </a:ext>
            </a:extLst>
          </p:cNvPr>
          <p:cNvSpPr>
            <a:spLocks noGrp="1"/>
          </p:cNvSpPr>
          <p:nvPr>
            <p:ph type="sldNum" sz="quarter" idx="12"/>
          </p:nvPr>
        </p:nvSpPr>
        <p:spPr/>
        <p:txBody>
          <a:bodyPr/>
          <a:lstStyle/>
          <a:p>
            <a:fld id="{DD0A17F7-02ED-4BA6-9293-FD2D32B19D33}" type="slidenum">
              <a:rPr lang="en-US" smtClean="0"/>
              <a:pPr/>
              <a:t>16</a:t>
            </a:fld>
            <a:endParaRPr lang="en-US"/>
          </a:p>
        </p:txBody>
      </p:sp>
      <p:cxnSp>
        <p:nvCxnSpPr>
          <p:cNvPr id="5" name="Straight Connector 4">
            <a:extLst>
              <a:ext uri="{FF2B5EF4-FFF2-40B4-BE49-F238E27FC236}">
                <a16:creationId xmlns:a16="http://schemas.microsoft.com/office/drawing/2014/main" id="{ACB2109C-0BB2-3240-B5C9-A471CACE4173}"/>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538D9E3-9326-C545-ADF3-B3F85CF0E5A8}"/>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8D5FDCF-B1C1-6C44-A756-A720B49ED133}"/>
              </a:ext>
            </a:extLst>
          </p:cNvPr>
          <p:cNvSpPr txBox="1"/>
          <p:nvPr/>
        </p:nvSpPr>
        <p:spPr>
          <a:xfrm>
            <a:off x="112712" y="843352"/>
            <a:ext cx="5562600" cy="612155"/>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a:latin typeface="Arial" panose="020B0604020202020204" pitchFamily="34" charset="0"/>
                <a:cs typeface="Arial" panose="020B0604020202020204" pitchFamily="34" charset="0"/>
              </a:rPr>
              <a:t>Вкупните трошоци на овие пет телевизии изнесувале 1.</a:t>
            </a:r>
            <a:r>
              <a:rPr lang="en-US" sz="1200" dirty="0">
                <a:latin typeface="Arial" panose="020B0604020202020204" pitchFamily="34" charset="0"/>
                <a:cs typeface="Arial" panose="020B0604020202020204" pitchFamily="34" charset="0"/>
              </a:rPr>
              <a:t>061</a:t>
            </a:r>
            <a:r>
              <a:rPr lang="mk-MK"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47</a:t>
            </a:r>
            <a:r>
              <a:rPr lang="mk-MK" sz="1200" dirty="0">
                <a:latin typeface="Arial" panose="020B0604020202020204" pitchFamily="34" charset="0"/>
                <a:cs typeface="Arial" panose="020B0604020202020204" pitchFamily="34" charset="0"/>
              </a:rPr>
              <a:t> милиони денари</a:t>
            </a:r>
            <a:r>
              <a:rPr lang="en-US" sz="1200" dirty="0">
                <a:latin typeface="Arial" panose="020B0604020202020204" pitchFamily="34" charset="0"/>
                <a:cs typeface="Arial" panose="020B0604020202020204" pitchFamily="34" charset="0"/>
              </a:rPr>
              <a:t> </a:t>
            </a:r>
            <a:r>
              <a:rPr lang="mk-MK" sz="1200" dirty="0">
                <a:latin typeface="Arial" panose="020B0604020202020204" pitchFamily="34" charset="0"/>
                <a:cs typeface="Arial" panose="020B0604020202020204" pitchFamily="34" charset="0"/>
              </a:rPr>
              <a:t>и се зголемиле за 3,57% во однос на 2018 година.</a:t>
            </a:r>
            <a:endParaRPr lang="en-US" sz="1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28A9D14-0684-4447-9B7B-4A80D1398360}"/>
              </a:ext>
            </a:extLst>
          </p:cNvPr>
          <p:cNvSpPr txBox="1"/>
          <p:nvPr/>
        </p:nvSpPr>
        <p:spPr>
          <a:xfrm>
            <a:off x="271185" y="4837981"/>
            <a:ext cx="5289827" cy="1477328"/>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a:latin typeface="Arial" panose="020B0604020202020204" pitchFamily="34" charset="0"/>
                <a:cs typeface="Arial" panose="020B0604020202020204" pitchFamily="34" charset="0"/>
              </a:rPr>
              <a:t>Само ТВ</a:t>
            </a:r>
            <a:r>
              <a:rPr lang="en-US" sz="1200" dirty="0">
                <a:latin typeface="Arial" panose="020B0604020202020204" pitchFamily="34" charset="0"/>
                <a:cs typeface="Arial" panose="020B0604020202020204" pitchFamily="34" charset="0"/>
              </a:rPr>
              <a:t> </a:t>
            </a:r>
            <a:r>
              <a:rPr lang="mk-MK" sz="1200" dirty="0">
                <a:latin typeface="Arial" panose="020B0604020202020204" pitchFamily="34" charset="0"/>
                <a:cs typeface="Arial" panose="020B0604020202020204" pitchFamily="34" charset="0"/>
              </a:rPr>
              <a:t>Канал 5 и ТВ Сител потрошиле повеќе отколку во претходната година, и тоа ТВ Канал 5 за </a:t>
            </a:r>
            <a:r>
              <a:rPr lang="en-US" sz="1200" dirty="0">
                <a:latin typeface="Arial" panose="020B0604020202020204" pitchFamily="34" charset="0"/>
                <a:cs typeface="Arial" panose="020B0604020202020204" pitchFamily="34" charset="0"/>
              </a:rPr>
              <a:t>19,14</a:t>
            </a:r>
            <a:r>
              <a:rPr lang="en-US" sz="1200" dirty="0" smtClean="0">
                <a:latin typeface="Arial" panose="020B0604020202020204" pitchFamily="34" charset="0"/>
                <a:cs typeface="Arial" panose="020B0604020202020204" pitchFamily="34" charset="0"/>
              </a:rPr>
              <a:t>%</a:t>
            </a:r>
            <a:r>
              <a:rPr lang="mk-MK" sz="1200" dirty="0" smtClean="0">
                <a:latin typeface="Arial" panose="020B0604020202020204" pitchFamily="34" charset="0"/>
                <a:cs typeface="Arial" panose="020B0604020202020204" pitchFamily="34" charset="0"/>
              </a:rPr>
              <a:t>, </a:t>
            </a:r>
            <a:r>
              <a:rPr lang="mk-MK" sz="1200" dirty="0">
                <a:latin typeface="Arial" panose="020B0604020202020204" pitchFamily="34" charset="0"/>
                <a:cs typeface="Arial" panose="020B0604020202020204" pitchFamily="34" charset="0"/>
              </a:rPr>
              <a:t>а ТВ Сител за 9,53</a:t>
            </a:r>
            <a:r>
              <a:rPr lang="mk-MK" sz="1200" dirty="0" smtClean="0">
                <a:latin typeface="Arial" panose="020B0604020202020204" pitchFamily="34" charset="0"/>
                <a:cs typeface="Arial" panose="020B0604020202020204" pitchFamily="34" charset="0"/>
              </a:rPr>
              <a:t>% повеќе. </a:t>
            </a:r>
            <a:r>
              <a:rPr lang="mk-MK" sz="1200" dirty="0">
                <a:latin typeface="Arial" panose="020B0604020202020204" pitchFamily="34" charset="0"/>
                <a:cs typeface="Arial" panose="020B0604020202020204" pitchFamily="34" charset="0"/>
              </a:rPr>
              <a:t>Останатите три телевизии ги намалиле трошоците од своето работење. ТВ Алфа ги намалила </a:t>
            </a:r>
            <a:r>
              <a:rPr lang="mk-MK" sz="1200" dirty="0" smtClean="0">
                <a:latin typeface="Arial" panose="020B0604020202020204" pitchFamily="34" charset="0"/>
                <a:cs typeface="Arial" panose="020B0604020202020204" pitchFamily="34" charset="0"/>
              </a:rPr>
              <a:t>за </a:t>
            </a:r>
            <a:r>
              <a:rPr lang="en-US" sz="1200" dirty="0">
                <a:latin typeface="Arial" panose="020B0604020202020204" pitchFamily="34" charset="0"/>
                <a:cs typeface="Arial" panose="020B0604020202020204" pitchFamily="34" charset="0"/>
              </a:rPr>
              <a:t>13,99%, </a:t>
            </a:r>
            <a:r>
              <a:rPr lang="mk-MK" sz="1200" dirty="0">
                <a:latin typeface="Arial" panose="020B0604020202020204" pitchFamily="34" charset="0"/>
                <a:cs typeface="Arial" panose="020B0604020202020204" pitchFamily="34" charset="0"/>
              </a:rPr>
              <a:t>ТВ Телма за </a:t>
            </a:r>
            <a:r>
              <a:rPr lang="mk-MK" sz="1200" dirty="0" smtClean="0">
                <a:latin typeface="Arial" panose="020B0604020202020204" pitchFamily="34" charset="0"/>
                <a:cs typeface="Arial" panose="020B0604020202020204" pitchFamily="34" charset="0"/>
              </a:rPr>
              <a:t>13,7</a:t>
            </a:r>
            <a:r>
              <a:rPr lang="en-US" sz="1200" dirty="0" smtClean="0">
                <a:latin typeface="Arial" panose="020B0604020202020204" pitchFamily="34" charset="0"/>
                <a:cs typeface="Arial" panose="020B0604020202020204" pitchFamily="34" charset="0"/>
              </a:rPr>
              <a:t>2</a:t>
            </a:r>
            <a:r>
              <a:rPr lang="mk-MK" sz="1200" dirty="0" smtClean="0">
                <a:latin typeface="Arial" panose="020B0604020202020204" pitchFamily="34" charset="0"/>
                <a:cs typeface="Arial" panose="020B0604020202020204" pitchFamily="34" charset="0"/>
              </a:rPr>
              <a:t>% </a:t>
            </a:r>
            <a:r>
              <a:rPr lang="mk-MK" sz="1200" dirty="0">
                <a:latin typeface="Arial" panose="020B0604020202020204" pitchFamily="34" charset="0"/>
                <a:cs typeface="Arial" panose="020B0604020202020204" pitchFamily="34" charset="0"/>
              </a:rPr>
              <a:t>и ТВ </a:t>
            </a:r>
            <a:r>
              <a:rPr lang="mk-MK" sz="1200" dirty="0" err="1" smtClean="0">
                <a:latin typeface="Arial" panose="020B0604020202020204" pitchFamily="34" charset="0"/>
                <a:cs typeface="Arial" panose="020B0604020202020204" pitchFamily="34" charset="0"/>
              </a:rPr>
              <a:t>Алсат-М</a:t>
            </a:r>
            <a:r>
              <a:rPr lang="mk-MK" sz="1200" dirty="0" smtClean="0">
                <a:latin typeface="Arial" panose="020B0604020202020204" pitchFamily="34" charset="0"/>
                <a:cs typeface="Arial" panose="020B0604020202020204" pitchFamily="34" charset="0"/>
              </a:rPr>
              <a:t> </a:t>
            </a:r>
            <a:r>
              <a:rPr lang="mk-MK" sz="1200" dirty="0">
                <a:latin typeface="Arial" panose="020B0604020202020204" pitchFamily="34" charset="0"/>
                <a:cs typeface="Arial" panose="020B0604020202020204" pitchFamily="34" charset="0"/>
              </a:rPr>
              <a:t>за незначителни </a:t>
            </a:r>
            <a:r>
              <a:rPr lang="mk-MK" sz="1200" dirty="0" smtClean="0">
                <a:latin typeface="Arial" panose="020B0604020202020204" pitchFamily="34" charset="0"/>
                <a:cs typeface="Arial" panose="020B0604020202020204" pitchFamily="34" charset="0"/>
              </a:rPr>
              <a:t>0,3</a:t>
            </a:r>
            <a:r>
              <a:rPr lang="en-US" sz="1200" dirty="0" smtClean="0">
                <a:latin typeface="Arial" panose="020B0604020202020204" pitchFamily="34" charset="0"/>
                <a:cs typeface="Arial" panose="020B0604020202020204" pitchFamily="34" charset="0"/>
              </a:rPr>
              <a:t>1</a:t>
            </a:r>
            <a:r>
              <a:rPr lang="mk-MK" sz="1200" dirty="0" smtClean="0">
                <a:latin typeface="Arial" panose="020B0604020202020204" pitchFamily="34" charset="0"/>
                <a:cs typeface="Arial" panose="020B0604020202020204" pitchFamily="34" charset="0"/>
              </a:rPr>
              <a:t>%.</a:t>
            </a:r>
            <a:endParaRPr lang="mk-MK" sz="1200" dirty="0">
              <a:latin typeface="Arial" panose="020B0604020202020204"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16CAECE5-4B8A-064E-8CC9-E925E4D3D805}"/>
              </a:ext>
            </a:extLst>
          </p:cNvPr>
          <p:cNvGraphicFramePr>
            <a:graphicFrameLocks/>
          </p:cNvGraphicFramePr>
          <p:nvPr>
            <p:extLst>
              <p:ext uri="{D42A27DB-BD31-4B8C-83A1-F6EECF244321}">
                <p14:modId xmlns:p14="http://schemas.microsoft.com/office/powerpoint/2010/main" val="630690942"/>
              </p:ext>
            </p:extLst>
          </p:nvPr>
        </p:nvGraphicFramePr>
        <p:xfrm>
          <a:off x="458482" y="2607740"/>
          <a:ext cx="4328592" cy="1829068"/>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67005A14-B5C9-604F-B04E-CBA6DDE209FD}"/>
              </a:ext>
            </a:extLst>
          </p:cNvPr>
          <p:cNvSpPr txBox="1"/>
          <p:nvPr/>
        </p:nvSpPr>
        <p:spPr>
          <a:xfrm>
            <a:off x="493712" y="1863358"/>
            <a:ext cx="45720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трошоци</a:t>
            </a:r>
            <a:endParaRPr lang="x-none" sz="1400" dirty="0">
              <a:solidFill>
                <a:schemeClr val="bg1"/>
              </a:solidFill>
              <a:latin typeface="Arial" panose="020B0604020202020204" pitchFamily="34" charset="0"/>
              <a:cs typeface="Arial" panose="020B0604020202020204" pitchFamily="34" charset="0"/>
            </a:endParaRPr>
          </a:p>
        </p:txBody>
      </p:sp>
      <p:sp>
        <p:nvSpPr>
          <p:cNvPr id="12" name="Right Triangle 11">
            <a:extLst>
              <a:ext uri="{FF2B5EF4-FFF2-40B4-BE49-F238E27FC236}">
                <a16:creationId xmlns:a16="http://schemas.microsoft.com/office/drawing/2014/main" id="{729EC07B-2BC6-DF47-A0DB-14DF71E33A5C}"/>
              </a:ext>
            </a:extLst>
          </p:cNvPr>
          <p:cNvSpPr/>
          <p:nvPr/>
        </p:nvSpPr>
        <p:spPr>
          <a:xfrm rot="10800000">
            <a:off x="341312" y="2201744"/>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cxnSp>
        <p:nvCxnSpPr>
          <p:cNvPr id="13" name="Straight Arrow Connector 12">
            <a:extLst>
              <a:ext uri="{FF2B5EF4-FFF2-40B4-BE49-F238E27FC236}">
                <a16:creationId xmlns:a16="http://schemas.microsoft.com/office/drawing/2014/main" id="{1F6ADF0F-59F2-6A48-9AC1-4B3AA57219C3}"/>
              </a:ext>
            </a:extLst>
          </p:cNvPr>
          <p:cNvCxnSpPr>
            <a:cxnSpLocks/>
          </p:cNvCxnSpPr>
          <p:nvPr/>
        </p:nvCxnSpPr>
        <p:spPr>
          <a:xfrm>
            <a:off x="631015" y="3255574"/>
            <a:ext cx="2743200" cy="533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9FDEBD79-8374-EA4D-8FCB-9DC22C721128}"/>
              </a:ext>
            </a:extLst>
          </p:cNvPr>
          <p:cNvCxnSpPr>
            <a:cxnSpLocks/>
          </p:cNvCxnSpPr>
          <p:nvPr/>
        </p:nvCxnSpPr>
        <p:spPr>
          <a:xfrm flipV="1">
            <a:off x="3374216" y="3429000"/>
            <a:ext cx="914400" cy="3394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aphicFrame>
        <p:nvGraphicFramePr>
          <p:cNvPr id="18" name="Chart 17">
            <a:extLst>
              <a:ext uri="{FF2B5EF4-FFF2-40B4-BE49-F238E27FC236}">
                <a16:creationId xmlns:a16="http://schemas.microsoft.com/office/drawing/2014/main" id="{FD307DB4-740F-5349-9738-84E53C711B6B}"/>
              </a:ext>
            </a:extLst>
          </p:cNvPr>
          <p:cNvGraphicFramePr>
            <a:graphicFrameLocks/>
          </p:cNvGraphicFramePr>
          <p:nvPr>
            <p:extLst>
              <p:ext uri="{D42A27DB-BD31-4B8C-83A1-F6EECF244321}">
                <p14:modId xmlns:p14="http://schemas.microsoft.com/office/powerpoint/2010/main" val="3518976122"/>
              </p:ext>
            </p:extLst>
          </p:nvPr>
        </p:nvGraphicFramePr>
        <p:xfrm>
          <a:off x="6039356" y="1398770"/>
          <a:ext cx="5657690" cy="3048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F2F200C4-7F79-8947-A8B8-B2A35F1D455E}"/>
              </a:ext>
            </a:extLst>
          </p:cNvPr>
          <p:cNvSpPr txBox="1"/>
          <p:nvPr/>
        </p:nvSpPr>
        <p:spPr>
          <a:xfrm>
            <a:off x="6002417" y="4837981"/>
            <a:ext cx="5791200" cy="8891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a:latin typeface="Arial" panose="020B0604020202020204" pitchFamily="34" charset="0"/>
                <a:cs typeface="Arial" panose="020B0604020202020204" pitchFamily="34" charset="0"/>
              </a:rPr>
              <a:t>Како </a:t>
            </a:r>
            <a:r>
              <a:rPr lang="mk-MK" sz="1200" dirty="0" smtClean="0">
                <a:latin typeface="Arial" panose="020B0604020202020204" pitchFamily="34" charset="0"/>
                <a:cs typeface="Arial" panose="020B0604020202020204" pitchFamily="34" charset="0"/>
              </a:rPr>
              <a:t>и во </a:t>
            </a:r>
            <a:r>
              <a:rPr lang="mk-MK" sz="1200" dirty="0">
                <a:latin typeface="Arial" panose="020B0604020202020204" pitchFamily="34" charset="0"/>
                <a:cs typeface="Arial" panose="020B0604020202020204" pitchFamily="34" charset="0"/>
              </a:rPr>
              <a:t>претходните </a:t>
            </a:r>
            <a:r>
              <a:rPr lang="mk-MK" sz="1200" dirty="0" smtClean="0">
                <a:latin typeface="Arial" panose="020B0604020202020204" pitchFamily="34" charset="0"/>
                <a:cs typeface="Arial" panose="020B0604020202020204" pitchFamily="34" charset="0"/>
              </a:rPr>
              <a:t>четири години, </a:t>
            </a:r>
            <a:r>
              <a:rPr lang="mk-MK" sz="1200" dirty="0">
                <a:latin typeface="Arial" panose="020B0604020202020204" pitchFamily="34" charset="0"/>
                <a:cs typeface="Arial" panose="020B0604020202020204" pitchFamily="34" charset="0"/>
              </a:rPr>
              <a:t>највисоки трошоци во </a:t>
            </a:r>
            <a:r>
              <a:rPr lang="mk-MK" sz="1200" dirty="0" smtClean="0">
                <a:latin typeface="Arial" panose="020B0604020202020204" pitchFamily="34" charset="0"/>
                <a:cs typeface="Arial" panose="020B0604020202020204" pitchFamily="34" charset="0"/>
              </a:rPr>
              <a:t>анализираната </a:t>
            </a:r>
            <a:r>
              <a:rPr lang="mk-MK" sz="1200" dirty="0">
                <a:latin typeface="Arial" panose="020B0604020202020204" pitchFamily="34" charset="0"/>
                <a:cs typeface="Arial" panose="020B0604020202020204" pitchFamily="34" charset="0"/>
              </a:rPr>
              <a:t>година направила ТВ Сител – 452,32 милиони денари, а најниски ТВ Алфа- 93,45 милиони денари.</a:t>
            </a:r>
            <a:endParaRPr lang="x-none" sz="1200" dirty="0">
              <a:latin typeface="Arial" panose="020B0604020202020204" pitchFamily="34" charset="0"/>
              <a:cs typeface="Arial" panose="020B0604020202020204" pitchFamily="34" charset="0"/>
            </a:endParaRPr>
          </a:p>
        </p:txBody>
      </p:sp>
      <p:sp>
        <p:nvSpPr>
          <p:cNvPr id="16" name="Rectangle 15"/>
          <p:cNvSpPr/>
          <p:nvPr/>
        </p:nvSpPr>
        <p:spPr>
          <a:xfrm>
            <a:off x="5772149" y="1149429"/>
            <a:ext cx="6092825" cy="400110"/>
          </a:xfrm>
          <a:prstGeom prst="rect">
            <a:avLst/>
          </a:prstGeom>
        </p:spPr>
        <p:txBody>
          <a:bodyPr>
            <a:spAutoFit/>
          </a:bodyPr>
          <a:lstStyle/>
          <a:p>
            <a:pPr algn="ctr"/>
            <a:r>
              <a:rPr lang="mk-MK" sz="1000" b="1" dirty="0" smtClean="0">
                <a:solidFill>
                  <a:schemeClr val="accent1">
                    <a:lumMod val="75000"/>
                  </a:schemeClr>
                </a:solidFill>
                <a:latin typeface="Arial" pitchFamily="34" charset="0"/>
                <a:cs typeface="Arial" pitchFamily="34" charset="0"/>
              </a:rPr>
              <a:t>Движење на вкупните трошоци на </a:t>
            </a:r>
            <a:r>
              <a:rPr lang="mk-MK" sz="1000" b="1" dirty="0" err="1" smtClean="0">
                <a:solidFill>
                  <a:schemeClr val="accent1">
                    <a:lumMod val="75000"/>
                  </a:schemeClr>
                </a:solidFill>
                <a:latin typeface="Arial" pitchFamily="34" charset="0"/>
                <a:cs typeface="Arial" pitchFamily="34" charset="0"/>
              </a:rPr>
              <a:t>терестријалните</a:t>
            </a:r>
            <a:r>
              <a:rPr lang="mk-MK" sz="1000" b="1" dirty="0" smtClean="0">
                <a:solidFill>
                  <a:schemeClr val="accent1">
                    <a:lumMod val="75000"/>
                  </a:schemeClr>
                </a:solidFill>
                <a:latin typeface="Arial" pitchFamily="34" charset="0"/>
                <a:cs typeface="Arial" pitchFamily="34" charset="0"/>
              </a:rPr>
              <a:t> телевизии на државно ниво во последните пет години</a:t>
            </a:r>
            <a:endParaRPr lang="en-US" sz="1000" b="1" dirty="0">
              <a:solidFill>
                <a:schemeClr val="accent1">
                  <a:lumMod val="75000"/>
                </a:schemeClr>
              </a:solidFill>
              <a:latin typeface="Arial" pitchFamily="34" charset="0"/>
              <a:cs typeface="Arial" pitchFamily="34" charset="0"/>
            </a:endParaRPr>
          </a:p>
        </p:txBody>
      </p:sp>
      <p:sp>
        <p:nvSpPr>
          <p:cNvPr id="17" name="TextBox 16"/>
          <p:cNvSpPr txBox="1"/>
          <p:nvPr/>
        </p:nvSpPr>
        <p:spPr>
          <a:xfrm>
            <a:off x="1085706" y="3472935"/>
            <a:ext cx="685800" cy="246221"/>
          </a:xfrm>
          <a:prstGeom prst="rect">
            <a:avLst/>
          </a:prstGeom>
          <a:noFill/>
        </p:spPr>
        <p:txBody>
          <a:bodyPr wrap="square" rtlCol="0">
            <a:spAutoFit/>
          </a:bodyPr>
          <a:lstStyle/>
          <a:p>
            <a:r>
              <a:rPr lang="mk-MK" sz="1000" dirty="0" smtClean="0">
                <a:latin typeface="Arial" pitchFamily="34" charset="0"/>
                <a:cs typeface="Arial" pitchFamily="34" charset="0"/>
              </a:rPr>
              <a:t>-14,6%</a:t>
            </a:r>
            <a:endParaRPr lang="en-US" sz="1000" dirty="0">
              <a:latin typeface="Arial" pitchFamily="34" charset="0"/>
              <a:cs typeface="Arial" pitchFamily="34" charset="0"/>
            </a:endParaRPr>
          </a:p>
        </p:txBody>
      </p:sp>
      <p:sp>
        <p:nvSpPr>
          <p:cNvPr id="19" name="TextBox 18"/>
          <p:cNvSpPr txBox="1"/>
          <p:nvPr/>
        </p:nvSpPr>
        <p:spPr>
          <a:xfrm>
            <a:off x="1883297" y="3604308"/>
            <a:ext cx="685800" cy="246221"/>
          </a:xfrm>
          <a:prstGeom prst="rect">
            <a:avLst/>
          </a:prstGeom>
          <a:noFill/>
        </p:spPr>
        <p:txBody>
          <a:bodyPr wrap="square" rtlCol="0">
            <a:spAutoFit/>
          </a:bodyPr>
          <a:lstStyle/>
          <a:p>
            <a:r>
              <a:rPr lang="mk-MK" sz="1000" dirty="0" smtClean="0">
                <a:latin typeface="Arial" pitchFamily="34" charset="0"/>
                <a:cs typeface="Arial" pitchFamily="34" charset="0"/>
              </a:rPr>
              <a:t>-5,27%</a:t>
            </a:r>
            <a:endParaRPr lang="en-US" sz="1000" dirty="0">
              <a:latin typeface="Arial" pitchFamily="34" charset="0"/>
              <a:cs typeface="Arial" pitchFamily="34" charset="0"/>
            </a:endParaRPr>
          </a:p>
        </p:txBody>
      </p:sp>
      <p:sp>
        <p:nvSpPr>
          <p:cNvPr id="20" name="TextBox 19"/>
          <p:cNvSpPr txBox="1"/>
          <p:nvPr/>
        </p:nvSpPr>
        <p:spPr>
          <a:xfrm>
            <a:off x="2666138" y="3788974"/>
            <a:ext cx="685800" cy="246221"/>
          </a:xfrm>
          <a:prstGeom prst="rect">
            <a:avLst/>
          </a:prstGeom>
          <a:noFill/>
        </p:spPr>
        <p:txBody>
          <a:bodyPr wrap="square" rtlCol="0">
            <a:spAutoFit/>
          </a:bodyPr>
          <a:lstStyle/>
          <a:p>
            <a:r>
              <a:rPr lang="mk-MK" sz="1000" dirty="0" smtClean="0">
                <a:latin typeface="Arial" pitchFamily="34" charset="0"/>
                <a:cs typeface="Arial" pitchFamily="34" charset="0"/>
              </a:rPr>
              <a:t>-0,17%</a:t>
            </a:r>
            <a:endParaRPr lang="en-US" sz="1000" dirty="0">
              <a:latin typeface="Arial" pitchFamily="34" charset="0"/>
              <a:cs typeface="Arial" pitchFamily="34" charset="0"/>
            </a:endParaRPr>
          </a:p>
        </p:txBody>
      </p:sp>
      <p:sp>
        <p:nvSpPr>
          <p:cNvPr id="22" name="TextBox 21"/>
          <p:cNvSpPr txBox="1"/>
          <p:nvPr/>
        </p:nvSpPr>
        <p:spPr>
          <a:xfrm>
            <a:off x="3602817" y="3679191"/>
            <a:ext cx="685800" cy="246221"/>
          </a:xfrm>
          <a:prstGeom prst="rect">
            <a:avLst/>
          </a:prstGeom>
          <a:noFill/>
        </p:spPr>
        <p:txBody>
          <a:bodyPr wrap="square" rtlCol="0">
            <a:spAutoFit/>
          </a:bodyPr>
          <a:lstStyle/>
          <a:p>
            <a:r>
              <a:rPr lang="mk-MK" sz="1000" dirty="0" smtClean="0">
                <a:latin typeface="Arial" pitchFamily="34" charset="0"/>
                <a:cs typeface="Arial" pitchFamily="34" charset="0"/>
              </a:rPr>
              <a:t>3,57%</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1500960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3D2260-4CC5-184A-AC44-EBDC1019C567}"/>
              </a:ext>
            </a:extLst>
          </p:cNvPr>
          <p:cNvSpPr>
            <a:spLocks noGrp="1"/>
          </p:cNvSpPr>
          <p:nvPr>
            <p:ph type="sldNum" sz="quarter" idx="12"/>
          </p:nvPr>
        </p:nvSpPr>
        <p:spPr/>
        <p:txBody>
          <a:bodyPr/>
          <a:lstStyle/>
          <a:p>
            <a:fld id="{DD0A17F7-02ED-4BA6-9293-FD2D32B19D33}" type="slidenum">
              <a:rPr lang="en-US" smtClean="0"/>
              <a:pPr/>
              <a:t>17</a:t>
            </a:fld>
            <a:endParaRPr lang="en-US"/>
          </a:p>
        </p:txBody>
      </p:sp>
      <p:cxnSp>
        <p:nvCxnSpPr>
          <p:cNvPr id="5" name="Straight Connector 4">
            <a:extLst>
              <a:ext uri="{FF2B5EF4-FFF2-40B4-BE49-F238E27FC236}">
                <a16:creationId xmlns:a16="http://schemas.microsoft.com/office/drawing/2014/main" id="{9B8C33C1-3FD1-E041-ABC9-CE98606C3599}"/>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EEB31C85-6716-F049-A271-3EC56631DC82}"/>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DE27B3-E592-E64D-8C12-8ABA8D77A8A3}"/>
              </a:ext>
            </a:extLst>
          </p:cNvPr>
          <p:cNvSpPr txBox="1"/>
          <p:nvPr/>
        </p:nvSpPr>
        <p:spPr>
          <a:xfrm>
            <a:off x="138960" y="647266"/>
            <a:ext cx="5955451" cy="1754326"/>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a:latin typeface="Arial" panose="020B0604020202020204" pitchFamily="34" charset="0"/>
                <a:cs typeface="Arial" panose="020B0604020202020204" pitchFamily="34" charset="0"/>
              </a:rPr>
              <a:t>Во 2019 година, 66,83% од вкупните трошоци на терестријалните </a:t>
            </a:r>
            <a:r>
              <a:rPr lang="mk-MK" sz="1200" dirty="0" smtClean="0">
                <a:latin typeface="Arial" panose="020B0604020202020204" pitchFamily="34" charset="0"/>
                <a:cs typeface="Arial" panose="020B0604020202020204" pitchFamily="34" charset="0"/>
              </a:rPr>
              <a:t>телевизии </a:t>
            </a:r>
            <a:r>
              <a:rPr lang="mk-MK" sz="1200" dirty="0">
                <a:latin typeface="Arial" panose="020B0604020202020204" pitchFamily="34" charset="0"/>
                <a:cs typeface="Arial" panose="020B0604020202020204" pitchFamily="34" charset="0"/>
              </a:rPr>
              <a:t>на државно ниво биле директни трошоци за создавање програма. </a:t>
            </a:r>
            <a:endParaRPr lang="en-US" sz="1200" dirty="0" smtClean="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mk-MK" sz="1200" dirty="0">
                <a:latin typeface="Arial" panose="020B0604020202020204" pitchFamily="34" charset="0"/>
                <a:cs typeface="Arial" panose="020B0604020202020204" pitchFamily="34" charset="0"/>
              </a:rPr>
              <a:t>Н</a:t>
            </a:r>
            <a:r>
              <a:rPr lang="mk-MK" sz="1200" dirty="0" smtClean="0">
                <a:latin typeface="Arial" panose="020B0604020202020204" pitchFamily="34" charset="0"/>
                <a:cs typeface="Arial" panose="020B0604020202020204" pitchFamily="34" charset="0"/>
              </a:rPr>
              <a:t>ајмногу </a:t>
            </a:r>
            <a:r>
              <a:rPr lang="mk-MK" sz="1200" dirty="0">
                <a:latin typeface="Arial" panose="020B0604020202020204" pitchFamily="34" charset="0"/>
                <a:cs typeface="Arial" panose="020B0604020202020204" pitchFamily="34" charset="0"/>
              </a:rPr>
              <a:t>средства биле издвоени за </a:t>
            </a:r>
            <a:r>
              <a:rPr lang="mk-MK" sz="1200" dirty="0" smtClean="0">
                <a:latin typeface="Arial" panose="020B0604020202020204" pitchFamily="34" charset="0"/>
                <a:cs typeface="Arial" panose="020B0604020202020204" pitchFamily="34" charset="0"/>
              </a:rPr>
              <a:t>набавка </a:t>
            </a:r>
            <a:r>
              <a:rPr lang="mk-MK" sz="1200" dirty="0">
                <a:latin typeface="Arial" panose="020B0604020202020204" pitchFamily="34" charset="0"/>
                <a:cs typeface="Arial" panose="020B0604020202020204" pitchFamily="34" charset="0"/>
              </a:rPr>
              <a:t>на содржини </a:t>
            </a:r>
            <a:r>
              <a:rPr lang="en-US" sz="1200" dirty="0">
                <a:latin typeface="Arial" panose="020B0604020202020204" pitchFamily="34" charset="0"/>
                <a:cs typeface="Arial" panose="020B0604020202020204" pitchFamily="34" charset="0"/>
              </a:rPr>
              <a:t>(</a:t>
            </a:r>
            <a:r>
              <a:rPr lang="mk-MK" sz="1200" dirty="0">
                <a:latin typeface="Arial" panose="020B0604020202020204" pitchFamily="34" charset="0"/>
                <a:cs typeface="Arial" panose="020B0604020202020204" pitchFamily="34" charset="0"/>
              </a:rPr>
              <a:t>367,46 милиони денари</a:t>
            </a:r>
            <a:r>
              <a:rPr lang="en-US" sz="1200" dirty="0" smtClean="0">
                <a:latin typeface="Arial" panose="020B0604020202020204" pitchFamily="34" charset="0"/>
                <a:cs typeface="Arial" panose="020B0604020202020204" pitchFamily="34" charset="0"/>
              </a:rPr>
              <a:t>)</a:t>
            </a:r>
            <a:r>
              <a:rPr lang="mk-MK" sz="1200" dirty="0" smtClean="0">
                <a:latin typeface="Arial" panose="020B0604020202020204" pitchFamily="34" charset="0"/>
                <a:cs typeface="Arial" panose="020B0604020202020204" pitchFamily="34" charset="0"/>
              </a:rPr>
              <a:t> </a:t>
            </a:r>
            <a:r>
              <a:rPr lang="mk-MK" sz="1200" dirty="0">
                <a:latin typeface="Arial" panose="020B0604020202020204" pitchFamily="34" charset="0"/>
                <a:cs typeface="Arial" panose="020B0604020202020204" pitchFamily="34" charset="0"/>
              </a:rPr>
              <a:t>и за плати и други надоместоци за вработените</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a:t>
            </a:r>
            <a:r>
              <a:rPr lang="mk-MK" sz="1200" dirty="0" smtClean="0">
                <a:latin typeface="Arial" panose="020B0604020202020204" pitchFamily="34" charset="0"/>
                <a:cs typeface="Arial" panose="020B0604020202020204" pitchFamily="34" charset="0"/>
              </a:rPr>
              <a:t>261,94 </a:t>
            </a:r>
            <a:r>
              <a:rPr lang="mk-MK" sz="1200" dirty="0">
                <a:latin typeface="Arial" panose="020B0604020202020204" pitchFamily="34" charset="0"/>
                <a:cs typeface="Arial" panose="020B0604020202020204" pitchFamily="34" charset="0"/>
              </a:rPr>
              <a:t>милиони денари</a:t>
            </a:r>
            <a:r>
              <a:rPr lang="en-US" sz="1200" dirty="0">
                <a:latin typeface="Arial" panose="020B0604020202020204" pitchFamily="34" charset="0"/>
                <a:cs typeface="Arial" panose="020B0604020202020204" pitchFamily="34" charset="0"/>
              </a:rPr>
              <a:t>)</a:t>
            </a:r>
            <a:r>
              <a:rPr lang="mk-MK" sz="1200" dirty="0">
                <a:latin typeface="Arial" panose="020B0604020202020204" pitchFamily="34" charset="0"/>
                <a:cs typeface="Arial" panose="020B0604020202020204" pitchFamily="34" charset="0"/>
              </a:rPr>
              <a:t>.</a:t>
            </a:r>
          </a:p>
        </p:txBody>
      </p:sp>
      <p:graphicFrame>
        <p:nvGraphicFramePr>
          <p:cNvPr id="8" name="Table 7">
            <a:extLst>
              <a:ext uri="{FF2B5EF4-FFF2-40B4-BE49-F238E27FC236}">
                <a16:creationId xmlns:a16="http://schemas.microsoft.com/office/drawing/2014/main" id="{BE022245-3884-F046-9F56-F1982B7C24CC}"/>
              </a:ext>
            </a:extLst>
          </p:cNvPr>
          <p:cNvGraphicFramePr>
            <a:graphicFrameLocks noGrp="1"/>
          </p:cNvGraphicFramePr>
          <p:nvPr>
            <p:extLst>
              <p:ext uri="{D42A27DB-BD31-4B8C-83A1-F6EECF244321}">
                <p14:modId xmlns:p14="http://schemas.microsoft.com/office/powerpoint/2010/main" val="874942856"/>
              </p:ext>
            </p:extLst>
          </p:nvPr>
        </p:nvGraphicFramePr>
        <p:xfrm>
          <a:off x="303212" y="2743200"/>
          <a:ext cx="5562600" cy="3511145"/>
        </p:xfrm>
        <a:graphic>
          <a:graphicData uri="http://schemas.openxmlformats.org/drawingml/2006/table">
            <a:tbl>
              <a:tblPr>
                <a:tableStyleId>{5C22544A-7EE6-4342-B048-85BDC9FD1C3A}</a:tableStyleId>
              </a:tblPr>
              <a:tblGrid>
                <a:gridCol w="4038600">
                  <a:extLst>
                    <a:ext uri="{9D8B030D-6E8A-4147-A177-3AD203B41FA5}">
                      <a16:colId xmlns:a16="http://schemas.microsoft.com/office/drawing/2014/main" val="3763522904"/>
                    </a:ext>
                  </a:extLst>
                </a:gridCol>
                <a:gridCol w="762000">
                  <a:extLst>
                    <a:ext uri="{9D8B030D-6E8A-4147-A177-3AD203B41FA5}">
                      <a16:colId xmlns:a16="http://schemas.microsoft.com/office/drawing/2014/main" val="3111296267"/>
                    </a:ext>
                  </a:extLst>
                </a:gridCol>
                <a:gridCol w="762000">
                  <a:extLst>
                    <a:ext uri="{9D8B030D-6E8A-4147-A177-3AD203B41FA5}">
                      <a16:colId xmlns:a16="http://schemas.microsoft.com/office/drawing/2014/main" val="4230407628"/>
                    </a:ext>
                  </a:extLst>
                </a:gridCol>
              </a:tblGrid>
              <a:tr h="362385">
                <a:tc>
                  <a:txBody>
                    <a:bodyPr/>
                    <a:lstStyle/>
                    <a:p>
                      <a:pPr algn="l" fontAlgn="b"/>
                      <a:r>
                        <a:rPr lang="mk-MK" sz="1200" u="none" strike="noStrike" dirty="0">
                          <a:solidFill>
                            <a:schemeClr val="bg1"/>
                          </a:solidFill>
                          <a:effectLst/>
                          <a:latin typeface="Arial" panose="020B0604020202020204" pitchFamily="34" charset="0"/>
                          <a:cs typeface="Arial" panose="020B0604020202020204" pitchFamily="34" charset="0"/>
                        </a:rPr>
                        <a:t>Структура на трошоците на терестријалните телевизии на државно ниво </a:t>
                      </a:r>
                      <a:endParaRPr lang="mk-MK" sz="1200" b="1" i="0" u="none" strike="noStrike" dirty="0">
                        <a:solidFill>
                          <a:schemeClr val="bg1"/>
                        </a:solidFill>
                        <a:effectLst/>
                        <a:latin typeface="Arial" panose="020B0604020202020204" pitchFamily="34" charset="0"/>
                        <a:cs typeface="Arial" panose="020B0604020202020204" pitchFamily="34" charset="0"/>
                      </a:endParaRPr>
                    </a:p>
                  </a:txBody>
                  <a:tcPr marL="9100" marR="9100" marT="9100" marB="0" anchor="b">
                    <a:solidFill>
                      <a:schemeClr val="accent1">
                        <a:lumMod val="75000"/>
                      </a:schemeClr>
                    </a:solidFill>
                  </a:tcPr>
                </a:tc>
                <a:tc>
                  <a:txBody>
                    <a:bodyPr/>
                    <a:lstStyle/>
                    <a:p>
                      <a:pPr algn="r" fontAlgn="b"/>
                      <a:r>
                        <a:rPr lang="mk-MK" sz="1200" u="none" strike="noStrike" dirty="0">
                          <a:solidFill>
                            <a:schemeClr val="bg1"/>
                          </a:solidFill>
                          <a:effectLst/>
                          <a:latin typeface="Arial" panose="020B0604020202020204" pitchFamily="34" charset="0"/>
                          <a:cs typeface="Arial" panose="020B0604020202020204" pitchFamily="34" charset="0"/>
                        </a:rPr>
                        <a:t>износ</a:t>
                      </a:r>
                      <a:endParaRPr lang="mk-MK" sz="1200" b="1" i="0" u="none" strike="noStrike" dirty="0">
                        <a:solidFill>
                          <a:schemeClr val="bg1"/>
                        </a:solidFill>
                        <a:effectLst/>
                        <a:latin typeface="Arial" panose="020B0604020202020204" pitchFamily="34" charset="0"/>
                        <a:cs typeface="Arial" panose="020B0604020202020204" pitchFamily="34" charset="0"/>
                      </a:endParaRPr>
                    </a:p>
                  </a:txBody>
                  <a:tcPr marL="9100" marR="9100" marT="9100" marB="0" anchor="b">
                    <a:solidFill>
                      <a:schemeClr val="accent1">
                        <a:lumMod val="75000"/>
                      </a:schemeClr>
                    </a:solidFill>
                  </a:tcPr>
                </a:tc>
                <a:tc>
                  <a:txBody>
                    <a:bodyPr/>
                    <a:lstStyle/>
                    <a:p>
                      <a:pPr algn="r" fontAlgn="b"/>
                      <a:r>
                        <a:rPr lang="mk-MK" sz="1200" u="none" strike="noStrike" dirty="0">
                          <a:solidFill>
                            <a:schemeClr val="bg1"/>
                          </a:solidFill>
                          <a:effectLst/>
                          <a:latin typeface="Arial" panose="020B0604020202020204" pitchFamily="34" charset="0"/>
                          <a:cs typeface="Arial" panose="020B0604020202020204" pitchFamily="34" charset="0"/>
                        </a:rPr>
                        <a:t>учество</a:t>
                      </a:r>
                      <a:endParaRPr lang="mk-MK" sz="1200" b="1" i="0" u="none" strike="noStrike" dirty="0">
                        <a:solidFill>
                          <a:schemeClr val="bg1"/>
                        </a:solidFill>
                        <a:effectLst/>
                        <a:latin typeface="Arial" panose="020B0604020202020204" pitchFamily="34" charset="0"/>
                        <a:cs typeface="Arial" panose="020B0604020202020204" pitchFamily="34" charset="0"/>
                      </a:endParaRPr>
                    </a:p>
                  </a:txBody>
                  <a:tcPr marL="9100" marR="9100" marT="9100" marB="0" anchor="b">
                    <a:solidFill>
                      <a:schemeClr val="accent1">
                        <a:lumMod val="75000"/>
                      </a:schemeClr>
                    </a:solidFill>
                  </a:tcPr>
                </a:tc>
                <a:extLst>
                  <a:ext uri="{0D108BD9-81ED-4DB2-BD59-A6C34878D82A}">
                    <a16:rowId xmlns:a16="http://schemas.microsoft.com/office/drawing/2014/main" val="3219955159"/>
                  </a:ext>
                </a:extLst>
              </a:tr>
              <a:tr h="185591">
                <a:tc>
                  <a:txBody>
                    <a:bodyPr/>
                    <a:lstStyle/>
                    <a:p>
                      <a:pPr algn="l" fontAlgn="b"/>
                      <a:r>
                        <a:rPr lang="mk-MK" sz="1200" u="none" strike="noStrike" dirty="0">
                          <a:effectLst/>
                          <a:latin typeface="Arial" panose="020B0604020202020204" pitchFamily="34" charset="0"/>
                          <a:cs typeface="Arial" panose="020B0604020202020204" pitchFamily="34" charset="0"/>
                        </a:rPr>
                        <a:t>Материјални трошоци</a:t>
                      </a:r>
                      <a:endParaRPr lang="mk-MK" sz="1200" b="0" i="0" u="none" strike="noStrike" dirty="0">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dirty="0">
                          <a:effectLst/>
                          <a:latin typeface="Arial" panose="020B0604020202020204" pitchFamily="34" charset="0"/>
                          <a:cs typeface="Arial" panose="020B0604020202020204" pitchFamily="34" charset="0"/>
                        </a:rPr>
                        <a:t>18.30</a:t>
                      </a:r>
                      <a:endParaRPr lang="x-none" sz="1200" b="0" i="0" u="none" strike="noStrike" dirty="0">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a:effectLst/>
                          <a:latin typeface="Arial" panose="020B0604020202020204" pitchFamily="34" charset="0"/>
                          <a:cs typeface="Arial" panose="020B0604020202020204" pitchFamily="34" charset="0"/>
                        </a:rPr>
                        <a:t>1.72%</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extLst>
                  <a:ext uri="{0D108BD9-81ED-4DB2-BD59-A6C34878D82A}">
                    <a16:rowId xmlns:a16="http://schemas.microsoft.com/office/drawing/2014/main" val="1886072369"/>
                  </a:ext>
                </a:extLst>
              </a:tr>
              <a:tr h="185591">
                <a:tc>
                  <a:txBody>
                    <a:bodyPr/>
                    <a:lstStyle/>
                    <a:p>
                      <a:pPr algn="l" fontAlgn="b"/>
                      <a:r>
                        <a:rPr lang="mk-MK" sz="1200" u="none" strike="noStrike" dirty="0">
                          <a:effectLst/>
                          <a:latin typeface="Arial" panose="020B0604020202020204" pitchFamily="34" charset="0"/>
                          <a:cs typeface="Arial" panose="020B0604020202020204" pitchFamily="34" charset="0"/>
                        </a:rPr>
                        <a:t>Трошоци за набавка на програма</a:t>
                      </a:r>
                      <a:endParaRPr lang="mk-MK" sz="1200" b="0" i="0" u="none" strike="noStrike" dirty="0">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a:effectLst/>
                          <a:latin typeface="Arial" panose="020B0604020202020204" pitchFamily="34" charset="0"/>
                          <a:cs typeface="Arial" panose="020B0604020202020204" pitchFamily="34" charset="0"/>
                        </a:rPr>
                        <a:t>367.46</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a:effectLst/>
                          <a:latin typeface="Arial" panose="020B0604020202020204" pitchFamily="34" charset="0"/>
                          <a:cs typeface="Arial" panose="020B0604020202020204" pitchFamily="34" charset="0"/>
                        </a:rPr>
                        <a:t>34.62%</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extLst>
                  <a:ext uri="{0D108BD9-81ED-4DB2-BD59-A6C34878D82A}">
                    <a16:rowId xmlns:a16="http://schemas.microsoft.com/office/drawing/2014/main" val="2852236671"/>
                  </a:ext>
                </a:extLst>
              </a:tr>
              <a:tr h="212232">
                <a:tc>
                  <a:txBody>
                    <a:bodyPr/>
                    <a:lstStyle/>
                    <a:p>
                      <a:pPr algn="l" fontAlgn="b"/>
                      <a:r>
                        <a:rPr lang="mk-MK" sz="1200" u="none" strike="noStrike" dirty="0">
                          <a:effectLst/>
                          <a:latin typeface="Arial" panose="020B0604020202020204" pitchFamily="34" charset="0"/>
                          <a:cs typeface="Arial" panose="020B0604020202020204" pitchFamily="34" charset="0"/>
                        </a:rPr>
                        <a:t>Нематеријални трошоци (услуги)</a:t>
                      </a:r>
                      <a:endParaRPr lang="mk-MK" sz="1200" b="0" i="0" u="none" strike="noStrike" dirty="0">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a:effectLst/>
                          <a:latin typeface="Arial" panose="020B0604020202020204" pitchFamily="34" charset="0"/>
                          <a:cs typeface="Arial" panose="020B0604020202020204" pitchFamily="34" charset="0"/>
                        </a:rPr>
                        <a:t>61.73</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smtClean="0">
                          <a:effectLst/>
                          <a:latin typeface="Arial" panose="020B0604020202020204" pitchFamily="34" charset="0"/>
                          <a:cs typeface="Arial" panose="020B0604020202020204" pitchFamily="34" charset="0"/>
                        </a:rPr>
                        <a:t>5.8</a:t>
                      </a:r>
                      <a:r>
                        <a:rPr lang="en-US" sz="1200" u="none" strike="noStrike" dirty="0" smtClean="0">
                          <a:effectLst/>
                          <a:latin typeface="Arial" panose="020B0604020202020204" pitchFamily="34" charset="0"/>
                          <a:cs typeface="Arial" panose="020B0604020202020204" pitchFamily="34" charset="0"/>
                        </a:rPr>
                        <a:t>1</a:t>
                      </a:r>
                      <a:r>
                        <a:rPr lang="x-none" sz="1200" u="none" strike="noStrike" smtClean="0">
                          <a:effectLst/>
                          <a:latin typeface="Arial" panose="020B0604020202020204" pitchFamily="34" charset="0"/>
                          <a:cs typeface="Arial" panose="020B0604020202020204" pitchFamily="34" charset="0"/>
                        </a:rPr>
                        <a:t>%</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extLst>
                  <a:ext uri="{0D108BD9-81ED-4DB2-BD59-A6C34878D82A}">
                    <a16:rowId xmlns:a16="http://schemas.microsoft.com/office/drawing/2014/main" val="3900722939"/>
                  </a:ext>
                </a:extLst>
              </a:tr>
              <a:tr h="362385">
                <a:tc>
                  <a:txBody>
                    <a:bodyPr/>
                    <a:lstStyle/>
                    <a:p>
                      <a:pPr algn="l" fontAlgn="b"/>
                      <a:r>
                        <a:rPr lang="mk-MK" sz="1200" u="none" strike="noStrike" dirty="0">
                          <a:effectLst/>
                          <a:latin typeface="Arial" panose="020B0604020202020204" pitchFamily="34" charset="0"/>
                          <a:cs typeface="Arial" panose="020B0604020202020204" pitchFamily="34" charset="0"/>
                        </a:rPr>
                        <a:t>Плати и други надоместоци на лица директно поврзани со производство на програма</a:t>
                      </a:r>
                      <a:endParaRPr lang="mk-MK" sz="1200" b="0" i="0" u="none" strike="noStrike" dirty="0">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dirty="0">
                          <a:effectLst/>
                          <a:latin typeface="Arial" panose="020B0604020202020204" pitchFamily="34" charset="0"/>
                          <a:cs typeface="Arial" panose="020B0604020202020204" pitchFamily="34" charset="0"/>
                        </a:rPr>
                        <a:t>261.94</a:t>
                      </a:r>
                      <a:endParaRPr lang="x-none" sz="1200" b="0" i="0" u="none" strike="noStrike" dirty="0">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dirty="0">
                          <a:effectLst/>
                          <a:latin typeface="Arial" panose="020B0604020202020204" pitchFamily="34" charset="0"/>
                          <a:cs typeface="Arial" panose="020B0604020202020204" pitchFamily="34" charset="0"/>
                        </a:rPr>
                        <a:t>24.68%</a:t>
                      </a:r>
                      <a:endParaRPr lang="x-none" sz="1200" b="0" i="0" u="none" strike="noStrike" dirty="0">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extLst>
                  <a:ext uri="{0D108BD9-81ED-4DB2-BD59-A6C34878D82A}">
                    <a16:rowId xmlns:a16="http://schemas.microsoft.com/office/drawing/2014/main" val="3903699933"/>
                  </a:ext>
                </a:extLst>
              </a:tr>
              <a:tr h="185591">
                <a:tc>
                  <a:txBody>
                    <a:bodyPr/>
                    <a:lstStyle/>
                    <a:p>
                      <a:pPr algn="l" fontAlgn="b"/>
                      <a:r>
                        <a:rPr lang="mk-MK" sz="1200" u="none" strike="noStrike" dirty="0">
                          <a:solidFill>
                            <a:schemeClr val="bg1"/>
                          </a:solidFill>
                          <a:effectLst/>
                          <a:latin typeface="Arial" panose="020B0604020202020204" pitchFamily="34" charset="0"/>
                          <a:cs typeface="Arial" panose="020B0604020202020204" pitchFamily="34" charset="0"/>
                        </a:rPr>
                        <a:t>Директни трошоци за создавање на програмата</a:t>
                      </a:r>
                      <a:endParaRPr lang="mk-MK" sz="1200" b="1" i="0" u="none" strike="noStrike" dirty="0">
                        <a:solidFill>
                          <a:schemeClr val="bg1"/>
                        </a:solidFill>
                        <a:effectLst/>
                        <a:latin typeface="Arial" panose="020B0604020202020204" pitchFamily="34" charset="0"/>
                        <a:cs typeface="Arial" panose="020B0604020202020204" pitchFamily="34" charset="0"/>
                      </a:endParaRPr>
                    </a:p>
                  </a:txBody>
                  <a:tcPr marL="9100" marR="9100" marT="9100" marB="0" anchor="b">
                    <a:solidFill>
                      <a:schemeClr val="accent1">
                        <a:lumMod val="75000"/>
                      </a:schemeClr>
                    </a:solidFill>
                  </a:tcPr>
                </a:tc>
                <a:tc>
                  <a:txBody>
                    <a:bodyPr/>
                    <a:lstStyle/>
                    <a:p>
                      <a:pPr algn="r" fontAlgn="b"/>
                      <a:r>
                        <a:rPr lang="x-none" sz="1200" u="none" strike="noStrike">
                          <a:solidFill>
                            <a:schemeClr val="bg1"/>
                          </a:solidFill>
                          <a:effectLst/>
                          <a:latin typeface="Arial" panose="020B0604020202020204" pitchFamily="34" charset="0"/>
                          <a:cs typeface="Arial" panose="020B0604020202020204" pitchFamily="34" charset="0"/>
                        </a:rPr>
                        <a:t>709.43</a:t>
                      </a:r>
                      <a:endParaRPr lang="x-none" sz="1200" b="1" i="0" u="none" strike="noStrike">
                        <a:solidFill>
                          <a:schemeClr val="bg1"/>
                        </a:solidFill>
                        <a:effectLst/>
                        <a:latin typeface="Arial" panose="020B0604020202020204" pitchFamily="34" charset="0"/>
                        <a:cs typeface="Arial" panose="020B0604020202020204" pitchFamily="34" charset="0"/>
                      </a:endParaRPr>
                    </a:p>
                  </a:txBody>
                  <a:tcPr marL="9100" marR="9100" marT="9100" marB="0" anchor="b">
                    <a:solidFill>
                      <a:schemeClr val="accent1">
                        <a:lumMod val="75000"/>
                      </a:schemeClr>
                    </a:solidFill>
                  </a:tcPr>
                </a:tc>
                <a:tc>
                  <a:txBody>
                    <a:bodyPr/>
                    <a:lstStyle/>
                    <a:p>
                      <a:pPr algn="r" fontAlgn="b"/>
                      <a:r>
                        <a:rPr lang="x-none" sz="1200" u="none" strike="noStrike" dirty="0">
                          <a:solidFill>
                            <a:schemeClr val="bg1"/>
                          </a:solidFill>
                          <a:effectLst/>
                          <a:latin typeface="Arial" panose="020B0604020202020204" pitchFamily="34" charset="0"/>
                          <a:cs typeface="Arial" panose="020B0604020202020204" pitchFamily="34" charset="0"/>
                        </a:rPr>
                        <a:t>66.83%</a:t>
                      </a:r>
                      <a:endParaRPr lang="x-none" sz="1200" b="1" i="0" u="none" strike="noStrike" dirty="0">
                        <a:solidFill>
                          <a:schemeClr val="bg1"/>
                        </a:solidFill>
                        <a:effectLst/>
                        <a:latin typeface="Arial" panose="020B0604020202020204" pitchFamily="34" charset="0"/>
                        <a:cs typeface="Arial" panose="020B0604020202020204" pitchFamily="34" charset="0"/>
                      </a:endParaRPr>
                    </a:p>
                  </a:txBody>
                  <a:tcPr marL="9100" marR="9100" marT="9100" marB="0" anchor="b">
                    <a:solidFill>
                      <a:schemeClr val="accent1">
                        <a:lumMod val="75000"/>
                      </a:schemeClr>
                    </a:solidFill>
                  </a:tcPr>
                </a:tc>
                <a:extLst>
                  <a:ext uri="{0D108BD9-81ED-4DB2-BD59-A6C34878D82A}">
                    <a16:rowId xmlns:a16="http://schemas.microsoft.com/office/drawing/2014/main" val="3222544982"/>
                  </a:ext>
                </a:extLst>
              </a:tr>
              <a:tr h="362385">
                <a:tc>
                  <a:txBody>
                    <a:bodyPr/>
                    <a:lstStyle/>
                    <a:p>
                      <a:pPr algn="l" fontAlgn="b"/>
                      <a:r>
                        <a:rPr lang="mk-MK" sz="1200" u="none" strike="noStrike" dirty="0">
                          <a:effectLst/>
                          <a:latin typeface="Arial" panose="020B0604020202020204" pitchFamily="34" charset="0"/>
                          <a:cs typeface="Arial" panose="020B0604020202020204" pitchFamily="34" charset="0"/>
                        </a:rPr>
                        <a:t>Плати и други надоместоци на лица кои не се директно поврзани со производство на програма</a:t>
                      </a:r>
                      <a:endParaRPr lang="mk-MK" sz="1200" b="0" i="0" u="none" strike="noStrike" dirty="0">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a:effectLst/>
                          <a:latin typeface="Arial" panose="020B0604020202020204" pitchFamily="34" charset="0"/>
                          <a:cs typeface="Arial" panose="020B0604020202020204" pitchFamily="34" charset="0"/>
                        </a:rPr>
                        <a:t>26.41</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a:effectLst/>
                          <a:latin typeface="Arial" panose="020B0604020202020204" pitchFamily="34" charset="0"/>
                          <a:cs typeface="Arial" panose="020B0604020202020204" pitchFamily="34" charset="0"/>
                        </a:rPr>
                        <a:t>2.49%</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extLst>
                  <a:ext uri="{0D108BD9-81ED-4DB2-BD59-A6C34878D82A}">
                    <a16:rowId xmlns:a16="http://schemas.microsoft.com/office/drawing/2014/main" val="804551356"/>
                  </a:ext>
                </a:extLst>
              </a:tr>
              <a:tr h="221459">
                <a:tc>
                  <a:txBody>
                    <a:bodyPr/>
                    <a:lstStyle/>
                    <a:p>
                      <a:pPr algn="l" fontAlgn="b"/>
                      <a:r>
                        <a:rPr lang="mk-MK" sz="1200" u="none" strike="noStrike" dirty="0">
                          <a:effectLst/>
                          <a:latin typeface="Arial" panose="020B0604020202020204" pitchFamily="34" charset="0"/>
                          <a:cs typeface="Arial" panose="020B0604020202020204" pitchFamily="34" charset="0"/>
                        </a:rPr>
                        <a:t>Амортизација на опремата</a:t>
                      </a:r>
                      <a:endParaRPr lang="mk-MK" sz="1200" b="0" i="0" u="none" strike="noStrike" dirty="0">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a:effectLst/>
                          <a:latin typeface="Arial" panose="020B0604020202020204" pitchFamily="34" charset="0"/>
                          <a:cs typeface="Arial" panose="020B0604020202020204" pitchFamily="34" charset="0"/>
                        </a:rPr>
                        <a:t>68.19</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smtClean="0">
                          <a:effectLst/>
                          <a:latin typeface="Arial" panose="020B0604020202020204" pitchFamily="34" charset="0"/>
                          <a:cs typeface="Arial" panose="020B0604020202020204" pitchFamily="34" charset="0"/>
                        </a:rPr>
                        <a:t>6.4</a:t>
                      </a:r>
                      <a:r>
                        <a:rPr lang="en-US" sz="1200" u="none" strike="noStrike" dirty="0" smtClean="0">
                          <a:effectLst/>
                          <a:latin typeface="Arial" panose="020B0604020202020204" pitchFamily="34" charset="0"/>
                          <a:cs typeface="Arial" panose="020B0604020202020204" pitchFamily="34" charset="0"/>
                        </a:rPr>
                        <a:t>3</a:t>
                      </a:r>
                      <a:r>
                        <a:rPr lang="x-none" sz="1200" u="none" strike="noStrike" smtClean="0">
                          <a:effectLst/>
                          <a:latin typeface="Arial" panose="020B0604020202020204" pitchFamily="34" charset="0"/>
                          <a:cs typeface="Arial" panose="020B0604020202020204" pitchFamily="34" charset="0"/>
                        </a:rPr>
                        <a:t>%</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extLst>
                  <a:ext uri="{0D108BD9-81ED-4DB2-BD59-A6C34878D82A}">
                    <a16:rowId xmlns:a16="http://schemas.microsoft.com/office/drawing/2014/main" val="1019013990"/>
                  </a:ext>
                </a:extLst>
              </a:tr>
              <a:tr h="185591">
                <a:tc>
                  <a:txBody>
                    <a:bodyPr/>
                    <a:lstStyle/>
                    <a:p>
                      <a:pPr algn="l" fontAlgn="b"/>
                      <a:r>
                        <a:rPr lang="mk-MK" sz="1200" u="none" strike="noStrike" dirty="0">
                          <a:effectLst/>
                          <a:latin typeface="Arial" panose="020B0604020202020204" pitchFamily="34" charset="0"/>
                          <a:cs typeface="Arial" panose="020B0604020202020204" pitchFamily="34" charset="0"/>
                        </a:rPr>
                        <a:t>Амортизација на права и лиценци</a:t>
                      </a:r>
                      <a:endParaRPr lang="mk-MK" sz="1200" b="0" i="0" u="none" strike="noStrike" dirty="0">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a:effectLst/>
                          <a:latin typeface="Arial" panose="020B0604020202020204" pitchFamily="34" charset="0"/>
                          <a:cs typeface="Arial" panose="020B0604020202020204" pitchFamily="34" charset="0"/>
                        </a:rPr>
                        <a:t>2.03</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a:effectLst/>
                          <a:latin typeface="Arial" panose="020B0604020202020204" pitchFamily="34" charset="0"/>
                          <a:cs typeface="Arial" panose="020B0604020202020204" pitchFamily="34" charset="0"/>
                        </a:rPr>
                        <a:t>0.19%</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extLst>
                  <a:ext uri="{0D108BD9-81ED-4DB2-BD59-A6C34878D82A}">
                    <a16:rowId xmlns:a16="http://schemas.microsoft.com/office/drawing/2014/main" val="1114420519"/>
                  </a:ext>
                </a:extLst>
              </a:tr>
              <a:tr h="212232">
                <a:tc>
                  <a:txBody>
                    <a:bodyPr/>
                    <a:lstStyle/>
                    <a:p>
                      <a:pPr algn="l" fontAlgn="b"/>
                      <a:r>
                        <a:rPr lang="mk-MK" sz="1200" u="none" strike="noStrike" dirty="0">
                          <a:effectLst/>
                          <a:latin typeface="Arial" panose="020B0604020202020204" pitchFamily="34" charset="0"/>
                          <a:cs typeface="Arial" panose="020B0604020202020204" pitchFamily="34" charset="0"/>
                        </a:rPr>
                        <a:t>Кирии и останати режиски трошоци</a:t>
                      </a:r>
                      <a:endParaRPr lang="mk-MK" sz="1200" b="0" i="0" u="none" strike="noStrike" dirty="0">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a:effectLst/>
                          <a:latin typeface="Arial" panose="020B0604020202020204" pitchFamily="34" charset="0"/>
                          <a:cs typeface="Arial" panose="020B0604020202020204" pitchFamily="34" charset="0"/>
                        </a:rPr>
                        <a:t>22.75</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a:effectLst/>
                          <a:latin typeface="Arial" panose="020B0604020202020204" pitchFamily="34" charset="0"/>
                          <a:cs typeface="Arial" panose="020B0604020202020204" pitchFamily="34" charset="0"/>
                        </a:rPr>
                        <a:t>2.14%</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extLst>
                  <a:ext uri="{0D108BD9-81ED-4DB2-BD59-A6C34878D82A}">
                    <a16:rowId xmlns:a16="http://schemas.microsoft.com/office/drawing/2014/main" val="2030732547"/>
                  </a:ext>
                </a:extLst>
              </a:tr>
              <a:tr h="185591">
                <a:tc>
                  <a:txBody>
                    <a:bodyPr/>
                    <a:lstStyle/>
                    <a:p>
                      <a:pPr algn="l" fontAlgn="b"/>
                      <a:r>
                        <a:rPr lang="mk-MK" sz="1200" u="none" strike="noStrike" dirty="0">
                          <a:effectLst/>
                          <a:latin typeface="Arial" panose="020B0604020202020204" pitchFamily="34" charset="0"/>
                          <a:cs typeface="Arial" panose="020B0604020202020204" pitchFamily="34" charset="0"/>
                        </a:rPr>
                        <a:t>Сите останати </a:t>
                      </a:r>
                      <a:r>
                        <a:rPr lang="mk-MK" sz="1200" u="none" strike="noStrike" dirty="0" err="1">
                          <a:effectLst/>
                          <a:latin typeface="Arial" panose="020B0604020202020204" pitchFamily="34" charset="0"/>
                          <a:cs typeface="Arial" panose="020B0604020202020204" pitchFamily="34" charset="0"/>
                        </a:rPr>
                        <a:t>неопфатени</a:t>
                      </a:r>
                      <a:r>
                        <a:rPr lang="mk-MK" sz="1200" u="none" strike="noStrike" dirty="0">
                          <a:effectLst/>
                          <a:latin typeface="Arial" panose="020B0604020202020204" pitchFamily="34" charset="0"/>
                          <a:cs typeface="Arial" panose="020B0604020202020204" pitchFamily="34" charset="0"/>
                        </a:rPr>
                        <a:t> трошоци од работењето</a:t>
                      </a:r>
                      <a:endParaRPr lang="mk-MK" sz="1200" b="0" i="0" u="none" strike="noStrike" dirty="0">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smtClean="0">
                          <a:effectLst/>
                          <a:latin typeface="Arial" panose="020B0604020202020204" pitchFamily="34" charset="0"/>
                          <a:cs typeface="Arial" panose="020B0604020202020204" pitchFamily="34" charset="0"/>
                        </a:rPr>
                        <a:t>229.5</a:t>
                      </a:r>
                      <a:r>
                        <a:rPr lang="en-US" sz="1200" u="none" strike="noStrike" dirty="0" smtClean="0">
                          <a:effectLst/>
                          <a:latin typeface="Arial" panose="020B0604020202020204" pitchFamily="34" charset="0"/>
                          <a:cs typeface="Arial" panose="020B0604020202020204" pitchFamily="34" charset="0"/>
                        </a:rPr>
                        <a:t>0</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a:effectLst/>
                          <a:latin typeface="Arial" panose="020B0604020202020204" pitchFamily="34" charset="0"/>
                          <a:cs typeface="Arial" panose="020B0604020202020204" pitchFamily="34" charset="0"/>
                        </a:rPr>
                        <a:t>21.62%</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extLst>
                  <a:ext uri="{0D108BD9-81ED-4DB2-BD59-A6C34878D82A}">
                    <a16:rowId xmlns:a16="http://schemas.microsoft.com/office/drawing/2014/main" val="2922899355"/>
                  </a:ext>
                </a:extLst>
              </a:tr>
              <a:tr h="193777">
                <a:tc>
                  <a:txBody>
                    <a:bodyPr/>
                    <a:lstStyle/>
                    <a:p>
                      <a:pPr algn="l" fontAlgn="b"/>
                      <a:r>
                        <a:rPr lang="mk-MK" sz="1200" u="none" strike="noStrike" dirty="0">
                          <a:solidFill>
                            <a:schemeClr val="bg1"/>
                          </a:solidFill>
                          <a:effectLst/>
                          <a:latin typeface="Arial" panose="020B0604020202020204" pitchFamily="34" charset="0"/>
                          <a:cs typeface="Arial" panose="020B0604020202020204" pitchFamily="34" charset="0"/>
                        </a:rPr>
                        <a:t>Вкупно трошоци на работењето</a:t>
                      </a:r>
                      <a:endParaRPr lang="mk-MK" sz="1200" b="1" i="0" u="none" strike="noStrike" dirty="0">
                        <a:solidFill>
                          <a:schemeClr val="bg1"/>
                        </a:solidFill>
                        <a:effectLst/>
                        <a:latin typeface="Arial" panose="020B0604020202020204" pitchFamily="34" charset="0"/>
                        <a:cs typeface="Arial" panose="020B0604020202020204" pitchFamily="34" charset="0"/>
                      </a:endParaRPr>
                    </a:p>
                  </a:txBody>
                  <a:tcPr marL="9100" marR="9100" marT="9100" marB="0" anchor="b">
                    <a:solidFill>
                      <a:schemeClr val="accent1">
                        <a:lumMod val="75000"/>
                      </a:schemeClr>
                    </a:solidFill>
                  </a:tcPr>
                </a:tc>
                <a:tc>
                  <a:txBody>
                    <a:bodyPr/>
                    <a:lstStyle/>
                    <a:p>
                      <a:pPr algn="r" fontAlgn="b"/>
                      <a:r>
                        <a:rPr lang="x-none" sz="1200" u="none" strike="noStrike">
                          <a:solidFill>
                            <a:schemeClr val="bg1"/>
                          </a:solidFill>
                          <a:effectLst/>
                          <a:latin typeface="Arial" panose="020B0604020202020204" pitchFamily="34" charset="0"/>
                          <a:cs typeface="Arial" panose="020B0604020202020204" pitchFamily="34" charset="0"/>
                        </a:rPr>
                        <a:t>1,058.31</a:t>
                      </a:r>
                      <a:endParaRPr lang="x-none" sz="1200" b="1" i="0" u="none" strike="noStrike">
                        <a:solidFill>
                          <a:schemeClr val="bg1"/>
                        </a:solidFill>
                        <a:effectLst/>
                        <a:latin typeface="Arial" panose="020B0604020202020204" pitchFamily="34" charset="0"/>
                        <a:cs typeface="Arial" panose="020B0604020202020204" pitchFamily="34" charset="0"/>
                      </a:endParaRPr>
                    </a:p>
                  </a:txBody>
                  <a:tcPr marL="9100" marR="9100" marT="9100" marB="0" anchor="b">
                    <a:solidFill>
                      <a:schemeClr val="accent1">
                        <a:lumMod val="75000"/>
                      </a:schemeClr>
                    </a:solidFill>
                  </a:tcPr>
                </a:tc>
                <a:tc>
                  <a:txBody>
                    <a:bodyPr/>
                    <a:lstStyle/>
                    <a:p>
                      <a:pPr algn="r" fontAlgn="b"/>
                      <a:r>
                        <a:rPr lang="x-none" sz="1200" u="none" strike="noStrike" dirty="0">
                          <a:solidFill>
                            <a:schemeClr val="bg1"/>
                          </a:solidFill>
                          <a:effectLst/>
                          <a:latin typeface="Arial" panose="020B0604020202020204" pitchFamily="34" charset="0"/>
                          <a:cs typeface="Arial" panose="020B0604020202020204" pitchFamily="34" charset="0"/>
                        </a:rPr>
                        <a:t>99.70%</a:t>
                      </a:r>
                      <a:endParaRPr lang="x-none" sz="1200" b="1" i="0" u="none" strike="noStrike" dirty="0">
                        <a:solidFill>
                          <a:schemeClr val="bg1"/>
                        </a:solidFill>
                        <a:effectLst/>
                        <a:latin typeface="Arial" panose="020B0604020202020204" pitchFamily="34" charset="0"/>
                        <a:cs typeface="Arial" panose="020B0604020202020204" pitchFamily="34" charset="0"/>
                      </a:endParaRPr>
                    </a:p>
                  </a:txBody>
                  <a:tcPr marL="9100" marR="9100" marT="9100" marB="0" anchor="b">
                    <a:solidFill>
                      <a:schemeClr val="accent1">
                        <a:lumMod val="75000"/>
                      </a:schemeClr>
                    </a:solidFill>
                  </a:tcPr>
                </a:tc>
                <a:extLst>
                  <a:ext uri="{0D108BD9-81ED-4DB2-BD59-A6C34878D82A}">
                    <a16:rowId xmlns:a16="http://schemas.microsoft.com/office/drawing/2014/main" val="3090560517"/>
                  </a:ext>
                </a:extLst>
              </a:tr>
              <a:tr h="203005">
                <a:tc>
                  <a:txBody>
                    <a:bodyPr/>
                    <a:lstStyle/>
                    <a:p>
                      <a:pPr algn="l" fontAlgn="b"/>
                      <a:r>
                        <a:rPr lang="mk-MK" sz="1200" u="none" strike="noStrike" dirty="0">
                          <a:effectLst/>
                          <a:latin typeface="Arial" panose="020B0604020202020204" pitchFamily="34" charset="0"/>
                          <a:cs typeface="Arial" panose="020B0604020202020204" pitchFamily="34" charset="0"/>
                        </a:rPr>
                        <a:t>Расходи од други активности</a:t>
                      </a:r>
                      <a:endParaRPr lang="mk-MK" sz="1200" b="0" i="0" u="none" strike="noStrike" dirty="0">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smtClean="0">
                          <a:effectLst/>
                          <a:latin typeface="Arial" panose="020B0604020202020204" pitchFamily="34" charset="0"/>
                          <a:cs typeface="Arial" panose="020B0604020202020204" pitchFamily="34" charset="0"/>
                        </a:rPr>
                        <a:t>2.7</a:t>
                      </a:r>
                      <a:r>
                        <a:rPr lang="en-US" sz="1200" u="none" strike="noStrike" dirty="0" smtClean="0">
                          <a:effectLst/>
                          <a:latin typeface="Arial" panose="020B0604020202020204" pitchFamily="34" charset="0"/>
                          <a:cs typeface="Arial" panose="020B0604020202020204" pitchFamily="34" charset="0"/>
                        </a:rPr>
                        <a:t>0</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smtClean="0">
                          <a:effectLst/>
                          <a:latin typeface="Arial" panose="020B0604020202020204" pitchFamily="34" charset="0"/>
                          <a:cs typeface="Arial" panose="020B0604020202020204" pitchFamily="34" charset="0"/>
                        </a:rPr>
                        <a:t>0.2</a:t>
                      </a:r>
                      <a:r>
                        <a:rPr lang="en-US" sz="1200" u="none" strike="noStrike" dirty="0" smtClean="0">
                          <a:effectLst/>
                          <a:latin typeface="Arial" panose="020B0604020202020204" pitchFamily="34" charset="0"/>
                          <a:cs typeface="Arial" panose="020B0604020202020204" pitchFamily="34" charset="0"/>
                        </a:rPr>
                        <a:t>6</a:t>
                      </a:r>
                      <a:r>
                        <a:rPr lang="x-none" sz="1200" u="none" strike="noStrike" smtClean="0">
                          <a:effectLst/>
                          <a:latin typeface="Arial" panose="020B0604020202020204" pitchFamily="34" charset="0"/>
                          <a:cs typeface="Arial" panose="020B0604020202020204" pitchFamily="34" charset="0"/>
                        </a:rPr>
                        <a:t>%</a:t>
                      </a:r>
                      <a:endParaRPr lang="x-none" sz="1200" b="0" i="0" u="none" strike="noStrike" dirty="0">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extLst>
                  <a:ext uri="{0D108BD9-81ED-4DB2-BD59-A6C34878D82A}">
                    <a16:rowId xmlns:a16="http://schemas.microsoft.com/office/drawing/2014/main" val="240842586"/>
                  </a:ext>
                </a:extLst>
              </a:tr>
              <a:tr h="185591">
                <a:tc>
                  <a:txBody>
                    <a:bodyPr/>
                    <a:lstStyle/>
                    <a:p>
                      <a:pPr algn="l" fontAlgn="b"/>
                      <a:r>
                        <a:rPr lang="mk-MK" sz="1200" u="none" strike="noStrike" dirty="0">
                          <a:effectLst/>
                          <a:latin typeface="Arial" panose="020B0604020202020204" pitchFamily="34" charset="0"/>
                          <a:cs typeface="Arial" panose="020B0604020202020204" pitchFamily="34" charset="0"/>
                        </a:rPr>
                        <a:t>Вонредни расходи</a:t>
                      </a:r>
                      <a:endParaRPr lang="mk-MK" sz="1200" b="0" i="0" u="none" strike="noStrike" dirty="0">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a:effectLst/>
                          <a:latin typeface="Arial" panose="020B0604020202020204" pitchFamily="34" charset="0"/>
                          <a:cs typeface="Arial" panose="020B0604020202020204" pitchFamily="34" charset="0"/>
                        </a:rPr>
                        <a:t>0.46</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tc>
                  <a:txBody>
                    <a:bodyPr/>
                    <a:lstStyle/>
                    <a:p>
                      <a:pPr algn="r" fontAlgn="b"/>
                      <a:r>
                        <a:rPr lang="x-none" sz="1200" u="none" strike="noStrike">
                          <a:effectLst/>
                          <a:latin typeface="Arial" panose="020B0604020202020204" pitchFamily="34" charset="0"/>
                          <a:cs typeface="Arial" panose="020B0604020202020204" pitchFamily="34" charset="0"/>
                        </a:rPr>
                        <a:t>0.04%</a:t>
                      </a:r>
                      <a:endParaRPr lang="x-none" sz="1200" b="0" i="0" u="none" strike="noStrike">
                        <a:solidFill>
                          <a:srgbClr val="000000"/>
                        </a:solidFill>
                        <a:effectLst/>
                        <a:latin typeface="Arial" panose="020B0604020202020204" pitchFamily="34" charset="0"/>
                        <a:cs typeface="Arial" panose="020B0604020202020204" pitchFamily="34" charset="0"/>
                      </a:endParaRPr>
                    </a:p>
                  </a:txBody>
                  <a:tcPr marL="9100" marR="9100" marT="9100" marB="0" anchor="b">
                    <a:solidFill>
                      <a:schemeClr val="bg2"/>
                    </a:solidFill>
                  </a:tcPr>
                </a:tc>
                <a:extLst>
                  <a:ext uri="{0D108BD9-81ED-4DB2-BD59-A6C34878D82A}">
                    <a16:rowId xmlns:a16="http://schemas.microsoft.com/office/drawing/2014/main" val="655278737"/>
                  </a:ext>
                </a:extLst>
              </a:tr>
              <a:tr h="185591">
                <a:tc>
                  <a:txBody>
                    <a:bodyPr/>
                    <a:lstStyle/>
                    <a:p>
                      <a:pPr algn="l" fontAlgn="b"/>
                      <a:r>
                        <a:rPr lang="mk-MK" sz="1200" u="none" strike="noStrike" dirty="0">
                          <a:solidFill>
                            <a:schemeClr val="bg1"/>
                          </a:solidFill>
                          <a:effectLst/>
                          <a:latin typeface="Arial" panose="020B0604020202020204" pitchFamily="34" charset="0"/>
                          <a:cs typeface="Arial" panose="020B0604020202020204" pitchFamily="34" charset="0"/>
                        </a:rPr>
                        <a:t>Вкупно трошоци на работењето</a:t>
                      </a:r>
                      <a:endParaRPr lang="mk-MK" sz="1200" b="1" i="0" u="none" strike="noStrike" dirty="0">
                        <a:solidFill>
                          <a:schemeClr val="bg1"/>
                        </a:solidFill>
                        <a:effectLst/>
                        <a:latin typeface="Arial" panose="020B0604020202020204" pitchFamily="34" charset="0"/>
                        <a:cs typeface="Arial" panose="020B0604020202020204" pitchFamily="34" charset="0"/>
                      </a:endParaRPr>
                    </a:p>
                  </a:txBody>
                  <a:tcPr marL="9100" marR="9100" marT="9100" marB="0" anchor="b">
                    <a:solidFill>
                      <a:schemeClr val="accent1">
                        <a:lumMod val="75000"/>
                      </a:schemeClr>
                    </a:solidFill>
                  </a:tcPr>
                </a:tc>
                <a:tc>
                  <a:txBody>
                    <a:bodyPr/>
                    <a:lstStyle/>
                    <a:p>
                      <a:pPr algn="r" fontAlgn="b"/>
                      <a:r>
                        <a:rPr lang="x-none" sz="1200" u="none" strike="noStrike">
                          <a:solidFill>
                            <a:schemeClr val="bg1"/>
                          </a:solidFill>
                          <a:effectLst/>
                          <a:latin typeface="Arial" panose="020B0604020202020204" pitchFamily="34" charset="0"/>
                          <a:cs typeface="Arial" panose="020B0604020202020204" pitchFamily="34" charset="0"/>
                        </a:rPr>
                        <a:t>1,061.47</a:t>
                      </a:r>
                      <a:endParaRPr lang="x-none" sz="1200" b="1" i="0" u="none" strike="noStrike">
                        <a:solidFill>
                          <a:schemeClr val="bg1"/>
                        </a:solidFill>
                        <a:effectLst/>
                        <a:latin typeface="Arial" panose="020B0604020202020204" pitchFamily="34" charset="0"/>
                        <a:cs typeface="Arial" panose="020B0604020202020204" pitchFamily="34" charset="0"/>
                      </a:endParaRPr>
                    </a:p>
                  </a:txBody>
                  <a:tcPr marL="9100" marR="9100" marT="9100" marB="0" anchor="b">
                    <a:solidFill>
                      <a:schemeClr val="accent1">
                        <a:lumMod val="75000"/>
                      </a:schemeClr>
                    </a:solidFill>
                  </a:tcPr>
                </a:tc>
                <a:tc>
                  <a:txBody>
                    <a:bodyPr/>
                    <a:lstStyle/>
                    <a:p>
                      <a:pPr algn="r" fontAlgn="b"/>
                      <a:r>
                        <a:rPr lang="x-none" sz="1200" u="none" strike="noStrike" dirty="0">
                          <a:solidFill>
                            <a:schemeClr val="bg1"/>
                          </a:solidFill>
                          <a:effectLst/>
                          <a:latin typeface="Arial" panose="020B0604020202020204" pitchFamily="34" charset="0"/>
                          <a:cs typeface="Arial" panose="020B0604020202020204" pitchFamily="34" charset="0"/>
                        </a:rPr>
                        <a:t>100.00%</a:t>
                      </a:r>
                      <a:endParaRPr lang="x-none" sz="1200" b="1" i="0" u="none" strike="noStrike" dirty="0">
                        <a:solidFill>
                          <a:schemeClr val="bg1"/>
                        </a:solidFill>
                        <a:effectLst/>
                        <a:latin typeface="Arial" panose="020B0604020202020204" pitchFamily="34" charset="0"/>
                        <a:cs typeface="Arial" panose="020B0604020202020204" pitchFamily="34" charset="0"/>
                      </a:endParaRPr>
                    </a:p>
                  </a:txBody>
                  <a:tcPr marL="9100" marR="9100" marT="9100" marB="0" anchor="b">
                    <a:solidFill>
                      <a:schemeClr val="accent1">
                        <a:lumMod val="75000"/>
                      </a:schemeClr>
                    </a:solidFill>
                  </a:tcPr>
                </a:tc>
                <a:extLst>
                  <a:ext uri="{0D108BD9-81ED-4DB2-BD59-A6C34878D82A}">
                    <a16:rowId xmlns:a16="http://schemas.microsoft.com/office/drawing/2014/main" val="2576665775"/>
                  </a:ext>
                </a:extLst>
              </a:tr>
            </a:tbl>
          </a:graphicData>
        </a:graphic>
      </p:graphicFrame>
      <p:sp>
        <p:nvSpPr>
          <p:cNvPr id="9" name="TextBox 8">
            <a:extLst>
              <a:ext uri="{FF2B5EF4-FFF2-40B4-BE49-F238E27FC236}">
                <a16:creationId xmlns:a16="http://schemas.microsoft.com/office/drawing/2014/main" id="{DDE9FB35-9196-5246-9682-9390C044D01E}"/>
              </a:ext>
            </a:extLst>
          </p:cNvPr>
          <p:cNvSpPr txBox="1"/>
          <p:nvPr/>
        </p:nvSpPr>
        <p:spPr>
          <a:xfrm>
            <a:off x="6170613" y="657924"/>
            <a:ext cx="5599986" cy="341632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a:latin typeface="Arial" panose="020B0604020202020204" pitchFamily="34" charset="0"/>
                <a:cs typeface="Arial" panose="020B0604020202020204" pitchFamily="34" charset="0"/>
              </a:rPr>
              <a:t>За </a:t>
            </a:r>
            <a:r>
              <a:rPr lang="mk-MK" sz="1200" dirty="0" smtClean="0">
                <a:latin typeface="Arial" panose="020B0604020202020204" pitchFamily="34" charset="0"/>
                <a:cs typeface="Arial" panose="020B0604020202020204" pitchFamily="34" charset="0"/>
              </a:rPr>
              <a:t>набавка на програма ТВ Сител потрошила повеќе отколку другите четири телевизии заедно. ТВ Сител потрошила 197,29 милиони денари, </a:t>
            </a:r>
            <a:r>
              <a:rPr lang="mk-MK" sz="1200" dirty="0">
                <a:latin typeface="Arial" panose="020B0604020202020204" pitchFamily="34" charset="0"/>
                <a:cs typeface="Arial" panose="020B0604020202020204" pitchFamily="34" charset="0"/>
              </a:rPr>
              <a:t>ТВ Канал 5 </a:t>
            </a:r>
            <a:r>
              <a:rPr lang="mk-MK" sz="1200" dirty="0" smtClean="0">
                <a:latin typeface="Arial" panose="020B0604020202020204" pitchFamily="34" charset="0"/>
                <a:cs typeface="Arial" panose="020B0604020202020204" pitchFamily="34" charset="0"/>
              </a:rPr>
              <a:t>- 89,71 </a:t>
            </a:r>
            <a:r>
              <a:rPr lang="mk-MK" sz="1200" dirty="0">
                <a:latin typeface="Arial" panose="020B0604020202020204" pitchFamily="34" charset="0"/>
                <a:cs typeface="Arial" panose="020B0604020202020204" pitchFamily="34" charset="0"/>
              </a:rPr>
              <a:t>милион денари,</a:t>
            </a:r>
            <a:r>
              <a:rPr lang="en-US" sz="1200" dirty="0">
                <a:latin typeface="Arial" panose="020B0604020202020204" pitchFamily="34" charset="0"/>
                <a:cs typeface="Arial" panose="020B0604020202020204" pitchFamily="34" charset="0"/>
              </a:rPr>
              <a:t> </a:t>
            </a:r>
            <a:r>
              <a:rPr lang="mk-MK" sz="1200" dirty="0" smtClean="0">
                <a:latin typeface="Arial" panose="020B0604020202020204" pitchFamily="34" charset="0"/>
                <a:cs typeface="Arial" panose="020B0604020202020204" pitchFamily="34" charset="0"/>
              </a:rPr>
              <a:t>ТВ </a:t>
            </a:r>
            <a:r>
              <a:rPr lang="mk-MK" sz="1200" dirty="0">
                <a:latin typeface="Arial" panose="020B0604020202020204" pitchFamily="34" charset="0"/>
                <a:cs typeface="Arial" panose="020B0604020202020204" pitchFamily="34" charset="0"/>
              </a:rPr>
              <a:t>Телма 42,93 милиони денари, </a:t>
            </a:r>
            <a:r>
              <a:rPr lang="mk-MK" sz="1200" dirty="0" smtClean="0">
                <a:latin typeface="Arial" panose="020B0604020202020204" pitchFamily="34" charset="0"/>
                <a:cs typeface="Arial" panose="020B0604020202020204" pitchFamily="34" charset="0"/>
              </a:rPr>
              <a:t>ТВ </a:t>
            </a:r>
            <a:r>
              <a:rPr lang="mk-MK" sz="1200" dirty="0">
                <a:latin typeface="Arial" panose="020B0604020202020204" pitchFamily="34" charset="0"/>
                <a:cs typeface="Arial" panose="020B0604020202020204" pitchFamily="34" charset="0"/>
              </a:rPr>
              <a:t>Алсат-М 21,88 милиони денари и </a:t>
            </a:r>
            <a:r>
              <a:rPr lang="mk-MK" sz="1200" dirty="0" smtClean="0">
                <a:latin typeface="Arial" panose="020B0604020202020204" pitchFamily="34" charset="0"/>
                <a:cs typeface="Arial" panose="020B0604020202020204" pitchFamily="34" charset="0"/>
              </a:rPr>
              <a:t>ТВ </a:t>
            </a:r>
            <a:r>
              <a:rPr lang="mk-MK" sz="1200" dirty="0">
                <a:latin typeface="Arial" panose="020B0604020202020204" pitchFamily="34" charset="0"/>
                <a:cs typeface="Arial" panose="020B0604020202020204" pitchFamily="34" charset="0"/>
              </a:rPr>
              <a:t>Алфа 15,64 милиони денари.</a:t>
            </a:r>
            <a:endParaRPr lang="en-US" sz="1200"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endParaRPr lang="mk-MK" sz="1200" dirty="0" smtClean="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mk-MK" sz="1200" dirty="0" smtClean="0">
                <a:latin typeface="Arial" panose="020B0604020202020204" pitchFamily="34" charset="0"/>
                <a:cs typeface="Arial" panose="020B0604020202020204" pitchFamily="34" charset="0"/>
              </a:rPr>
              <a:t>И за плата и други надоместоци за вработените најмногу средства издвоила ТВ Сител – 74,37 милиони денари. </a:t>
            </a:r>
            <a:r>
              <a:rPr lang="mk-MK" sz="1200" dirty="0">
                <a:latin typeface="Arial" panose="020B0604020202020204" pitchFamily="34" charset="0"/>
                <a:cs typeface="Arial" panose="020B0604020202020204" pitchFamily="34" charset="0"/>
              </a:rPr>
              <a:t>ТВ Алсат-М издвоила </a:t>
            </a:r>
            <a:r>
              <a:rPr lang="en-US" sz="1200" dirty="0">
                <a:latin typeface="Arial" panose="020B0604020202020204" pitchFamily="34" charset="0"/>
                <a:cs typeface="Arial" panose="020B0604020202020204" pitchFamily="34" charset="0"/>
              </a:rPr>
              <a:t>70,23 </a:t>
            </a:r>
            <a:r>
              <a:rPr lang="mk-MK" sz="1200" dirty="0">
                <a:latin typeface="Arial" panose="020B0604020202020204" pitchFamily="34" charset="0"/>
                <a:cs typeface="Arial" panose="020B0604020202020204" pitchFamily="34" charset="0"/>
              </a:rPr>
              <a:t>милиони денари, а приближно ист </a:t>
            </a:r>
            <a:r>
              <a:rPr lang="mk-MK" sz="1200" dirty="0" smtClean="0">
                <a:latin typeface="Arial" panose="020B0604020202020204" pitchFamily="34" charset="0"/>
                <a:cs typeface="Arial" panose="020B0604020202020204" pitchFamily="34" charset="0"/>
              </a:rPr>
              <a:t>бил износот кај ТВ </a:t>
            </a:r>
            <a:r>
              <a:rPr lang="mk-MK" sz="1200" dirty="0">
                <a:latin typeface="Arial" panose="020B0604020202020204" pitchFamily="34" charset="0"/>
                <a:cs typeface="Arial" panose="020B0604020202020204" pitchFamily="34" charset="0"/>
              </a:rPr>
              <a:t>Канал 5 и ТВ Телма, 54,26 милиони денари, односно 50,82 милиони денари. ТВ Алфа за плати за вработените издвоила најмалку средства – 38,67 милиони денари</a:t>
            </a:r>
            <a:r>
              <a:rPr lang="mk-MK" sz="1200" dirty="0" smtClean="0">
                <a:latin typeface="Arial" panose="020B0604020202020204" pitchFamily="34" charset="0"/>
                <a:cs typeface="Arial" panose="020B0604020202020204" pitchFamily="34" charset="0"/>
              </a:rPr>
              <a:t>.</a:t>
            </a:r>
            <a:endParaRPr lang="x-none" sz="1200" dirty="0">
              <a:latin typeface="Arial" panose="020B0604020202020204" pitchFamily="34" charset="0"/>
              <a:cs typeface="Arial" panose="020B0604020202020204" pitchFamily="34" charset="0"/>
            </a:endParaRPr>
          </a:p>
        </p:txBody>
      </p:sp>
      <p:sp>
        <p:nvSpPr>
          <p:cNvPr id="10" name="Rectangle 9"/>
          <p:cNvSpPr/>
          <p:nvPr/>
        </p:nvSpPr>
        <p:spPr>
          <a:xfrm>
            <a:off x="608012" y="2438400"/>
            <a:ext cx="4951412"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Структура на трошоците на </a:t>
            </a:r>
            <a:r>
              <a:rPr lang="mk-MK" sz="1000" b="1" dirty="0" err="1" smtClean="0">
                <a:solidFill>
                  <a:schemeClr val="accent1">
                    <a:lumMod val="75000"/>
                  </a:schemeClr>
                </a:solidFill>
                <a:latin typeface="Arial" pitchFamily="34" charset="0"/>
                <a:cs typeface="Arial" pitchFamily="34" charset="0"/>
              </a:rPr>
              <a:t>терестријалните</a:t>
            </a:r>
            <a:r>
              <a:rPr lang="mk-MK" sz="1000" b="1" dirty="0" smtClean="0">
                <a:solidFill>
                  <a:schemeClr val="accent1">
                    <a:lumMod val="75000"/>
                  </a:schemeClr>
                </a:solidFill>
                <a:latin typeface="Arial" pitchFamily="34" charset="0"/>
                <a:cs typeface="Arial" pitchFamily="34" charset="0"/>
              </a:rPr>
              <a:t> телевизии на државно ниво</a:t>
            </a:r>
            <a:endParaRPr lang="en-US" sz="1000" b="1"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69456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5FF128-4CFE-D641-9542-475C063C6CAE}"/>
              </a:ext>
            </a:extLst>
          </p:cNvPr>
          <p:cNvSpPr>
            <a:spLocks noGrp="1"/>
          </p:cNvSpPr>
          <p:nvPr>
            <p:ph type="sldNum" sz="quarter" idx="12"/>
          </p:nvPr>
        </p:nvSpPr>
        <p:spPr/>
        <p:txBody>
          <a:bodyPr/>
          <a:lstStyle/>
          <a:p>
            <a:fld id="{DD0A17F7-02ED-4BA6-9293-FD2D32B19D33}" type="slidenum">
              <a:rPr lang="en-US" smtClean="0"/>
              <a:pPr/>
              <a:t>18</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4412" y="4038600"/>
            <a:ext cx="5562600" cy="144315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Просечниот број на вработени во редовен работен однос во овие пет телевизии изнесувал 569 лица, односно три лица помалку отколку во претходната година. Од нив, 98 лица биле вработени во ТВ Телма, 142 лица во ТВ Сител, 136 лица во ТВ Канал 5, 110 лица во ТВ Алсат-М и 83 лица во ТВ Алфа.</a:t>
            </a:r>
            <a:endParaRPr lang="en-US" sz="1200" dirty="0">
              <a:latin typeface="Arial" pitchFamily="34" charset="0"/>
              <a:cs typeface="Arial"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2599015658"/>
              </p:ext>
            </p:extLst>
          </p:nvPr>
        </p:nvGraphicFramePr>
        <p:xfrm>
          <a:off x="341312" y="2809875"/>
          <a:ext cx="5486401" cy="1228725"/>
        </p:xfrm>
        <a:graphic>
          <a:graphicData uri="http://schemas.openxmlformats.org/drawingml/2006/table">
            <a:tbl>
              <a:tblPr/>
              <a:tblGrid>
                <a:gridCol w="1140736">
                  <a:extLst>
                    <a:ext uri="{9D8B030D-6E8A-4147-A177-3AD203B41FA5}">
                      <a16:colId xmlns:a16="http://schemas.microsoft.com/office/drawing/2014/main" val="20000"/>
                    </a:ext>
                  </a:extLst>
                </a:gridCol>
                <a:gridCol w="869133">
                  <a:extLst>
                    <a:ext uri="{9D8B030D-6E8A-4147-A177-3AD203B41FA5}">
                      <a16:colId xmlns:a16="http://schemas.microsoft.com/office/drawing/2014/main" val="20001"/>
                    </a:ext>
                  </a:extLst>
                </a:gridCol>
                <a:gridCol w="869133">
                  <a:extLst>
                    <a:ext uri="{9D8B030D-6E8A-4147-A177-3AD203B41FA5}">
                      <a16:colId xmlns:a16="http://schemas.microsoft.com/office/drawing/2014/main" val="20002"/>
                    </a:ext>
                  </a:extLst>
                </a:gridCol>
                <a:gridCol w="869133">
                  <a:extLst>
                    <a:ext uri="{9D8B030D-6E8A-4147-A177-3AD203B41FA5}">
                      <a16:colId xmlns:a16="http://schemas.microsoft.com/office/drawing/2014/main" val="20003"/>
                    </a:ext>
                  </a:extLst>
                </a:gridCol>
                <a:gridCol w="869133">
                  <a:extLst>
                    <a:ext uri="{9D8B030D-6E8A-4147-A177-3AD203B41FA5}">
                      <a16:colId xmlns:a16="http://schemas.microsoft.com/office/drawing/2014/main" val="20004"/>
                    </a:ext>
                  </a:extLst>
                </a:gridCol>
                <a:gridCol w="869133">
                  <a:extLst>
                    <a:ext uri="{9D8B030D-6E8A-4147-A177-3AD203B41FA5}">
                      <a16:colId xmlns:a16="http://schemas.microsoft.com/office/drawing/2014/main" val="20005"/>
                    </a:ext>
                  </a:extLst>
                </a:gridCol>
              </a:tblGrid>
              <a:tr h="266700">
                <a:tc>
                  <a:txBody>
                    <a:bodyPr/>
                    <a:lstStyle/>
                    <a:p>
                      <a:pPr algn="l" fontAlgn="b"/>
                      <a:r>
                        <a:rPr lang="en-US" sz="1200" b="0" i="0" u="none" strike="noStrike" dirty="0">
                          <a:solidFill>
                            <a:srgbClr val="FFFFFF"/>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2015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2016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2017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2018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2019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114300">
                <a:tc>
                  <a:txBody>
                    <a:bodyPr/>
                    <a:lstStyle/>
                    <a:p>
                      <a:pPr algn="l" fontAlgn="b"/>
                      <a:r>
                        <a:rPr lang="mk-MK" sz="1200" b="0" i="0" u="none" strike="noStrike" dirty="0">
                          <a:solidFill>
                            <a:srgbClr val="000000"/>
                          </a:solidFill>
                          <a:latin typeface="Arial" pitchFamily="34" charset="0"/>
                          <a:cs typeface="Arial" pitchFamily="34" charset="0"/>
                        </a:rPr>
                        <a:t>ТВ Алфа</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14.06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-3.21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1.67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29.86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39.33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01"/>
                  </a:ext>
                </a:extLst>
              </a:tr>
              <a:tr h="150495">
                <a:tc>
                  <a:txBody>
                    <a:bodyPr/>
                    <a:lstStyle/>
                    <a:p>
                      <a:pPr algn="l" fontAlgn="b"/>
                      <a:r>
                        <a:rPr lang="mk-MK" sz="1200" b="0" i="0" u="none" strike="noStrike" dirty="0">
                          <a:solidFill>
                            <a:srgbClr val="000000"/>
                          </a:solidFill>
                          <a:latin typeface="Arial" pitchFamily="34" charset="0"/>
                          <a:cs typeface="Arial" pitchFamily="34" charset="0"/>
                        </a:rPr>
                        <a:t>ТВ </a:t>
                      </a:r>
                      <a:r>
                        <a:rPr lang="mk-MK" sz="1200" b="0" i="0" u="none" strike="noStrike" dirty="0" err="1">
                          <a:solidFill>
                            <a:srgbClr val="000000"/>
                          </a:solidFill>
                          <a:latin typeface="Arial" pitchFamily="34" charset="0"/>
                          <a:cs typeface="Arial" pitchFamily="34" charset="0"/>
                        </a:rPr>
                        <a:t>Алсат-М</a:t>
                      </a:r>
                      <a:endParaRPr lang="mk-MK"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0.10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4.71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5.85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5.36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8.44</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2"/>
                  </a:ext>
                </a:extLst>
              </a:tr>
              <a:tr h="186690">
                <a:tc>
                  <a:txBody>
                    <a:bodyPr/>
                    <a:lstStyle/>
                    <a:p>
                      <a:pPr algn="l" fontAlgn="b"/>
                      <a:r>
                        <a:rPr lang="mk-MK" sz="1200" b="0" i="0" u="none" strike="noStrike" dirty="0">
                          <a:solidFill>
                            <a:srgbClr val="000000"/>
                          </a:solidFill>
                          <a:latin typeface="Arial" pitchFamily="34" charset="0"/>
                          <a:cs typeface="Arial" pitchFamily="34" charset="0"/>
                        </a:rPr>
                        <a:t>ТВ Канал 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-9.50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0.89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0.86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0.28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1.50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3"/>
                  </a:ext>
                </a:extLst>
              </a:tr>
              <a:tr h="146685">
                <a:tc>
                  <a:txBody>
                    <a:bodyPr/>
                    <a:lstStyle/>
                    <a:p>
                      <a:pPr algn="l" fontAlgn="b"/>
                      <a:r>
                        <a:rPr lang="mk-MK" sz="1200" b="0" i="0" u="none" strike="noStrike">
                          <a:solidFill>
                            <a:srgbClr val="000000"/>
                          </a:solidFill>
                          <a:latin typeface="Arial" pitchFamily="34" charset="0"/>
                          <a:cs typeface="Arial" pitchFamily="34" charset="0"/>
                        </a:rPr>
                        <a:t>ТВ Сител</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31.81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32.38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46.85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18.68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28.45</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4"/>
                  </a:ext>
                </a:extLst>
              </a:tr>
              <a:tr h="106680">
                <a:tc>
                  <a:txBody>
                    <a:bodyPr/>
                    <a:lstStyle/>
                    <a:p>
                      <a:pPr algn="l" fontAlgn="b"/>
                      <a:r>
                        <a:rPr lang="mk-MK" sz="1200" b="0" i="0" u="none" strike="noStrike" dirty="0">
                          <a:solidFill>
                            <a:srgbClr val="000000"/>
                          </a:solidFill>
                          <a:latin typeface="Arial" pitchFamily="34" charset="0"/>
                          <a:cs typeface="Arial" pitchFamily="34" charset="0"/>
                        </a:rPr>
                        <a:t>ТВ </a:t>
                      </a:r>
                      <a:r>
                        <a:rPr lang="mk-MK" sz="1200" b="0" i="0" u="none" strike="noStrike" dirty="0" err="1">
                          <a:solidFill>
                            <a:srgbClr val="000000"/>
                          </a:solidFill>
                          <a:latin typeface="Arial" pitchFamily="34" charset="0"/>
                          <a:cs typeface="Arial" pitchFamily="34" charset="0"/>
                        </a:rPr>
                        <a:t>Телма</a:t>
                      </a:r>
                      <a:endParaRPr lang="mk-MK"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-22.80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-20.11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-18.99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-21.48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-21.91</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5"/>
                  </a:ext>
                </a:extLst>
              </a:tr>
            </a:tbl>
          </a:graphicData>
        </a:graphic>
      </p:graphicFrame>
      <p:graphicFrame>
        <p:nvGraphicFramePr>
          <p:cNvPr id="21" name="Chart 20"/>
          <p:cNvGraphicFramePr/>
          <p:nvPr/>
        </p:nvGraphicFramePr>
        <p:xfrm>
          <a:off x="6551612" y="1295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379414" y="2276445"/>
            <a:ext cx="5410199" cy="400110"/>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Финансиски резултат од работењето на </a:t>
            </a:r>
            <a:r>
              <a:rPr lang="mk-MK" sz="1000" b="1" dirty="0" err="1" smtClean="0">
                <a:solidFill>
                  <a:schemeClr val="accent1">
                    <a:lumMod val="75000"/>
                  </a:schemeClr>
                </a:solidFill>
                <a:latin typeface="Arial" pitchFamily="34" charset="0"/>
                <a:cs typeface="Arial" pitchFamily="34" charset="0"/>
              </a:rPr>
              <a:t>терестријалните</a:t>
            </a:r>
            <a:r>
              <a:rPr lang="mk-MK" sz="1000" b="1" dirty="0" smtClean="0">
                <a:solidFill>
                  <a:schemeClr val="accent1">
                    <a:lumMod val="75000"/>
                  </a:schemeClr>
                </a:solidFill>
                <a:latin typeface="Arial" pitchFamily="34" charset="0"/>
                <a:cs typeface="Arial" pitchFamily="34" charset="0"/>
              </a:rPr>
              <a:t> телевизии на државно ниво во последните пет години</a:t>
            </a:r>
            <a:endParaRPr lang="en-US" sz="1000" b="1" dirty="0">
              <a:solidFill>
                <a:schemeClr val="accent1">
                  <a:lumMod val="75000"/>
                </a:schemeClr>
              </a:solidFill>
              <a:latin typeface="Arial" pitchFamily="34" charset="0"/>
              <a:cs typeface="Arial" pitchFamily="34" charset="0"/>
            </a:endParaRPr>
          </a:p>
        </p:txBody>
      </p:sp>
      <p:sp>
        <p:nvSpPr>
          <p:cNvPr id="10" name="Rectangle 9"/>
          <p:cNvSpPr/>
          <p:nvPr/>
        </p:nvSpPr>
        <p:spPr>
          <a:xfrm>
            <a:off x="6323012" y="762000"/>
            <a:ext cx="4951412" cy="400110"/>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Просечен број на вработени во редовен работен однос во </a:t>
            </a:r>
            <a:r>
              <a:rPr lang="mk-MK" sz="1000" b="1" dirty="0" err="1" smtClean="0">
                <a:solidFill>
                  <a:schemeClr val="accent1">
                    <a:lumMod val="75000"/>
                  </a:schemeClr>
                </a:solidFill>
                <a:latin typeface="Arial" pitchFamily="34" charset="0"/>
                <a:cs typeface="Arial" pitchFamily="34" charset="0"/>
              </a:rPr>
              <a:t>терестријалните</a:t>
            </a:r>
            <a:r>
              <a:rPr lang="mk-MK" sz="1000" b="1" dirty="0" smtClean="0">
                <a:solidFill>
                  <a:schemeClr val="accent1">
                    <a:lumMod val="75000"/>
                  </a:schemeClr>
                </a:solidFill>
                <a:latin typeface="Arial" pitchFamily="34" charset="0"/>
                <a:cs typeface="Arial" pitchFamily="34" charset="0"/>
              </a:rPr>
              <a:t> телевизии на државно ниво во 201</a:t>
            </a:r>
            <a:r>
              <a:rPr lang="en-US" sz="1000" b="1" dirty="0" smtClean="0">
                <a:solidFill>
                  <a:schemeClr val="accent1">
                    <a:lumMod val="75000"/>
                  </a:schemeClr>
                </a:solidFill>
                <a:latin typeface="Arial" pitchFamily="34" charset="0"/>
                <a:cs typeface="Arial" pitchFamily="34" charset="0"/>
              </a:rPr>
              <a:t>8</a:t>
            </a:r>
            <a:r>
              <a:rPr lang="mk-MK" sz="1000" b="1" dirty="0" smtClean="0">
                <a:solidFill>
                  <a:schemeClr val="accent1">
                    <a:lumMod val="75000"/>
                  </a:schemeClr>
                </a:solidFill>
                <a:latin typeface="Arial" pitchFamily="34" charset="0"/>
                <a:cs typeface="Arial" pitchFamily="34" charset="0"/>
              </a:rPr>
              <a:t> и 201</a:t>
            </a:r>
            <a:r>
              <a:rPr lang="en-US" sz="1000" b="1" dirty="0" smtClean="0">
                <a:solidFill>
                  <a:schemeClr val="accent1">
                    <a:lumMod val="75000"/>
                  </a:schemeClr>
                </a:solidFill>
                <a:latin typeface="Arial" pitchFamily="34" charset="0"/>
                <a:cs typeface="Arial" pitchFamily="34" charset="0"/>
              </a:rPr>
              <a:t>9</a:t>
            </a:r>
            <a:r>
              <a:rPr lang="mk-MK" sz="1000" b="1" dirty="0" smtClean="0">
                <a:solidFill>
                  <a:schemeClr val="accent1">
                    <a:lumMod val="75000"/>
                  </a:schemeClr>
                </a:solidFill>
                <a:latin typeface="Arial" pitchFamily="34" charset="0"/>
                <a:cs typeface="Arial" pitchFamily="34" charset="0"/>
              </a:rPr>
              <a:t> година</a:t>
            </a:r>
            <a:endParaRPr lang="en-US" sz="1000" b="1" dirty="0">
              <a:solidFill>
                <a:schemeClr val="accent1">
                  <a:lumMod val="75000"/>
                </a:schemeClr>
              </a:solidFill>
              <a:latin typeface="Arial" pitchFamily="34" charset="0"/>
              <a:cs typeface="Arial" pitchFamily="34" charset="0"/>
            </a:endParaRPr>
          </a:p>
        </p:txBody>
      </p:sp>
      <p:sp>
        <p:nvSpPr>
          <p:cNvPr id="11" name="TextBox 10">
            <a:extLst>
              <a:ext uri="{FF2B5EF4-FFF2-40B4-BE49-F238E27FC236}">
                <a16:creationId xmlns:a16="http://schemas.microsoft.com/office/drawing/2014/main" id="{55A29354-19CA-3741-B1A7-683C5B99E5E8}"/>
              </a:ext>
            </a:extLst>
          </p:cNvPr>
          <p:cNvSpPr txBox="1"/>
          <p:nvPr/>
        </p:nvSpPr>
        <p:spPr>
          <a:xfrm>
            <a:off x="526597" y="1114224"/>
            <a:ext cx="5605202" cy="889154"/>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a:latin typeface="Arial" panose="020B0604020202020204" pitchFamily="34" charset="0"/>
                <a:cs typeface="Arial" panose="020B0604020202020204" pitchFamily="34" charset="0"/>
              </a:rPr>
              <a:t>Во анализираната година, како и во </a:t>
            </a:r>
            <a:r>
              <a:rPr lang="mk-MK" sz="1200" dirty="0" smtClean="0">
                <a:latin typeface="Arial" panose="020B0604020202020204" pitchFamily="34" charset="0"/>
                <a:cs typeface="Arial" panose="020B0604020202020204" pitchFamily="34" charset="0"/>
              </a:rPr>
              <a:t>претходните две </a:t>
            </a:r>
            <a:r>
              <a:rPr lang="mk-MK" sz="1200" dirty="0">
                <a:latin typeface="Arial" panose="020B0604020202020204" pitchFamily="34" charset="0"/>
                <a:cs typeface="Arial" panose="020B0604020202020204" pitchFamily="34" charset="0"/>
              </a:rPr>
              <a:t>години само ТВ Телма работела со загуба и остварила негативен финансиски резултат од 21,91 милион денари.</a:t>
            </a:r>
            <a:endParaRPr lang="x-non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0052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19</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4464" y="973883"/>
            <a:ext cx="5548948" cy="147732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Најгледана телевизија во 2019 година била ТВ Сител, со просечен дневен досег</a:t>
            </a:r>
            <a:r>
              <a:rPr lang="mk-MK" sz="1200" baseline="30000" dirty="0">
                <a:latin typeface="Arial" panose="020B0604020202020204" pitchFamily="34" charset="0"/>
                <a:cs typeface="Arial" panose="020B0604020202020204" pitchFamily="34" charset="0"/>
              </a:rPr>
              <a:t>11 </a:t>
            </a:r>
            <a:r>
              <a:rPr lang="mk-MK" sz="1200" dirty="0" smtClean="0">
                <a:latin typeface="Arial" pitchFamily="34" charset="0"/>
                <a:cs typeface="Arial" pitchFamily="34" charset="0"/>
              </a:rPr>
              <a:t>од 38,62% и просечен неделен досег од 52,78%. ТВ Канал 5 и оваа година била втора најгледана телевизија, чијшто просечен дневен досег изнесувал 31,62%, а просечниот неделен досег 46,39%.</a:t>
            </a:r>
            <a:endParaRPr lang="en-US" sz="1200" dirty="0">
              <a:latin typeface="Arial" pitchFamily="34" charset="0"/>
              <a:cs typeface="Arial" pitchFamily="34" charset="0"/>
            </a:endParaRPr>
          </a:p>
        </p:txBody>
      </p:sp>
      <p:graphicFrame>
        <p:nvGraphicFramePr>
          <p:cNvPr id="8" name="Chart 7"/>
          <p:cNvGraphicFramePr/>
          <p:nvPr/>
        </p:nvGraphicFramePr>
        <p:xfrm>
          <a:off x="1065212" y="2819400"/>
          <a:ext cx="46482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5180012" y="4953000"/>
            <a:ext cx="762000" cy="276999"/>
          </a:xfrm>
          <a:prstGeom prst="rect">
            <a:avLst/>
          </a:prstGeom>
          <a:noFill/>
        </p:spPr>
        <p:txBody>
          <a:bodyPr wrap="square" rtlCol="0">
            <a:spAutoFit/>
          </a:bodyPr>
          <a:lstStyle/>
          <a:p>
            <a:r>
              <a:rPr lang="mk-MK" sz="1200" dirty="0" smtClean="0">
                <a:latin typeface="Arial" pitchFamily="34" charset="0"/>
                <a:cs typeface="Arial" pitchFamily="34" charset="0"/>
              </a:rPr>
              <a:t>52.78%</a:t>
            </a:r>
            <a:endParaRPr lang="en-US" sz="1200" dirty="0">
              <a:latin typeface="Arial" pitchFamily="34" charset="0"/>
              <a:cs typeface="Arial" pitchFamily="34" charset="0"/>
            </a:endParaRPr>
          </a:p>
        </p:txBody>
      </p:sp>
      <p:sp>
        <p:nvSpPr>
          <p:cNvPr id="10" name="TextBox 9"/>
          <p:cNvSpPr txBox="1"/>
          <p:nvPr/>
        </p:nvSpPr>
        <p:spPr>
          <a:xfrm>
            <a:off x="379412" y="4953000"/>
            <a:ext cx="685800" cy="276999"/>
          </a:xfrm>
          <a:prstGeom prst="rect">
            <a:avLst/>
          </a:prstGeom>
          <a:noFill/>
        </p:spPr>
        <p:txBody>
          <a:bodyPr wrap="square" rtlCol="0">
            <a:spAutoFit/>
          </a:bodyPr>
          <a:lstStyle/>
          <a:p>
            <a:r>
              <a:rPr lang="mk-MK" sz="1200" dirty="0" smtClean="0">
                <a:latin typeface="Arial" pitchFamily="34" charset="0"/>
                <a:cs typeface="Arial" pitchFamily="34" charset="0"/>
              </a:rPr>
              <a:t>Сител</a:t>
            </a:r>
            <a:endParaRPr lang="en-US" sz="1200" dirty="0">
              <a:latin typeface="Arial" pitchFamily="34" charset="0"/>
              <a:cs typeface="Arial" pitchFamily="34" charset="0"/>
            </a:endParaRPr>
          </a:p>
        </p:txBody>
      </p:sp>
      <p:sp>
        <p:nvSpPr>
          <p:cNvPr id="11" name="TextBox 10"/>
          <p:cNvSpPr txBox="1"/>
          <p:nvPr/>
        </p:nvSpPr>
        <p:spPr>
          <a:xfrm>
            <a:off x="379412" y="4648200"/>
            <a:ext cx="838200" cy="276999"/>
          </a:xfrm>
          <a:prstGeom prst="rect">
            <a:avLst/>
          </a:prstGeom>
          <a:noFill/>
        </p:spPr>
        <p:txBody>
          <a:bodyPr wrap="square" rtlCol="0">
            <a:spAutoFit/>
          </a:bodyPr>
          <a:lstStyle/>
          <a:p>
            <a:r>
              <a:rPr lang="mk-MK" sz="1200" dirty="0" smtClean="0">
                <a:latin typeface="Arial" pitchFamily="34" charset="0"/>
                <a:cs typeface="Arial" pitchFamily="34" charset="0"/>
              </a:rPr>
              <a:t>Канал 5</a:t>
            </a:r>
            <a:endParaRPr lang="en-US" sz="1200" dirty="0">
              <a:latin typeface="Arial" pitchFamily="34" charset="0"/>
              <a:cs typeface="Arial" pitchFamily="34" charset="0"/>
            </a:endParaRPr>
          </a:p>
        </p:txBody>
      </p:sp>
      <p:sp>
        <p:nvSpPr>
          <p:cNvPr id="12" name="TextBox 11"/>
          <p:cNvSpPr txBox="1"/>
          <p:nvPr/>
        </p:nvSpPr>
        <p:spPr>
          <a:xfrm>
            <a:off x="379412" y="4343400"/>
            <a:ext cx="838200" cy="276999"/>
          </a:xfrm>
          <a:prstGeom prst="rect">
            <a:avLst/>
          </a:prstGeom>
          <a:noFill/>
        </p:spPr>
        <p:txBody>
          <a:bodyPr wrap="square" rtlCol="0">
            <a:spAutoFit/>
          </a:bodyPr>
          <a:lstStyle/>
          <a:p>
            <a:r>
              <a:rPr lang="mk-MK" sz="1200" dirty="0" err="1" smtClean="0">
                <a:latin typeface="Arial" pitchFamily="34" charset="0"/>
                <a:cs typeface="Arial" pitchFamily="34" charset="0"/>
              </a:rPr>
              <a:t>Телма</a:t>
            </a:r>
            <a:endParaRPr lang="en-US" sz="1200" dirty="0">
              <a:latin typeface="Arial" pitchFamily="34" charset="0"/>
              <a:cs typeface="Arial" pitchFamily="34" charset="0"/>
            </a:endParaRPr>
          </a:p>
        </p:txBody>
      </p:sp>
      <p:sp>
        <p:nvSpPr>
          <p:cNvPr id="13" name="TextBox 12"/>
          <p:cNvSpPr txBox="1"/>
          <p:nvPr/>
        </p:nvSpPr>
        <p:spPr>
          <a:xfrm>
            <a:off x="379412" y="4038600"/>
            <a:ext cx="838200" cy="276999"/>
          </a:xfrm>
          <a:prstGeom prst="rect">
            <a:avLst/>
          </a:prstGeom>
          <a:noFill/>
        </p:spPr>
        <p:txBody>
          <a:bodyPr wrap="square" rtlCol="0">
            <a:spAutoFit/>
          </a:bodyPr>
          <a:lstStyle/>
          <a:p>
            <a:r>
              <a:rPr lang="mk-MK" sz="1200" dirty="0" err="1" smtClean="0">
                <a:latin typeface="Arial" pitchFamily="34" charset="0"/>
                <a:cs typeface="Arial" pitchFamily="34" charset="0"/>
              </a:rPr>
              <a:t>Алсат-М</a:t>
            </a:r>
            <a:endParaRPr lang="en-US" sz="1200" dirty="0">
              <a:latin typeface="Arial" pitchFamily="34" charset="0"/>
              <a:cs typeface="Arial" pitchFamily="34" charset="0"/>
            </a:endParaRPr>
          </a:p>
        </p:txBody>
      </p:sp>
      <p:sp>
        <p:nvSpPr>
          <p:cNvPr id="14" name="TextBox 13"/>
          <p:cNvSpPr txBox="1"/>
          <p:nvPr/>
        </p:nvSpPr>
        <p:spPr>
          <a:xfrm>
            <a:off x="379412" y="3733800"/>
            <a:ext cx="838200" cy="276999"/>
          </a:xfrm>
          <a:prstGeom prst="rect">
            <a:avLst/>
          </a:prstGeom>
          <a:noFill/>
        </p:spPr>
        <p:txBody>
          <a:bodyPr wrap="square" rtlCol="0">
            <a:spAutoFit/>
          </a:bodyPr>
          <a:lstStyle/>
          <a:p>
            <a:r>
              <a:rPr lang="mk-MK" sz="1200" dirty="0" smtClean="0">
                <a:latin typeface="Arial" pitchFamily="34" charset="0"/>
                <a:cs typeface="Arial" pitchFamily="34" charset="0"/>
              </a:rPr>
              <a:t>Алфа</a:t>
            </a:r>
            <a:endParaRPr lang="en-US" sz="1200" dirty="0">
              <a:latin typeface="Arial" pitchFamily="34" charset="0"/>
              <a:cs typeface="Arial" pitchFamily="34" charset="0"/>
            </a:endParaRPr>
          </a:p>
        </p:txBody>
      </p:sp>
      <p:sp>
        <p:nvSpPr>
          <p:cNvPr id="15" name="TextBox 14"/>
          <p:cNvSpPr txBox="1"/>
          <p:nvPr/>
        </p:nvSpPr>
        <p:spPr>
          <a:xfrm>
            <a:off x="379412" y="3505200"/>
            <a:ext cx="838200" cy="276999"/>
          </a:xfrm>
          <a:prstGeom prst="rect">
            <a:avLst/>
          </a:prstGeom>
          <a:noFill/>
        </p:spPr>
        <p:txBody>
          <a:bodyPr wrap="square" rtlCol="0">
            <a:spAutoFit/>
          </a:bodyPr>
          <a:lstStyle/>
          <a:p>
            <a:r>
              <a:rPr lang="mk-MK" sz="1200" dirty="0" smtClean="0">
                <a:latin typeface="Arial" pitchFamily="34" charset="0"/>
                <a:cs typeface="Arial" pitchFamily="34" charset="0"/>
              </a:rPr>
              <a:t>МТВ 1</a:t>
            </a:r>
            <a:endParaRPr lang="en-US" sz="1200" dirty="0">
              <a:latin typeface="Arial" pitchFamily="34" charset="0"/>
              <a:cs typeface="Arial" pitchFamily="34" charset="0"/>
            </a:endParaRPr>
          </a:p>
        </p:txBody>
      </p:sp>
      <p:sp>
        <p:nvSpPr>
          <p:cNvPr id="16" name="TextBox 15"/>
          <p:cNvSpPr txBox="1"/>
          <p:nvPr/>
        </p:nvSpPr>
        <p:spPr>
          <a:xfrm>
            <a:off x="379412" y="3200400"/>
            <a:ext cx="838200" cy="276999"/>
          </a:xfrm>
          <a:prstGeom prst="rect">
            <a:avLst/>
          </a:prstGeom>
          <a:noFill/>
        </p:spPr>
        <p:txBody>
          <a:bodyPr wrap="square" rtlCol="0">
            <a:spAutoFit/>
          </a:bodyPr>
          <a:lstStyle/>
          <a:p>
            <a:r>
              <a:rPr lang="mk-MK" sz="1200" dirty="0" smtClean="0">
                <a:latin typeface="Arial" pitchFamily="34" charset="0"/>
                <a:cs typeface="Arial" pitchFamily="34" charset="0"/>
              </a:rPr>
              <a:t>МТВ 2</a:t>
            </a:r>
            <a:endParaRPr lang="en-US" sz="1200" dirty="0">
              <a:latin typeface="Arial" pitchFamily="34" charset="0"/>
              <a:cs typeface="Arial" pitchFamily="34" charset="0"/>
            </a:endParaRPr>
          </a:p>
        </p:txBody>
      </p:sp>
      <p:sp>
        <p:nvSpPr>
          <p:cNvPr id="17" name="TextBox 16"/>
          <p:cNvSpPr txBox="1"/>
          <p:nvPr/>
        </p:nvSpPr>
        <p:spPr>
          <a:xfrm>
            <a:off x="379412" y="2895600"/>
            <a:ext cx="2209800" cy="276999"/>
          </a:xfrm>
          <a:prstGeom prst="rect">
            <a:avLst/>
          </a:prstGeom>
          <a:noFill/>
        </p:spPr>
        <p:txBody>
          <a:bodyPr wrap="square" rtlCol="0">
            <a:spAutoFit/>
          </a:bodyPr>
          <a:lstStyle/>
          <a:p>
            <a:r>
              <a:rPr lang="mk-MK" sz="1200" dirty="0" smtClean="0">
                <a:latin typeface="Arial" pitchFamily="34" charset="0"/>
                <a:cs typeface="Arial" pitchFamily="34" charset="0"/>
              </a:rPr>
              <a:t>МРТ Собраниски канал</a:t>
            </a:r>
            <a:endParaRPr lang="en-US" sz="1200" dirty="0">
              <a:latin typeface="Arial" pitchFamily="34" charset="0"/>
              <a:cs typeface="Arial" pitchFamily="34" charset="0"/>
            </a:endParaRPr>
          </a:p>
        </p:txBody>
      </p:sp>
      <p:sp>
        <p:nvSpPr>
          <p:cNvPr id="18" name="TextBox 17"/>
          <p:cNvSpPr txBox="1"/>
          <p:nvPr/>
        </p:nvSpPr>
        <p:spPr>
          <a:xfrm>
            <a:off x="227012" y="5856025"/>
            <a:ext cx="10933986" cy="553998"/>
          </a:xfrm>
          <a:prstGeom prst="rect">
            <a:avLst/>
          </a:prstGeom>
          <a:noFill/>
        </p:spPr>
        <p:txBody>
          <a:bodyPr wrap="square" rtlCol="0">
            <a:spAutoFit/>
          </a:bodyPr>
          <a:lstStyle/>
          <a:p>
            <a:pPr algn="just"/>
            <a:r>
              <a:rPr lang="ru-RU" sz="900" baseline="30000" dirty="0">
                <a:latin typeface="Arial" pitchFamily="34" charset="0"/>
                <a:ea typeface="Calibri" pitchFamily="34" charset="0"/>
                <a:cs typeface="Arial" pitchFamily="34" charset="0"/>
              </a:rPr>
              <a:t>11 </a:t>
            </a:r>
            <a:r>
              <a:rPr lang="ru-RU" sz="1000" dirty="0">
                <a:latin typeface="Arial" pitchFamily="34" charset="0"/>
                <a:cs typeface="Arial" pitchFamily="34" charset="0"/>
              </a:rPr>
              <a:t>Просечниот дневен </a:t>
            </a:r>
            <a:r>
              <a:rPr lang="ru-RU" sz="1000" dirty="0" smtClean="0">
                <a:latin typeface="Arial" pitchFamily="34" charset="0"/>
                <a:cs typeface="Arial" pitchFamily="34" charset="0"/>
              </a:rPr>
              <a:t>досег претставува однос помеѓу популацијата што се изјаснила дека гледала одредена телевизија во било кој период од претходниот ден и вкупната популација, а просечниот неделен досег е однос помеѓу популацијата што се изјаснила дека гледала одредена телевизија во било кој период од претходната недела и вкупната популација.</a:t>
            </a:r>
            <a:endParaRPr lang="en-US" sz="1000" dirty="0">
              <a:latin typeface="Arial" pitchFamily="34" charset="0"/>
              <a:cs typeface="Arial" pitchFamily="34" charset="0"/>
            </a:endParaRPr>
          </a:p>
        </p:txBody>
      </p:sp>
      <p:sp>
        <p:nvSpPr>
          <p:cNvPr id="19" name="Rectangle 18"/>
          <p:cNvSpPr/>
          <p:nvPr/>
        </p:nvSpPr>
        <p:spPr>
          <a:xfrm>
            <a:off x="2132012" y="2438400"/>
            <a:ext cx="2667000"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Просечен дневен и неделен досег</a:t>
            </a:r>
            <a:endParaRPr lang="en-US" sz="1000" b="1" dirty="0">
              <a:solidFill>
                <a:schemeClr val="accent1">
                  <a:lumMod val="75000"/>
                </a:schemeClr>
              </a:solidFill>
              <a:latin typeface="Arial" pitchFamily="34" charset="0"/>
              <a:cs typeface="Arial" pitchFamily="34" charset="0"/>
            </a:endParaRPr>
          </a:p>
        </p:txBody>
      </p:sp>
      <p:cxnSp>
        <p:nvCxnSpPr>
          <p:cNvPr id="20" name="Straight Connector 19"/>
          <p:cNvCxnSpPr/>
          <p:nvPr/>
        </p:nvCxnSpPr>
        <p:spPr>
          <a:xfrm>
            <a:off x="265112" y="5856025"/>
            <a:ext cx="10896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74664" y="6356352"/>
            <a:ext cx="304721" cy="365125"/>
          </a:xfrm>
        </p:spPr>
        <p:txBody>
          <a:bodyPr/>
          <a:lstStyle/>
          <a:p>
            <a:fld id="{DD0A17F7-02ED-4BA6-9293-FD2D32B19D33}" type="slidenum">
              <a:rPr lang="en-US" smtClean="0"/>
              <a:pPr/>
              <a:t>2</a:t>
            </a:fld>
            <a:endParaRPr lang="en-US" dirty="0"/>
          </a:p>
        </p:txBody>
      </p:sp>
      <p:sp>
        <p:nvSpPr>
          <p:cNvPr id="7" name="TextBox 6"/>
          <p:cNvSpPr txBox="1"/>
          <p:nvPr/>
        </p:nvSpPr>
        <p:spPr>
          <a:xfrm>
            <a:off x="303212" y="500533"/>
            <a:ext cx="1981200" cy="451967"/>
          </a:xfrm>
          <a:prstGeom prst="rect">
            <a:avLst/>
          </a:prstGeom>
          <a:noFill/>
        </p:spPr>
        <p:txBody>
          <a:bodyPr wrap="square" lIns="112316" tIns="56158" rIns="112316" bIns="56158" rtlCol="0">
            <a:spAutoFit/>
          </a:bodyPr>
          <a:lstStyle/>
          <a:p>
            <a:r>
              <a:rPr lang="mk-MK" dirty="0">
                <a:solidFill>
                  <a:schemeClr val="accent1">
                    <a:lumMod val="75000"/>
                  </a:schemeClr>
                </a:solidFill>
                <a:latin typeface="Arial" pitchFamily="34" charset="0"/>
                <a:ea typeface="Tahoma" pitchFamily="34" charset="0"/>
                <a:cs typeface="Arial" pitchFamily="34" charset="0"/>
              </a:rPr>
              <a:t>СОДРЖИНА</a:t>
            </a:r>
            <a:endParaRPr lang="en-US" dirty="0">
              <a:solidFill>
                <a:schemeClr val="accent1">
                  <a:lumMod val="75000"/>
                </a:schemeClr>
              </a:solidFill>
              <a:latin typeface="Arial" pitchFamily="34" charset="0"/>
              <a:ea typeface="Tahoma" pitchFamily="34" charset="0"/>
              <a:cs typeface="Arial" pitchFamily="34" charset="0"/>
            </a:endParaRPr>
          </a:p>
        </p:txBody>
      </p:sp>
      <p:sp>
        <p:nvSpPr>
          <p:cNvPr id="8" name="TextBox 7"/>
          <p:cNvSpPr txBox="1"/>
          <p:nvPr/>
        </p:nvSpPr>
        <p:spPr>
          <a:xfrm>
            <a:off x="6626385" y="2097879"/>
            <a:ext cx="4953000" cy="3652843"/>
          </a:xfrm>
          <a:prstGeom prst="rect">
            <a:avLst/>
          </a:prstGeom>
          <a:noFill/>
        </p:spPr>
        <p:txBody>
          <a:bodyPr wrap="square" lIns="112316" tIns="56158" rIns="112316" bIns="56158" rtlCol="0">
            <a:spAutoFit/>
          </a:bodyPr>
          <a:lstStyle/>
          <a:p>
            <a:pPr>
              <a:buFont typeface="Wingdings" pitchFamily="2" charset="2"/>
              <a:buChar char="§"/>
            </a:pPr>
            <a:r>
              <a:rPr lang="mk-MK" sz="1600" dirty="0">
                <a:solidFill>
                  <a:schemeClr val="accent1">
                    <a:lumMod val="75000"/>
                  </a:schemeClr>
                </a:solidFill>
                <a:latin typeface="Arial" pitchFamily="34" charset="0"/>
                <a:cs typeface="Arial" pitchFamily="34" charset="0"/>
              </a:rPr>
              <a:t> ЈАВЕН РАДИОДИФУЗЕН СЕРВИС</a:t>
            </a:r>
          </a:p>
          <a:p>
            <a:endParaRPr lang="mk-MK" sz="1600" dirty="0">
              <a:solidFill>
                <a:schemeClr val="accent1">
                  <a:lumMod val="75000"/>
                </a:schemeClr>
              </a:solidFill>
              <a:latin typeface="Arial" pitchFamily="34" charset="0"/>
              <a:cs typeface="Arial" pitchFamily="34" charset="0"/>
            </a:endParaRPr>
          </a:p>
          <a:p>
            <a:pPr>
              <a:buFont typeface="Wingdings" pitchFamily="2" charset="2"/>
              <a:buChar char="§"/>
            </a:pPr>
            <a:r>
              <a:rPr lang="mk-MK" sz="1600" dirty="0">
                <a:solidFill>
                  <a:schemeClr val="accent1">
                    <a:lumMod val="75000"/>
                  </a:schemeClr>
                </a:solidFill>
                <a:latin typeface="Arial" pitchFamily="34" charset="0"/>
                <a:cs typeface="Arial" pitchFamily="34" charset="0"/>
              </a:rPr>
              <a:t> КОМЕРЦИЈАЛНИ ТЕЛЕВИЗИИ</a:t>
            </a:r>
          </a:p>
          <a:p>
            <a:r>
              <a:rPr lang="mk-MK" sz="1600" dirty="0">
                <a:solidFill>
                  <a:schemeClr val="accent1">
                    <a:lumMod val="75000"/>
                  </a:schemeClr>
                </a:solidFill>
                <a:latin typeface="Arial" pitchFamily="34" charset="0"/>
                <a:cs typeface="Arial" pitchFamily="34" charset="0"/>
              </a:rPr>
              <a:t>    </a:t>
            </a:r>
            <a:r>
              <a:rPr lang="mk-MK" sz="1600" dirty="0" err="1" smtClean="0">
                <a:solidFill>
                  <a:schemeClr val="accent1">
                    <a:lumMod val="75000"/>
                  </a:schemeClr>
                </a:solidFill>
                <a:latin typeface="Arial" pitchFamily="34" charset="0"/>
                <a:cs typeface="Arial" pitchFamily="34" charset="0"/>
              </a:rPr>
              <a:t>Терестријални</a:t>
            </a:r>
            <a:r>
              <a:rPr lang="mk-MK" sz="1600" dirty="0" smtClean="0">
                <a:solidFill>
                  <a:schemeClr val="accent1">
                    <a:lumMod val="75000"/>
                  </a:schemeClr>
                </a:solidFill>
                <a:latin typeface="Arial" pitchFamily="34" charset="0"/>
                <a:cs typeface="Arial" pitchFamily="34" charset="0"/>
              </a:rPr>
              <a:t> </a:t>
            </a:r>
            <a:r>
              <a:rPr lang="mk-MK" sz="1600" dirty="0">
                <a:solidFill>
                  <a:schemeClr val="accent1">
                    <a:lumMod val="75000"/>
                  </a:schemeClr>
                </a:solidFill>
                <a:latin typeface="Arial" pitchFamily="34" charset="0"/>
                <a:cs typeface="Arial" pitchFamily="34" charset="0"/>
              </a:rPr>
              <a:t>телевизии на државно ниво</a:t>
            </a:r>
          </a:p>
          <a:p>
            <a:r>
              <a:rPr lang="mk-MK" sz="1600" dirty="0">
                <a:solidFill>
                  <a:schemeClr val="accent1">
                    <a:lumMod val="75000"/>
                  </a:schemeClr>
                </a:solidFill>
                <a:latin typeface="Arial" pitchFamily="34" charset="0"/>
                <a:cs typeface="Arial" pitchFamily="34" charset="0"/>
              </a:rPr>
              <a:t>   </a:t>
            </a:r>
            <a:r>
              <a:rPr lang="en-US" sz="1600" dirty="0">
                <a:solidFill>
                  <a:schemeClr val="accent1">
                    <a:lumMod val="75000"/>
                  </a:schemeClr>
                </a:solidFill>
                <a:latin typeface="Arial" pitchFamily="34" charset="0"/>
                <a:cs typeface="Arial" pitchFamily="34" charset="0"/>
              </a:rPr>
              <a:t> </a:t>
            </a:r>
            <a:r>
              <a:rPr lang="mk-MK" sz="1600" dirty="0">
                <a:solidFill>
                  <a:schemeClr val="accent1">
                    <a:lumMod val="75000"/>
                  </a:schemeClr>
                </a:solidFill>
                <a:latin typeface="Arial" pitchFamily="34" charset="0"/>
                <a:cs typeface="Arial" pitchFamily="34" charset="0"/>
              </a:rPr>
              <a:t>Сателитски телевизии на државно ниво</a:t>
            </a:r>
          </a:p>
          <a:p>
            <a:r>
              <a:rPr lang="mk-MK" sz="1600" dirty="0">
                <a:solidFill>
                  <a:schemeClr val="accent1">
                    <a:lumMod val="75000"/>
                  </a:schemeClr>
                </a:solidFill>
                <a:latin typeface="Arial" pitchFamily="34" charset="0"/>
                <a:cs typeface="Arial" pitchFamily="34" charset="0"/>
              </a:rPr>
              <a:t>   </a:t>
            </a:r>
            <a:r>
              <a:rPr lang="en-US" sz="1600" dirty="0">
                <a:solidFill>
                  <a:schemeClr val="accent1">
                    <a:lumMod val="75000"/>
                  </a:schemeClr>
                </a:solidFill>
                <a:latin typeface="Arial" pitchFamily="34" charset="0"/>
                <a:cs typeface="Arial" pitchFamily="34" charset="0"/>
              </a:rPr>
              <a:t> </a:t>
            </a:r>
            <a:r>
              <a:rPr lang="mk-MK" sz="1600" dirty="0">
                <a:solidFill>
                  <a:schemeClr val="accent1">
                    <a:lumMod val="75000"/>
                  </a:schemeClr>
                </a:solidFill>
                <a:latin typeface="Arial" pitchFamily="34" charset="0"/>
                <a:cs typeface="Arial" pitchFamily="34" charset="0"/>
              </a:rPr>
              <a:t>Телевизии на државно ниво преку ОЈКМ</a:t>
            </a:r>
          </a:p>
          <a:p>
            <a:r>
              <a:rPr lang="mk-MK" sz="1600" dirty="0">
                <a:solidFill>
                  <a:schemeClr val="accent1">
                    <a:lumMod val="75000"/>
                  </a:schemeClr>
                </a:solidFill>
                <a:latin typeface="Arial" pitchFamily="34" charset="0"/>
                <a:cs typeface="Arial" pitchFamily="34" charset="0"/>
              </a:rPr>
              <a:t>   </a:t>
            </a:r>
            <a:r>
              <a:rPr lang="en-US" sz="1600" dirty="0">
                <a:solidFill>
                  <a:schemeClr val="accent1">
                    <a:lumMod val="75000"/>
                  </a:schemeClr>
                </a:solidFill>
                <a:latin typeface="Arial" pitchFamily="34" charset="0"/>
                <a:cs typeface="Arial" pitchFamily="34" charset="0"/>
              </a:rPr>
              <a:t> </a:t>
            </a:r>
            <a:r>
              <a:rPr lang="mk-MK" sz="1600" dirty="0">
                <a:solidFill>
                  <a:schemeClr val="accent1">
                    <a:lumMod val="75000"/>
                  </a:schemeClr>
                </a:solidFill>
                <a:latin typeface="Arial" pitchFamily="34" charset="0"/>
                <a:cs typeface="Arial" pitchFamily="34" charset="0"/>
              </a:rPr>
              <a:t>Телевизии на регионално ниво</a:t>
            </a:r>
          </a:p>
          <a:p>
            <a:r>
              <a:rPr lang="mk-MK" sz="1600" dirty="0">
                <a:solidFill>
                  <a:schemeClr val="accent1">
                    <a:lumMod val="75000"/>
                  </a:schemeClr>
                </a:solidFill>
                <a:latin typeface="Arial" pitchFamily="34" charset="0"/>
                <a:cs typeface="Arial" pitchFamily="34" charset="0"/>
              </a:rPr>
              <a:t>   </a:t>
            </a:r>
            <a:r>
              <a:rPr lang="en-US" sz="1600" dirty="0">
                <a:solidFill>
                  <a:schemeClr val="accent1">
                    <a:lumMod val="75000"/>
                  </a:schemeClr>
                </a:solidFill>
                <a:latin typeface="Arial" pitchFamily="34" charset="0"/>
                <a:cs typeface="Arial" pitchFamily="34" charset="0"/>
              </a:rPr>
              <a:t> </a:t>
            </a:r>
            <a:r>
              <a:rPr lang="mk-MK" sz="1600" dirty="0">
                <a:solidFill>
                  <a:schemeClr val="accent1">
                    <a:lumMod val="75000"/>
                  </a:schemeClr>
                </a:solidFill>
                <a:latin typeface="Arial" pitchFamily="34" charset="0"/>
                <a:cs typeface="Arial" pitchFamily="34" charset="0"/>
              </a:rPr>
              <a:t>Телевизии на локално ниво</a:t>
            </a:r>
          </a:p>
          <a:p>
            <a:endParaRPr lang="mk-MK" sz="1600" dirty="0">
              <a:solidFill>
                <a:schemeClr val="accent1">
                  <a:lumMod val="75000"/>
                </a:schemeClr>
              </a:solidFill>
              <a:latin typeface="Arial" pitchFamily="34" charset="0"/>
              <a:cs typeface="Arial" pitchFamily="34" charset="0"/>
            </a:endParaRPr>
          </a:p>
          <a:p>
            <a:pPr>
              <a:buFont typeface="Wingdings" pitchFamily="2" charset="2"/>
              <a:buChar char="§"/>
            </a:pPr>
            <a:r>
              <a:rPr lang="mk-MK" sz="1600" dirty="0">
                <a:solidFill>
                  <a:schemeClr val="accent1">
                    <a:lumMod val="75000"/>
                  </a:schemeClr>
                </a:solidFill>
                <a:latin typeface="Arial" pitchFamily="34" charset="0"/>
                <a:cs typeface="Arial" pitchFamily="34" charset="0"/>
              </a:rPr>
              <a:t> КОМЕРЦИЈАЛНИ </a:t>
            </a:r>
            <a:r>
              <a:rPr lang="mk-MK" sz="1600" dirty="0" smtClean="0">
                <a:solidFill>
                  <a:schemeClr val="accent1">
                    <a:lumMod val="75000"/>
                  </a:schemeClr>
                </a:solidFill>
                <a:latin typeface="Arial" pitchFamily="34" charset="0"/>
                <a:cs typeface="Arial" pitchFamily="34" charset="0"/>
              </a:rPr>
              <a:t>РАДИОСТАНИЦИ</a:t>
            </a:r>
            <a:endParaRPr lang="mk-MK" sz="1600" dirty="0">
              <a:solidFill>
                <a:schemeClr val="accent1">
                  <a:lumMod val="75000"/>
                </a:schemeClr>
              </a:solidFill>
              <a:latin typeface="Arial" pitchFamily="34" charset="0"/>
              <a:cs typeface="Arial" pitchFamily="34" charset="0"/>
            </a:endParaRPr>
          </a:p>
          <a:p>
            <a:r>
              <a:rPr lang="mk-MK" sz="1600" dirty="0">
                <a:solidFill>
                  <a:schemeClr val="accent1">
                    <a:lumMod val="75000"/>
                  </a:schemeClr>
                </a:solidFill>
                <a:latin typeface="Arial" pitchFamily="34" charset="0"/>
                <a:cs typeface="Arial" pitchFamily="34" charset="0"/>
              </a:rPr>
              <a:t>   </a:t>
            </a:r>
            <a:r>
              <a:rPr lang="en-US" sz="1600" dirty="0">
                <a:solidFill>
                  <a:schemeClr val="accent1">
                    <a:lumMod val="75000"/>
                  </a:schemeClr>
                </a:solidFill>
                <a:latin typeface="Arial" pitchFamily="34" charset="0"/>
                <a:cs typeface="Arial" pitchFamily="34" charset="0"/>
              </a:rPr>
              <a:t> </a:t>
            </a:r>
            <a:r>
              <a:rPr lang="mk-MK" sz="1600" dirty="0">
                <a:solidFill>
                  <a:schemeClr val="accent1">
                    <a:lumMod val="75000"/>
                  </a:schemeClr>
                </a:solidFill>
                <a:latin typeface="Arial" pitchFamily="34" charset="0"/>
                <a:cs typeface="Arial" pitchFamily="34" charset="0"/>
              </a:rPr>
              <a:t>Радиостаници на државно ниво</a:t>
            </a:r>
          </a:p>
          <a:p>
            <a:r>
              <a:rPr lang="mk-MK" sz="1600" dirty="0">
                <a:solidFill>
                  <a:schemeClr val="accent1">
                    <a:lumMod val="75000"/>
                  </a:schemeClr>
                </a:solidFill>
                <a:latin typeface="Arial" pitchFamily="34" charset="0"/>
                <a:cs typeface="Arial" pitchFamily="34" charset="0"/>
              </a:rPr>
              <a:t>   </a:t>
            </a:r>
            <a:r>
              <a:rPr lang="en-US" sz="1600" dirty="0">
                <a:solidFill>
                  <a:schemeClr val="accent1">
                    <a:lumMod val="75000"/>
                  </a:schemeClr>
                </a:solidFill>
                <a:latin typeface="Arial" pitchFamily="34" charset="0"/>
                <a:cs typeface="Arial" pitchFamily="34" charset="0"/>
              </a:rPr>
              <a:t> </a:t>
            </a:r>
            <a:r>
              <a:rPr lang="mk-MK" sz="1600" dirty="0">
                <a:solidFill>
                  <a:schemeClr val="accent1">
                    <a:lumMod val="75000"/>
                  </a:schemeClr>
                </a:solidFill>
                <a:latin typeface="Arial" pitchFamily="34" charset="0"/>
                <a:cs typeface="Arial" pitchFamily="34" charset="0"/>
              </a:rPr>
              <a:t>Радиостаници на регионално ниво</a:t>
            </a:r>
          </a:p>
          <a:p>
            <a:r>
              <a:rPr lang="mk-MK" sz="1600" dirty="0">
                <a:solidFill>
                  <a:schemeClr val="accent1">
                    <a:lumMod val="75000"/>
                  </a:schemeClr>
                </a:solidFill>
                <a:latin typeface="Arial" pitchFamily="34" charset="0"/>
                <a:cs typeface="Arial" pitchFamily="34" charset="0"/>
              </a:rPr>
              <a:t>   </a:t>
            </a:r>
            <a:r>
              <a:rPr lang="en-US" sz="1600" dirty="0">
                <a:solidFill>
                  <a:schemeClr val="accent1">
                    <a:lumMod val="75000"/>
                  </a:schemeClr>
                </a:solidFill>
                <a:latin typeface="Arial" pitchFamily="34" charset="0"/>
                <a:cs typeface="Arial" pitchFamily="34" charset="0"/>
              </a:rPr>
              <a:t> </a:t>
            </a:r>
            <a:r>
              <a:rPr lang="mk-MK" sz="1600" dirty="0">
                <a:solidFill>
                  <a:schemeClr val="accent1">
                    <a:lumMod val="75000"/>
                  </a:schemeClr>
                </a:solidFill>
                <a:latin typeface="Arial" pitchFamily="34" charset="0"/>
                <a:cs typeface="Arial" pitchFamily="34" charset="0"/>
              </a:rPr>
              <a:t>Радиостаници на локално ниво</a:t>
            </a:r>
          </a:p>
          <a:p>
            <a:r>
              <a:rPr lang="mk-MK" dirty="0">
                <a:solidFill>
                  <a:schemeClr val="accent1">
                    <a:lumMod val="75000"/>
                  </a:schemeClr>
                </a:solidFill>
              </a:rPr>
              <a:t>   </a:t>
            </a:r>
            <a:endParaRPr lang="en-US" dirty="0">
              <a:solidFill>
                <a:schemeClr val="accent1">
                  <a:lumMod val="75000"/>
                </a:schemeClr>
              </a:solidFill>
            </a:endParaRPr>
          </a:p>
        </p:txBody>
      </p:sp>
      <p:cxnSp>
        <p:nvCxnSpPr>
          <p:cNvPr id="12" name="Straight Connector 11"/>
          <p:cNvCxnSpPr/>
          <p:nvPr/>
        </p:nvCxnSpPr>
        <p:spPr>
          <a:xfrm>
            <a:off x="0" y="9906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961813"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2316" tIns="56158" rIns="112316" bIns="56158" rtlCol="0" anchor="ctr"/>
          <a:lstStyle/>
          <a:p>
            <a:pPr algn="ctr"/>
            <a:endParaRPr lang="en-US" dirty="0"/>
          </a:p>
        </p:txBody>
      </p:sp>
      <p:pic>
        <p:nvPicPr>
          <p:cNvPr id="11" name="Picture 1" descr="C:\Users\s.gudeska-zdravkovsk\Desktop\produccion-audiovisual-megavideo.jpg">
            <a:extLst>
              <a:ext uri="{FF2B5EF4-FFF2-40B4-BE49-F238E27FC236}">
                <a16:creationId xmlns:a16="http://schemas.microsoft.com/office/drawing/2014/main" id="{F6C5C846-BEDD-8346-9C68-7F91683CD267}"/>
              </a:ext>
            </a:extLst>
          </p:cNvPr>
          <p:cNvPicPr>
            <a:picLocks noChangeAspect="1" noChangeArrowheads="1"/>
          </p:cNvPicPr>
          <p:nvPr/>
        </p:nvPicPr>
        <p:blipFill>
          <a:blip r:embed="rId3" cstate="print">
            <a:duotone>
              <a:schemeClr val="accent1">
                <a:shade val="45000"/>
                <a:satMod val="135000"/>
              </a:schemeClr>
              <a:prstClr val="white"/>
            </a:duotone>
            <a:lum/>
          </a:blip>
          <a:srcRect/>
          <a:stretch>
            <a:fillRect/>
          </a:stretch>
        </p:blipFill>
        <p:spPr bwMode="auto">
          <a:xfrm>
            <a:off x="0" y="985367"/>
            <a:ext cx="6528877" cy="587263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20</a:t>
            </a:fld>
            <a:endParaRPr lang="en-US" dirty="0"/>
          </a:p>
        </p:txBody>
      </p:sp>
      <p:cxnSp>
        <p:nvCxnSpPr>
          <p:cNvPr id="5" name="Straight Connector 4">
            <a:extLst>
              <a:ext uri="{FF2B5EF4-FFF2-40B4-BE49-F238E27FC236}">
                <a16:creationId xmlns:a16="http://schemas.microsoft.com/office/drawing/2014/main" id="{F78502DD-388B-1B4B-8E60-03F10EA72610}"/>
              </a:ext>
            </a:extLst>
          </p:cNvPr>
          <p:cNvCxnSpPr/>
          <p:nvPr/>
        </p:nvCxnSpPr>
        <p:spPr>
          <a:xfrm>
            <a:off x="0" y="9906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ED1D12-57AF-8440-8786-B51825718510}"/>
              </a:ext>
            </a:extLst>
          </p:cNvPr>
          <p:cNvSpPr txBox="1"/>
          <p:nvPr/>
        </p:nvSpPr>
        <p:spPr>
          <a:xfrm>
            <a:off x="227012" y="533400"/>
            <a:ext cx="6019800" cy="430887"/>
          </a:xfrm>
          <a:prstGeom prst="rect">
            <a:avLst/>
          </a:prstGeom>
          <a:noFill/>
        </p:spPr>
        <p:txBody>
          <a:bodyPr wrap="square" rtlCol="0">
            <a:spAutoFit/>
          </a:bodyPr>
          <a:lstStyle/>
          <a:p>
            <a:r>
              <a:rPr lang="mk-MK" dirty="0" smtClean="0">
                <a:solidFill>
                  <a:schemeClr val="accent1">
                    <a:lumMod val="75000"/>
                  </a:schemeClr>
                </a:solidFill>
                <a:latin typeface="Arial" pitchFamily="34" charset="0"/>
                <a:ea typeface="Tahoma" pitchFamily="34" charset="0"/>
                <a:cs typeface="Arial" pitchFamily="34" charset="0"/>
              </a:rPr>
              <a:t>Сателитски телевизии</a:t>
            </a:r>
            <a:endParaRPr lang="en-US" dirty="0">
              <a:solidFill>
                <a:schemeClr val="accent1">
                  <a:lumMod val="75000"/>
                </a:schemeClr>
              </a:solidFill>
              <a:latin typeface="Arial" pitchFamily="34" charset="0"/>
              <a:ea typeface="Tahoma" pitchFamily="34" charset="0"/>
              <a:cs typeface="Arial" pitchFamily="34" charset="0"/>
            </a:endParaRPr>
          </a:p>
        </p:txBody>
      </p:sp>
      <p:sp>
        <p:nvSpPr>
          <p:cNvPr id="8" name="TextBox 7"/>
          <p:cNvSpPr txBox="1"/>
          <p:nvPr/>
        </p:nvSpPr>
        <p:spPr>
          <a:xfrm>
            <a:off x="362664" y="1398124"/>
            <a:ext cx="5562600" cy="1166153"/>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Двете сателитски телевизии, ТВ 24 Вести и Наша ТВ во 2019 година оствариле вкупно приходи од 73,31 милион денари, од кои 91% бил приходот на ТВ 24 Вести (66,87 милиони денари). Вкупните приходи на Наша ТВ изнесувале 6,44 милиони денари.</a:t>
            </a:r>
            <a:endParaRPr lang="en-US" sz="1200" dirty="0">
              <a:latin typeface="Arial" pitchFamily="34" charset="0"/>
              <a:cs typeface="Arial" pitchFamily="34" charset="0"/>
            </a:endParaRPr>
          </a:p>
        </p:txBody>
      </p:sp>
      <p:graphicFrame>
        <p:nvGraphicFramePr>
          <p:cNvPr id="9" name="Chart 8"/>
          <p:cNvGraphicFramePr/>
          <p:nvPr/>
        </p:nvGraphicFramePr>
        <p:xfrm>
          <a:off x="455612" y="3352800"/>
          <a:ext cx="4724400" cy="16573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84212" y="4495800"/>
            <a:ext cx="762000" cy="276999"/>
          </a:xfrm>
          <a:prstGeom prst="rect">
            <a:avLst/>
          </a:prstGeom>
          <a:noFill/>
        </p:spPr>
        <p:txBody>
          <a:bodyPr wrap="square" rtlCol="0">
            <a:spAutoFit/>
          </a:bodyPr>
          <a:lstStyle/>
          <a:p>
            <a:r>
              <a:rPr lang="mk-MK" sz="1200" dirty="0" smtClean="0">
                <a:latin typeface="Arial" pitchFamily="34" charset="0"/>
                <a:cs typeface="Arial" pitchFamily="34" charset="0"/>
              </a:rPr>
              <a:t>за 5 ТВ</a:t>
            </a:r>
            <a:endParaRPr lang="en-US" sz="1200" dirty="0">
              <a:latin typeface="Arial" pitchFamily="34" charset="0"/>
              <a:cs typeface="Arial" pitchFamily="34" charset="0"/>
            </a:endParaRPr>
          </a:p>
        </p:txBody>
      </p:sp>
      <p:sp>
        <p:nvSpPr>
          <p:cNvPr id="11" name="TextBox 10"/>
          <p:cNvSpPr txBox="1"/>
          <p:nvPr/>
        </p:nvSpPr>
        <p:spPr>
          <a:xfrm>
            <a:off x="1674812" y="4191000"/>
            <a:ext cx="762000" cy="276999"/>
          </a:xfrm>
          <a:prstGeom prst="rect">
            <a:avLst/>
          </a:prstGeom>
          <a:noFill/>
        </p:spPr>
        <p:txBody>
          <a:bodyPr wrap="square" rtlCol="0">
            <a:spAutoFit/>
          </a:bodyPr>
          <a:lstStyle/>
          <a:p>
            <a:r>
              <a:rPr lang="mk-MK" sz="1200" dirty="0" smtClean="0">
                <a:latin typeface="Arial" pitchFamily="34" charset="0"/>
                <a:cs typeface="Arial" pitchFamily="34" charset="0"/>
              </a:rPr>
              <a:t>за 5 ТВ</a:t>
            </a:r>
            <a:endParaRPr lang="en-US" sz="1200" dirty="0">
              <a:latin typeface="Arial" pitchFamily="34" charset="0"/>
              <a:cs typeface="Arial" pitchFamily="34" charset="0"/>
            </a:endParaRPr>
          </a:p>
        </p:txBody>
      </p:sp>
      <p:sp>
        <p:nvSpPr>
          <p:cNvPr id="12" name="TextBox 11"/>
          <p:cNvSpPr txBox="1"/>
          <p:nvPr/>
        </p:nvSpPr>
        <p:spPr>
          <a:xfrm>
            <a:off x="2513012" y="4191000"/>
            <a:ext cx="762000" cy="276999"/>
          </a:xfrm>
          <a:prstGeom prst="rect">
            <a:avLst/>
          </a:prstGeom>
          <a:noFill/>
        </p:spPr>
        <p:txBody>
          <a:bodyPr wrap="square" rtlCol="0">
            <a:spAutoFit/>
          </a:bodyPr>
          <a:lstStyle/>
          <a:p>
            <a:r>
              <a:rPr lang="mk-MK" sz="1200" dirty="0" smtClean="0">
                <a:latin typeface="Arial" pitchFamily="34" charset="0"/>
                <a:cs typeface="Arial" pitchFamily="34" charset="0"/>
              </a:rPr>
              <a:t>за 4 ТВ</a:t>
            </a:r>
            <a:endParaRPr lang="en-US" sz="1200" dirty="0">
              <a:latin typeface="Arial" pitchFamily="34" charset="0"/>
              <a:cs typeface="Arial" pitchFamily="34" charset="0"/>
            </a:endParaRPr>
          </a:p>
        </p:txBody>
      </p:sp>
      <p:sp>
        <p:nvSpPr>
          <p:cNvPr id="13" name="TextBox 12"/>
          <p:cNvSpPr txBox="1"/>
          <p:nvPr/>
        </p:nvSpPr>
        <p:spPr>
          <a:xfrm>
            <a:off x="3427412" y="3886200"/>
            <a:ext cx="762000" cy="276999"/>
          </a:xfrm>
          <a:prstGeom prst="rect">
            <a:avLst/>
          </a:prstGeom>
          <a:noFill/>
        </p:spPr>
        <p:txBody>
          <a:bodyPr wrap="square" rtlCol="0">
            <a:spAutoFit/>
          </a:bodyPr>
          <a:lstStyle/>
          <a:p>
            <a:r>
              <a:rPr lang="mk-MK" sz="1200" dirty="0" smtClean="0">
                <a:latin typeface="Arial" pitchFamily="34" charset="0"/>
                <a:cs typeface="Arial" pitchFamily="34" charset="0"/>
              </a:rPr>
              <a:t>за 3 ТВ</a:t>
            </a:r>
            <a:endParaRPr lang="en-US" sz="1200" dirty="0">
              <a:latin typeface="Arial" pitchFamily="34" charset="0"/>
              <a:cs typeface="Arial" pitchFamily="34" charset="0"/>
            </a:endParaRPr>
          </a:p>
        </p:txBody>
      </p:sp>
      <p:sp>
        <p:nvSpPr>
          <p:cNvPr id="14" name="TextBox 13"/>
          <p:cNvSpPr txBox="1"/>
          <p:nvPr/>
        </p:nvSpPr>
        <p:spPr>
          <a:xfrm>
            <a:off x="4265612" y="4114800"/>
            <a:ext cx="762000" cy="276999"/>
          </a:xfrm>
          <a:prstGeom prst="rect">
            <a:avLst/>
          </a:prstGeom>
          <a:noFill/>
        </p:spPr>
        <p:txBody>
          <a:bodyPr wrap="square" rtlCol="0">
            <a:spAutoFit/>
          </a:bodyPr>
          <a:lstStyle/>
          <a:p>
            <a:r>
              <a:rPr lang="mk-MK" sz="1200" dirty="0" smtClean="0">
                <a:latin typeface="Arial" pitchFamily="34" charset="0"/>
                <a:cs typeface="Arial" pitchFamily="34" charset="0"/>
              </a:rPr>
              <a:t>за 2 ТВ</a:t>
            </a:r>
            <a:endParaRPr lang="en-US" sz="1200" dirty="0">
              <a:latin typeface="Arial" pitchFamily="34" charset="0"/>
              <a:cs typeface="Arial" pitchFamily="34" charset="0"/>
            </a:endParaRPr>
          </a:p>
        </p:txBody>
      </p:sp>
      <p:graphicFrame>
        <p:nvGraphicFramePr>
          <p:cNvPr id="15" name="Chart 14"/>
          <p:cNvGraphicFramePr/>
          <p:nvPr/>
        </p:nvGraphicFramePr>
        <p:xfrm>
          <a:off x="6627812" y="1371600"/>
          <a:ext cx="45720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303212" y="5181600"/>
            <a:ext cx="5486400" cy="889154"/>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Во споредба со претходната година ТВ 24 Вести ги намалила приходите за 24,85%, додека пак Наша ТВ ги зголемила за речиси три пати повеќе.  </a:t>
            </a:r>
            <a:endParaRPr lang="en-US" sz="1200" dirty="0">
              <a:latin typeface="Arial" pitchFamily="34" charset="0"/>
              <a:cs typeface="Arial" pitchFamily="34" charset="0"/>
            </a:endParaRPr>
          </a:p>
        </p:txBody>
      </p:sp>
      <p:sp>
        <p:nvSpPr>
          <p:cNvPr id="17" name="TextBox 16"/>
          <p:cNvSpPr txBox="1"/>
          <p:nvPr/>
        </p:nvSpPr>
        <p:spPr>
          <a:xfrm>
            <a:off x="6018212" y="3962400"/>
            <a:ext cx="5715000" cy="2031325"/>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Во структурата на приходите на овие две телевизии 87,71% биле приходи од реклами, 10,01% останати приходи и 2,28% вонредни приходи.</a:t>
            </a:r>
          </a:p>
          <a:p>
            <a:pPr marL="171450" indent="-171450" algn="just">
              <a:lnSpc>
                <a:spcPct val="150000"/>
              </a:lnSpc>
              <a:buFont typeface="Arial" panose="020B0604020202020204" pitchFamily="34" charset="0"/>
              <a:buChar char="•"/>
            </a:pPr>
            <a:endParaRPr lang="mk-MK" sz="1200" dirty="0" smtClean="0">
              <a:latin typeface="Arial" pitchFamily="34" charset="0"/>
              <a:cs typeface="Arial" pitchFamily="34" charset="0"/>
            </a:endParaRPr>
          </a:p>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За ТВ 24 Вести, приходите од рекламирање биле најзначаен извор на приходи (90,67%). По овој основ ТВ 24 Вести остварила 60,63 милиони денари. Учеството на приходите од реклами кај Наша ТВ било 56,83% или 3,66 милиони денари.</a:t>
            </a:r>
            <a:endParaRPr lang="en-US" sz="1200" dirty="0">
              <a:latin typeface="Arial" pitchFamily="34" charset="0"/>
              <a:cs typeface="Arial" pitchFamily="34" charset="0"/>
            </a:endParaRPr>
          </a:p>
        </p:txBody>
      </p:sp>
      <p:sp>
        <p:nvSpPr>
          <p:cNvPr id="18" name="TextBox 17">
            <a:extLst>
              <a:ext uri="{FF2B5EF4-FFF2-40B4-BE49-F238E27FC236}">
                <a16:creationId xmlns:a16="http://schemas.microsoft.com/office/drawing/2014/main" id="{5D5CC75D-82B1-AE4D-8CD9-7BBB5C8A7476}"/>
              </a:ext>
            </a:extLst>
          </p:cNvPr>
          <p:cNvSpPr txBox="1"/>
          <p:nvPr/>
        </p:nvSpPr>
        <p:spPr>
          <a:xfrm>
            <a:off x="531812" y="2971800"/>
            <a:ext cx="45720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приходи</a:t>
            </a:r>
            <a:endParaRPr lang="x-none" sz="1400" dirty="0">
              <a:solidFill>
                <a:schemeClr val="bg1"/>
              </a:solidFill>
              <a:latin typeface="Arial" panose="020B0604020202020204" pitchFamily="34" charset="0"/>
              <a:cs typeface="Arial" panose="020B0604020202020204" pitchFamily="34" charset="0"/>
            </a:endParaRPr>
          </a:p>
        </p:txBody>
      </p:sp>
      <p:sp>
        <p:nvSpPr>
          <p:cNvPr id="19" name="Right Triangle 18">
            <a:extLst>
              <a:ext uri="{FF2B5EF4-FFF2-40B4-BE49-F238E27FC236}">
                <a16:creationId xmlns:a16="http://schemas.microsoft.com/office/drawing/2014/main" id="{B12E7CEF-76BF-9D4D-A3F4-31FE79449C26}"/>
              </a:ext>
            </a:extLst>
          </p:cNvPr>
          <p:cNvSpPr/>
          <p:nvPr/>
        </p:nvSpPr>
        <p:spPr>
          <a:xfrm rot="10951459">
            <a:off x="535423" y="3283230"/>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51201" name="Rectangle 1"/>
          <p:cNvSpPr>
            <a:spLocks noChangeArrowheads="1"/>
          </p:cNvSpPr>
          <p:nvPr/>
        </p:nvSpPr>
        <p:spPr bwMode="auto">
          <a:xfrm>
            <a:off x="6551612" y="1295400"/>
            <a:ext cx="478385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sz="10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Вкупните приходи на сателитските телевизии во последните пет години</a:t>
            </a:r>
            <a:endParaRPr kumimoji="0" lang="mk-MK" sz="18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
        <p:nvSpPr>
          <p:cNvPr id="20" name="TextBox 19"/>
          <p:cNvSpPr txBox="1"/>
          <p:nvPr/>
        </p:nvSpPr>
        <p:spPr>
          <a:xfrm>
            <a:off x="760412" y="4876800"/>
            <a:ext cx="762000" cy="276999"/>
          </a:xfrm>
          <a:prstGeom prst="rect">
            <a:avLst/>
          </a:prstGeom>
          <a:noFill/>
        </p:spPr>
        <p:txBody>
          <a:bodyPr wrap="square" rtlCol="0">
            <a:spAutoFit/>
          </a:bodyPr>
          <a:lstStyle/>
          <a:p>
            <a:r>
              <a:rPr lang="mk-MK" sz="1200" dirty="0" smtClean="0">
                <a:latin typeface="Arial" pitchFamily="34" charset="0"/>
                <a:cs typeface="Arial" pitchFamily="34" charset="0"/>
              </a:rPr>
              <a:t>2015</a:t>
            </a:r>
            <a:endParaRPr lang="en-US" sz="1200" dirty="0">
              <a:latin typeface="Arial" pitchFamily="34" charset="0"/>
              <a:cs typeface="Arial" pitchFamily="34" charset="0"/>
            </a:endParaRPr>
          </a:p>
        </p:txBody>
      </p:sp>
      <p:sp>
        <p:nvSpPr>
          <p:cNvPr id="21" name="TextBox 20"/>
          <p:cNvSpPr txBox="1"/>
          <p:nvPr/>
        </p:nvSpPr>
        <p:spPr>
          <a:xfrm>
            <a:off x="1751012" y="4876800"/>
            <a:ext cx="609600" cy="276999"/>
          </a:xfrm>
          <a:prstGeom prst="rect">
            <a:avLst/>
          </a:prstGeom>
          <a:noFill/>
        </p:spPr>
        <p:txBody>
          <a:bodyPr wrap="square" rtlCol="0">
            <a:spAutoFit/>
          </a:bodyPr>
          <a:lstStyle/>
          <a:p>
            <a:r>
              <a:rPr lang="mk-MK" sz="1200" dirty="0" smtClean="0">
                <a:latin typeface="Arial" pitchFamily="34" charset="0"/>
                <a:cs typeface="Arial" pitchFamily="34" charset="0"/>
              </a:rPr>
              <a:t>2016</a:t>
            </a:r>
            <a:endParaRPr lang="en-US" sz="1200" dirty="0">
              <a:latin typeface="Arial" pitchFamily="34" charset="0"/>
              <a:cs typeface="Arial" pitchFamily="34" charset="0"/>
            </a:endParaRPr>
          </a:p>
        </p:txBody>
      </p:sp>
      <p:sp>
        <p:nvSpPr>
          <p:cNvPr id="22" name="TextBox 21"/>
          <p:cNvSpPr txBox="1"/>
          <p:nvPr/>
        </p:nvSpPr>
        <p:spPr>
          <a:xfrm>
            <a:off x="2589212" y="4876800"/>
            <a:ext cx="609600" cy="276999"/>
          </a:xfrm>
          <a:prstGeom prst="rect">
            <a:avLst/>
          </a:prstGeom>
          <a:noFill/>
        </p:spPr>
        <p:txBody>
          <a:bodyPr wrap="square" rtlCol="0">
            <a:spAutoFit/>
          </a:bodyPr>
          <a:lstStyle/>
          <a:p>
            <a:r>
              <a:rPr lang="mk-MK" sz="1200" dirty="0" smtClean="0">
                <a:latin typeface="Arial" pitchFamily="34" charset="0"/>
                <a:cs typeface="Arial" pitchFamily="34" charset="0"/>
              </a:rPr>
              <a:t>2017</a:t>
            </a:r>
            <a:endParaRPr lang="en-US" sz="1200" dirty="0">
              <a:latin typeface="Arial" pitchFamily="34" charset="0"/>
              <a:cs typeface="Arial" pitchFamily="34" charset="0"/>
            </a:endParaRPr>
          </a:p>
        </p:txBody>
      </p:sp>
      <p:sp>
        <p:nvSpPr>
          <p:cNvPr id="23" name="TextBox 22"/>
          <p:cNvSpPr txBox="1"/>
          <p:nvPr/>
        </p:nvSpPr>
        <p:spPr>
          <a:xfrm>
            <a:off x="3503612" y="4876800"/>
            <a:ext cx="762000" cy="276999"/>
          </a:xfrm>
          <a:prstGeom prst="rect">
            <a:avLst/>
          </a:prstGeom>
          <a:noFill/>
        </p:spPr>
        <p:txBody>
          <a:bodyPr wrap="square" rtlCol="0">
            <a:spAutoFit/>
          </a:bodyPr>
          <a:lstStyle/>
          <a:p>
            <a:r>
              <a:rPr lang="mk-MK" sz="1200" dirty="0" smtClean="0">
                <a:latin typeface="Arial" pitchFamily="34" charset="0"/>
                <a:cs typeface="Arial" pitchFamily="34" charset="0"/>
              </a:rPr>
              <a:t>2018</a:t>
            </a:r>
            <a:endParaRPr lang="en-US" sz="1200" dirty="0">
              <a:latin typeface="Arial" pitchFamily="34" charset="0"/>
              <a:cs typeface="Arial" pitchFamily="34" charset="0"/>
            </a:endParaRPr>
          </a:p>
        </p:txBody>
      </p:sp>
      <p:sp>
        <p:nvSpPr>
          <p:cNvPr id="24" name="TextBox 23"/>
          <p:cNvSpPr txBox="1"/>
          <p:nvPr/>
        </p:nvSpPr>
        <p:spPr>
          <a:xfrm>
            <a:off x="4341812" y="4876800"/>
            <a:ext cx="762000" cy="276999"/>
          </a:xfrm>
          <a:prstGeom prst="rect">
            <a:avLst/>
          </a:prstGeom>
          <a:noFill/>
        </p:spPr>
        <p:txBody>
          <a:bodyPr wrap="square" rtlCol="0">
            <a:spAutoFit/>
          </a:bodyPr>
          <a:lstStyle/>
          <a:p>
            <a:r>
              <a:rPr lang="mk-MK" sz="1200" dirty="0" smtClean="0">
                <a:latin typeface="Arial" pitchFamily="34" charset="0"/>
                <a:cs typeface="Arial" pitchFamily="34" charset="0"/>
              </a:rPr>
              <a:t>2019</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123612" y="6356352"/>
            <a:ext cx="455773" cy="365125"/>
          </a:xfrm>
        </p:spPr>
        <p:txBody>
          <a:bodyPr/>
          <a:lstStyle/>
          <a:p>
            <a:fld id="{DD0A17F7-02ED-4BA6-9293-FD2D32B19D33}" type="slidenum">
              <a:rPr lang="en-US" smtClean="0"/>
              <a:pPr/>
              <a:t>21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35843938"/>
              </p:ext>
            </p:extLst>
          </p:nvPr>
        </p:nvGraphicFramePr>
        <p:xfrm>
          <a:off x="455611" y="1600200"/>
          <a:ext cx="5181602" cy="2176699"/>
        </p:xfrm>
        <a:graphic>
          <a:graphicData uri="http://schemas.openxmlformats.org/drawingml/2006/table">
            <a:tbl>
              <a:tblPr/>
              <a:tblGrid>
                <a:gridCol w="3405884">
                  <a:extLst>
                    <a:ext uri="{9D8B030D-6E8A-4147-A177-3AD203B41FA5}">
                      <a16:colId xmlns:a16="http://schemas.microsoft.com/office/drawing/2014/main" val="20000"/>
                    </a:ext>
                  </a:extLst>
                </a:gridCol>
                <a:gridCol w="946079">
                  <a:extLst>
                    <a:ext uri="{9D8B030D-6E8A-4147-A177-3AD203B41FA5}">
                      <a16:colId xmlns:a16="http://schemas.microsoft.com/office/drawing/2014/main" val="20001"/>
                    </a:ext>
                  </a:extLst>
                </a:gridCol>
                <a:gridCol w="829639">
                  <a:extLst>
                    <a:ext uri="{9D8B030D-6E8A-4147-A177-3AD203B41FA5}">
                      <a16:colId xmlns:a16="http://schemas.microsoft.com/office/drawing/2014/main" val="20002"/>
                    </a:ext>
                  </a:extLst>
                </a:gridCol>
              </a:tblGrid>
              <a:tr h="393296">
                <a:tc>
                  <a:txBody>
                    <a:bodyPr/>
                    <a:lstStyle/>
                    <a:p>
                      <a:pPr algn="l" fontAlgn="b"/>
                      <a:r>
                        <a:rPr lang="ru-RU" sz="1200" b="0" i="0" u="none" strike="noStrike" dirty="0">
                          <a:solidFill>
                            <a:srgbClr val="FFFFFF"/>
                          </a:solidFill>
                          <a:latin typeface="Arial"/>
                        </a:rPr>
                        <a:t>Структура на приходите на сателитските телевизии на државно ниво</a:t>
                      </a:r>
                    </a:p>
                  </a:txBody>
                  <a:tcPr marL="0" marR="0" marT="0" marB="0"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76091"/>
                    </a:solidFill>
                  </a:tcPr>
                </a:tc>
                <a:tc>
                  <a:txBody>
                    <a:bodyPr/>
                    <a:lstStyle/>
                    <a:p>
                      <a:pPr algn="r" fontAlgn="b"/>
                      <a:r>
                        <a:rPr lang="mk-MK" sz="1200" b="0" i="0" u="none" strike="noStrike" dirty="0">
                          <a:solidFill>
                            <a:srgbClr val="FFFFFF"/>
                          </a:solidFill>
                          <a:latin typeface="Arial"/>
                        </a:rPr>
                        <a:t>износ</a:t>
                      </a:r>
                    </a:p>
                  </a:txBody>
                  <a:tcPr marL="0" marR="0" marT="0" marB="0" anchor="b">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76091"/>
                    </a:solidFill>
                  </a:tcPr>
                </a:tc>
                <a:tc>
                  <a:txBody>
                    <a:bodyPr/>
                    <a:lstStyle/>
                    <a:p>
                      <a:pPr algn="r" fontAlgn="b"/>
                      <a:r>
                        <a:rPr lang="mk-MK" sz="1200" b="0" i="0" u="none" strike="noStrike">
                          <a:solidFill>
                            <a:srgbClr val="FFFFFF"/>
                          </a:solidFill>
                          <a:latin typeface="Arial"/>
                        </a:rPr>
                        <a:t>учество</a:t>
                      </a:r>
                    </a:p>
                  </a:txBody>
                  <a:tcPr marL="0" marR="0" marT="0"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76091"/>
                    </a:solidFill>
                  </a:tcPr>
                </a:tc>
                <a:extLst>
                  <a:ext uri="{0D108BD9-81ED-4DB2-BD59-A6C34878D82A}">
                    <a16:rowId xmlns:a16="http://schemas.microsoft.com/office/drawing/2014/main" val="10000"/>
                  </a:ext>
                </a:extLst>
              </a:tr>
              <a:tr h="196648">
                <a:tc>
                  <a:txBody>
                    <a:bodyPr/>
                    <a:lstStyle/>
                    <a:p>
                      <a:pPr algn="l" fontAlgn="t"/>
                      <a:r>
                        <a:rPr lang="mk-MK" sz="1200" b="0" i="0" u="none" strike="noStrike" dirty="0">
                          <a:solidFill>
                            <a:srgbClr val="000000"/>
                          </a:solidFill>
                          <a:latin typeface="Arial"/>
                        </a:rPr>
                        <a:t>Реклами и </a:t>
                      </a:r>
                      <a:r>
                        <a:rPr lang="mk-MK" sz="1200" b="0" i="0" u="none" strike="noStrike" dirty="0" err="1">
                          <a:solidFill>
                            <a:srgbClr val="000000"/>
                          </a:solidFill>
                          <a:latin typeface="Arial"/>
                        </a:rPr>
                        <a:t>телешопинг</a:t>
                      </a:r>
                      <a:endParaRPr lang="mk-MK" sz="1200" b="0" i="0" u="none" strike="noStrike" dirty="0">
                        <a:solidFill>
                          <a:srgbClr val="000000"/>
                        </a:solidFill>
                        <a:latin typeface="Arial"/>
                      </a:endParaRPr>
                    </a:p>
                  </a:txBody>
                  <a:tcPr marL="0" marR="0" marT="0" marB="0">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r" fontAlgn="b"/>
                      <a:r>
                        <a:rPr lang="en-US" sz="1200" b="0" i="0" u="none" strike="noStrike">
                          <a:solidFill>
                            <a:srgbClr val="000000"/>
                          </a:solidFill>
                          <a:latin typeface="Arial"/>
                        </a:rPr>
                        <a:t>64.30</a:t>
                      </a: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r" fontAlgn="b"/>
                      <a:r>
                        <a:rPr lang="en-US" sz="1200" b="0" i="0" u="none" strike="noStrike">
                          <a:solidFill>
                            <a:srgbClr val="000000"/>
                          </a:solidFill>
                          <a:latin typeface="Arial"/>
                        </a:rPr>
                        <a:t>87.71%</a:t>
                      </a:r>
                    </a:p>
                  </a:txBody>
                  <a:tcPr marL="0" marR="0" marT="0"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196648">
                <a:tc>
                  <a:txBody>
                    <a:bodyPr/>
                    <a:lstStyle/>
                    <a:p>
                      <a:pPr algn="l" fontAlgn="t"/>
                      <a:r>
                        <a:rPr lang="mk-MK" sz="1200" b="0" i="0" u="none" strike="noStrike" dirty="0">
                          <a:solidFill>
                            <a:srgbClr val="000000"/>
                          </a:solidFill>
                          <a:latin typeface="Arial"/>
                        </a:rPr>
                        <a:t>Спонзорства</a:t>
                      </a:r>
                    </a:p>
                  </a:txBody>
                  <a:tcPr marL="0" marR="0" marT="0" marB="0">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196648">
                <a:tc>
                  <a:txBody>
                    <a:bodyPr/>
                    <a:lstStyle/>
                    <a:p>
                      <a:pPr algn="l" fontAlgn="t"/>
                      <a:r>
                        <a:rPr lang="mk-MK" sz="1200" b="0" i="0" u="none" strike="noStrike" dirty="0">
                          <a:solidFill>
                            <a:srgbClr val="000000"/>
                          </a:solidFill>
                          <a:latin typeface="Arial"/>
                        </a:rPr>
                        <a:t>Продажба на содржини</a:t>
                      </a:r>
                    </a:p>
                  </a:txBody>
                  <a:tcPr marL="0" marR="0" marT="0" marB="0">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210219">
                <a:tc>
                  <a:txBody>
                    <a:bodyPr/>
                    <a:lstStyle/>
                    <a:p>
                      <a:pPr algn="l" fontAlgn="t"/>
                      <a:r>
                        <a:rPr lang="ru-RU" sz="1200" b="0" i="0" u="none" strike="noStrike" dirty="0">
                          <a:solidFill>
                            <a:srgbClr val="000000"/>
                          </a:solidFill>
                          <a:latin typeface="Arial"/>
                        </a:rPr>
                        <a:t>Приходи обезбедени од трети страни</a:t>
                      </a:r>
                    </a:p>
                  </a:txBody>
                  <a:tcPr marL="0" marR="0" marT="0" marB="0">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196648">
                <a:tc>
                  <a:txBody>
                    <a:bodyPr/>
                    <a:lstStyle/>
                    <a:p>
                      <a:pPr algn="l" fontAlgn="t"/>
                      <a:r>
                        <a:rPr lang="mk-MK" sz="1200" b="0" i="0" u="none" strike="noStrike" dirty="0">
                          <a:solidFill>
                            <a:srgbClr val="000000"/>
                          </a:solidFill>
                          <a:latin typeface="Arial"/>
                        </a:rPr>
                        <a:t>Останати приходи</a:t>
                      </a:r>
                    </a:p>
                  </a:txBody>
                  <a:tcPr marL="0" marR="0" marT="0" marB="0">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solidFill>
                  </a:tcPr>
                </a:tc>
                <a:tc>
                  <a:txBody>
                    <a:bodyPr/>
                    <a:lstStyle/>
                    <a:p>
                      <a:pPr algn="r" fontAlgn="b"/>
                      <a:r>
                        <a:rPr lang="en-US" sz="1200" b="0" i="0" u="none" strike="noStrike" dirty="0">
                          <a:solidFill>
                            <a:srgbClr val="000000"/>
                          </a:solidFill>
                          <a:latin typeface="Arial"/>
                        </a:rPr>
                        <a:t>7.34</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algn="r" fontAlgn="b"/>
                      <a:r>
                        <a:rPr lang="en-US" sz="1200" b="0" i="0" u="none" strike="noStrike" dirty="0">
                          <a:solidFill>
                            <a:srgbClr val="000000"/>
                          </a:solidFill>
                          <a:latin typeface="Arial"/>
                        </a:rPr>
                        <a:t>10.01%</a:t>
                      </a:r>
                    </a:p>
                  </a:txBody>
                  <a:tcPr marL="0" marR="0" marT="0"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196648">
                <a:tc>
                  <a:txBody>
                    <a:bodyPr/>
                    <a:lstStyle/>
                    <a:p>
                      <a:pPr algn="l" fontAlgn="b"/>
                      <a:r>
                        <a:rPr lang="mk-MK" sz="1200" b="0" i="0" u="none" strike="noStrike">
                          <a:solidFill>
                            <a:srgbClr val="FFFFFF"/>
                          </a:solidFill>
                          <a:latin typeface="Arial"/>
                        </a:rPr>
                        <a:t>Приходи од основна дејност</a:t>
                      </a:r>
                    </a:p>
                  </a:txBody>
                  <a:tcPr marL="0" marR="0" marT="0" marB="0" anchor="b">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76091"/>
                    </a:solidFill>
                  </a:tcPr>
                </a:tc>
                <a:tc>
                  <a:txBody>
                    <a:bodyPr/>
                    <a:lstStyle/>
                    <a:p>
                      <a:pPr algn="r" fontAlgn="b"/>
                      <a:r>
                        <a:rPr lang="en-US" sz="1200" b="0" i="0" u="none" strike="noStrike">
                          <a:solidFill>
                            <a:srgbClr val="FFFFFF"/>
                          </a:solidFill>
                          <a:latin typeface="Arial"/>
                        </a:rPr>
                        <a:t>71.64</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76091"/>
                    </a:solidFill>
                  </a:tcPr>
                </a:tc>
                <a:tc>
                  <a:txBody>
                    <a:bodyPr/>
                    <a:lstStyle/>
                    <a:p>
                      <a:pPr algn="r" fontAlgn="b"/>
                      <a:r>
                        <a:rPr lang="en-US" sz="1200" b="0" i="0" u="none" strike="noStrike" dirty="0">
                          <a:solidFill>
                            <a:srgbClr val="FFFFFF"/>
                          </a:solidFill>
                          <a:latin typeface="Arial"/>
                        </a:rPr>
                        <a:t>97.72%</a:t>
                      </a:r>
                    </a:p>
                  </a:txBody>
                  <a:tcPr marL="0" marR="0" marT="0" marB="0" anchor="b">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76091"/>
                    </a:solidFill>
                  </a:tcPr>
                </a:tc>
                <a:extLst>
                  <a:ext uri="{0D108BD9-81ED-4DB2-BD59-A6C34878D82A}">
                    <a16:rowId xmlns:a16="http://schemas.microsoft.com/office/drawing/2014/main" val="10006"/>
                  </a:ext>
                </a:extLst>
              </a:tr>
              <a:tr h="196648">
                <a:tc>
                  <a:txBody>
                    <a:bodyPr/>
                    <a:lstStyle/>
                    <a:p>
                      <a:pPr algn="l" fontAlgn="b"/>
                      <a:r>
                        <a:rPr lang="mk-MK" sz="1200" b="0" i="0" u="none" strike="noStrike" dirty="0">
                          <a:solidFill>
                            <a:srgbClr val="000000"/>
                          </a:solidFill>
                          <a:latin typeface="Arial"/>
                        </a:rPr>
                        <a:t>Приходи од други дејности</a:t>
                      </a:r>
                    </a:p>
                  </a:txBody>
                  <a:tcPr marL="0" marR="0" marT="0" marB="0" anchor="b">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7"/>
                  </a:ext>
                </a:extLst>
              </a:tr>
              <a:tr h="196648">
                <a:tc>
                  <a:txBody>
                    <a:bodyPr/>
                    <a:lstStyle/>
                    <a:p>
                      <a:pPr algn="l" fontAlgn="b"/>
                      <a:r>
                        <a:rPr lang="mk-MK" sz="1200" b="0" i="0" u="none" strike="noStrike" dirty="0">
                          <a:solidFill>
                            <a:srgbClr val="000000"/>
                          </a:solidFill>
                          <a:latin typeface="Arial"/>
                        </a:rPr>
                        <a:t>Вонредни приходи</a:t>
                      </a:r>
                    </a:p>
                  </a:txBody>
                  <a:tcPr marL="0" marR="0" marT="0" marB="0" anchor="b">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2"/>
                    </a:solidFill>
                  </a:tcPr>
                </a:tc>
                <a:tc>
                  <a:txBody>
                    <a:bodyPr/>
                    <a:lstStyle/>
                    <a:p>
                      <a:pPr algn="r" fontAlgn="b"/>
                      <a:r>
                        <a:rPr lang="en-US" sz="1200" b="0" i="0" u="none" strike="noStrike" dirty="0">
                          <a:solidFill>
                            <a:srgbClr val="000000"/>
                          </a:solidFill>
                          <a:latin typeface="Arial"/>
                        </a:rPr>
                        <a:t>1.67</a:t>
                      </a:r>
                    </a:p>
                  </a:txBody>
                  <a:tcPr marL="0" marR="0" marT="0" marB="0" anchor="b">
                    <a:lnL>
                      <a:noFill/>
                    </a:lnL>
                    <a:lnR>
                      <a:noFill/>
                    </a:lnR>
                    <a:lnT>
                      <a:noFill/>
                    </a:lnT>
                    <a:lnB>
                      <a:noFill/>
                    </a:lnB>
                    <a:lnTlToBr w="12700" cmpd="sng">
                      <a:noFill/>
                      <a:prstDash val="solid"/>
                    </a:lnTlToBr>
                    <a:lnBlToTr w="12700" cmpd="sng">
                      <a:noFill/>
                      <a:prstDash val="solid"/>
                    </a:lnBlToTr>
                    <a:solidFill>
                      <a:schemeClr val="bg2"/>
                    </a:solidFill>
                  </a:tcPr>
                </a:tc>
                <a:tc>
                  <a:txBody>
                    <a:bodyPr/>
                    <a:lstStyle/>
                    <a:p>
                      <a:pPr algn="r" fontAlgn="b"/>
                      <a:r>
                        <a:rPr lang="en-US" sz="1200" b="0" i="0" u="none" strike="noStrike" dirty="0">
                          <a:solidFill>
                            <a:srgbClr val="000000"/>
                          </a:solidFill>
                          <a:latin typeface="Arial"/>
                        </a:rPr>
                        <a:t>2.28%</a:t>
                      </a:r>
                    </a:p>
                  </a:txBody>
                  <a:tcPr marL="0" marR="0" marT="0" marB="0" anchor="b">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8"/>
                  </a:ext>
                </a:extLst>
              </a:tr>
              <a:tr h="196648">
                <a:tc>
                  <a:txBody>
                    <a:bodyPr/>
                    <a:lstStyle/>
                    <a:p>
                      <a:pPr algn="l" fontAlgn="b"/>
                      <a:r>
                        <a:rPr lang="mk-MK" sz="1200" b="0" i="0" u="none" strike="noStrike">
                          <a:solidFill>
                            <a:srgbClr val="FFFFFF"/>
                          </a:solidFill>
                          <a:latin typeface="Arial"/>
                        </a:rPr>
                        <a:t>Вкупни приходи</a:t>
                      </a:r>
                    </a:p>
                  </a:txBody>
                  <a:tcPr marL="0" marR="0" marT="0" marB="0" anchor="b">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76091"/>
                    </a:solidFill>
                  </a:tcPr>
                </a:tc>
                <a:tc>
                  <a:txBody>
                    <a:bodyPr/>
                    <a:lstStyle/>
                    <a:p>
                      <a:pPr algn="r" fontAlgn="b"/>
                      <a:r>
                        <a:rPr lang="en-US" sz="1200" b="0" i="0" u="none" strike="noStrike">
                          <a:solidFill>
                            <a:srgbClr val="FFFFFF"/>
                          </a:solidFill>
                          <a:latin typeface="Arial"/>
                        </a:rPr>
                        <a:t>73.31</a:t>
                      </a:r>
                    </a:p>
                  </a:txBody>
                  <a:tcPr marL="0" marR="0" marT="0" marB="0" anchor="b">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76091"/>
                    </a:solidFill>
                  </a:tcPr>
                </a:tc>
                <a:tc>
                  <a:txBody>
                    <a:bodyPr/>
                    <a:lstStyle/>
                    <a:p>
                      <a:pPr algn="r" fontAlgn="b"/>
                      <a:r>
                        <a:rPr lang="en-US" sz="1200" b="0" i="0" u="none" strike="noStrike" dirty="0">
                          <a:solidFill>
                            <a:srgbClr val="FFFFFF"/>
                          </a:solidFill>
                          <a:latin typeface="Arial"/>
                        </a:rPr>
                        <a:t>100.00%</a:t>
                      </a:r>
                    </a:p>
                  </a:txBody>
                  <a:tcPr marL="0" marR="0" marT="0" marB="0" anchor="b">
                    <a:lnL>
                      <a:noFill/>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76091"/>
                    </a:solidFill>
                  </a:tcPr>
                </a:tc>
                <a:extLst>
                  <a:ext uri="{0D108BD9-81ED-4DB2-BD59-A6C34878D82A}">
                    <a16:rowId xmlns:a16="http://schemas.microsoft.com/office/drawing/2014/main" val="10009"/>
                  </a:ext>
                </a:extLst>
              </a:tr>
            </a:tbl>
          </a:graphicData>
        </a:graphic>
      </p:graphicFrame>
      <p:sp>
        <p:nvSpPr>
          <p:cNvPr id="9" name="TextBox 8"/>
          <p:cNvSpPr txBox="1"/>
          <p:nvPr/>
        </p:nvSpPr>
        <p:spPr>
          <a:xfrm>
            <a:off x="303212" y="4227400"/>
            <a:ext cx="5562600" cy="116615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За време на изборното медиумско претставување на  Претседателските избори во 2019 година, платено политичко рекламирање емитувала само ТВ 24 Вести. Приходот којшто го остварила по овој основ изнесувал 12,36 милиони денари. </a:t>
            </a:r>
            <a:endParaRPr lang="en-US" sz="1200" dirty="0">
              <a:latin typeface="Arial" pitchFamily="34" charset="0"/>
              <a:cs typeface="Arial" pitchFamily="34" charset="0"/>
            </a:endParaRPr>
          </a:p>
        </p:txBody>
      </p:sp>
      <p:cxnSp>
        <p:nvCxnSpPr>
          <p:cNvPr id="10" name="Straight Connector 9">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94412" y="1022353"/>
            <a:ext cx="5486400" cy="120032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Вкупните трошоци на овие две телевизии изнесувале 81,96 милиони денари. Во споредба со претходната година, двете телевизии ги намалиле трошоците, и тоа ТВ 24 Вести за 17,52%, а Наша ТВ за 52,67%.</a:t>
            </a:r>
            <a:endParaRPr lang="en-US" sz="1200" dirty="0">
              <a:latin typeface="Arial" pitchFamily="34" charset="0"/>
              <a:cs typeface="Arial" pitchFamily="34" charset="0"/>
            </a:endParaRPr>
          </a:p>
        </p:txBody>
      </p:sp>
      <p:graphicFrame>
        <p:nvGraphicFramePr>
          <p:cNvPr id="17" name="Chart 16"/>
          <p:cNvGraphicFramePr/>
          <p:nvPr/>
        </p:nvGraphicFramePr>
        <p:xfrm>
          <a:off x="6932612" y="3048000"/>
          <a:ext cx="44196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5D5CC75D-82B1-AE4D-8CD9-7BBB5C8A7476}"/>
              </a:ext>
            </a:extLst>
          </p:cNvPr>
          <p:cNvSpPr txBox="1"/>
          <p:nvPr/>
        </p:nvSpPr>
        <p:spPr>
          <a:xfrm>
            <a:off x="6856412" y="2590800"/>
            <a:ext cx="45720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a:t>
            </a:r>
            <a:r>
              <a:rPr lang="mk-MK" sz="1400" dirty="0" smtClean="0">
                <a:solidFill>
                  <a:schemeClr val="bg1"/>
                </a:solidFill>
                <a:latin typeface="Arial" panose="020B0604020202020204" pitchFamily="34" charset="0"/>
                <a:cs typeface="Arial" panose="020B0604020202020204" pitchFamily="34" charset="0"/>
              </a:rPr>
              <a:t>трошоци</a:t>
            </a:r>
            <a:endParaRPr lang="x-none" sz="1400" dirty="0">
              <a:solidFill>
                <a:schemeClr val="bg1"/>
              </a:solidFill>
              <a:latin typeface="Arial" panose="020B0604020202020204" pitchFamily="34" charset="0"/>
              <a:cs typeface="Arial" panose="020B0604020202020204" pitchFamily="34" charset="0"/>
            </a:endParaRPr>
          </a:p>
        </p:txBody>
      </p:sp>
      <p:sp>
        <p:nvSpPr>
          <p:cNvPr id="19" name="Right Triangle 18">
            <a:extLst>
              <a:ext uri="{FF2B5EF4-FFF2-40B4-BE49-F238E27FC236}">
                <a16:creationId xmlns:a16="http://schemas.microsoft.com/office/drawing/2014/main" id="{B12E7CEF-76BF-9D4D-A3F4-31FE79449C26}"/>
              </a:ext>
            </a:extLst>
          </p:cNvPr>
          <p:cNvSpPr/>
          <p:nvPr/>
        </p:nvSpPr>
        <p:spPr>
          <a:xfrm rot="10951459">
            <a:off x="6860023" y="2902229"/>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Rectangle 12"/>
          <p:cNvSpPr/>
          <p:nvPr/>
        </p:nvSpPr>
        <p:spPr>
          <a:xfrm>
            <a:off x="1141412" y="1196533"/>
            <a:ext cx="3886200"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Структурата на приходите на сателитските телевизии</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22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016787204"/>
              </p:ext>
            </p:extLst>
          </p:nvPr>
        </p:nvGraphicFramePr>
        <p:xfrm>
          <a:off x="303211" y="2027548"/>
          <a:ext cx="5486401" cy="3129995"/>
        </p:xfrm>
        <a:graphic>
          <a:graphicData uri="http://schemas.openxmlformats.org/drawingml/2006/table">
            <a:tbl>
              <a:tblPr/>
              <a:tblGrid>
                <a:gridCol w="3860801">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tblGrid>
              <a:tr h="169930">
                <a:tc>
                  <a:txBody>
                    <a:bodyPr/>
                    <a:lstStyle/>
                    <a:p>
                      <a:pPr algn="l" rtl="0" fontAlgn="b"/>
                      <a:r>
                        <a:rPr lang="ru-RU" sz="1200" b="0" i="0" u="none" strike="noStrike" dirty="0">
                          <a:solidFill>
                            <a:srgbClr val="FFFFFF"/>
                          </a:solidFill>
                          <a:latin typeface="Arial"/>
                        </a:rPr>
                        <a:t> Структура на трошоците на сателитските телевизии  </a:t>
                      </a:r>
                    </a:p>
                  </a:txBody>
                  <a:tcPr marL="0" marR="0" marT="0" marB="0" anchor="b">
                    <a:lnL>
                      <a:noFill/>
                    </a:lnL>
                    <a:lnR>
                      <a:noFill/>
                    </a:lnR>
                    <a:lnT>
                      <a:noFill/>
                    </a:lnT>
                    <a:lnB>
                      <a:noFill/>
                    </a:lnB>
                    <a:solidFill>
                      <a:srgbClr val="376091"/>
                    </a:solidFill>
                  </a:tcPr>
                </a:tc>
                <a:tc>
                  <a:txBody>
                    <a:bodyPr/>
                    <a:lstStyle/>
                    <a:p>
                      <a:pPr algn="r" rtl="0" fontAlgn="b"/>
                      <a:r>
                        <a:rPr lang="mk-MK" sz="1200" b="0" i="0" u="none" strike="noStrike" dirty="0">
                          <a:solidFill>
                            <a:srgbClr val="FFFFFF"/>
                          </a:solidFill>
                          <a:latin typeface="Arial"/>
                        </a:rPr>
                        <a:t>износ</a:t>
                      </a:r>
                    </a:p>
                  </a:txBody>
                  <a:tcPr marL="0" marR="0" marT="0" marB="0" anchor="b">
                    <a:lnL>
                      <a:noFill/>
                    </a:lnL>
                    <a:lnR>
                      <a:noFill/>
                    </a:lnR>
                    <a:lnT>
                      <a:noFill/>
                    </a:lnT>
                    <a:lnB>
                      <a:noFill/>
                    </a:lnB>
                    <a:solidFill>
                      <a:srgbClr val="376091"/>
                    </a:solidFill>
                  </a:tcPr>
                </a:tc>
                <a:tc>
                  <a:txBody>
                    <a:bodyPr/>
                    <a:lstStyle/>
                    <a:p>
                      <a:pPr algn="r" rtl="0" fontAlgn="b"/>
                      <a:r>
                        <a:rPr lang="mk-MK" sz="1200" b="0" i="0" u="none" strike="noStrike">
                          <a:solidFill>
                            <a:srgbClr val="FFFFFF"/>
                          </a:solidFill>
                          <a:latin typeface="Arial"/>
                        </a:rPr>
                        <a:t>учество</a:t>
                      </a:r>
                    </a:p>
                  </a:txBody>
                  <a:tcPr marL="0" marR="0" marT="0" marB="0" anchor="b">
                    <a:lnL>
                      <a:noFill/>
                    </a:lnL>
                    <a:lnR>
                      <a:noFill/>
                    </a:lnR>
                    <a:lnT>
                      <a:noFill/>
                    </a:lnT>
                    <a:lnB>
                      <a:noFill/>
                    </a:lnB>
                    <a:solidFill>
                      <a:srgbClr val="376091"/>
                    </a:solidFill>
                  </a:tcPr>
                </a:tc>
                <a:extLst>
                  <a:ext uri="{0D108BD9-81ED-4DB2-BD59-A6C34878D82A}">
                    <a16:rowId xmlns:a16="http://schemas.microsoft.com/office/drawing/2014/main" val="10000"/>
                  </a:ext>
                </a:extLst>
              </a:tr>
              <a:tr h="169930">
                <a:tc>
                  <a:txBody>
                    <a:bodyPr/>
                    <a:lstStyle/>
                    <a:p>
                      <a:pPr algn="l" rtl="0" fontAlgn="b"/>
                      <a:r>
                        <a:rPr lang="mk-MK" sz="1200" b="0" i="0" u="none" strike="noStrike" dirty="0">
                          <a:solidFill>
                            <a:srgbClr val="000000"/>
                          </a:solidFill>
                          <a:latin typeface="Arial"/>
                        </a:rPr>
                        <a:t>Материјални трошоци</a:t>
                      </a: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a:solidFill>
                            <a:srgbClr val="000000"/>
                          </a:solidFill>
                          <a:latin typeface="Arial"/>
                        </a:rPr>
                        <a:t>17.47</a:t>
                      </a: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dirty="0" smtClean="0">
                          <a:solidFill>
                            <a:srgbClr val="000000"/>
                          </a:solidFill>
                          <a:latin typeface="Arial"/>
                        </a:rPr>
                        <a:t>21.3</a:t>
                      </a:r>
                      <a:r>
                        <a:rPr lang="mk-MK" sz="1200" b="0" i="0" u="none" strike="noStrike" dirty="0" smtClean="0">
                          <a:solidFill>
                            <a:srgbClr val="000000"/>
                          </a:solidFill>
                          <a:latin typeface="Arial"/>
                        </a:rPr>
                        <a:t>2</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EEECE1"/>
                    </a:solidFill>
                  </a:tcPr>
                </a:tc>
                <a:extLst>
                  <a:ext uri="{0D108BD9-81ED-4DB2-BD59-A6C34878D82A}">
                    <a16:rowId xmlns:a16="http://schemas.microsoft.com/office/drawing/2014/main" val="10001"/>
                  </a:ext>
                </a:extLst>
              </a:tr>
              <a:tr h="169930">
                <a:tc>
                  <a:txBody>
                    <a:bodyPr/>
                    <a:lstStyle/>
                    <a:p>
                      <a:pPr algn="l" rtl="0" fontAlgn="b"/>
                      <a:r>
                        <a:rPr lang="ru-RU" sz="1200" b="0" i="0" u="none" strike="noStrike" dirty="0">
                          <a:solidFill>
                            <a:srgbClr val="000000"/>
                          </a:solidFill>
                          <a:latin typeface="Arial"/>
                        </a:rPr>
                        <a:t>Трошоци за набавка на програма</a:t>
                      </a: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a:solidFill>
                            <a:srgbClr val="000000"/>
                          </a:solidFill>
                          <a:latin typeface="Arial"/>
                        </a:rPr>
                        <a:t>1.64</a:t>
                      </a: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a:solidFill>
                            <a:srgbClr val="000000"/>
                          </a:solidFill>
                          <a:latin typeface="Arial"/>
                        </a:rPr>
                        <a:t>2.00%</a:t>
                      </a:r>
                    </a:p>
                  </a:txBody>
                  <a:tcPr marL="0" marR="0" marT="0" marB="0" anchor="b">
                    <a:lnL>
                      <a:noFill/>
                    </a:lnL>
                    <a:lnR>
                      <a:noFill/>
                    </a:lnR>
                    <a:lnT>
                      <a:noFill/>
                    </a:lnT>
                    <a:lnB>
                      <a:noFill/>
                    </a:lnB>
                    <a:solidFill>
                      <a:srgbClr val="EEECE1"/>
                    </a:solidFill>
                  </a:tcPr>
                </a:tc>
                <a:extLst>
                  <a:ext uri="{0D108BD9-81ED-4DB2-BD59-A6C34878D82A}">
                    <a16:rowId xmlns:a16="http://schemas.microsoft.com/office/drawing/2014/main" val="10002"/>
                  </a:ext>
                </a:extLst>
              </a:tr>
              <a:tr h="169930">
                <a:tc>
                  <a:txBody>
                    <a:bodyPr/>
                    <a:lstStyle/>
                    <a:p>
                      <a:pPr algn="l" rtl="0" fontAlgn="b"/>
                      <a:r>
                        <a:rPr lang="mk-MK" sz="1200" b="0" i="0" u="none" strike="noStrike" dirty="0">
                          <a:solidFill>
                            <a:srgbClr val="000000"/>
                          </a:solidFill>
                          <a:latin typeface="Arial"/>
                        </a:rPr>
                        <a:t>Нематеријални трошоци (услуги)</a:t>
                      </a: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dirty="0" smtClean="0">
                          <a:solidFill>
                            <a:srgbClr val="000000"/>
                          </a:solidFill>
                          <a:latin typeface="Arial"/>
                        </a:rPr>
                        <a:t>7.2</a:t>
                      </a:r>
                      <a:r>
                        <a:rPr lang="mk-MK"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dirty="0" smtClean="0">
                          <a:solidFill>
                            <a:srgbClr val="000000"/>
                          </a:solidFill>
                          <a:latin typeface="Arial"/>
                        </a:rPr>
                        <a:t>8.8</a:t>
                      </a:r>
                      <a:r>
                        <a:rPr lang="mk-MK" sz="1200" b="0" i="0" u="none" strike="noStrike" dirty="0" smtClean="0">
                          <a:solidFill>
                            <a:srgbClr val="000000"/>
                          </a:solidFill>
                          <a:latin typeface="Arial"/>
                        </a:rPr>
                        <a:t>2</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EEECE1"/>
                    </a:solidFill>
                  </a:tcPr>
                </a:tc>
                <a:extLst>
                  <a:ext uri="{0D108BD9-81ED-4DB2-BD59-A6C34878D82A}">
                    <a16:rowId xmlns:a16="http://schemas.microsoft.com/office/drawing/2014/main" val="10003"/>
                  </a:ext>
                </a:extLst>
              </a:tr>
              <a:tr h="326265">
                <a:tc>
                  <a:txBody>
                    <a:bodyPr/>
                    <a:lstStyle/>
                    <a:p>
                      <a:pPr algn="l" rtl="0" fontAlgn="b"/>
                      <a:r>
                        <a:rPr lang="ru-RU" sz="1200" b="0" i="0" u="none" strike="noStrike" dirty="0">
                          <a:solidFill>
                            <a:srgbClr val="000000"/>
                          </a:solidFill>
                          <a:latin typeface="Arial"/>
                        </a:rPr>
                        <a:t>Плати и други надоместоци на лица директно поврзани со производство на програма</a:t>
                      </a: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dirty="0" smtClean="0">
                          <a:solidFill>
                            <a:srgbClr val="000000"/>
                          </a:solidFill>
                          <a:latin typeface="Arial"/>
                        </a:rPr>
                        <a:t>42</a:t>
                      </a:r>
                      <a:r>
                        <a:rPr lang="mk-MK" sz="1200" b="0" i="0" u="none" strike="noStrike" dirty="0" smtClean="0">
                          <a:solidFill>
                            <a:srgbClr val="000000"/>
                          </a:solidFill>
                          <a:latin typeface="Arial"/>
                        </a:rPr>
                        <a:t>.00</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dirty="0">
                          <a:solidFill>
                            <a:srgbClr val="000000"/>
                          </a:solidFill>
                          <a:latin typeface="Arial"/>
                        </a:rPr>
                        <a:t>51.24%</a:t>
                      </a:r>
                    </a:p>
                  </a:txBody>
                  <a:tcPr marL="0" marR="0" marT="0" marB="0" anchor="b">
                    <a:lnL>
                      <a:noFill/>
                    </a:lnL>
                    <a:lnR>
                      <a:noFill/>
                    </a:lnR>
                    <a:lnT>
                      <a:noFill/>
                    </a:lnT>
                    <a:lnB>
                      <a:noFill/>
                    </a:lnB>
                    <a:solidFill>
                      <a:srgbClr val="EEECE1"/>
                    </a:solidFill>
                  </a:tcPr>
                </a:tc>
                <a:extLst>
                  <a:ext uri="{0D108BD9-81ED-4DB2-BD59-A6C34878D82A}">
                    <a16:rowId xmlns:a16="http://schemas.microsoft.com/office/drawing/2014/main" val="10004"/>
                  </a:ext>
                </a:extLst>
              </a:tr>
              <a:tr h="203915">
                <a:tc>
                  <a:txBody>
                    <a:bodyPr/>
                    <a:lstStyle/>
                    <a:p>
                      <a:pPr algn="l" rtl="0" fontAlgn="b"/>
                      <a:r>
                        <a:rPr lang="ru-RU" sz="1200" b="0" i="0" u="none" strike="noStrike" dirty="0">
                          <a:solidFill>
                            <a:srgbClr val="FFFFFF"/>
                          </a:solidFill>
                          <a:latin typeface="Arial"/>
                        </a:rPr>
                        <a:t>Директни трошоци за создавање на програмата</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rtl="0" fontAlgn="b"/>
                      <a:r>
                        <a:rPr lang="en-US" sz="1200" b="0" i="0" u="none" strike="noStrike" dirty="0" smtClean="0">
                          <a:solidFill>
                            <a:srgbClr val="FFFFFF"/>
                          </a:solidFill>
                          <a:latin typeface="Arial"/>
                        </a:rPr>
                        <a:t>68.3</a:t>
                      </a:r>
                      <a:r>
                        <a:rPr lang="mk-MK" sz="1200" b="0" i="0" u="none" strike="noStrike" dirty="0" smtClean="0">
                          <a:solidFill>
                            <a:srgbClr val="FFFFFF"/>
                          </a:solidFill>
                          <a:latin typeface="Arial"/>
                        </a:rPr>
                        <a:t>4</a:t>
                      </a:r>
                      <a:endParaRPr lang="en-US" sz="1200" b="0" i="0" u="none" strike="noStrike" dirty="0">
                        <a:solidFill>
                          <a:srgbClr val="FFFFFF"/>
                        </a:solidFill>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rtl="0" fontAlgn="b"/>
                      <a:r>
                        <a:rPr lang="en-US" sz="1200" b="0" i="0" u="none" strike="noStrike" dirty="0" smtClean="0">
                          <a:solidFill>
                            <a:srgbClr val="FFFFFF"/>
                          </a:solidFill>
                          <a:latin typeface="Arial"/>
                        </a:rPr>
                        <a:t>83.3</a:t>
                      </a:r>
                      <a:r>
                        <a:rPr lang="mk-MK" sz="1200" b="0" i="0" u="none" strike="noStrike" dirty="0" smtClean="0">
                          <a:solidFill>
                            <a:srgbClr val="FFFFFF"/>
                          </a:solidFill>
                          <a:latin typeface="Arial"/>
                        </a:rPr>
                        <a:t>8</a:t>
                      </a:r>
                      <a:r>
                        <a:rPr lang="en-US" sz="1200" b="0" i="0" u="none" strike="noStrike" dirty="0" smtClean="0">
                          <a:solidFill>
                            <a:srgbClr val="FFFFFF"/>
                          </a:solidFill>
                          <a:latin typeface="Arial"/>
                        </a:rPr>
                        <a:t>%</a:t>
                      </a:r>
                      <a:endParaRPr lang="en-US" sz="1200" b="0" i="0" u="none" strike="noStrike" dirty="0">
                        <a:solidFill>
                          <a:srgbClr val="FFFFFF"/>
                        </a:solidFill>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05"/>
                  </a:ext>
                </a:extLst>
              </a:tr>
              <a:tr h="326265">
                <a:tc>
                  <a:txBody>
                    <a:bodyPr/>
                    <a:lstStyle/>
                    <a:p>
                      <a:pPr algn="l" rtl="0" fontAlgn="b"/>
                      <a:r>
                        <a:rPr lang="ru-RU" sz="1200" b="0" i="0" u="none" strike="noStrike" dirty="0">
                          <a:solidFill>
                            <a:srgbClr val="000000"/>
                          </a:solidFill>
                          <a:latin typeface="Arial"/>
                        </a:rPr>
                        <a:t>Плати и други надоместоци на лица кои не се директно поврзани со производство на програма</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EECE1"/>
                    </a:solidFill>
                  </a:tcPr>
                </a:tc>
                <a:tc>
                  <a:txBody>
                    <a:bodyPr/>
                    <a:lstStyle/>
                    <a:p>
                      <a:pPr algn="r" rtl="0" fontAlgn="b"/>
                      <a:r>
                        <a:rPr lang="en-US" sz="1200" b="0" i="0" u="none" strike="noStrike">
                          <a:solidFill>
                            <a:srgbClr val="000000"/>
                          </a:solidFill>
                          <a:latin typeface="Arial"/>
                        </a:rPr>
                        <a:t>0.06</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EECE1"/>
                    </a:solidFill>
                  </a:tcPr>
                </a:tc>
                <a:tc>
                  <a:txBody>
                    <a:bodyPr/>
                    <a:lstStyle/>
                    <a:p>
                      <a:pPr algn="r" rtl="0" fontAlgn="b"/>
                      <a:r>
                        <a:rPr lang="en-US" sz="1200" b="0" i="0" u="none" strike="noStrike" dirty="0" smtClean="0">
                          <a:solidFill>
                            <a:srgbClr val="000000"/>
                          </a:solidFill>
                          <a:latin typeface="Arial"/>
                        </a:rPr>
                        <a:t>0.0</a:t>
                      </a:r>
                      <a:r>
                        <a:rPr lang="mk-MK" sz="1200" b="0" i="0" u="none" strike="noStrike" dirty="0" smtClean="0">
                          <a:solidFill>
                            <a:srgbClr val="000000"/>
                          </a:solidFill>
                          <a:latin typeface="Arial"/>
                        </a:rPr>
                        <a:t>7</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EECE1"/>
                    </a:solidFill>
                  </a:tcPr>
                </a:tc>
                <a:extLst>
                  <a:ext uri="{0D108BD9-81ED-4DB2-BD59-A6C34878D82A}">
                    <a16:rowId xmlns:a16="http://schemas.microsoft.com/office/drawing/2014/main" val="10006"/>
                  </a:ext>
                </a:extLst>
              </a:tr>
              <a:tr h="169930">
                <a:tc>
                  <a:txBody>
                    <a:bodyPr/>
                    <a:lstStyle/>
                    <a:p>
                      <a:pPr algn="l" rtl="0" fontAlgn="b"/>
                      <a:r>
                        <a:rPr lang="mk-MK" sz="1200" b="0" i="0" u="none" strike="noStrike" dirty="0">
                          <a:solidFill>
                            <a:srgbClr val="000000"/>
                          </a:solidFill>
                          <a:latin typeface="Arial"/>
                        </a:rPr>
                        <a:t>Амортизација на опремата</a:t>
                      </a: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a:solidFill>
                            <a:srgbClr val="000000"/>
                          </a:solidFill>
                          <a:latin typeface="Arial"/>
                        </a:rPr>
                        <a:t>2.16</a:t>
                      </a: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dirty="0" smtClean="0">
                          <a:solidFill>
                            <a:srgbClr val="000000"/>
                          </a:solidFill>
                          <a:latin typeface="Arial"/>
                        </a:rPr>
                        <a:t>2.6</a:t>
                      </a:r>
                      <a:r>
                        <a:rPr lang="mk-MK" sz="1200" b="0" i="0" u="none" strike="noStrike" dirty="0" smtClean="0">
                          <a:solidFill>
                            <a:srgbClr val="000000"/>
                          </a:solidFill>
                          <a:latin typeface="Arial"/>
                        </a:rPr>
                        <a:t>4</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EEECE1"/>
                    </a:solidFill>
                  </a:tcPr>
                </a:tc>
                <a:extLst>
                  <a:ext uri="{0D108BD9-81ED-4DB2-BD59-A6C34878D82A}">
                    <a16:rowId xmlns:a16="http://schemas.microsoft.com/office/drawing/2014/main" val="10007"/>
                  </a:ext>
                </a:extLst>
              </a:tr>
              <a:tr h="169930">
                <a:tc>
                  <a:txBody>
                    <a:bodyPr/>
                    <a:lstStyle/>
                    <a:p>
                      <a:pPr algn="l" rtl="0" fontAlgn="b"/>
                      <a:r>
                        <a:rPr lang="ru-RU" sz="1200" b="0" i="0" u="none" strike="noStrike" dirty="0">
                          <a:solidFill>
                            <a:srgbClr val="000000"/>
                          </a:solidFill>
                          <a:latin typeface="Arial"/>
                        </a:rPr>
                        <a:t>Амортизација на права и лиценци</a:t>
                      </a: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a:solidFill>
                            <a:srgbClr val="000000"/>
                          </a:solidFill>
                          <a:latin typeface="Arial"/>
                        </a:rPr>
                        <a:t>0.11</a:t>
                      </a: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a:solidFill>
                            <a:srgbClr val="000000"/>
                          </a:solidFill>
                          <a:latin typeface="Arial"/>
                        </a:rPr>
                        <a:t>0.13%</a:t>
                      </a:r>
                    </a:p>
                  </a:txBody>
                  <a:tcPr marL="0" marR="0" marT="0" marB="0" anchor="b">
                    <a:lnL>
                      <a:noFill/>
                    </a:lnL>
                    <a:lnR>
                      <a:noFill/>
                    </a:lnR>
                    <a:lnT>
                      <a:noFill/>
                    </a:lnT>
                    <a:lnB>
                      <a:noFill/>
                    </a:lnB>
                    <a:solidFill>
                      <a:srgbClr val="EEECE1"/>
                    </a:solidFill>
                  </a:tcPr>
                </a:tc>
                <a:extLst>
                  <a:ext uri="{0D108BD9-81ED-4DB2-BD59-A6C34878D82A}">
                    <a16:rowId xmlns:a16="http://schemas.microsoft.com/office/drawing/2014/main" val="10008"/>
                  </a:ext>
                </a:extLst>
              </a:tr>
              <a:tr h="169930">
                <a:tc>
                  <a:txBody>
                    <a:bodyPr/>
                    <a:lstStyle/>
                    <a:p>
                      <a:pPr algn="l" rtl="0" fontAlgn="b"/>
                      <a:r>
                        <a:rPr lang="ru-RU" sz="1200" b="0" i="0" u="none" strike="noStrike" dirty="0">
                          <a:solidFill>
                            <a:srgbClr val="000000"/>
                          </a:solidFill>
                          <a:latin typeface="Arial"/>
                        </a:rPr>
                        <a:t>Кирии и останати режиски трошоци</a:t>
                      </a: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a:solidFill>
                            <a:srgbClr val="000000"/>
                          </a:solidFill>
                          <a:latin typeface="Arial"/>
                        </a:rPr>
                        <a:t>2.05</a:t>
                      </a: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a:solidFill>
                            <a:srgbClr val="000000"/>
                          </a:solidFill>
                          <a:latin typeface="Arial"/>
                        </a:rPr>
                        <a:t>2.50%</a:t>
                      </a:r>
                    </a:p>
                  </a:txBody>
                  <a:tcPr marL="0" marR="0" marT="0" marB="0" anchor="b">
                    <a:lnL>
                      <a:noFill/>
                    </a:lnL>
                    <a:lnR>
                      <a:noFill/>
                    </a:lnR>
                    <a:lnT>
                      <a:noFill/>
                    </a:lnT>
                    <a:lnB>
                      <a:noFill/>
                    </a:lnB>
                    <a:solidFill>
                      <a:srgbClr val="EEECE1"/>
                    </a:solidFill>
                  </a:tcPr>
                </a:tc>
                <a:extLst>
                  <a:ext uri="{0D108BD9-81ED-4DB2-BD59-A6C34878D82A}">
                    <a16:rowId xmlns:a16="http://schemas.microsoft.com/office/drawing/2014/main" val="10009"/>
                  </a:ext>
                </a:extLst>
              </a:tr>
              <a:tr h="169930">
                <a:tc>
                  <a:txBody>
                    <a:bodyPr/>
                    <a:lstStyle/>
                    <a:p>
                      <a:pPr algn="l" rtl="0" fontAlgn="b"/>
                      <a:r>
                        <a:rPr lang="ru-RU" sz="1200" b="0" i="0" u="none" strike="noStrike" dirty="0">
                          <a:solidFill>
                            <a:srgbClr val="000000"/>
                          </a:solidFill>
                          <a:latin typeface="Arial"/>
                        </a:rPr>
                        <a:t>Сите останати неопфатени трошоци од работењето</a:t>
                      </a: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dirty="0" smtClean="0">
                          <a:solidFill>
                            <a:srgbClr val="000000"/>
                          </a:solidFill>
                          <a:latin typeface="Arial"/>
                        </a:rPr>
                        <a:t>8.7</a:t>
                      </a:r>
                      <a:r>
                        <a:rPr lang="mk-MK"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dirty="0" smtClean="0">
                          <a:solidFill>
                            <a:srgbClr val="000000"/>
                          </a:solidFill>
                          <a:latin typeface="Arial"/>
                        </a:rPr>
                        <a:t>10.</a:t>
                      </a:r>
                      <a:r>
                        <a:rPr lang="mk-MK" sz="1200" b="0" i="0" u="none" strike="noStrike" dirty="0" smtClean="0">
                          <a:solidFill>
                            <a:srgbClr val="000000"/>
                          </a:solidFill>
                          <a:latin typeface="Arial"/>
                        </a:rPr>
                        <a:t>69</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a:noFill/>
                    </a:lnR>
                    <a:lnT>
                      <a:noFill/>
                    </a:lnT>
                    <a:lnB>
                      <a:noFill/>
                    </a:lnB>
                    <a:solidFill>
                      <a:srgbClr val="EEECE1"/>
                    </a:solidFill>
                  </a:tcPr>
                </a:tc>
                <a:extLst>
                  <a:ext uri="{0D108BD9-81ED-4DB2-BD59-A6C34878D82A}">
                    <a16:rowId xmlns:a16="http://schemas.microsoft.com/office/drawing/2014/main" val="10010"/>
                  </a:ext>
                </a:extLst>
              </a:tr>
              <a:tr h="169930">
                <a:tc>
                  <a:txBody>
                    <a:bodyPr/>
                    <a:lstStyle/>
                    <a:p>
                      <a:pPr algn="l" rtl="0" fontAlgn="b"/>
                      <a:r>
                        <a:rPr lang="mk-MK" sz="1200" b="0" i="0" u="none" strike="noStrike" dirty="0">
                          <a:solidFill>
                            <a:srgbClr val="FFFFFF"/>
                          </a:solidFill>
                          <a:latin typeface="Arial"/>
                        </a:rPr>
                        <a:t>Вкупно трошоци на работењето</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rtl="0" fontAlgn="b"/>
                      <a:r>
                        <a:rPr lang="en-US" sz="1200" b="0" i="0" u="none" strike="noStrike" dirty="0">
                          <a:solidFill>
                            <a:srgbClr val="FFFFFF"/>
                          </a:solidFill>
                          <a:latin typeface="Arial"/>
                        </a:rPr>
                        <a:t>81.48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rtl="0" fontAlgn="b"/>
                      <a:r>
                        <a:rPr lang="en-US" sz="1200" b="0" i="0" u="none" strike="noStrike">
                          <a:solidFill>
                            <a:srgbClr val="FFFFFF"/>
                          </a:solidFill>
                          <a:latin typeface="Arial"/>
                        </a:rPr>
                        <a:t>99.41%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11"/>
                  </a:ext>
                </a:extLst>
              </a:tr>
              <a:tr h="169930">
                <a:tc>
                  <a:txBody>
                    <a:bodyPr/>
                    <a:lstStyle/>
                    <a:p>
                      <a:pPr algn="l" rtl="0" fontAlgn="b"/>
                      <a:r>
                        <a:rPr lang="mk-MK" sz="1200" b="0" i="0" u="none" strike="noStrike">
                          <a:solidFill>
                            <a:srgbClr val="000000"/>
                          </a:solidFill>
                          <a:latin typeface="Arial"/>
                        </a:rPr>
                        <a:t>Расходи од други активности</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EECE1"/>
                    </a:solidFill>
                  </a:tcPr>
                </a:tc>
                <a:tc>
                  <a:txBody>
                    <a:bodyPr/>
                    <a:lstStyle/>
                    <a:p>
                      <a:pPr algn="r" rtl="0" fontAlgn="b"/>
                      <a:r>
                        <a:rPr lang="en-US" sz="1200" b="0" i="0" u="none" strike="noStrike" dirty="0">
                          <a:solidFill>
                            <a:srgbClr val="000000"/>
                          </a:solidFill>
                          <a:latin typeface="Arial"/>
                        </a:rPr>
                        <a:t>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EECE1"/>
                    </a:solidFill>
                  </a:tcPr>
                </a:tc>
                <a:tc>
                  <a:txBody>
                    <a:bodyPr/>
                    <a:lstStyle/>
                    <a:p>
                      <a:pPr algn="r" rtl="0" fontAlgn="b"/>
                      <a:r>
                        <a:rPr lang="en-US" sz="1200" b="0" i="0" u="none" strike="noStrike">
                          <a:solidFill>
                            <a:srgbClr val="000000"/>
                          </a:solidFill>
                          <a:latin typeface="Arial"/>
                        </a:rPr>
                        <a:t>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EEECE1"/>
                    </a:solidFill>
                  </a:tcPr>
                </a:tc>
                <a:extLst>
                  <a:ext uri="{0D108BD9-81ED-4DB2-BD59-A6C34878D82A}">
                    <a16:rowId xmlns:a16="http://schemas.microsoft.com/office/drawing/2014/main" val="10012"/>
                  </a:ext>
                </a:extLst>
              </a:tr>
              <a:tr h="169930">
                <a:tc>
                  <a:txBody>
                    <a:bodyPr/>
                    <a:lstStyle/>
                    <a:p>
                      <a:pPr algn="l" rtl="0" fontAlgn="b"/>
                      <a:r>
                        <a:rPr lang="mk-MK" sz="1200" b="0" i="0" u="none" strike="noStrike">
                          <a:solidFill>
                            <a:srgbClr val="000000"/>
                          </a:solidFill>
                          <a:latin typeface="Arial"/>
                        </a:rPr>
                        <a:t>Вонредни расходи</a:t>
                      </a: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dirty="0">
                          <a:solidFill>
                            <a:srgbClr val="000000"/>
                          </a:solidFill>
                          <a:latin typeface="Arial"/>
                        </a:rPr>
                        <a:t>0.48</a:t>
                      </a:r>
                    </a:p>
                  </a:txBody>
                  <a:tcPr marL="0" marR="0" marT="0" marB="0" anchor="b">
                    <a:lnL>
                      <a:noFill/>
                    </a:lnL>
                    <a:lnR>
                      <a:noFill/>
                    </a:lnR>
                    <a:lnT>
                      <a:noFill/>
                    </a:lnT>
                    <a:lnB>
                      <a:noFill/>
                    </a:lnB>
                    <a:solidFill>
                      <a:srgbClr val="EEECE1"/>
                    </a:solidFill>
                  </a:tcPr>
                </a:tc>
                <a:tc>
                  <a:txBody>
                    <a:bodyPr/>
                    <a:lstStyle/>
                    <a:p>
                      <a:pPr algn="r" rtl="0" fontAlgn="b"/>
                      <a:r>
                        <a:rPr lang="en-US" sz="1200" b="0" i="0" u="none" strike="noStrike" dirty="0">
                          <a:solidFill>
                            <a:srgbClr val="000000"/>
                          </a:solidFill>
                          <a:latin typeface="Arial"/>
                        </a:rPr>
                        <a:t>0.59%</a:t>
                      </a:r>
                    </a:p>
                  </a:txBody>
                  <a:tcPr marL="0" marR="0" marT="0" marB="0" anchor="b">
                    <a:lnL>
                      <a:noFill/>
                    </a:lnL>
                    <a:lnR>
                      <a:noFill/>
                    </a:lnR>
                    <a:lnT>
                      <a:noFill/>
                    </a:lnT>
                    <a:lnB>
                      <a:noFill/>
                    </a:lnB>
                    <a:solidFill>
                      <a:srgbClr val="EEECE1"/>
                    </a:solidFill>
                  </a:tcPr>
                </a:tc>
                <a:extLst>
                  <a:ext uri="{0D108BD9-81ED-4DB2-BD59-A6C34878D82A}">
                    <a16:rowId xmlns:a16="http://schemas.microsoft.com/office/drawing/2014/main" val="10013"/>
                  </a:ext>
                </a:extLst>
              </a:tr>
              <a:tr h="169930">
                <a:tc>
                  <a:txBody>
                    <a:bodyPr/>
                    <a:lstStyle/>
                    <a:p>
                      <a:pPr algn="l" rtl="0" fontAlgn="b"/>
                      <a:r>
                        <a:rPr lang="mk-MK" sz="1200" b="0" i="0" u="none" strike="noStrike" dirty="0">
                          <a:solidFill>
                            <a:srgbClr val="FFFFFF"/>
                          </a:solidFill>
                          <a:latin typeface="Arial"/>
                        </a:rPr>
                        <a:t>Вкупно трошоци на работењето</a:t>
                      </a:r>
                    </a:p>
                  </a:txBody>
                  <a:tcPr marL="0" marR="0" marT="0" marB="0" anchor="b">
                    <a:lnL>
                      <a:noFill/>
                    </a:lnL>
                    <a:lnR>
                      <a:noFill/>
                    </a:lnR>
                    <a:lnT>
                      <a:noFill/>
                    </a:lnT>
                    <a:lnB>
                      <a:noFill/>
                    </a:lnB>
                    <a:solidFill>
                      <a:srgbClr val="376091"/>
                    </a:solidFill>
                  </a:tcPr>
                </a:tc>
                <a:tc>
                  <a:txBody>
                    <a:bodyPr/>
                    <a:lstStyle/>
                    <a:p>
                      <a:pPr algn="r" rtl="0" fontAlgn="b"/>
                      <a:r>
                        <a:rPr lang="en-US" sz="1200" b="0" i="0" u="none" strike="noStrike">
                          <a:solidFill>
                            <a:srgbClr val="FFFFFF"/>
                          </a:solidFill>
                          <a:latin typeface="Arial"/>
                        </a:rPr>
                        <a:t>81.96</a:t>
                      </a:r>
                    </a:p>
                  </a:txBody>
                  <a:tcPr marL="0" marR="0" marT="0" marB="0" anchor="b">
                    <a:lnL>
                      <a:noFill/>
                    </a:lnL>
                    <a:lnR>
                      <a:noFill/>
                    </a:lnR>
                    <a:lnT>
                      <a:noFill/>
                    </a:lnT>
                    <a:lnB>
                      <a:noFill/>
                    </a:lnB>
                    <a:solidFill>
                      <a:srgbClr val="376091"/>
                    </a:solidFill>
                  </a:tcPr>
                </a:tc>
                <a:tc>
                  <a:txBody>
                    <a:bodyPr/>
                    <a:lstStyle/>
                    <a:p>
                      <a:pPr algn="r" rtl="0" fontAlgn="b"/>
                      <a:r>
                        <a:rPr lang="en-US" sz="1200" b="0" i="0" u="none" strike="noStrike" dirty="0">
                          <a:solidFill>
                            <a:srgbClr val="FFFFFF"/>
                          </a:solidFill>
                          <a:latin typeface="Arial"/>
                        </a:rPr>
                        <a:t>100.00%</a:t>
                      </a:r>
                    </a:p>
                  </a:txBody>
                  <a:tcPr marL="0" marR="0" marT="0" marB="0" anchor="b">
                    <a:lnL>
                      <a:noFill/>
                    </a:lnL>
                    <a:lnR>
                      <a:noFill/>
                    </a:lnR>
                    <a:lnT>
                      <a:noFill/>
                    </a:lnT>
                    <a:lnB>
                      <a:noFill/>
                    </a:lnB>
                    <a:solidFill>
                      <a:srgbClr val="376091"/>
                    </a:solidFill>
                  </a:tcPr>
                </a:tc>
                <a:extLst>
                  <a:ext uri="{0D108BD9-81ED-4DB2-BD59-A6C34878D82A}">
                    <a16:rowId xmlns:a16="http://schemas.microsoft.com/office/drawing/2014/main" val="10014"/>
                  </a:ext>
                </a:extLst>
              </a:tr>
            </a:tbl>
          </a:graphicData>
        </a:graphic>
      </p:graphicFrame>
      <p:sp>
        <p:nvSpPr>
          <p:cNvPr id="7" name="Rectangle 6"/>
          <p:cNvSpPr/>
          <p:nvPr/>
        </p:nvSpPr>
        <p:spPr>
          <a:xfrm>
            <a:off x="303212" y="685800"/>
            <a:ext cx="5638800" cy="889154"/>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Најмногу средства од вкупните трошоци (51,24%) биле издвоени за плати и други надоместоци на лица директно поврзани со производство на програма, односно 42 милиони денари.</a:t>
            </a:r>
            <a:endParaRPr lang="en-US" sz="1200" dirty="0">
              <a:latin typeface="Arial" pitchFamily="34" charset="0"/>
              <a:cs typeface="Arial" pitchFamily="34" charset="0"/>
            </a:endParaRPr>
          </a:p>
        </p:txBody>
      </p:sp>
      <p:cxnSp>
        <p:nvCxnSpPr>
          <p:cNvPr id="8" name="Straight Connector 7">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03212" y="5486400"/>
            <a:ext cx="5562600" cy="889154"/>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Од нив, 41,46 милиони денари е трошокот за плати на вработените на ТВ 24 Вести, а само 0,54 милиони денари издвоила Наша ТВ за оваа намена.</a:t>
            </a:r>
            <a:endParaRPr lang="en-US" sz="1200" dirty="0">
              <a:latin typeface="Arial" pitchFamily="34" charset="0"/>
              <a:cs typeface="Arial" pitchFamily="34" charset="0"/>
            </a:endParaRPr>
          </a:p>
        </p:txBody>
      </p:sp>
      <p:sp>
        <p:nvSpPr>
          <p:cNvPr id="11" name="Rectangle 10"/>
          <p:cNvSpPr/>
          <p:nvPr/>
        </p:nvSpPr>
        <p:spPr>
          <a:xfrm>
            <a:off x="6094412" y="685800"/>
            <a:ext cx="5638800" cy="116615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Материјалните трошоци во вкупните трошоци на овие две сателитски телевизии учествувале со 21,32%, од кои 17,43 милиони денари се материјалните трошоци на ТВ 24 Вести, а 0,04 милиони денари е трошокот на Наша ТВ.</a:t>
            </a:r>
            <a:endParaRPr lang="en-US" sz="1200" dirty="0">
              <a:latin typeface="Arial" pitchFamily="34" charset="0"/>
              <a:cs typeface="Arial" pitchFamily="34" charset="0"/>
            </a:endParaRPr>
          </a:p>
        </p:txBody>
      </p:sp>
      <p:sp>
        <p:nvSpPr>
          <p:cNvPr id="12" name="TextBox 11"/>
          <p:cNvSpPr txBox="1"/>
          <p:nvPr/>
        </p:nvSpPr>
        <p:spPr>
          <a:xfrm>
            <a:off x="6094412" y="2057400"/>
            <a:ext cx="5562600" cy="923330"/>
          </a:xfrm>
          <a:prstGeom prst="rect">
            <a:avLst/>
          </a:prstGeom>
          <a:noFill/>
        </p:spPr>
        <p:txBody>
          <a:bodyPr wrap="square" rtlCol="0">
            <a:spAutoFit/>
          </a:bodyPr>
          <a:lstStyle/>
          <a:p>
            <a:pPr marL="282575" indent="-282575" algn="just">
              <a:lnSpc>
                <a:spcPct val="150000"/>
              </a:lnSpc>
              <a:buFont typeface="Arial" panose="020B0604020202020204" pitchFamily="34" charset="0"/>
              <a:buChar char="•"/>
            </a:pPr>
            <a:r>
              <a:rPr lang="mk-MK" sz="1200" dirty="0" smtClean="0">
                <a:latin typeface="Arial" pitchFamily="34" charset="0"/>
                <a:cs typeface="Arial" pitchFamily="34" charset="0"/>
              </a:rPr>
              <a:t>Во 2019 година, двете телевизии оствариле негативен финансиски резултат, и тоа ТВ 24 Вести загуба во износ од 8,54 милиони денари, а Наша ТВ загуба во износ од 0,12 милиони денари. </a:t>
            </a:r>
          </a:p>
        </p:txBody>
      </p:sp>
      <p:sp>
        <p:nvSpPr>
          <p:cNvPr id="18" name="Rectangle 17"/>
          <p:cNvSpPr/>
          <p:nvPr/>
        </p:nvSpPr>
        <p:spPr>
          <a:xfrm>
            <a:off x="1065212" y="1760943"/>
            <a:ext cx="3656012"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Структура на трошоците на сателитските телевизии</a:t>
            </a:r>
            <a:endParaRPr lang="en-US" sz="1000" b="1" dirty="0">
              <a:solidFill>
                <a:schemeClr val="accent1">
                  <a:lumMod val="75000"/>
                </a:schemeClr>
              </a:solidFill>
              <a:latin typeface="Arial" pitchFamily="34" charset="0"/>
              <a:cs typeface="Arial" pitchFamily="34" charset="0"/>
            </a:endParaRPr>
          </a:p>
        </p:txBody>
      </p:sp>
      <p:sp>
        <p:nvSpPr>
          <p:cNvPr id="20" name="Rectangle 19"/>
          <p:cNvSpPr/>
          <p:nvPr/>
        </p:nvSpPr>
        <p:spPr>
          <a:xfrm>
            <a:off x="6088111" y="3301908"/>
            <a:ext cx="5562600" cy="923330"/>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Просечниот број на вработени во редовен работен однос во ТВ 24 Вести изнесувал 100 лица (две лица помалку отколку во претходната година), а во Наша ТВ во редовен работен однос било само едно лице. </a:t>
            </a:r>
            <a:endParaRPr lang="en-US" sz="1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199812" y="6324600"/>
            <a:ext cx="533400" cy="365125"/>
          </a:xfrm>
        </p:spPr>
        <p:txBody>
          <a:bodyPr/>
          <a:lstStyle/>
          <a:p>
            <a:fld id="{DD0A17F7-02ED-4BA6-9293-FD2D32B19D33}" type="slidenum">
              <a:rPr lang="en-US" smtClean="0"/>
              <a:pPr/>
              <a:t>23</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hart 8"/>
          <p:cNvGraphicFramePr/>
          <p:nvPr>
            <p:extLst>
              <p:ext uri="{D42A27DB-BD31-4B8C-83A1-F6EECF244321}">
                <p14:modId xmlns:p14="http://schemas.microsoft.com/office/powerpoint/2010/main" val="2027995490"/>
              </p:ext>
            </p:extLst>
          </p:nvPr>
        </p:nvGraphicFramePr>
        <p:xfrm>
          <a:off x="989012" y="1367598"/>
          <a:ext cx="4724400" cy="16668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226995" y="2164184"/>
            <a:ext cx="1219200" cy="276999"/>
          </a:xfrm>
          <a:prstGeom prst="rect">
            <a:avLst/>
          </a:prstGeom>
          <a:noFill/>
        </p:spPr>
        <p:txBody>
          <a:bodyPr wrap="square" rtlCol="0">
            <a:spAutoFit/>
          </a:bodyPr>
          <a:lstStyle/>
          <a:p>
            <a:r>
              <a:rPr lang="mk-MK" sz="1200" dirty="0" smtClean="0">
                <a:latin typeface="Arial" pitchFamily="34" charset="0"/>
                <a:cs typeface="Arial" pitchFamily="34" charset="0"/>
              </a:rPr>
              <a:t>ТВ 24 Вести</a:t>
            </a:r>
            <a:endParaRPr lang="en-US" sz="1200" dirty="0">
              <a:latin typeface="Arial" pitchFamily="34" charset="0"/>
              <a:cs typeface="Arial" pitchFamily="34" charset="0"/>
            </a:endParaRPr>
          </a:p>
        </p:txBody>
      </p:sp>
      <p:sp>
        <p:nvSpPr>
          <p:cNvPr id="12" name="TextBox 11"/>
          <p:cNvSpPr txBox="1"/>
          <p:nvPr/>
        </p:nvSpPr>
        <p:spPr>
          <a:xfrm>
            <a:off x="452829" y="1644684"/>
            <a:ext cx="1219200" cy="276999"/>
          </a:xfrm>
          <a:prstGeom prst="rect">
            <a:avLst/>
          </a:prstGeom>
          <a:noFill/>
        </p:spPr>
        <p:txBody>
          <a:bodyPr wrap="square" rtlCol="0">
            <a:spAutoFit/>
          </a:bodyPr>
          <a:lstStyle/>
          <a:p>
            <a:r>
              <a:rPr lang="mk-MK" sz="1200" dirty="0" smtClean="0">
                <a:latin typeface="Arial" pitchFamily="34" charset="0"/>
                <a:cs typeface="Arial" pitchFamily="34" charset="0"/>
              </a:rPr>
              <a:t>Наша ТВ</a:t>
            </a:r>
            <a:endParaRPr lang="en-US" sz="1200" dirty="0">
              <a:latin typeface="Arial" pitchFamily="34" charset="0"/>
              <a:cs typeface="Arial" pitchFamily="34" charset="0"/>
            </a:endParaRPr>
          </a:p>
        </p:txBody>
      </p:sp>
      <p:sp>
        <p:nvSpPr>
          <p:cNvPr id="15" name="TextBox 14"/>
          <p:cNvSpPr txBox="1"/>
          <p:nvPr/>
        </p:nvSpPr>
        <p:spPr>
          <a:xfrm>
            <a:off x="8532812" y="5486400"/>
            <a:ext cx="762000" cy="276999"/>
          </a:xfrm>
          <a:prstGeom prst="rect">
            <a:avLst/>
          </a:prstGeom>
          <a:noFill/>
        </p:spPr>
        <p:txBody>
          <a:bodyPr wrap="square" rtlCol="0">
            <a:spAutoFit/>
          </a:bodyPr>
          <a:lstStyle/>
          <a:p>
            <a:r>
              <a:rPr lang="mk-MK" sz="1200" b="1" dirty="0" smtClean="0">
                <a:solidFill>
                  <a:schemeClr val="bg1"/>
                </a:solidFill>
                <a:latin typeface="Arial" pitchFamily="34" charset="0"/>
                <a:cs typeface="Arial" pitchFamily="34" charset="0"/>
              </a:rPr>
              <a:t>5,31%</a:t>
            </a:r>
            <a:endParaRPr lang="en-US" sz="1200" b="1" dirty="0">
              <a:solidFill>
                <a:schemeClr val="bg1"/>
              </a:solidFill>
              <a:latin typeface="Arial" pitchFamily="34" charset="0"/>
              <a:cs typeface="Arial" pitchFamily="34" charset="0"/>
            </a:endParaRPr>
          </a:p>
        </p:txBody>
      </p:sp>
      <p:sp>
        <p:nvSpPr>
          <p:cNvPr id="16" name="TextBox 15"/>
          <p:cNvSpPr txBox="1"/>
          <p:nvPr/>
        </p:nvSpPr>
        <p:spPr>
          <a:xfrm>
            <a:off x="8380412" y="5029200"/>
            <a:ext cx="762000" cy="276999"/>
          </a:xfrm>
          <a:prstGeom prst="rect">
            <a:avLst/>
          </a:prstGeom>
          <a:noFill/>
        </p:spPr>
        <p:txBody>
          <a:bodyPr wrap="square" rtlCol="0">
            <a:spAutoFit/>
          </a:bodyPr>
          <a:lstStyle/>
          <a:p>
            <a:r>
              <a:rPr lang="mk-MK" sz="1200" b="1" dirty="0" smtClean="0">
                <a:solidFill>
                  <a:schemeClr val="bg1"/>
                </a:solidFill>
                <a:latin typeface="Arial" pitchFamily="34" charset="0"/>
                <a:cs typeface="Arial" pitchFamily="34" charset="0"/>
              </a:rPr>
              <a:t>0,66%</a:t>
            </a:r>
            <a:endParaRPr lang="en-US" sz="1200" b="1" dirty="0">
              <a:solidFill>
                <a:schemeClr val="bg1"/>
              </a:solidFill>
              <a:latin typeface="Arial" pitchFamily="34" charset="0"/>
              <a:cs typeface="Arial" pitchFamily="34" charset="0"/>
            </a:endParaRPr>
          </a:p>
        </p:txBody>
      </p:sp>
      <p:sp>
        <p:nvSpPr>
          <p:cNvPr id="17" name="Rectangle 16"/>
          <p:cNvSpPr/>
          <p:nvPr/>
        </p:nvSpPr>
        <p:spPr>
          <a:xfrm>
            <a:off x="452829" y="4622942"/>
            <a:ext cx="10782300" cy="646331"/>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Уделот</a:t>
            </a:r>
            <a:r>
              <a:rPr lang="ru-RU" sz="1200" baseline="30000" dirty="0">
                <a:latin typeface="Arial" panose="020B0604020202020204" pitchFamily="34" charset="0"/>
                <a:cs typeface="Arial" panose="020B0604020202020204" pitchFamily="34" charset="0"/>
              </a:rPr>
              <a:t>12</a:t>
            </a:r>
            <a:r>
              <a:rPr lang="ru-RU" sz="1200" dirty="0" smtClean="0">
                <a:latin typeface="Arial" pitchFamily="34" charset="0"/>
                <a:cs typeface="Arial" pitchFamily="34" charset="0"/>
              </a:rPr>
              <a:t> на ТВ 24 Вести во вкупната гледаност во првото тримесечје изнесувал 5,13%, во второто 5,44%, во третото 4,80%, а во последното тримесечје од годината  5,87%. </a:t>
            </a:r>
            <a:endParaRPr lang="en-US" sz="1200" dirty="0">
              <a:latin typeface="Arial" pitchFamily="34" charset="0"/>
              <a:cs typeface="Arial" pitchFamily="34" charset="0"/>
            </a:endParaRPr>
          </a:p>
        </p:txBody>
      </p:sp>
      <p:cxnSp>
        <p:nvCxnSpPr>
          <p:cNvPr id="19" name="Straight Connector 18"/>
          <p:cNvCxnSpPr/>
          <p:nvPr/>
        </p:nvCxnSpPr>
        <p:spPr>
          <a:xfrm>
            <a:off x="303212" y="6248400"/>
            <a:ext cx="108966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27012" y="6324600"/>
            <a:ext cx="11049000" cy="369332"/>
          </a:xfrm>
          <a:prstGeom prst="rect">
            <a:avLst/>
          </a:prstGeom>
        </p:spPr>
        <p:txBody>
          <a:bodyPr wrap="square">
            <a:spAutoFit/>
          </a:bodyPr>
          <a:lstStyle/>
          <a:p>
            <a:r>
              <a:rPr lang="ru-RU" sz="900" baseline="30000" dirty="0" smtClean="0">
                <a:latin typeface="Arial" pitchFamily="34" charset="0"/>
                <a:ea typeface="Calibri" pitchFamily="34" charset="0"/>
                <a:cs typeface="Arial" pitchFamily="34" charset="0"/>
              </a:rPr>
              <a:t>12 </a:t>
            </a:r>
            <a:r>
              <a:rPr lang="ru-RU" sz="900" dirty="0" smtClean="0">
                <a:latin typeface="Arial" pitchFamily="34" charset="0"/>
                <a:cs typeface="Arial" pitchFamily="34" charset="0"/>
              </a:rPr>
              <a:t>Уделот во вкупната гледаност е пресметан како однос помеѓу  популацијата што се изјаснила дека гледала одреден ТВ канал во било кој период од претходниот ден и вкупно наведените ТВ канали што ги гледале испитаниците во претходниот ден од територијата на Република Македонија.</a:t>
            </a:r>
            <a:endParaRPr lang="en-US" sz="900" dirty="0">
              <a:latin typeface="Arial" pitchFamily="34" charset="0"/>
              <a:cs typeface="Arial" pitchFamily="34" charset="0"/>
            </a:endParaRPr>
          </a:p>
        </p:txBody>
      </p:sp>
      <p:sp>
        <p:nvSpPr>
          <p:cNvPr id="21" name="Rectangle 20"/>
          <p:cNvSpPr/>
          <p:nvPr/>
        </p:nvSpPr>
        <p:spPr>
          <a:xfrm>
            <a:off x="6460469" y="1276291"/>
            <a:ext cx="4875212"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Удел во вкупната гледаност на сателитските телевизии на државно ниво</a:t>
            </a:r>
            <a:endParaRPr lang="en-US" sz="1000" b="1" dirty="0">
              <a:solidFill>
                <a:schemeClr val="accent1">
                  <a:lumMod val="75000"/>
                </a:schemeClr>
              </a:solidFill>
              <a:latin typeface="Arial" pitchFamily="34" charset="0"/>
              <a:cs typeface="Arial" pitchFamily="34" charset="0"/>
            </a:endParaRPr>
          </a:p>
        </p:txBody>
      </p:sp>
      <p:sp>
        <p:nvSpPr>
          <p:cNvPr id="22" name="Rectangle 21"/>
          <p:cNvSpPr/>
          <p:nvPr/>
        </p:nvSpPr>
        <p:spPr>
          <a:xfrm>
            <a:off x="2284788" y="1233367"/>
            <a:ext cx="2667000"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Просечен дневен  и неделен досег</a:t>
            </a:r>
            <a:endParaRPr lang="en-US" sz="1000" b="1" dirty="0">
              <a:solidFill>
                <a:schemeClr val="accent1">
                  <a:lumMod val="75000"/>
                </a:schemeClr>
              </a:solidFill>
              <a:latin typeface="Arial" pitchFamily="34" charset="0"/>
              <a:cs typeface="Arial" pitchFamily="34" charset="0"/>
            </a:endParaRPr>
          </a:p>
        </p:txBody>
      </p:sp>
      <p:graphicFrame>
        <p:nvGraphicFramePr>
          <p:cNvPr id="23" name="Diagram 22"/>
          <p:cNvGraphicFramePr/>
          <p:nvPr>
            <p:extLst>
              <p:ext uri="{D42A27DB-BD31-4B8C-83A1-F6EECF244321}">
                <p14:modId xmlns:p14="http://schemas.microsoft.com/office/powerpoint/2010/main" val="4166359772"/>
              </p:ext>
            </p:extLst>
          </p:nvPr>
        </p:nvGraphicFramePr>
        <p:xfrm>
          <a:off x="6627812" y="1853000"/>
          <a:ext cx="42672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961295" y="3034473"/>
            <a:ext cx="723917" cy="276999"/>
          </a:xfrm>
          <a:prstGeom prst="rect">
            <a:avLst/>
          </a:prstGeom>
          <a:noFill/>
        </p:spPr>
        <p:txBody>
          <a:bodyPr wrap="square" rtlCol="0">
            <a:spAutoFit/>
          </a:bodyPr>
          <a:lstStyle/>
          <a:p>
            <a:r>
              <a:rPr lang="mk-MK" sz="1200" b="1" dirty="0" smtClean="0">
                <a:solidFill>
                  <a:schemeClr val="bg1"/>
                </a:solidFill>
                <a:latin typeface="Arial" panose="020B0604020202020204" pitchFamily="34" charset="0"/>
                <a:cs typeface="Arial" panose="020B0604020202020204" pitchFamily="34" charset="0"/>
              </a:rPr>
              <a:t>0,66%</a:t>
            </a:r>
            <a:endParaRPr lang="en-US" sz="12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7969180" y="3498872"/>
            <a:ext cx="1127263" cy="276999"/>
          </a:xfrm>
          <a:prstGeom prst="rect">
            <a:avLst/>
          </a:prstGeom>
          <a:noFill/>
        </p:spPr>
        <p:txBody>
          <a:bodyPr wrap="square" rtlCol="0">
            <a:spAutoFit/>
          </a:bodyPr>
          <a:lstStyle/>
          <a:p>
            <a:r>
              <a:rPr lang="mk-MK" sz="1200" b="1" dirty="0" smtClean="0">
                <a:solidFill>
                  <a:schemeClr val="bg1"/>
                </a:solidFill>
                <a:latin typeface="Arial" panose="020B0604020202020204" pitchFamily="34" charset="0"/>
                <a:cs typeface="Arial" panose="020B0604020202020204" pitchFamily="34" charset="0"/>
              </a:rPr>
              <a:t>5,31%</a:t>
            </a:r>
            <a:endParaRPr lang="en-US" sz="1200" b="1"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CED412-B1EE-D647-AACA-CADBF5AC318A}"/>
              </a:ext>
            </a:extLst>
          </p:cNvPr>
          <p:cNvSpPr>
            <a:spLocks noGrp="1"/>
          </p:cNvSpPr>
          <p:nvPr>
            <p:ph type="sldNum" sz="quarter" idx="12"/>
          </p:nvPr>
        </p:nvSpPr>
        <p:spPr/>
        <p:txBody>
          <a:bodyPr/>
          <a:lstStyle/>
          <a:p>
            <a:fld id="{DD0A17F7-02ED-4BA6-9293-FD2D32B19D33}" type="slidenum">
              <a:rPr lang="en-US" smtClean="0"/>
              <a:pPr/>
              <a:t>24</a:t>
            </a:fld>
            <a:endParaRPr lang="en-US" dirty="0"/>
          </a:p>
        </p:txBody>
      </p:sp>
      <p:cxnSp>
        <p:nvCxnSpPr>
          <p:cNvPr id="3" name="Straight Connector 2">
            <a:extLst>
              <a:ext uri="{FF2B5EF4-FFF2-40B4-BE49-F238E27FC236}">
                <a16:creationId xmlns:a16="http://schemas.microsoft.com/office/drawing/2014/main" id="{F78502DD-388B-1B4B-8E60-03F10EA72610}"/>
              </a:ext>
            </a:extLst>
          </p:cNvPr>
          <p:cNvCxnSpPr/>
          <p:nvPr/>
        </p:nvCxnSpPr>
        <p:spPr>
          <a:xfrm>
            <a:off x="0" y="9906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FED1D12-57AF-8440-8786-B51825718510}"/>
              </a:ext>
            </a:extLst>
          </p:cNvPr>
          <p:cNvSpPr txBox="1"/>
          <p:nvPr/>
        </p:nvSpPr>
        <p:spPr>
          <a:xfrm>
            <a:off x="227012" y="533400"/>
            <a:ext cx="6019800" cy="430887"/>
          </a:xfrm>
          <a:prstGeom prst="rect">
            <a:avLst/>
          </a:prstGeom>
          <a:noFill/>
        </p:spPr>
        <p:txBody>
          <a:bodyPr wrap="square" rtlCol="0">
            <a:spAutoFit/>
          </a:bodyPr>
          <a:lstStyle/>
          <a:p>
            <a:r>
              <a:rPr lang="mk-MK" dirty="0" smtClean="0">
                <a:solidFill>
                  <a:schemeClr val="accent1">
                    <a:lumMod val="75000"/>
                  </a:schemeClr>
                </a:solidFill>
                <a:latin typeface="Arial" pitchFamily="34" charset="0"/>
                <a:ea typeface="Tahoma" pitchFamily="34" charset="0"/>
                <a:cs typeface="Arial" pitchFamily="34" charset="0"/>
              </a:rPr>
              <a:t>Телевизии на државно ниво преку ОЈКМ </a:t>
            </a:r>
            <a:r>
              <a:rPr lang="en-US" sz="2000" baseline="30000" dirty="0" smtClean="0">
                <a:solidFill>
                  <a:schemeClr val="accent1">
                    <a:lumMod val="75000"/>
                  </a:schemeClr>
                </a:solidFill>
                <a:latin typeface="Arial" panose="020B0604020202020204" pitchFamily="34" charset="0"/>
                <a:cs typeface="Arial" panose="020B0604020202020204" pitchFamily="34" charset="0"/>
              </a:rPr>
              <a:t>1</a:t>
            </a:r>
            <a:r>
              <a:rPr lang="mk-MK" sz="2000" baseline="30000" dirty="0" smtClean="0">
                <a:solidFill>
                  <a:schemeClr val="accent1">
                    <a:lumMod val="75000"/>
                  </a:schemeClr>
                </a:solidFill>
                <a:latin typeface="Arial" panose="020B0604020202020204" pitchFamily="34" charset="0"/>
                <a:cs typeface="Arial" panose="020B0604020202020204" pitchFamily="34" charset="0"/>
              </a:rPr>
              <a:t>3</a:t>
            </a:r>
            <a:endParaRPr lang="en-US" sz="2000" dirty="0">
              <a:solidFill>
                <a:schemeClr val="accent1">
                  <a:lumMod val="75000"/>
                </a:schemeClr>
              </a:solidFill>
              <a:latin typeface="Arial" pitchFamily="34" charset="0"/>
              <a:ea typeface="Tahoma" pitchFamily="34" charset="0"/>
              <a:cs typeface="Arial" pitchFamily="34" charset="0"/>
            </a:endParaRPr>
          </a:p>
        </p:txBody>
      </p:sp>
      <p:sp>
        <p:nvSpPr>
          <p:cNvPr id="7" name="Rectangle 6"/>
          <p:cNvSpPr/>
          <p:nvPr/>
        </p:nvSpPr>
        <p:spPr>
          <a:xfrm>
            <a:off x="227012" y="1143000"/>
            <a:ext cx="5562600" cy="1477328"/>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Заедничките приходи што во 2019 година ги оствариле ТВ Компани 21-М, ТВ Шења, ТВ Клан и ТВ Сонце изнесувале 56,49 милиони денари. </a:t>
            </a:r>
          </a:p>
          <a:p>
            <a:pPr marL="171450" indent="-171450" algn="just">
              <a:lnSpc>
                <a:spcPct val="150000"/>
              </a:lnSpc>
              <a:buFont typeface="Arial" panose="020B0604020202020204" pitchFamily="34" charset="0"/>
              <a:buChar char="•"/>
            </a:pPr>
            <a:endParaRPr lang="ru-RU" sz="1200" dirty="0">
              <a:latin typeface="Arial" pitchFamily="34" charset="0"/>
              <a:cs typeface="Arial" pitchFamily="34" charset="0"/>
            </a:endParaRPr>
          </a:p>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Највисоки приходи прикажала ТВ Компани 21-М (32,20 милиони денари), а најниски ТВ Сонце (0,39 милиони денари). </a:t>
            </a:r>
            <a:endParaRPr lang="en-US" sz="1200" dirty="0">
              <a:latin typeface="Arial" pitchFamily="34" charset="0"/>
              <a:cs typeface="Arial" pitchFamily="34" charset="0"/>
            </a:endParaRPr>
          </a:p>
        </p:txBody>
      </p:sp>
      <p:sp>
        <p:nvSpPr>
          <p:cNvPr id="10" name="TextBox 9"/>
          <p:cNvSpPr txBox="1"/>
          <p:nvPr/>
        </p:nvSpPr>
        <p:spPr>
          <a:xfrm>
            <a:off x="5942012" y="1143000"/>
            <a:ext cx="5715000" cy="1200329"/>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Приходите од реклами биле речиси единствен извор на приход за ТВ Компани 21-М, ТВ Шења и ТВ Клан. ТВ Компани 21-М остварила 31,12 милиони денари приход од реклами, ТВ Шења 13,61 милион денари, ТВ Клан 10,25 милиони денари и ТВ Сонце 0,26 милиони денари.</a:t>
            </a:r>
            <a:endParaRPr lang="en-US" sz="1200" dirty="0">
              <a:latin typeface="Arial" pitchFamily="34" charset="0"/>
              <a:cs typeface="Arial" pitchFamily="34" charset="0"/>
            </a:endParaRPr>
          </a:p>
        </p:txBody>
      </p:sp>
      <p:graphicFrame>
        <p:nvGraphicFramePr>
          <p:cNvPr id="11" name="Chart 10"/>
          <p:cNvGraphicFramePr/>
          <p:nvPr>
            <p:extLst>
              <p:ext uri="{D42A27DB-BD31-4B8C-83A1-F6EECF244321}">
                <p14:modId xmlns:p14="http://schemas.microsoft.com/office/powerpoint/2010/main" val="3989426123"/>
              </p:ext>
            </p:extLst>
          </p:nvPr>
        </p:nvGraphicFramePr>
        <p:xfrm>
          <a:off x="608012" y="3103130"/>
          <a:ext cx="4800600" cy="2514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
          <p:cNvSpPr txBox="1"/>
          <p:nvPr/>
        </p:nvSpPr>
        <p:spPr>
          <a:xfrm>
            <a:off x="2147733" y="4632335"/>
            <a:ext cx="7620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mk-MK" sz="1200" b="1" dirty="0" smtClean="0">
                <a:solidFill>
                  <a:schemeClr val="bg1"/>
                </a:solidFill>
                <a:latin typeface="Arial" pitchFamily="34" charset="0"/>
                <a:cs typeface="Arial" pitchFamily="34" charset="0"/>
              </a:rPr>
              <a:t>99,85%</a:t>
            </a:r>
            <a:endParaRPr lang="en-US" sz="1200" b="1" dirty="0">
              <a:solidFill>
                <a:schemeClr val="bg1"/>
              </a:solidFill>
              <a:latin typeface="Arial" pitchFamily="34" charset="0"/>
              <a:cs typeface="Arial" pitchFamily="34" charset="0"/>
            </a:endParaRPr>
          </a:p>
        </p:txBody>
      </p:sp>
      <p:sp>
        <p:nvSpPr>
          <p:cNvPr id="13" name="TextBox 1"/>
          <p:cNvSpPr txBox="1"/>
          <p:nvPr/>
        </p:nvSpPr>
        <p:spPr>
          <a:xfrm>
            <a:off x="3230654" y="4710499"/>
            <a:ext cx="762000"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mk-MK" sz="1200" b="1" dirty="0" smtClean="0">
                <a:solidFill>
                  <a:schemeClr val="bg1"/>
                </a:solidFill>
                <a:latin typeface="Arial" pitchFamily="34" charset="0"/>
                <a:cs typeface="Arial" pitchFamily="34" charset="0"/>
              </a:rPr>
              <a:t>99,90%</a:t>
            </a:r>
            <a:endParaRPr lang="en-US" sz="1200" b="1" dirty="0">
              <a:solidFill>
                <a:schemeClr val="bg1"/>
              </a:solidFill>
              <a:latin typeface="Arial" pitchFamily="34" charset="0"/>
              <a:cs typeface="Arial" pitchFamily="34" charset="0"/>
            </a:endParaRPr>
          </a:p>
        </p:txBody>
      </p:sp>
      <p:graphicFrame>
        <p:nvGraphicFramePr>
          <p:cNvPr id="15" name="Chart 14"/>
          <p:cNvGraphicFramePr/>
          <p:nvPr>
            <p:extLst>
              <p:ext uri="{D42A27DB-BD31-4B8C-83A1-F6EECF244321}">
                <p14:modId xmlns:p14="http://schemas.microsoft.com/office/powerpoint/2010/main" val="822691240"/>
              </p:ext>
            </p:extLst>
          </p:nvPr>
        </p:nvGraphicFramePr>
        <p:xfrm>
          <a:off x="6347348" y="2695664"/>
          <a:ext cx="4572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6059045" y="4972987"/>
            <a:ext cx="5486400" cy="889154"/>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Поради многу малиот износ на приходи од рекламирање на ТВ Сонце, уделот на оваа телевизија во вкупните приходи од реклами е незначаен.</a:t>
            </a:r>
            <a:endParaRPr lang="en-US" sz="1200" dirty="0">
              <a:latin typeface="Arial" pitchFamily="34" charset="0"/>
              <a:cs typeface="Arial" pitchFamily="34" charset="0"/>
            </a:endParaRPr>
          </a:p>
        </p:txBody>
      </p:sp>
      <p:sp>
        <p:nvSpPr>
          <p:cNvPr id="17" name="TextBox 16">
            <a:extLst>
              <a:ext uri="{FF2B5EF4-FFF2-40B4-BE49-F238E27FC236}">
                <a16:creationId xmlns:a16="http://schemas.microsoft.com/office/drawing/2014/main" id="{5D5CC75D-82B1-AE4D-8CD9-7BBB5C8A7476}"/>
              </a:ext>
            </a:extLst>
          </p:cNvPr>
          <p:cNvSpPr txBox="1"/>
          <p:nvPr/>
        </p:nvSpPr>
        <p:spPr>
          <a:xfrm>
            <a:off x="713653" y="2695664"/>
            <a:ext cx="45720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a:t>
            </a:r>
            <a:r>
              <a:rPr lang="mk-MK" sz="1400" dirty="0" smtClean="0">
                <a:solidFill>
                  <a:schemeClr val="bg1"/>
                </a:solidFill>
                <a:latin typeface="Arial" panose="020B0604020202020204" pitchFamily="34" charset="0"/>
                <a:cs typeface="Arial" panose="020B0604020202020204" pitchFamily="34" charset="0"/>
              </a:rPr>
              <a:t>приходи и приходи од реклами</a:t>
            </a:r>
            <a:endParaRPr lang="x-none" sz="1400" dirty="0">
              <a:solidFill>
                <a:schemeClr val="bg1"/>
              </a:solidFill>
              <a:latin typeface="Arial" panose="020B0604020202020204" pitchFamily="34" charset="0"/>
              <a:cs typeface="Arial" panose="020B0604020202020204" pitchFamily="34" charset="0"/>
            </a:endParaRPr>
          </a:p>
        </p:txBody>
      </p:sp>
      <p:sp>
        <p:nvSpPr>
          <p:cNvPr id="18" name="Right Triangle 17">
            <a:extLst>
              <a:ext uri="{FF2B5EF4-FFF2-40B4-BE49-F238E27FC236}">
                <a16:creationId xmlns:a16="http://schemas.microsoft.com/office/drawing/2014/main" id="{B12E7CEF-76BF-9D4D-A3F4-31FE79449C26}"/>
              </a:ext>
            </a:extLst>
          </p:cNvPr>
          <p:cNvSpPr/>
          <p:nvPr/>
        </p:nvSpPr>
        <p:spPr>
          <a:xfrm rot="10951459">
            <a:off x="715674" y="2979083"/>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48129" name="Rectangle 1"/>
          <p:cNvSpPr>
            <a:spLocks noChangeArrowheads="1"/>
          </p:cNvSpPr>
          <p:nvPr/>
        </p:nvSpPr>
        <p:spPr bwMode="auto">
          <a:xfrm>
            <a:off x="6143885" y="2449443"/>
            <a:ext cx="53976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sz="10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Удел во приходите од рекламирање на телевизиите на државно ниво преку ОЈКМ</a:t>
            </a:r>
            <a:endParaRPr kumimoji="0" lang="mk-MK" sz="18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
        <p:nvSpPr>
          <p:cNvPr id="2" name="TextBox 1"/>
          <p:cNvSpPr txBox="1"/>
          <p:nvPr/>
        </p:nvSpPr>
        <p:spPr>
          <a:xfrm>
            <a:off x="4202801" y="4572000"/>
            <a:ext cx="762000" cy="276999"/>
          </a:xfrm>
          <a:prstGeom prst="rect">
            <a:avLst/>
          </a:prstGeom>
          <a:noFill/>
        </p:spPr>
        <p:txBody>
          <a:bodyPr wrap="square" rtlCol="0">
            <a:spAutoFit/>
          </a:bodyPr>
          <a:lstStyle/>
          <a:p>
            <a:r>
              <a:rPr lang="mk-MK" sz="1200" b="1" dirty="0" smtClean="0">
                <a:latin typeface="Arial" panose="020B0604020202020204" pitchFamily="34" charset="0"/>
                <a:cs typeface="Arial" panose="020B0604020202020204" pitchFamily="34" charset="0"/>
              </a:rPr>
              <a:t>66,67%</a:t>
            </a:r>
            <a:endParaRPr lang="en-US" sz="1200" b="1" dirty="0">
              <a:latin typeface="Arial" panose="020B0604020202020204" pitchFamily="34" charset="0"/>
              <a:cs typeface="Arial" panose="020B0604020202020204" pitchFamily="34" charset="0"/>
            </a:endParaRPr>
          </a:p>
        </p:txBody>
      </p:sp>
      <p:sp>
        <p:nvSpPr>
          <p:cNvPr id="8" name="TextBox 7"/>
          <p:cNvSpPr txBox="1"/>
          <p:nvPr/>
        </p:nvSpPr>
        <p:spPr>
          <a:xfrm>
            <a:off x="253518" y="5956242"/>
            <a:ext cx="10820400" cy="1015663"/>
          </a:xfrm>
          <a:prstGeom prst="rect">
            <a:avLst/>
          </a:prstGeom>
          <a:noFill/>
        </p:spPr>
        <p:txBody>
          <a:bodyPr wrap="square" rtlCol="0">
            <a:spAutoFit/>
          </a:bodyPr>
          <a:lstStyle/>
          <a:p>
            <a:pPr algn="just"/>
            <a:r>
              <a:rPr lang="en-US" sz="1000" baseline="30000" dirty="0" smtClean="0">
                <a:latin typeface="Arial" panose="020B0604020202020204" pitchFamily="34" charset="0"/>
                <a:cs typeface="Arial" panose="020B0604020202020204" pitchFamily="34" charset="0"/>
              </a:rPr>
              <a:t>1</a:t>
            </a:r>
            <a:r>
              <a:rPr lang="mk-MK" sz="1000" baseline="30000" dirty="0" smtClean="0">
                <a:latin typeface="Arial" panose="020B0604020202020204" pitchFamily="34" charset="0"/>
                <a:cs typeface="Arial" panose="020B0604020202020204" pitchFamily="34" charset="0"/>
              </a:rPr>
              <a:t>3</a:t>
            </a:r>
            <a:r>
              <a:rPr lang="mk-MK" sz="1000" i="1" dirty="0" smtClean="0">
                <a:latin typeface="Arial" panose="020B0604020202020204" pitchFamily="34" charset="0"/>
                <a:cs typeface="Arial" panose="020B0604020202020204" pitchFamily="34" charset="0"/>
              </a:rPr>
              <a:t> </a:t>
            </a:r>
            <a:r>
              <a:rPr lang="mk-MK" sz="1000" dirty="0" smtClean="0">
                <a:latin typeface="Arial" panose="020B0604020202020204" pitchFamily="34" charset="0"/>
                <a:cs typeface="Arial" panose="020B0604020202020204" pitchFamily="34" charset="0"/>
              </a:rPr>
              <a:t>Се до ноември 2019 година, програма на државно ниво преку ОЈКМ емитуваше уште една телевизија  - 1ТВ, но податоците за економското работење оваа телевизија немаше можност да се обезбедат, поради тоа што во периодот кога се прибираа податоците дозволата беше веќе одземена. </a:t>
            </a:r>
            <a:r>
              <a:rPr lang="mk-MK" sz="1000" dirty="0">
                <a:latin typeface="Arial" panose="020B0604020202020204" pitchFamily="34" charset="0"/>
                <a:cs typeface="Arial" panose="020B0604020202020204" pitchFamily="34" charset="0"/>
              </a:rPr>
              <a:t>Во 2018 година, 1 ТВ имаше прикажано највисоки вкупни приходи (39,23 милиони денари) и највисоки приходи од реклами (33,94 милиони денари) од телевизиите што емитуваа на државно ниво преку </a:t>
            </a:r>
            <a:r>
              <a:rPr lang="mk-MK" sz="1000" dirty="0" smtClean="0">
                <a:latin typeface="Arial" panose="020B0604020202020204" pitchFamily="34" charset="0"/>
                <a:cs typeface="Arial" panose="020B0604020202020204" pitchFamily="34" charset="0"/>
              </a:rPr>
              <a:t>ОЈКМ, </a:t>
            </a:r>
            <a:r>
              <a:rPr lang="mk-MK" sz="1000" dirty="0">
                <a:latin typeface="Arial" panose="020B0604020202020204" pitchFamily="34" charset="0"/>
                <a:cs typeface="Arial" panose="020B0604020202020204" pitchFamily="34" charset="0"/>
              </a:rPr>
              <a:t>а бројот на ангажирни лица изнесуваше 80 (од кои 46 во редовен работен однос и 34 со аврторски договори). За да обезбеди прецизни податоци врз основа на коишто ќе ја изработи анализата, Агенцијата се обрати до Управата за јавни приходи, но од таму не добивме никаков одговор. </a:t>
            </a:r>
            <a:endParaRPr lang="en-US" sz="1000" dirty="0">
              <a:latin typeface="Arial" panose="020B0604020202020204" pitchFamily="34" charset="0"/>
              <a:cs typeface="Arial" panose="020B0604020202020204" pitchFamily="34" charset="0"/>
            </a:endParaRPr>
          </a:p>
          <a:p>
            <a:endParaRPr lang="en-US" sz="1000" i="1" dirty="0"/>
          </a:p>
        </p:txBody>
      </p:sp>
      <p:cxnSp>
        <p:nvCxnSpPr>
          <p:cNvPr id="19" name="Straight Connector 18"/>
          <p:cNvCxnSpPr/>
          <p:nvPr/>
        </p:nvCxnSpPr>
        <p:spPr>
          <a:xfrm>
            <a:off x="336189" y="5859784"/>
            <a:ext cx="10896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7315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25</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3"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13571984"/>
              </p:ext>
            </p:extLst>
          </p:nvPr>
        </p:nvGraphicFramePr>
        <p:xfrm>
          <a:off x="227012" y="2286000"/>
          <a:ext cx="5562601" cy="2207880"/>
        </p:xfrm>
        <a:graphic>
          <a:graphicData uri="http://schemas.openxmlformats.org/drawingml/2006/table">
            <a:tbl>
              <a:tblPr/>
              <a:tblGrid>
                <a:gridCol w="3381912">
                  <a:extLst>
                    <a:ext uri="{9D8B030D-6E8A-4147-A177-3AD203B41FA5}">
                      <a16:colId xmlns:a16="http://schemas.microsoft.com/office/drawing/2014/main" val="20000"/>
                    </a:ext>
                  </a:extLst>
                </a:gridCol>
                <a:gridCol w="960981">
                  <a:extLst>
                    <a:ext uri="{9D8B030D-6E8A-4147-A177-3AD203B41FA5}">
                      <a16:colId xmlns:a16="http://schemas.microsoft.com/office/drawing/2014/main" val="20001"/>
                    </a:ext>
                  </a:extLst>
                </a:gridCol>
                <a:gridCol w="1219708">
                  <a:extLst>
                    <a:ext uri="{9D8B030D-6E8A-4147-A177-3AD203B41FA5}">
                      <a16:colId xmlns:a16="http://schemas.microsoft.com/office/drawing/2014/main" val="20002"/>
                    </a:ext>
                  </a:extLst>
                </a:gridCol>
              </a:tblGrid>
              <a:tr h="457200">
                <a:tc>
                  <a:txBody>
                    <a:bodyPr/>
                    <a:lstStyle/>
                    <a:p>
                      <a:pPr algn="l" fontAlgn="b"/>
                      <a:r>
                        <a:rPr lang="ru-RU" sz="1200" b="0" i="0" u="none" strike="noStrike" dirty="0">
                          <a:solidFill>
                            <a:srgbClr val="FFFFFF"/>
                          </a:solidFill>
                          <a:latin typeface="Arial"/>
                        </a:rPr>
                        <a:t>Структура на приходите на телевизиите на државно ниво преку ОЈКМ </a:t>
                      </a:r>
                    </a:p>
                  </a:txBody>
                  <a:tcPr marL="0" marR="0" marT="0" marB="0" anchor="b">
                    <a:lnL>
                      <a:noFill/>
                    </a:lnL>
                    <a:lnR>
                      <a:noFill/>
                    </a:lnR>
                    <a:lnT>
                      <a:noFill/>
                    </a:lnT>
                    <a:lnB>
                      <a:noFill/>
                    </a:lnB>
                    <a:solidFill>
                      <a:srgbClr val="376091"/>
                    </a:solidFill>
                  </a:tcPr>
                </a:tc>
                <a:tc>
                  <a:txBody>
                    <a:bodyPr/>
                    <a:lstStyle/>
                    <a:p>
                      <a:pPr algn="r" fontAlgn="b"/>
                      <a:r>
                        <a:rPr lang="mk-MK" sz="1200" b="0" i="0" u="none" strike="noStrike" dirty="0">
                          <a:solidFill>
                            <a:srgbClr val="FFFFFF"/>
                          </a:solidFill>
                          <a:latin typeface="Arial"/>
                        </a:rPr>
                        <a:t>износ</a:t>
                      </a:r>
                    </a:p>
                  </a:txBody>
                  <a:tcPr marL="0" marR="0" marT="0" marB="0" anchor="b">
                    <a:lnL>
                      <a:noFill/>
                    </a:lnL>
                    <a:lnR>
                      <a:noFill/>
                    </a:lnR>
                    <a:lnT>
                      <a:noFill/>
                    </a:lnT>
                    <a:lnB>
                      <a:noFill/>
                    </a:lnB>
                    <a:solidFill>
                      <a:srgbClr val="376091"/>
                    </a:solidFill>
                  </a:tcPr>
                </a:tc>
                <a:tc>
                  <a:txBody>
                    <a:bodyPr/>
                    <a:lstStyle/>
                    <a:p>
                      <a:pPr algn="r" fontAlgn="b"/>
                      <a:r>
                        <a:rPr lang="mk-MK" sz="1200" b="0" i="0" u="none" strike="noStrike" dirty="0">
                          <a:solidFill>
                            <a:srgbClr val="FFFFFF"/>
                          </a:solidFill>
                          <a:latin typeface="Arial"/>
                        </a:rPr>
                        <a:t>учество</a:t>
                      </a:r>
                    </a:p>
                  </a:txBody>
                  <a:tcPr marL="0" marR="0" marT="0" marB="0" anchor="b">
                    <a:lnL>
                      <a:noFill/>
                    </a:lnL>
                    <a:lnR>
                      <a:noFill/>
                    </a:lnR>
                    <a:lnT>
                      <a:noFill/>
                    </a:lnT>
                    <a:lnB>
                      <a:noFill/>
                    </a:lnB>
                    <a:solidFill>
                      <a:srgbClr val="376091"/>
                    </a:solidFill>
                  </a:tcPr>
                </a:tc>
                <a:extLst>
                  <a:ext uri="{0D108BD9-81ED-4DB2-BD59-A6C34878D82A}">
                    <a16:rowId xmlns:a16="http://schemas.microsoft.com/office/drawing/2014/main" val="10000"/>
                  </a:ext>
                </a:extLst>
              </a:tr>
              <a:tr h="194520">
                <a:tc>
                  <a:txBody>
                    <a:bodyPr/>
                    <a:lstStyle/>
                    <a:p>
                      <a:pPr algn="l" fontAlgn="t"/>
                      <a:r>
                        <a:rPr lang="mk-MK" sz="1200" b="0" i="0" u="none" strike="noStrike" dirty="0">
                          <a:solidFill>
                            <a:srgbClr val="000000"/>
                          </a:solidFill>
                          <a:latin typeface="Arial"/>
                        </a:rPr>
                        <a:t>Реклами и </a:t>
                      </a:r>
                      <a:r>
                        <a:rPr lang="mk-MK" sz="1200" b="0" i="0" u="none" strike="noStrike" dirty="0" err="1">
                          <a:solidFill>
                            <a:srgbClr val="000000"/>
                          </a:solidFill>
                          <a:latin typeface="Arial"/>
                        </a:rPr>
                        <a:t>телешопинг</a:t>
                      </a:r>
                      <a:endParaRPr lang="mk-MK" sz="1200" b="0" i="0" u="none" strike="noStrike" dirty="0">
                        <a:solidFill>
                          <a:srgbClr val="000000"/>
                        </a:solidFill>
                        <a:latin typeface="Arial"/>
                      </a:endParaRPr>
                    </a:p>
                  </a:txBody>
                  <a:tcPr marL="0" marR="0" marT="0" marB="0">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55.25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97.80%</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1"/>
                  </a:ext>
                </a:extLst>
              </a:tr>
              <a:tr h="194520">
                <a:tc>
                  <a:txBody>
                    <a:bodyPr/>
                    <a:lstStyle/>
                    <a:p>
                      <a:pPr algn="l" fontAlgn="t"/>
                      <a:r>
                        <a:rPr lang="mk-MK" sz="1200" b="0" i="0" u="none" strike="noStrike" dirty="0">
                          <a:solidFill>
                            <a:srgbClr val="000000"/>
                          </a:solidFill>
                          <a:latin typeface="Arial"/>
                        </a:rPr>
                        <a:t>Спонзорства</a:t>
                      </a:r>
                    </a:p>
                  </a:txBody>
                  <a:tcPr marL="0" marR="0" marT="0" marB="0">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2"/>
                  </a:ext>
                </a:extLst>
              </a:tr>
              <a:tr h="194520">
                <a:tc>
                  <a:txBody>
                    <a:bodyPr/>
                    <a:lstStyle/>
                    <a:p>
                      <a:pPr algn="l" fontAlgn="t"/>
                      <a:r>
                        <a:rPr lang="mk-MK" sz="1200" b="0" i="0" u="none" strike="noStrike" dirty="0">
                          <a:solidFill>
                            <a:srgbClr val="000000"/>
                          </a:solidFill>
                          <a:latin typeface="Arial"/>
                        </a:rPr>
                        <a:t>Продажба на содржини</a:t>
                      </a:r>
                    </a:p>
                  </a:txBody>
                  <a:tcPr marL="0" marR="0" marT="0" marB="0">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3"/>
                  </a:ext>
                </a:extLst>
              </a:tr>
              <a:tr h="194520">
                <a:tc>
                  <a:txBody>
                    <a:bodyPr/>
                    <a:lstStyle/>
                    <a:p>
                      <a:pPr algn="l" fontAlgn="t"/>
                      <a:r>
                        <a:rPr lang="ru-RU" sz="1200" b="0" i="0" u="none" strike="noStrike" dirty="0">
                          <a:solidFill>
                            <a:srgbClr val="000000"/>
                          </a:solidFill>
                          <a:latin typeface="Arial"/>
                        </a:rPr>
                        <a:t>Приходи обезбедени од трети страни</a:t>
                      </a:r>
                    </a:p>
                  </a:txBody>
                  <a:tcPr marL="0" marR="0" marT="0" marB="0">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4"/>
                  </a:ext>
                </a:extLst>
              </a:tr>
              <a:tr h="194520">
                <a:tc>
                  <a:txBody>
                    <a:bodyPr/>
                    <a:lstStyle/>
                    <a:p>
                      <a:pPr algn="l" fontAlgn="t"/>
                      <a:r>
                        <a:rPr lang="mk-MK" sz="1200" b="0" i="0" u="none" strike="noStrike" dirty="0">
                          <a:solidFill>
                            <a:srgbClr val="000000"/>
                          </a:solidFill>
                          <a:latin typeface="Arial"/>
                        </a:rPr>
                        <a:t>Останати приходи</a:t>
                      </a:r>
                    </a:p>
                  </a:txBody>
                  <a:tcPr marL="0" marR="0" marT="0" marB="0">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1.24</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2.</a:t>
                      </a:r>
                      <a:r>
                        <a:rPr lang="mk-MK" sz="1200" b="0" i="0" u="none" strike="noStrike" dirty="0" smtClean="0">
                          <a:solidFill>
                            <a:srgbClr val="000000"/>
                          </a:solidFill>
                          <a:latin typeface="Arial"/>
                        </a:rPr>
                        <a:t>20</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5"/>
                  </a:ext>
                </a:extLst>
              </a:tr>
              <a:tr h="194520">
                <a:tc>
                  <a:txBody>
                    <a:bodyPr/>
                    <a:lstStyle/>
                    <a:p>
                      <a:pPr algn="l" fontAlgn="b"/>
                      <a:r>
                        <a:rPr lang="mk-MK" sz="1200" b="0" i="0" u="none" strike="noStrike">
                          <a:solidFill>
                            <a:srgbClr val="FFFFFF"/>
                          </a:solidFill>
                          <a:latin typeface="Arial"/>
                        </a:rPr>
                        <a:t>Приходи од основна дејност</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smtClean="0">
                          <a:solidFill>
                            <a:srgbClr val="FFFFFF"/>
                          </a:solidFill>
                          <a:latin typeface="Arial"/>
                        </a:rPr>
                        <a:t>56.4</a:t>
                      </a:r>
                      <a:r>
                        <a:rPr lang="mk-MK" sz="1200" b="0" i="0" u="none" strike="noStrike" dirty="0" smtClean="0">
                          <a:solidFill>
                            <a:srgbClr val="FFFFFF"/>
                          </a:solidFill>
                          <a:latin typeface="Arial"/>
                        </a:rPr>
                        <a:t>9</a:t>
                      </a:r>
                      <a:endParaRPr lang="en-US" sz="1200" b="0" i="0" u="none" strike="noStrike" dirty="0">
                        <a:solidFill>
                          <a:srgbClr val="FFFFFF"/>
                        </a:solidFill>
                        <a:latin typeface="Arial"/>
                      </a:endParaRP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a:rPr>
                        <a:t>100.00%</a:t>
                      </a:r>
                    </a:p>
                  </a:txBody>
                  <a:tcPr marL="0" marR="0" marT="0" marB="0" anchor="b">
                    <a:lnL>
                      <a:noFill/>
                    </a:lnL>
                    <a:lnR>
                      <a:noFill/>
                    </a:lnR>
                    <a:lnT>
                      <a:noFill/>
                    </a:lnT>
                    <a:lnB>
                      <a:noFill/>
                    </a:lnB>
                    <a:solidFill>
                      <a:srgbClr val="376091"/>
                    </a:solidFill>
                  </a:tcPr>
                </a:tc>
                <a:extLst>
                  <a:ext uri="{0D108BD9-81ED-4DB2-BD59-A6C34878D82A}">
                    <a16:rowId xmlns:a16="http://schemas.microsoft.com/office/drawing/2014/main" val="10006"/>
                  </a:ext>
                </a:extLst>
              </a:tr>
              <a:tr h="194520">
                <a:tc>
                  <a:txBody>
                    <a:bodyPr/>
                    <a:lstStyle/>
                    <a:p>
                      <a:pPr algn="l" fontAlgn="b"/>
                      <a:r>
                        <a:rPr lang="mk-MK" sz="1200" b="0" i="0" u="none" strike="noStrike" dirty="0">
                          <a:solidFill>
                            <a:srgbClr val="000000"/>
                          </a:solidFill>
                          <a:latin typeface="Arial"/>
                        </a:rPr>
                        <a:t>Приходи од други дејности</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7"/>
                  </a:ext>
                </a:extLst>
              </a:tr>
              <a:tr h="194520">
                <a:tc>
                  <a:txBody>
                    <a:bodyPr/>
                    <a:lstStyle/>
                    <a:p>
                      <a:pPr algn="l" fontAlgn="b"/>
                      <a:r>
                        <a:rPr lang="mk-MK" sz="1200" b="0" i="0" u="none" strike="noStrike" dirty="0">
                          <a:solidFill>
                            <a:srgbClr val="000000"/>
                          </a:solidFill>
                          <a:latin typeface="Arial"/>
                        </a:rPr>
                        <a:t>Вонредни приходи</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8"/>
                  </a:ext>
                </a:extLst>
              </a:tr>
              <a:tr h="194520">
                <a:tc>
                  <a:txBody>
                    <a:bodyPr/>
                    <a:lstStyle/>
                    <a:p>
                      <a:pPr algn="l" fontAlgn="b"/>
                      <a:r>
                        <a:rPr lang="mk-MK" sz="1200" b="0" i="0" u="none" strike="noStrike">
                          <a:solidFill>
                            <a:srgbClr val="FFFFFF"/>
                          </a:solidFill>
                          <a:latin typeface="Arial"/>
                        </a:rPr>
                        <a:t>Вкупни приходи</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a:rPr>
                        <a:t>56.49</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a:rPr>
                        <a:t>100.00%</a:t>
                      </a:r>
                    </a:p>
                  </a:txBody>
                  <a:tcPr marL="0" marR="0" marT="0" marB="0" anchor="b">
                    <a:lnL>
                      <a:noFill/>
                    </a:lnL>
                    <a:lnR>
                      <a:noFill/>
                    </a:lnR>
                    <a:lnT>
                      <a:noFill/>
                    </a:lnT>
                    <a:lnB>
                      <a:noFill/>
                    </a:lnB>
                    <a:solidFill>
                      <a:srgbClr val="376091"/>
                    </a:solidFill>
                  </a:tcPr>
                </a:tc>
                <a:extLst>
                  <a:ext uri="{0D108BD9-81ED-4DB2-BD59-A6C34878D82A}">
                    <a16:rowId xmlns:a16="http://schemas.microsoft.com/office/drawing/2014/main" val="10009"/>
                  </a:ext>
                </a:extLst>
              </a:tr>
            </a:tbl>
          </a:graphicData>
        </a:graphic>
      </p:graphicFrame>
      <p:sp>
        <p:nvSpPr>
          <p:cNvPr id="8" name="TextBox 7"/>
          <p:cNvSpPr txBox="1"/>
          <p:nvPr/>
        </p:nvSpPr>
        <p:spPr>
          <a:xfrm>
            <a:off x="150812" y="685800"/>
            <a:ext cx="5715000" cy="889154"/>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Освен приходите од реклами, телевизиите на државно ниво кои емитуваат програма преку ОЈКМ прикажале и „останати приходи“ во износ од 1,24 милиони денари.</a:t>
            </a:r>
            <a:endParaRPr lang="en-US" sz="1200" dirty="0">
              <a:latin typeface="Arial" pitchFamily="34" charset="0"/>
              <a:cs typeface="Arial" pitchFamily="34" charset="0"/>
            </a:endParaRPr>
          </a:p>
        </p:txBody>
      </p:sp>
      <p:sp>
        <p:nvSpPr>
          <p:cNvPr id="9" name="TextBox 8"/>
          <p:cNvSpPr txBox="1"/>
          <p:nvPr/>
        </p:nvSpPr>
        <p:spPr>
          <a:xfrm>
            <a:off x="150812" y="4648200"/>
            <a:ext cx="5791200" cy="116615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Приходи од платено политичко рекламирање за време на изборното медиумско претставување на Претседателските избори оствариле ТВ </a:t>
            </a:r>
            <a:r>
              <a:rPr lang="mk-MK" sz="1200" dirty="0" err="1" smtClean="0">
                <a:latin typeface="Arial" pitchFamily="34" charset="0"/>
                <a:cs typeface="Arial" pitchFamily="34" charset="0"/>
              </a:rPr>
              <a:t>Компани</a:t>
            </a:r>
            <a:r>
              <a:rPr lang="mk-MK" sz="1200" dirty="0" smtClean="0">
                <a:latin typeface="Arial" pitchFamily="34" charset="0"/>
                <a:cs typeface="Arial" pitchFamily="34" charset="0"/>
              </a:rPr>
              <a:t> 21-М (15,72 милиони денари), ТВ Клан (9,13 милиони денари) и ТВ Шења (0,35 милиони денари).</a:t>
            </a:r>
            <a:endParaRPr lang="en-US" sz="1200" dirty="0">
              <a:latin typeface="Arial" pitchFamily="34" charset="0"/>
              <a:cs typeface="Arial" pitchFamily="34" charset="0"/>
            </a:endParaRPr>
          </a:p>
        </p:txBody>
      </p:sp>
      <p:sp>
        <p:nvSpPr>
          <p:cNvPr id="10" name="TextBox 9"/>
          <p:cNvSpPr txBox="1"/>
          <p:nvPr/>
        </p:nvSpPr>
        <p:spPr>
          <a:xfrm>
            <a:off x="5942012" y="685800"/>
            <a:ext cx="5715000" cy="92333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Трошоците што заедно ги направиле овие четири телевизии изнесувале 113,33 милиони денари. ТВ </a:t>
            </a:r>
            <a:r>
              <a:rPr lang="mk-MK" sz="1200" dirty="0" err="1" smtClean="0">
                <a:latin typeface="Arial" pitchFamily="34" charset="0"/>
                <a:cs typeface="Arial" pitchFamily="34" charset="0"/>
              </a:rPr>
              <a:t>Компани</a:t>
            </a:r>
            <a:r>
              <a:rPr lang="mk-MK" sz="1200" dirty="0" smtClean="0">
                <a:latin typeface="Arial" pitchFamily="34" charset="0"/>
                <a:cs typeface="Arial" pitchFamily="34" charset="0"/>
              </a:rPr>
              <a:t> 21-М направила поголем трошок отколку другите три телевизии заедно. </a:t>
            </a:r>
            <a:endParaRPr lang="en-US" sz="1200" dirty="0">
              <a:latin typeface="Arial" pitchFamily="34" charset="0"/>
              <a:cs typeface="Arial" pitchFamily="34" charset="0"/>
            </a:endParaRPr>
          </a:p>
        </p:txBody>
      </p:sp>
      <p:graphicFrame>
        <p:nvGraphicFramePr>
          <p:cNvPr id="11" name="Chart 10"/>
          <p:cNvGraphicFramePr/>
          <p:nvPr/>
        </p:nvGraphicFramePr>
        <p:xfrm>
          <a:off x="6627812" y="2514600"/>
          <a:ext cx="4572000" cy="1981200"/>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6056313" y="4551770"/>
            <a:ext cx="5638800" cy="1166153"/>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Најголемо учество во структурата на трошоците имале трошоците за п</a:t>
            </a:r>
            <a:r>
              <a:rPr lang="ru-RU" sz="1200" dirty="0" smtClean="0">
                <a:solidFill>
                  <a:srgbClr val="000000"/>
                </a:solidFill>
                <a:latin typeface="Arial"/>
              </a:rPr>
              <a:t>лати и други надоместоци на лица директно поврзани со производство на програма (34,40%), амортизација на опрема (19,23%) и од категоријата </a:t>
            </a:r>
            <a:r>
              <a:rPr lang="ru-RU" sz="1200" dirty="0" smtClean="0">
                <a:solidFill>
                  <a:srgbClr val="000000"/>
                </a:solidFill>
                <a:latin typeface="Arial" pitchFamily="34" charset="0"/>
                <a:cs typeface="Arial" pitchFamily="34" charset="0"/>
              </a:rPr>
              <a:t>„</a:t>
            </a:r>
            <a:r>
              <a:rPr lang="ru-RU" sz="1200" dirty="0" smtClean="0">
                <a:latin typeface="Arial" pitchFamily="34" charset="0"/>
                <a:cs typeface="Arial" pitchFamily="34" charset="0"/>
              </a:rPr>
              <a:t>сите останати неопфатени трошоци од работењето“ (17,26%). </a:t>
            </a:r>
            <a:endParaRPr lang="en-US" sz="1400" dirty="0">
              <a:latin typeface="Arial" pitchFamily="34" charset="0"/>
              <a:cs typeface="Arial" pitchFamily="34" charset="0"/>
            </a:endParaRPr>
          </a:p>
        </p:txBody>
      </p:sp>
      <p:sp>
        <p:nvSpPr>
          <p:cNvPr id="13" name="TextBox 12">
            <a:extLst>
              <a:ext uri="{FF2B5EF4-FFF2-40B4-BE49-F238E27FC236}">
                <a16:creationId xmlns:a16="http://schemas.microsoft.com/office/drawing/2014/main" id="{5D5CC75D-82B1-AE4D-8CD9-7BBB5C8A7476}"/>
              </a:ext>
            </a:extLst>
          </p:cNvPr>
          <p:cNvSpPr txBox="1"/>
          <p:nvPr/>
        </p:nvSpPr>
        <p:spPr>
          <a:xfrm>
            <a:off x="6323012" y="2133600"/>
            <a:ext cx="48768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a:t>
            </a:r>
            <a:r>
              <a:rPr lang="mk-MK" sz="1400" dirty="0" smtClean="0">
                <a:solidFill>
                  <a:schemeClr val="bg1"/>
                </a:solidFill>
                <a:latin typeface="Arial" panose="020B0604020202020204" pitchFamily="34" charset="0"/>
                <a:cs typeface="Arial" panose="020B0604020202020204" pitchFamily="34" charset="0"/>
              </a:rPr>
              <a:t>трошоци</a:t>
            </a:r>
            <a:endParaRPr lang="x-none" sz="1400" dirty="0">
              <a:solidFill>
                <a:schemeClr val="bg1"/>
              </a:solidFill>
              <a:latin typeface="Arial" panose="020B0604020202020204" pitchFamily="34" charset="0"/>
              <a:cs typeface="Arial" panose="020B0604020202020204" pitchFamily="34" charset="0"/>
            </a:endParaRPr>
          </a:p>
        </p:txBody>
      </p:sp>
      <p:sp>
        <p:nvSpPr>
          <p:cNvPr id="14" name="Right Triangle 13">
            <a:extLst>
              <a:ext uri="{FF2B5EF4-FFF2-40B4-BE49-F238E27FC236}">
                <a16:creationId xmlns:a16="http://schemas.microsoft.com/office/drawing/2014/main" id="{B12E7CEF-76BF-9D4D-A3F4-31FE79449C26}"/>
              </a:ext>
            </a:extLst>
          </p:cNvPr>
          <p:cNvSpPr/>
          <p:nvPr/>
        </p:nvSpPr>
        <p:spPr>
          <a:xfrm rot="10951459">
            <a:off x="6326623" y="2445029"/>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5" name="Rectangle 14"/>
          <p:cNvSpPr/>
          <p:nvPr/>
        </p:nvSpPr>
        <p:spPr>
          <a:xfrm>
            <a:off x="531812" y="1905000"/>
            <a:ext cx="4953000"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Структура на приходите на телевизиите на државно ниво преку ОЈКМ </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26</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nvGraphicFramePr>
        <p:xfrm>
          <a:off x="303212" y="2438400"/>
          <a:ext cx="5410199" cy="3445741"/>
        </p:xfrm>
        <a:graphic>
          <a:graphicData uri="http://schemas.openxmlformats.org/drawingml/2006/table">
            <a:tbl>
              <a:tblPr/>
              <a:tblGrid>
                <a:gridCol w="41910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685799">
                  <a:extLst>
                    <a:ext uri="{9D8B030D-6E8A-4147-A177-3AD203B41FA5}">
                      <a16:colId xmlns:a16="http://schemas.microsoft.com/office/drawing/2014/main" val="20002"/>
                    </a:ext>
                  </a:extLst>
                </a:gridCol>
              </a:tblGrid>
              <a:tr h="336781">
                <a:tc>
                  <a:txBody>
                    <a:bodyPr/>
                    <a:lstStyle/>
                    <a:p>
                      <a:pPr algn="l" fontAlgn="b"/>
                      <a:r>
                        <a:rPr lang="ru-RU" sz="1200" b="0" i="0" u="none" strike="noStrike" dirty="0">
                          <a:solidFill>
                            <a:srgbClr val="FFFFFF"/>
                          </a:solidFill>
                          <a:latin typeface="Arial"/>
                        </a:rPr>
                        <a:t>Структура на трошоците на националните телевизии преку ОЈКМ  </a:t>
                      </a:r>
                    </a:p>
                  </a:txBody>
                  <a:tcPr marL="0" marR="0" marT="0" marB="0" anchor="b">
                    <a:lnL>
                      <a:noFill/>
                    </a:lnL>
                    <a:lnR>
                      <a:noFill/>
                    </a:lnR>
                    <a:lnT>
                      <a:noFill/>
                    </a:lnT>
                    <a:lnB>
                      <a:noFill/>
                    </a:lnB>
                    <a:solidFill>
                      <a:srgbClr val="376091"/>
                    </a:solidFill>
                  </a:tcPr>
                </a:tc>
                <a:tc>
                  <a:txBody>
                    <a:bodyPr/>
                    <a:lstStyle/>
                    <a:p>
                      <a:pPr algn="r" fontAlgn="b"/>
                      <a:r>
                        <a:rPr lang="mk-MK" sz="1200" b="0" i="0" u="none" strike="noStrike">
                          <a:solidFill>
                            <a:srgbClr val="FFFFFF"/>
                          </a:solidFill>
                          <a:latin typeface="Arial"/>
                        </a:rPr>
                        <a:t>износ</a:t>
                      </a:r>
                    </a:p>
                  </a:txBody>
                  <a:tcPr marL="0" marR="0" marT="0" marB="0" anchor="b">
                    <a:lnL>
                      <a:noFill/>
                    </a:lnL>
                    <a:lnR>
                      <a:noFill/>
                    </a:lnR>
                    <a:lnT>
                      <a:noFill/>
                    </a:lnT>
                    <a:lnB>
                      <a:noFill/>
                    </a:lnB>
                    <a:solidFill>
                      <a:srgbClr val="376091"/>
                    </a:solidFill>
                  </a:tcPr>
                </a:tc>
                <a:tc>
                  <a:txBody>
                    <a:bodyPr/>
                    <a:lstStyle/>
                    <a:p>
                      <a:pPr algn="r" fontAlgn="b"/>
                      <a:r>
                        <a:rPr lang="mk-MK" sz="1200" b="0" i="0" u="none" strike="noStrike" dirty="0">
                          <a:solidFill>
                            <a:srgbClr val="FFFFFF"/>
                          </a:solidFill>
                          <a:latin typeface="Arial"/>
                        </a:rPr>
                        <a:t>учество</a:t>
                      </a:r>
                    </a:p>
                  </a:txBody>
                  <a:tcPr marL="0" marR="0" marT="0" marB="0" anchor="b">
                    <a:lnL>
                      <a:noFill/>
                    </a:lnL>
                    <a:lnR>
                      <a:noFill/>
                    </a:lnR>
                    <a:lnT>
                      <a:noFill/>
                    </a:lnT>
                    <a:lnB>
                      <a:noFill/>
                    </a:lnB>
                    <a:solidFill>
                      <a:srgbClr val="376091"/>
                    </a:solidFill>
                  </a:tcPr>
                </a:tc>
                <a:extLst>
                  <a:ext uri="{0D108BD9-81ED-4DB2-BD59-A6C34878D82A}">
                    <a16:rowId xmlns:a16="http://schemas.microsoft.com/office/drawing/2014/main" val="10000"/>
                  </a:ext>
                </a:extLst>
              </a:tr>
              <a:tr h="175407">
                <a:tc>
                  <a:txBody>
                    <a:bodyPr/>
                    <a:lstStyle/>
                    <a:p>
                      <a:pPr algn="l" fontAlgn="b"/>
                      <a:r>
                        <a:rPr lang="mk-MK" sz="1200" b="0" i="0" u="none" strike="noStrike" dirty="0">
                          <a:solidFill>
                            <a:srgbClr val="000000"/>
                          </a:solidFill>
                          <a:latin typeface="Arial"/>
                        </a:rPr>
                        <a:t>Материјални трошоци</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5.43</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4.79%</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1"/>
                  </a:ext>
                </a:extLst>
              </a:tr>
              <a:tr h="175407">
                <a:tc>
                  <a:txBody>
                    <a:bodyPr/>
                    <a:lstStyle/>
                    <a:p>
                      <a:pPr algn="l" fontAlgn="b"/>
                      <a:r>
                        <a:rPr lang="ru-RU" sz="1200" b="0" i="0" u="none" strike="noStrike" dirty="0">
                          <a:solidFill>
                            <a:srgbClr val="000000"/>
                          </a:solidFill>
                          <a:latin typeface="Arial"/>
                        </a:rPr>
                        <a:t>Трошоци за набавка на програма</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7.55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6.66%</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2"/>
                  </a:ext>
                </a:extLst>
              </a:tr>
              <a:tr h="175407">
                <a:tc>
                  <a:txBody>
                    <a:bodyPr/>
                    <a:lstStyle/>
                    <a:p>
                      <a:pPr algn="l" fontAlgn="b"/>
                      <a:r>
                        <a:rPr lang="mk-MK" sz="1200" b="0" i="0" u="none" strike="noStrike" dirty="0">
                          <a:solidFill>
                            <a:srgbClr val="000000"/>
                          </a:solidFill>
                          <a:latin typeface="Arial"/>
                        </a:rPr>
                        <a:t>Нематеријални трошоци (услуги)</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11.25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9.93%</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3"/>
                  </a:ext>
                </a:extLst>
              </a:tr>
              <a:tr h="336781">
                <a:tc>
                  <a:txBody>
                    <a:bodyPr/>
                    <a:lstStyle/>
                    <a:p>
                      <a:pPr algn="l" fontAlgn="b"/>
                      <a:r>
                        <a:rPr lang="ru-RU" sz="1200" b="0" i="0" u="none" strike="noStrike" dirty="0">
                          <a:solidFill>
                            <a:srgbClr val="000000"/>
                          </a:solidFill>
                          <a:latin typeface="Arial"/>
                        </a:rPr>
                        <a:t>Плати и други надоместоци на лица директно поврзани со производство на програма</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38.99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34.40%</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4"/>
                  </a:ext>
                </a:extLst>
              </a:tr>
              <a:tr h="175407">
                <a:tc>
                  <a:txBody>
                    <a:bodyPr/>
                    <a:lstStyle/>
                    <a:p>
                      <a:pPr algn="l" fontAlgn="b"/>
                      <a:r>
                        <a:rPr lang="ru-RU" sz="1200" b="0" i="0" u="none" strike="noStrike">
                          <a:solidFill>
                            <a:srgbClr val="FFFFFF"/>
                          </a:solidFill>
                          <a:latin typeface="Arial"/>
                        </a:rPr>
                        <a:t>Директни трошоци за создавање на програмата</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63.22</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smtClean="0">
                          <a:solidFill>
                            <a:srgbClr val="FFFFFF"/>
                          </a:solidFill>
                          <a:latin typeface="Arial"/>
                        </a:rPr>
                        <a:t>55.7</a:t>
                      </a:r>
                      <a:r>
                        <a:rPr lang="mk-MK" sz="1200" b="0" i="0" u="none" strike="noStrike" dirty="0" smtClean="0">
                          <a:solidFill>
                            <a:srgbClr val="FFFFFF"/>
                          </a:solidFill>
                          <a:latin typeface="Arial"/>
                        </a:rPr>
                        <a:t>8</a:t>
                      </a:r>
                      <a:r>
                        <a:rPr lang="en-US" sz="1200" b="0" i="0" u="none" strike="noStrike" dirty="0" smtClean="0">
                          <a:solidFill>
                            <a:srgbClr val="FFFFFF"/>
                          </a:solidFill>
                          <a:latin typeface="Arial"/>
                        </a:rPr>
                        <a:t>%</a:t>
                      </a:r>
                      <a:endParaRPr lang="en-US" sz="1200" b="0" i="0" u="none" strike="noStrike" dirty="0">
                        <a:solidFill>
                          <a:srgbClr val="FFFFFF"/>
                        </a:solidFill>
                        <a:latin typeface="Arial"/>
                      </a:endParaRPr>
                    </a:p>
                  </a:txBody>
                  <a:tcPr marL="0" marR="0" marT="0" marB="0" anchor="b">
                    <a:lnL>
                      <a:noFill/>
                    </a:lnL>
                    <a:lnR>
                      <a:noFill/>
                    </a:lnR>
                    <a:lnT>
                      <a:noFill/>
                    </a:lnT>
                    <a:lnB>
                      <a:noFill/>
                    </a:lnB>
                    <a:solidFill>
                      <a:srgbClr val="376091"/>
                    </a:solidFill>
                  </a:tcPr>
                </a:tc>
                <a:extLst>
                  <a:ext uri="{0D108BD9-81ED-4DB2-BD59-A6C34878D82A}">
                    <a16:rowId xmlns:a16="http://schemas.microsoft.com/office/drawing/2014/main" val="10005"/>
                  </a:ext>
                </a:extLst>
              </a:tr>
              <a:tr h="336781">
                <a:tc>
                  <a:txBody>
                    <a:bodyPr/>
                    <a:lstStyle/>
                    <a:p>
                      <a:pPr algn="l" fontAlgn="b"/>
                      <a:r>
                        <a:rPr lang="ru-RU" sz="1200" b="0" i="0" u="none" strike="noStrike" dirty="0">
                          <a:solidFill>
                            <a:srgbClr val="000000"/>
                          </a:solidFill>
                          <a:latin typeface="Arial"/>
                        </a:rPr>
                        <a:t>Плати и други надоместоци на лица кои не се директно поврзани со производство на програма</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4.49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3.96%</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6"/>
                  </a:ext>
                </a:extLst>
              </a:tr>
              <a:tr h="175407">
                <a:tc>
                  <a:txBody>
                    <a:bodyPr/>
                    <a:lstStyle/>
                    <a:p>
                      <a:pPr algn="l" fontAlgn="b"/>
                      <a:r>
                        <a:rPr lang="mk-MK" sz="1200" b="0" i="0" u="none" strike="noStrike" dirty="0">
                          <a:solidFill>
                            <a:srgbClr val="000000"/>
                          </a:solidFill>
                          <a:latin typeface="Arial"/>
                        </a:rPr>
                        <a:t>Амортизација на опремата</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21.79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19.2</a:t>
                      </a:r>
                      <a:r>
                        <a:rPr lang="mk-MK" sz="1200" b="0" i="0" u="none" strike="noStrike" dirty="0" smtClean="0">
                          <a:solidFill>
                            <a:srgbClr val="000000"/>
                          </a:solidFill>
                          <a:latin typeface="Arial"/>
                        </a:rPr>
                        <a:t>3</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7"/>
                  </a:ext>
                </a:extLst>
              </a:tr>
              <a:tr h="175407">
                <a:tc>
                  <a:txBody>
                    <a:bodyPr/>
                    <a:lstStyle/>
                    <a:p>
                      <a:pPr algn="l" fontAlgn="b"/>
                      <a:r>
                        <a:rPr lang="ru-RU" sz="1200" b="0" i="0" u="none" strike="noStrike" dirty="0">
                          <a:solidFill>
                            <a:srgbClr val="000000"/>
                          </a:solidFill>
                          <a:latin typeface="Arial"/>
                        </a:rPr>
                        <a:t>Амортизација на права и лиценци</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1.33</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1.17%</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8"/>
                  </a:ext>
                </a:extLst>
              </a:tr>
              <a:tr h="175407">
                <a:tc>
                  <a:txBody>
                    <a:bodyPr/>
                    <a:lstStyle/>
                    <a:p>
                      <a:pPr algn="l" fontAlgn="b"/>
                      <a:r>
                        <a:rPr lang="ru-RU" sz="1200" b="0" i="0" u="none" strike="noStrike" dirty="0">
                          <a:solidFill>
                            <a:srgbClr val="000000"/>
                          </a:solidFill>
                          <a:latin typeface="Arial"/>
                        </a:rPr>
                        <a:t>Кирии и останати режиски трошоци</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2.54</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2.24%</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9"/>
                  </a:ext>
                </a:extLst>
              </a:tr>
              <a:tr h="336781">
                <a:tc>
                  <a:txBody>
                    <a:bodyPr/>
                    <a:lstStyle/>
                    <a:p>
                      <a:pPr algn="l" fontAlgn="b"/>
                      <a:r>
                        <a:rPr lang="ru-RU" sz="1200" b="0" i="0" u="none" strike="noStrike">
                          <a:solidFill>
                            <a:srgbClr val="000000"/>
                          </a:solidFill>
                          <a:latin typeface="Arial"/>
                        </a:rPr>
                        <a:t>Сите останати неопфатени трошоци од работењето</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19.56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17.26%</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10"/>
                  </a:ext>
                </a:extLst>
              </a:tr>
              <a:tr h="175407">
                <a:tc>
                  <a:txBody>
                    <a:bodyPr/>
                    <a:lstStyle/>
                    <a:p>
                      <a:pPr algn="l" fontAlgn="b"/>
                      <a:r>
                        <a:rPr lang="mk-MK" sz="1200" b="0" i="0" u="none" strike="noStrike">
                          <a:solidFill>
                            <a:srgbClr val="FFFFFF"/>
                          </a:solidFill>
                          <a:latin typeface="Arial"/>
                        </a:rPr>
                        <a:t>Вкупно трошоци на работењето</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112.93</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smtClean="0">
                          <a:solidFill>
                            <a:srgbClr val="FFFFFF"/>
                          </a:solidFill>
                          <a:latin typeface="Arial"/>
                        </a:rPr>
                        <a:t>99.6</a:t>
                      </a:r>
                      <a:r>
                        <a:rPr lang="mk-MK" sz="1200" b="0" i="0" u="none" strike="noStrike" dirty="0" smtClean="0">
                          <a:solidFill>
                            <a:srgbClr val="FFFFFF"/>
                          </a:solidFill>
                          <a:latin typeface="Arial"/>
                        </a:rPr>
                        <a:t>4</a:t>
                      </a:r>
                      <a:r>
                        <a:rPr lang="en-US" sz="1200" b="0" i="0" u="none" strike="noStrike" dirty="0" smtClean="0">
                          <a:solidFill>
                            <a:srgbClr val="FFFFFF"/>
                          </a:solidFill>
                          <a:latin typeface="Arial"/>
                        </a:rPr>
                        <a:t>%</a:t>
                      </a:r>
                      <a:endParaRPr lang="en-US" sz="1200" b="0" i="0" u="none" strike="noStrike" dirty="0">
                        <a:solidFill>
                          <a:srgbClr val="FFFFFF"/>
                        </a:solidFill>
                        <a:latin typeface="Arial"/>
                      </a:endParaRPr>
                    </a:p>
                  </a:txBody>
                  <a:tcPr marL="0" marR="0" marT="0" marB="0" anchor="b">
                    <a:lnL>
                      <a:noFill/>
                    </a:lnL>
                    <a:lnR>
                      <a:noFill/>
                    </a:lnR>
                    <a:lnT>
                      <a:noFill/>
                    </a:lnT>
                    <a:lnB>
                      <a:noFill/>
                    </a:lnB>
                    <a:solidFill>
                      <a:srgbClr val="376091"/>
                    </a:solidFill>
                  </a:tcPr>
                </a:tc>
                <a:extLst>
                  <a:ext uri="{0D108BD9-81ED-4DB2-BD59-A6C34878D82A}">
                    <a16:rowId xmlns:a16="http://schemas.microsoft.com/office/drawing/2014/main" val="10011"/>
                  </a:ext>
                </a:extLst>
              </a:tr>
              <a:tr h="175407">
                <a:tc>
                  <a:txBody>
                    <a:bodyPr/>
                    <a:lstStyle/>
                    <a:p>
                      <a:pPr algn="l" fontAlgn="b"/>
                      <a:r>
                        <a:rPr lang="mk-MK" sz="1200" b="0" i="0" u="none" strike="noStrike" dirty="0">
                          <a:solidFill>
                            <a:srgbClr val="000000"/>
                          </a:solidFill>
                          <a:latin typeface="Arial"/>
                        </a:rPr>
                        <a:t>Расходи од други активности</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0.03</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0.03%</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12"/>
                  </a:ext>
                </a:extLst>
              </a:tr>
              <a:tr h="175407">
                <a:tc>
                  <a:txBody>
                    <a:bodyPr/>
                    <a:lstStyle/>
                    <a:p>
                      <a:pPr algn="l" fontAlgn="b"/>
                      <a:r>
                        <a:rPr lang="mk-MK" sz="1200" b="0" i="0" u="none" strike="noStrike" dirty="0">
                          <a:solidFill>
                            <a:srgbClr val="000000"/>
                          </a:solidFill>
                          <a:latin typeface="Arial"/>
                        </a:rPr>
                        <a:t>Вонредни расходи</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0.37</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0.33%</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13"/>
                  </a:ext>
                </a:extLst>
              </a:tr>
              <a:tr h="175407">
                <a:tc>
                  <a:txBody>
                    <a:bodyPr/>
                    <a:lstStyle/>
                    <a:p>
                      <a:pPr algn="l" fontAlgn="b"/>
                      <a:r>
                        <a:rPr lang="mk-MK" sz="1200" b="0" i="0" u="none" strike="noStrike" dirty="0">
                          <a:solidFill>
                            <a:srgbClr val="FFFFFF"/>
                          </a:solidFill>
                          <a:latin typeface="Arial"/>
                        </a:rPr>
                        <a:t>Вкупно трошоци на работењето</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113.33</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a:rPr>
                        <a:t>100.00%</a:t>
                      </a:r>
                    </a:p>
                  </a:txBody>
                  <a:tcPr marL="0" marR="0" marT="0" marB="0" anchor="b">
                    <a:lnL>
                      <a:noFill/>
                    </a:lnL>
                    <a:lnR>
                      <a:noFill/>
                    </a:lnR>
                    <a:lnT>
                      <a:noFill/>
                    </a:lnT>
                    <a:lnB>
                      <a:noFill/>
                    </a:lnB>
                    <a:solidFill>
                      <a:srgbClr val="376091"/>
                    </a:solidFill>
                  </a:tcPr>
                </a:tc>
                <a:extLst>
                  <a:ext uri="{0D108BD9-81ED-4DB2-BD59-A6C34878D82A}">
                    <a16:rowId xmlns:a16="http://schemas.microsoft.com/office/drawing/2014/main" val="10014"/>
                  </a:ext>
                </a:extLst>
              </a:tr>
            </a:tbl>
          </a:graphicData>
        </a:graphic>
      </p:graphicFrame>
      <p:sp>
        <p:nvSpPr>
          <p:cNvPr id="8" name="Rectangle 7"/>
          <p:cNvSpPr/>
          <p:nvPr/>
        </p:nvSpPr>
        <p:spPr>
          <a:xfrm>
            <a:off x="226218" y="973676"/>
            <a:ext cx="5791200" cy="889154"/>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За плати за вработените </a:t>
            </a:r>
            <a:r>
              <a:rPr lang="ru-RU" sz="1200" dirty="0" smtClean="0">
                <a:solidFill>
                  <a:srgbClr val="000000"/>
                </a:solidFill>
                <a:latin typeface="Arial"/>
              </a:rPr>
              <a:t>директно поврзани со производство на програма </a:t>
            </a:r>
            <a:r>
              <a:rPr lang="mk-MK" sz="1200" dirty="0" smtClean="0">
                <a:latin typeface="Arial" pitchFamily="34" charset="0"/>
                <a:cs typeface="Arial" pitchFamily="34" charset="0"/>
              </a:rPr>
              <a:t>ТВ </a:t>
            </a:r>
            <a:r>
              <a:rPr lang="mk-MK" sz="1200" dirty="0" err="1" smtClean="0">
                <a:latin typeface="Arial" pitchFamily="34" charset="0"/>
                <a:cs typeface="Arial" pitchFamily="34" charset="0"/>
              </a:rPr>
              <a:t>Компани</a:t>
            </a:r>
            <a:r>
              <a:rPr lang="mk-MK" sz="1200" dirty="0" smtClean="0">
                <a:latin typeface="Arial" pitchFamily="34" charset="0"/>
                <a:cs typeface="Arial" pitchFamily="34" charset="0"/>
              </a:rPr>
              <a:t> 21-М издвоила 15,37 милиони денари, ТВ Клан 11,49 милиони денари. ТВ  Шења 7,55 милиони денари и ТВ Сонце 4,58 милиони денари.</a:t>
            </a:r>
            <a:endParaRPr lang="en-US" sz="1200" dirty="0">
              <a:latin typeface="Arial" pitchFamily="34" charset="0"/>
              <a:cs typeface="Arial" pitchFamily="34" charset="0"/>
            </a:endParaRPr>
          </a:p>
        </p:txBody>
      </p:sp>
      <p:sp>
        <p:nvSpPr>
          <p:cNvPr id="10" name="TextBox 9"/>
          <p:cNvSpPr txBox="1"/>
          <p:nvPr/>
        </p:nvSpPr>
        <p:spPr>
          <a:xfrm>
            <a:off x="6169818" y="1018246"/>
            <a:ext cx="5638800" cy="889154"/>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Само ТВ Шења остварила добивка од своето работење во тековната година (1,61 милион денари), а останатите три телевизии работеле со загуба. </a:t>
            </a:r>
            <a:endParaRPr lang="en-US" sz="1200" dirty="0">
              <a:latin typeface="Arial" pitchFamily="34" charset="0"/>
              <a:cs typeface="Arial" pitchFamily="34" charset="0"/>
            </a:endParaRPr>
          </a:p>
        </p:txBody>
      </p:sp>
      <p:graphicFrame>
        <p:nvGraphicFramePr>
          <p:cNvPr id="12" name="Chart 11"/>
          <p:cNvGraphicFramePr/>
          <p:nvPr>
            <p:extLst>
              <p:ext uri="{D42A27DB-BD31-4B8C-83A1-F6EECF244321}">
                <p14:modId xmlns:p14="http://schemas.microsoft.com/office/powerpoint/2010/main" val="4269052442"/>
              </p:ext>
            </p:extLst>
          </p:nvPr>
        </p:nvGraphicFramePr>
        <p:xfrm>
          <a:off x="6494464" y="2601408"/>
          <a:ext cx="4876800" cy="226695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6246811" y="4446201"/>
            <a:ext cx="5410200" cy="1166153"/>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Вкупниот број на вработени во редовен работен однос кај овие четири телевизии изнесувал 153 лица. Во ТВ Компани 21-М биле вработени 68 лица, во ТВ Шења 40 лица, во ТВ Клан 27 лица и во ТВ Сонце 18 лица.</a:t>
            </a:r>
            <a:endParaRPr lang="en-US" sz="1200" dirty="0" smtClean="0">
              <a:latin typeface="Arial" pitchFamily="34" charset="0"/>
              <a:cs typeface="Arial" pitchFamily="34" charset="0"/>
            </a:endParaRPr>
          </a:p>
        </p:txBody>
      </p:sp>
      <p:sp>
        <p:nvSpPr>
          <p:cNvPr id="11" name="Rectangle 10"/>
          <p:cNvSpPr/>
          <p:nvPr/>
        </p:nvSpPr>
        <p:spPr>
          <a:xfrm>
            <a:off x="760412" y="2057400"/>
            <a:ext cx="4722812"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Структура на трошоците на телевизиите на државно ниво преку ОЈКМ</a:t>
            </a:r>
            <a:endParaRPr lang="en-US" sz="1000" b="1" dirty="0">
              <a:solidFill>
                <a:schemeClr val="accent1">
                  <a:lumMod val="75000"/>
                </a:schemeClr>
              </a:solidFill>
              <a:latin typeface="Arial" pitchFamily="34" charset="0"/>
              <a:cs typeface="Arial" pitchFamily="34" charset="0"/>
            </a:endParaRPr>
          </a:p>
        </p:txBody>
      </p:sp>
      <p:sp>
        <p:nvSpPr>
          <p:cNvPr id="14" name="Rectangle 13"/>
          <p:cNvSpPr/>
          <p:nvPr/>
        </p:nvSpPr>
        <p:spPr>
          <a:xfrm>
            <a:off x="6494464" y="2129700"/>
            <a:ext cx="4570412" cy="400110"/>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Финансиски резултат од работењето на телевизиите на државно ниво преку ОЈКМ</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27</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16799" y="959621"/>
            <a:ext cx="5486400" cy="335156"/>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Највисок просечен дневен и неделен досег имала ТВ Компани 21-М. </a:t>
            </a:r>
            <a:endParaRPr lang="en-US" sz="1200" dirty="0">
              <a:latin typeface="Arial" pitchFamily="34" charset="0"/>
              <a:cs typeface="Arial" pitchFamily="34" charset="0"/>
            </a:endParaRPr>
          </a:p>
        </p:txBody>
      </p:sp>
      <p:graphicFrame>
        <p:nvGraphicFramePr>
          <p:cNvPr id="8" name="Chart 7"/>
          <p:cNvGraphicFramePr/>
          <p:nvPr/>
        </p:nvGraphicFramePr>
        <p:xfrm>
          <a:off x="2208212" y="2209800"/>
          <a:ext cx="3429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31812" y="3886200"/>
            <a:ext cx="1600200" cy="276999"/>
          </a:xfrm>
          <a:prstGeom prst="rect">
            <a:avLst/>
          </a:prstGeom>
          <a:noFill/>
        </p:spPr>
        <p:txBody>
          <a:bodyPr wrap="square" rtlCol="0">
            <a:spAutoFit/>
          </a:bodyPr>
          <a:lstStyle/>
          <a:p>
            <a:r>
              <a:rPr lang="mk-MK" sz="1200" dirty="0" smtClean="0">
                <a:latin typeface="Arial" pitchFamily="34" charset="0"/>
                <a:cs typeface="Arial" pitchFamily="34" charset="0"/>
              </a:rPr>
              <a:t>ТВ </a:t>
            </a:r>
            <a:r>
              <a:rPr lang="mk-MK" sz="1200" dirty="0" err="1" smtClean="0">
                <a:latin typeface="Arial" pitchFamily="34" charset="0"/>
                <a:cs typeface="Arial" pitchFamily="34" charset="0"/>
              </a:rPr>
              <a:t>Компани</a:t>
            </a:r>
            <a:r>
              <a:rPr lang="mk-MK" sz="1200" dirty="0" smtClean="0">
                <a:latin typeface="Arial" pitchFamily="34" charset="0"/>
                <a:cs typeface="Arial" pitchFamily="34" charset="0"/>
              </a:rPr>
              <a:t> 21-М</a:t>
            </a:r>
            <a:endParaRPr lang="en-US" sz="1200" dirty="0">
              <a:latin typeface="Arial" pitchFamily="34" charset="0"/>
              <a:cs typeface="Arial" pitchFamily="34" charset="0"/>
            </a:endParaRPr>
          </a:p>
        </p:txBody>
      </p:sp>
      <p:sp>
        <p:nvSpPr>
          <p:cNvPr id="11" name="TextBox 10"/>
          <p:cNvSpPr txBox="1"/>
          <p:nvPr/>
        </p:nvSpPr>
        <p:spPr>
          <a:xfrm>
            <a:off x="531812" y="3352800"/>
            <a:ext cx="1600200" cy="276999"/>
          </a:xfrm>
          <a:prstGeom prst="rect">
            <a:avLst/>
          </a:prstGeom>
          <a:noFill/>
        </p:spPr>
        <p:txBody>
          <a:bodyPr wrap="square" rtlCol="0">
            <a:spAutoFit/>
          </a:bodyPr>
          <a:lstStyle/>
          <a:p>
            <a:r>
              <a:rPr lang="mk-MK" sz="1200" dirty="0" smtClean="0">
                <a:latin typeface="Arial" pitchFamily="34" charset="0"/>
                <a:cs typeface="Arial" pitchFamily="34" charset="0"/>
              </a:rPr>
              <a:t>ТВ Шења</a:t>
            </a:r>
            <a:endParaRPr lang="en-US" sz="1200" dirty="0">
              <a:latin typeface="Arial" pitchFamily="34" charset="0"/>
              <a:cs typeface="Arial" pitchFamily="34" charset="0"/>
            </a:endParaRPr>
          </a:p>
        </p:txBody>
      </p:sp>
      <p:sp>
        <p:nvSpPr>
          <p:cNvPr id="12" name="TextBox 11"/>
          <p:cNvSpPr txBox="1"/>
          <p:nvPr/>
        </p:nvSpPr>
        <p:spPr>
          <a:xfrm>
            <a:off x="531812" y="2895600"/>
            <a:ext cx="1600200" cy="276999"/>
          </a:xfrm>
          <a:prstGeom prst="rect">
            <a:avLst/>
          </a:prstGeom>
          <a:noFill/>
        </p:spPr>
        <p:txBody>
          <a:bodyPr wrap="square" rtlCol="0">
            <a:spAutoFit/>
          </a:bodyPr>
          <a:lstStyle/>
          <a:p>
            <a:r>
              <a:rPr lang="mk-MK" sz="1200" dirty="0" smtClean="0">
                <a:latin typeface="Arial" pitchFamily="34" charset="0"/>
                <a:cs typeface="Arial" pitchFamily="34" charset="0"/>
              </a:rPr>
              <a:t>ТВ Клан</a:t>
            </a:r>
            <a:endParaRPr lang="en-US" sz="1200" dirty="0">
              <a:latin typeface="Arial" pitchFamily="34" charset="0"/>
              <a:cs typeface="Arial" pitchFamily="34" charset="0"/>
            </a:endParaRPr>
          </a:p>
        </p:txBody>
      </p:sp>
      <p:sp>
        <p:nvSpPr>
          <p:cNvPr id="13" name="TextBox 12"/>
          <p:cNvSpPr txBox="1"/>
          <p:nvPr/>
        </p:nvSpPr>
        <p:spPr>
          <a:xfrm>
            <a:off x="531812" y="2438400"/>
            <a:ext cx="1600200" cy="276999"/>
          </a:xfrm>
          <a:prstGeom prst="rect">
            <a:avLst/>
          </a:prstGeom>
          <a:noFill/>
        </p:spPr>
        <p:txBody>
          <a:bodyPr wrap="square" rtlCol="0">
            <a:spAutoFit/>
          </a:bodyPr>
          <a:lstStyle/>
          <a:p>
            <a:r>
              <a:rPr lang="mk-MK" sz="1200" dirty="0" smtClean="0">
                <a:latin typeface="Arial" pitchFamily="34" charset="0"/>
                <a:cs typeface="Arial" pitchFamily="34" charset="0"/>
              </a:rPr>
              <a:t>ТВ Сонце</a:t>
            </a:r>
            <a:endParaRPr lang="en-US" sz="1200" dirty="0">
              <a:latin typeface="Arial" pitchFamily="34" charset="0"/>
              <a:cs typeface="Arial" pitchFamily="34" charset="0"/>
            </a:endParaRPr>
          </a:p>
        </p:txBody>
      </p:sp>
      <p:graphicFrame>
        <p:nvGraphicFramePr>
          <p:cNvPr id="14" name="Diagram 13"/>
          <p:cNvGraphicFramePr/>
          <p:nvPr/>
        </p:nvGraphicFramePr>
        <p:xfrm>
          <a:off x="6323012" y="2133600"/>
          <a:ext cx="5562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7770812" y="4343400"/>
            <a:ext cx="762000" cy="276999"/>
          </a:xfrm>
          <a:prstGeom prst="rect">
            <a:avLst/>
          </a:prstGeom>
          <a:noFill/>
        </p:spPr>
        <p:txBody>
          <a:bodyPr wrap="square" rtlCol="0">
            <a:spAutoFit/>
          </a:bodyPr>
          <a:lstStyle/>
          <a:p>
            <a:r>
              <a:rPr lang="mk-MK" sz="1200" b="1" dirty="0" smtClean="0">
                <a:solidFill>
                  <a:schemeClr val="bg1"/>
                </a:solidFill>
                <a:latin typeface="Arial" pitchFamily="34" charset="0"/>
                <a:cs typeface="Arial" pitchFamily="34" charset="0"/>
              </a:rPr>
              <a:t>0,79%</a:t>
            </a:r>
            <a:endParaRPr lang="en-US" sz="1200" b="1" dirty="0">
              <a:solidFill>
                <a:schemeClr val="bg1"/>
              </a:solidFill>
              <a:latin typeface="Arial" pitchFamily="34" charset="0"/>
              <a:cs typeface="Arial" pitchFamily="34" charset="0"/>
            </a:endParaRPr>
          </a:p>
        </p:txBody>
      </p:sp>
      <p:sp>
        <p:nvSpPr>
          <p:cNvPr id="16" name="TextBox 15"/>
          <p:cNvSpPr txBox="1"/>
          <p:nvPr/>
        </p:nvSpPr>
        <p:spPr>
          <a:xfrm>
            <a:off x="8228012" y="5029200"/>
            <a:ext cx="762000" cy="276999"/>
          </a:xfrm>
          <a:prstGeom prst="rect">
            <a:avLst/>
          </a:prstGeom>
          <a:noFill/>
        </p:spPr>
        <p:txBody>
          <a:bodyPr wrap="square" rtlCol="0">
            <a:spAutoFit/>
          </a:bodyPr>
          <a:lstStyle/>
          <a:p>
            <a:r>
              <a:rPr lang="mk-MK" sz="1200" b="1" dirty="0" smtClean="0">
                <a:solidFill>
                  <a:schemeClr val="bg1"/>
                </a:solidFill>
                <a:latin typeface="Arial" pitchFamily="34" charset="0"/>
                <a:cs typeface="Arial" pitchFamily="34" charset="0"/>
              </a:rPr>
              <a:t>1,16%</a:t>
            </a:r>
            <a:endParaRPr lang="en-US" sz="1200" b="1" dirty="0">
              <a:solidFill>
                <a:schemeClr val="bg1"/>
              </a:solidFill>
              <a:latin typeface="Arial" pitchFamily="34" charset="0"/>
              <a:cs typeface="Arial" pitchFamily="34" charset="0"/>
            </a:endParaRPr>
          </a:p>
        </p:txBody>
      </p:sp>
      <p:sp>
        <p:nvSpPr>
          <p:cNvPr id="17" name="TextBox 16"/>
          <p:cNvSpPr txBox="1"/>
          <p:nvPr/>
        </p:nvSpPr>
        <p:spPr>
          <a:xfrm>
            <a:off x="7923212" y="4724400"/>
            <a:ext cx="762000" cy="276999"/>
          </a:xfrm>
          <a:prstGeom prst="rect">
            <a:avLst/>
          </a:prstGeom>
          <a:noFill/>
        </p:spPr>
        <p:txBody>
          <a:bodyPr wrap="square" rtlCol="0">
            <a:spAutoFit/>
          </a:bodyPr>
          <a:lstStyle/>
          <a:p>
            <a:r>
              <a:rPr lang="mk-MK" sz="1200" b="1" dirty="0" smtClean="0">
                <a:solidFill>
                  <a:schemeClr val="bg1"/>
                </a:solidFill>
                <a:latin typeface="Arial" pitchFamily="34" charset="0"/>
                <a:cs typeface="Arial" pitchFamily="34" charset="0"/>
              </a:rPr>
              <a:t>0,88%</a:t>
            </a:r>
            <a:endParaRPr lang="en-US" sz="1200" b="1" dirty="0">
              <a:solidFill>
                <a:schemeClr val="bg1"/>
              </a:solidFill>
              <a:latin typeface="Arial" pitchFamily="34" charset="0"/>
              <a:cs typeface="Arial" pitchFamily="34" charset="0"/>
            </a:endParaRPr>
          </a:p>
        </p:txBody>
      </p:sp>
      <p:sp>
        <p:nvSpPr>
          <p:cNvPr id="18" name="TextBox 17"/>
          <p:cNvSpPr txBox="1"/>
          <p:nvPr/>
        </p:nvSpPr>
        <p:spPr>
          <a:xfrm>
            <a:off x="8532812" y="5257800"/>
            <a:ext cx="762000" cy="276999"/>
          </a:xfrm>
          <a:prstGeom prst="rect">
            <a:avLst/>
          </a:prstGeom>
          <a:noFill/>
        </p:spPr>
        <p:txBody>
          <a:bodyPr wrap="square" rtlCol="0">
            <a:spAutoFit/>
          </a:bodyPr>
          <a:lstStyle/>
          <a:p>
            <a:r>
              <a:rPr lang="mk-MK" sz="1200" b="1" dirty="0" smtClean="0">
                <a:solidFill>
                  <a:schemeClr val="bg1"/>
                </a:solidFill>
                <a:latin typeface="Arial" pitchFamily="34" charset="0"/>
                <a:cs typeface="Arial" pitchFamily="34" charset="0"/>
              </a:rPr>
              <a:t>1,53%</a:t>
            </a:r>
            <a:endParaRPr lang="en-US" sz="1200" b="1" dirty="0">
              <a:solidFill>
                <a:schemeClr val="bg1"/>
              </a:solidFill>
              <a:latin typeface="Arial" pitchFamily="34" charset="0"/>
              <a:cs typeface="Arial" pitchFamily="34" charset="0"/>
            </a:endParaRPr>
          </a:p>
        </p:txBody>
      </p:sp>
      <p:sp>
        <p:nvSpPr>
          <p:cNvPr id="45057" name="Rectangle 1"/>
          <p:cNvSpPr>
            <a:spLocks noChangeArrowheads="1"/>
          </p:cNvSpPr>
          <p:nvPr/>
        </p:nvSpPr>
        <p:spPr bwMode="auto">
          <a:xfrm>
            <a:off x="6399212" y="1752600"/>
            <a:ext cx="4902303"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sz="10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Удел во вкупната гледаност на телевизиите на државно ниво преку ОЈКМ</a:t>
            </a:r>
            <a:endParaRPr kumimoji="0" lang="mk-MK" sz="18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
        <p:nvSpPr>
          <p:cNvPr id="19" name="Rectangle 18"/>
          <p:cNvSpPr/>
          <p:nvPr/>
        </p:nvSpPr>
        <p:spPr>
          <a:xfrm>
            <a:off x="2360612" y="1981200"/>
            <a:ext cx="2743200"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Просечен дневен и неделен досег</a:t>
            </a:r>
            <a:endParaRPr lang="en-US" sz="1000" b="1" dirty="0">
              <a:solidFill>
                <a:schemeClr val="accent1">
                  <a:lumMod val="75000"/>
                </a:schemeClr>
              </a:solidFill>
              <a:latin typeface="Arial" pitchFamily="34" charset="0"/>
              <a:cs typeface="Arial" pitchFamily="34" charset="0"/>
            </a:endParaRPr>
          </a:p>
        </p:txBody>
      </p:sp>
      <p:sp>
        <p:nvSpPr>
          <p:cNvPr id="20" name="Rectangle 19"/>
          <p:cNvSpPr/>
          <p:nvPr/>
        </p:nvSpPr>
        <p:spPr>
          <a:xfrm>
            <a:off x="6094412" y="685800"/>
            <a:ext cx="5715000" cy="616515"/>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Просечниот удел во гледаноста на ТВ </a:t>
            </a:r>
            <a:r>
              <a:rPr lang="mk-MK" sz="1200" dirty="0" err="1" smtClean="0">
                <a:latin typeface="Arial" pitchFamily="34" charset="0"/>
                <a:cs typeface="Arial" pitchFamily="34" charset="0"/>
              </a:rPr>
              <a:t>Компани</a:t>
            </a:r>
            <a:r>
              <a:rPr lang="mk-MK" sz="1200" dirty="0" smtClean="0">
                <a:latin typeface="Arial" pitchFamily="34" charset="0"/>
                <a:cs typeface="Arial" pitchFamily="34" charset="0"/>
              </a:rPr>
              <a:t> 21-М бил 1,53%, на ТВ </a:t>
            </a:r>
            <a:r>
              <a:rPr lang="mk-MK" sz="1200" dirty="0" err="1" smtClean="0">
                <a:latin typeface="Arial" pitchFamily="34" charset="0"/>
                <a:cs typeface="Arial" pitchFamily="34" charset="0"/>
              </a:rPr>
              <a:t>Шења</a:t>
            </a:r>
            <a:r>
              <a:rPr lang="mk-MK" sz="1200" dirty="0" smtClean="0">
                <a:latin typeface="Arial" pitchFamily="34" charset="0"/>
                <a:cs typeface="Arial" pitchFamily="34" charset="0"/>
              </a:rPr>
              <a:t> 1,16%, на ТВ Клан 0,88% и на ТВ Сонце 0,79%.</a:t>
            </a:r>
            <a:endParaRPr 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28</a:t>
            </a:fld>
            <a:endParaRPr lang="en-US" dirty="0"/>
          </a:p>
        </p:txBody>
      </p:sp>
      <p:cxnSp>
        <p:nvCxnSpPr>
          <p:cNvPr id="5" name="Straight Connector 4">
            <a:extLst>
              <a:ext uri="{FF2B5EF4-FFF2-40B4-BE49-F238E27FC236}">
                <a16:creationId xmlns:a16="http://schemas.microsoft.com/office/drawing/2014/main" id="{F78502DD-388B-1B4B-8E60-03F10EA72610}"/>
              </a:ext>
            </a:extLst>
          </p:cNvPr>
          <p:cNvCxnSpPr/>
          <p:nvPr/>
        </p:nvCxnSpPr>
        <p:spPr>
          <a:xfrm>
            <a:off x="0" y="9906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ED1D12-57AF-8440-8786-B51825718510}"/>
              </a:ext>
            </a:extLst>
          </p:cNvPr>
          <p:cNvSpPr txBox="1"/>
          <p:nvPr/>
        </p:nvSpPr>
        <p:spPr>
          <a:xfrm>
            <a:off x="227012" y="533400"/>
            <a:ext cx="4876800" cy="430887"/>
          </a:xfrm>
          <a:prstGeom prst="rect">
            <a:avLst/>
          </a:prstGeom>
          <a:noFill/>
        </p:spPr>
        <p:txBody>
          <a:bodyPr wrap="square" rtlCol="0">
            <a:spAutoFit/>
          </a:bodyPr>
          <a:lstStyle/>
          <a:p>
            <a:r>
              <a:rPr lang="mk-MK" dirty="0" smtClean="0">
                <a:solidFill>
                  <a:schemeClr val="accent1">
                    <a:lumMod val="75000"/>
                  </a:schemeClr>
                </a:solidFill>
                <a:latin typeface="Arial" pitchFamily="34" charset="0"/>
                <a:ea typeface="Tahoma" pitchFamily="34" charset="0"/>
                <a:cs typeface="Arial" pitchFamily="34" charset="0"/>
              </a:rPr>
              <a:t>Телевизии на регионално ниво</a:t>
            </a:r>
            <a:endParaRPr lang="en-US" dirty="0">
              <a:solidFill>
                <a:schemeClr val="accent1">
                  <a:lumMod val="75000"/>
                </a:schemeClr>
              </a:solidFill>
              <a:latin typeface="Arial" pitchFamily="34" charset="0"/>
              <a:ea typeface="Tahoma" pitchFamily="34" charset="0"/>
              <a:cs typeface="Arial" pitchFamily="34" charset="0"/>
            </a:endParaRPr>
          </a:p>
        </p:txBody>
      </p:sp>
      <p:sp>
        <p:nvSpPr>
          <p:cNvPr id="7" name="Rectangle 6">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2549" y="1264622"/>
            <a:ext cx="5562600" cy="923330"/>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Вкупните приходи кои ги оствариле 17-те регионални телевизии изнесувале 79,33 милиони денари. Во споредба со претходната година тие се зголемиле за 3%</a:t>
            </a:r>
            <a:r>
              <a:rPr lang="en-US" sz="1200" dirty="0" smtClean="0">
                <a:latin typeface="Arial" pitchFamily="34" charset="0"/>
                <a:cs typeface="Arial" pitchFamily="34" charset="0"/>
              </a:rPr>
              <a:t>. </a:t>
            </a:r>
            <a:endParaRPr lang="en-US" sz="1200" dirty="0">
              <a:latin typeface="Arial" pitchFamily="34" charset="0"/>
              <a:cs typeface="Arial" pitchFamily="34" charset="0"/>
            </a:endParaRPr>
          </a:p>
        </p:txBody>
      </p:sp>
      <p:graphicFrame>
        <p:nvGraphicFramePr>
          <p:cNvPr id="9" name="Chart 8"/>
          <p:cNvGraphicFramePr/>
          <p:nvPr>
            <p:extLst>
              <p:ext uri="{D42A27DB-BD31-4B8C-83A1-F6EECF244321}">
                <p14:modId xmlns:p14="http://schemas.microsoft.com/office/powerpoint/2010/main" val="182502499"/>
              </p:ext>
            </p:extLst>
          </p:nvPr>
        </p:nvGraphicFramePr>
        <p:xfrm>
          <a:off x="531812" y="2964868"/>
          <a:ext cx="4572000" cy="175260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94809" y="3436321"/>
            <a:ext cx="685800" cy="400110"/>
          </a:xfrm>
          <a:prstGeom prst="rect">
            <a:avLst/>
          </a:prstGeom>
          <a:noFill/>
        </p:spPr>
        <p:txBody>
          <a:bodyPr wrap="square" rtlCol="0">
            <a:spAutoFit/>
          </a:bodyPr>
          <a:lstStyle/>
          <a:p>
            <a:pPr algn="ctr"/>
            <a:r>
              <a:rPr lang="mk-MK" sz="1000" b="1" dirty="0" smtClean="0">
                <a:solidFill>
                  <a:schemeClr val="bg1"/>
                </a:solidFill>
                <a:latin typeface="Arial" pitchFamily="34" charset="0"/>
                <a:cs typeface="Arial" pitchFamily="34" charset="0"/>
              </a:rPr>
              <a:t>за </a:t>
            </a:r>
          </a:p>
          <a:p>
            <a:pPr algn="ctr"/>
            <a:r>
              <a:rPr lang="mk-MK" sz="1000" b="1" dirty="0" smtClean="0">
                <a:solidFill>
                  <a:schemeClr val="bg1"/>
                </a:solidFill>
                <a:latin typeface="Arial" pitchFamily="34" charset="0"/>
                <a:cs typeface="Arial" pitchFamily="34" charset="0"/>
              </a:rPr>
              <a:t>27 ТВ</a:t>
            </a:r>
            <a:endParaRPr lang="en-US" sz="1000" b="1" dirty="0">
              <a:solidFill>
                <a:schemeClr val="bg1"/>
              </a:solidFill>
              <a:latin typeface="Arial" pitchFamily="34" charset="0"/>
              <a:cs typeface="Arial" pitchFamily="34" charset="0"/>
            </a:endParaRPr>
          </a:p>
        </p:txBody>
      </p:sp>
      <p:sp>
        <p:nvSpPr>
          <p:cNvPr id="12" name="TextBox 11"/>
          <p:cNvSpPr txBox="1"/>
          <p:nvPr/>
        </p:nvSpPr>
        <p:spPr>
          <a:xfrm>
            <a:off x="1539786" y="3576935"/>
            <a:ext cx="685800" cy="400110"/>
          </a:xfrm>
          <a:prstGeom prst="rect">
            <a:avLst/>
          </a:prstGeom>
          <a:noFill/>
        </p:spPr>
        <p:txBody>
          <a:bodyPr wrap="square" rtlCol="0">
            <a:spAutoFit/>
          </a:bodyPr>
          <a:lstStyle/>
          <a:p>
            <a:pPr algn="ctr"/>
            <a:r>
              <a:rPr lang="mk-MK" sz="1000" b="1" dirty="0" smtClean="0">
                <a:solidFill>
                  <a:schemeClr val="bg1"/>
                </a:solidFill>
                <a:latin typeface="Arial" pitchFamily="34" charset="0"/>
                <a:cs typeface="Arial" pitchFamily="34" charset="0"/>
              </a:rPr>
              <a:t>за </a:t>
            </a:r>
          </a:p>
          <a:p>
            <a:pPr algn="ctr"/>
            <a:r>
              <a:rPr lang="mk-MK" sz="1000" b="1" dirty="0" smtClean="0">
                <a:solidFill>
                  <a:schemeClr val="bg1"/>
                </a:solidFill>
                <a:latin typeface="Arial" pitchFamily="34" charset="0"/>
                <a:cs typeface="Arial" pitchFamily="34" charset="0"/>
              </a:rPr>
              <a:t>26ТВ</a:t>
            </a:r>
            <a:endParaRPr lang="en-US" sz="1000" b="1" dirty="0">
              <a:solidFill>
                <a:schemeClr val="bg1"/>
              </a:solidFill>
              <a:latin typeface="Arial" pitchFamily="34" charset="0"/>
              <a:cs typeface="Arial" pitchFamily="34" charset="0"/>
            </a:endParaRPr>
          </a:p>
        </p:txBody>
      </p:sp>
      <p:sp>
        <p:nvSpPr>
          <p:cNvPr id="13" name="TextBox 12"/>
          <p:cNvSpPr txBox="1"/>
          <p:nvPr/>
        </p:nvSpPr>
        <p:spPr>
          <a:xfrm>
            <a:off x="2446650" y="3823249"/>
            <a:ext cx="609600" cy="400110"/>
          </a:xfrm>
          <a:prstGeom prst="rect">
            <a:avLst/>
          </a:prstGeom>
          <a:noFill/>
        </p:spPr>
        <p:txBody>
          <a:bodyPr wrap="square" rtlCol="0">
            <a:spAutoFit/>
          </a:bodyPr>
          <a:lstStyle/>
          <a:p>
            <a:pPr algn="ctr"/>
            <a:r>
              <a:rPr lang="mk-MK" sz="1000" b="1" dirty="0" smtClean="0">
                <a:solidFill>
                  <a:schemeClr val="bg1"/>
                </a:solidFill>
                <a:latin typeface="Arial" pitchFamily="34" charset="0"/>
                <a:cs typeface="Arial" pitchFamily="34" charset="0"/>
              </a:rPr>
              <a:t>за </a:t>
            </a:r>
          </a:p>
          <a:p>
            <a:pPr algn="ctr"/>
            <a:r>
              <a:rPr lang="mk-MK" sz="1000" b="1" dirty="0" smtClean="0">
                <a:solidFill>
                  <a:schemeClr val="bg1"/>
                </a:solidFill>
                <a:latin typeface="Arial" pitchFamily="34" charset="0"/>
                <a:cs typeface="Arial" pitchFamily="34" charset="0"/>
              </a:rPr>
              <a:t>20 ТВ</a:t>
            </a:r>
            <a:endParaRPr lang="en-US" sz="1000" b="1" dirty="0">
              <a:solidFill>
                <a:schemeClr val="bg1"/>
              </a:solidFill>
              <a:latin typeface="Arial" pitchFamily="34" charset="0"/>
              <a:cs typeface="Arial" pitchFamily="34" charset="0"/>
            </a:endParaRPr>
          </a:p>
        </p:txBody>
      </p:sp>
      <p:sp>
        <p:nvSpPr>
          <p:cNvPr id="14" name="TextBox 13"/>
          <p:cNvSpPr txBox="1"/>
          <p:nvPr/>
        </p:nvSpPr>
        <p:spPr>
          <a:xfrm>
            <a:off x="3288025" y="3911077"/>
            <a:ext cx="609600" cy="400110"/>
          </a:xfrm>
          <a:prstGeom prst="rect">
            <a:avLst/>
          </a:prstGeom>
          <a:noFill/>
        </p:spPr>
        <p:txBody>
          <a:bodyPr wrap="square" rtlCol="0">
            <a:spAutoFit/>
          </a:bodyPr>
          <a:lstStyle/>
          <a:p>
            <a:pPr algn="ctr"/>
            <a:r>
              <a:rPr lang="mk-MK" sz="1000" b="1" dirty="0" smtClean="0">
                <a:solidFill>
                  <a:schemeClr val="bg1"/>
                </a:solidFill>
                <a:latin typeface="Arial" pitchFamily="34" charset="0"/>
                <a:cs typeface="Arial" pitchFamily="34" charset="0"/>
              </a:rPr>
              <a:t>за </a:t>
            </a:r>
          </a:p>
          <a:p>
            <a:pPr algn="ctr"/>
            <a:r>
              <a:rPr lang="mk-MK" sz="1000" b="1" dirty="0" smtClean="0">
                <a:solidFill>
                  <a:schemeClr val="bg1"/>
                </a:solidFill>
                <a:latin typeface="Arial" pitchFamily="34" charset="0"/>
                <a:cs typeface="Arial" pitchFamily="34" charset="0"/>
              </a:rPr>
              <a:t>19 ТВ</a:t>
            </a:r>
            <a:endParaRPr lang="en-US" sz="1000" b="1" dirty="0">
              <a:solidFill>
                <a:schemeClr val="bg1"/>
              </a:solidFill>
              <a:latin typeface="Arial" pitchFamily="34" charset="0"/>
              <a:cs typeface="Arial" pitchFamily="34" charset="0"/>
            </a:endParaRPr>
          </a:p>
        </p:txBody>
      </p:sp>
      <p:sp>
        <p:nvSpPr>
          <p:cNvPr id="15" name="TextBox 14"/>
          <p:cNvSpPr txBox="1"/>
          <p:nvPr/>
        </p:nvSpPr>
        <p:spPr>
          <a:xfrm>
            <a:off x="4164884" y="3911077"/>
            <a:ext cx="609600" cy="400110"/>
          </a:xfrm>
          <a:prstGeom prst="rect">
            <a:avLst/>
          </a:prstGeom>
          <a:noFill/>
        </p:spPr>
        <p:txBody>
          <a:bodyPr wrap="square" rtlCol="0">
            <a:spAutoFit/>
          </a:bodyPr>
          <a:lstStyle/>
          <a:p>
            <a:pPr algn="ctr"/>
            <a:r>
              <a:rPr lang="mk-MK" sz="1000" b="1" dirty="0" smtClean="0">
                <a:solidFill>
                  <a:schemeClr val="bg1"/>
                </a:solidFill>
                <a:latin typeface="Arial" pitchFamily="34" charset="0"/>
                <a:cs typeface="Arial" pitchFamily="34" charset="0"/>
              </a:rPr>
              <a:t>за </a:t>
            </a:r>
          </a:p>
          <a:p>
            <a:pPr algn="ctr"/>
            <a:r>
              <a:rPr lang="mk-MK" sz="1000" b="1" dirty="0" smtClean="0">
                <a:solidFill>
                  <a:schemeClr val="bg1"/>
                </a:solidFill>
                <a:latin typeface="Arial" pitchFamily="34" charset="0"/>
                <a:cs typeface="Arial" pitchFamily="34" charset="0"/>
              </a:rPr>
              <a:t>17 ТВ</a:t>
            </a:r>
            <a:endParaRPr lang="en-US" sz="1000" b="1" dirty="0">
              <a:solidFill>
                <a:schemeClr val="bg1"/>
              </a:solidFill>
              <a:latin typeface="Arial" pitchFamily="34" charset="0"/>
              <a:cs typeface="Arial" pitchFamily="34" charset="0"/>
            </a:endParaRPr>
          </a:p>
        </p:txBody>
      </p:sp>
      <p:sp>
        <p:nvSpPr>
          <p:cNvPr id="16" name="Rectangle 15"/>
          <p:cNvSpPr/>
          <p:nvPr/>
        </p:nvSpPr>
        <p:spPr>
          <a:xfrm>
            <a:off x="303212" y="4800600"/>
            <a:ext cx="5334000" cy="923330"/>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Повисоки приходи отколку во претходната година оствариле 11 телевизии, и тоа: ТВ Амазон, ТВ Шутел, ТВ КТВ, ТВ Стар, ТВ Канал Вис, ТВ Тера, ТВ М, Телевизија 3, ТВ Коха, ТВ Едо и ТВ Полог. </a:t>
            </a:r>
            <a:endParaRPr lang="en-US" sz="1200" dirty="0">
              <a:latin typeface="Arial" pitchFamily="34" charset="0"/>
              <a:cs typeface="Arial" pitchFamily="34" charset="0"/>
            </a:endParaRPr>
          </a:p>
        </p:txBody>
      </p:sp>
      <p:sp>
        <p:nvSpPr>
          <p:cNvPr id="17" name="Rectangle 16"/>
          <p:cNvSpPr/>
          <p:nvPr/>
        </p:nvSpPr>
        <p:spPr>
          <a:xfrm>
            <a:off x="5942012" y="1143000"/>
            <a:ext cx="5788025" cy="2031325"/>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a:latin typeface="Arial" pitchFamily="34" charset="0"/>
                <a:cs typeface="Arial" pitchFamily="34" charset="0"/>
              </a:rPr>
              <a:t>Гледано по региони, приходите се намалиле само во Д1- Црн </a:t>
            </a:r>
            <a:r>
              <a:rPr lang="ru-RU" sz="1200" dirty="0" smtClean="0">
                <a:latin typeface="Arial" pitchFamily="34" charset="0"/>
                <a:cs typeface="Arial" pitchFamily="34" charset="0"/>
              </a:rPr>
              <a:t>Врв/Скопје, и тоа за </a:t>
            </a:r>
            <a:r>
              <a:rPr lang="ru-RU" sz="1200" dirty="0">
                <a:latin typeface="Arial" pitchFamily="34" charset="0"/>
                <a:cs typeface="Arial" pitchFamily="34" charset="0"/>
              </a:rPr>
              <a:t>20,40%. Сите останати региони бележат пораст на вкупните приходи. </a:t>
            </a:r>
            <a:endParaRPr lang="en-US" sz="1200" dirty="0" smtClean="0">
              <a:latin typeface="Arial" pitchFamily="34" charset="0"/>
              <a:cs typeface="Arial" pitchFamily="34" charset="0"/>
            </a:endParaRPr>
          </a:p>
          <a:p>
            <a:pPr algn="just">
              <a:lnSpc>
                <a:spcPct val="150000"/>
              </a:lnSpc>
            </a:pPr>
            <a:endParaRPr lang="en-US" sz="1200" dirty="0">
              <a:latin typeface="Arial" pitchFamily="34" charset="0"/>
              <a:cs typeface="Arial" pitchFamily="34" charset="0"/>
            </a:endParaRPr>
          </a:p>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Околу една третина од вкупните приходи на телевизиите на регионално ниво се остварени во </a:t>
            </a:r>
            <a:r>
              <a:rPr lang="mk-MK" sz="1200" dirty="0" smtClean="0">
                <a:latin typeface="Arial" pitchFamily="34" charset="0"/>
                <a:cs typeface="Arial" pitchFamily="34" charset="0"/>
              </a:rPr>
              <a:t>регионот </a:t>
            </a:r>
            <a:r>
              <a:rPr lang="ru-RU" sz="1200" dirty="0" smtClean="0">
                <a:latin typeface="Arial" pitchFamily="34" charset="0"/>
                <a:cs typeface="Arial" pitchFamily="34" charset="0"/>
              </a:rPr>
              <a:t>Д1-Црн Врв/Скопје. Најниски биле приходите во Д7-Стогово (0,49 милиони денари), каде што програма емитува само една телевизија - ТВ 3.</a:t>
            </a:r>
            <a:endParaRPr lang="en-US" sz="1200" dirty="0" smtClean="0">
              <a:latin typeface="Arial" pitchFamily="34" charset="0"/>
              <a:cs typeface="Arial"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2730804527"/>
              </p:ext>
            </p:extLst>
          </p:nvPr>
        </p:nvGraphicFramePr>
        <p:xfrm>
          <a:off x="6932612" y="3644562"/>
          <a:ext cx="3733800" cy="2194560"/>
        </p:xfrm>
        <a:graphic>
          <a:graphicData uri="http://schemas.openxmlformats.org/drawingml/2006/table">
            <a:tbl>
              <a:tblPr/>
              <a:tblGrid>
                <a:gridCol w="879390">
                  <a:extLst>
                    <a:ext uri="{9D8B030D-6E8A-4147-A177-3AD203B41FA5}">
                      <a16:colId xmlns:a16="http://schemas.microsoft.com/office/drawing/2014/main" val="20000"/>
                    </a:ext>
                  </a:extLst>
                </a:gridCol>
                <a:gridCol w="691978">
                  <a:extLst>
                    <a:ext uri="{9D8B030D-6E8A-4147-A177-3AD203B41FA5}">
                      <a16:colId xmlns:a16="http://schemas.microsoft.com/office/drawing/2014/main" val="20001"/>
                    </a:ext>
                  </a:extLst>
                </a:gridCol>
                <a:gridCol w="691978">
                  <a:extLst>
                    <a:ext uri="{9D8B030D-6E8A-4147-A177-3AD203B41FA5}">
                      <a16:colId xmlns:a16="http://schemas.microsoft.com/office/drawing/2014/main" val="20002"/>
                    </a:ext>
                  </a:extLst>
                </a:gridCol>
                <a:gridCol w="1470454">
                  <a:extLst>
                    <a:ext uri="{9D8B030D-6E8A-4147-A177-3AD203B41FA5}">
                      <a16:colId xmlns:a16="http://schemas.microsoft.com/office/drawing/2014/main" val="20003"/>
                    </a:ext>
                  </a:extLst>
                </a:gridCol>
              </a:tblGrid>
              <a:tr h="520752">
                <a:tc>
                  <a:txBody>
                    <a:bodyPr/>
                    <a:lstStyle/>
                    <a:p>
                      <a:pPr algn="l" fontAlgn="b"/>
                      <a:r>
                        <a:rPr lang="en-US" sz="1200" b="0" i="0" u="none" strike="noStrike" dirty="0">
                          <a:solidFill>
                            <a:srgbClr val="FFFFFF"/>
                          </a:solidFill>
                          <a:latin typeface="Arial" pitchFamily="34" charset="0"/>
                          <a:cs typeface="Arial" pitchFamily="34" charset="0"/>
                        </a:rPr>
                        <a:t> </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2018</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2019</a:t>
                      </a:r>
                    </a:p>
                  </a:txBody>
                  <a:tcPr marL="0" marR="0" marT="0" marB="0" anchor="b">
                    <a:lnL>
                      <a:noFill/>
                    </a:lnL>
                    <a:lnR>
                      <a:noFill/>
                    </a:lnR>
                    <a:lnT>
                      <a:noFill/>
                    </a:lnT>
                    <a:lnB>
                      <a:noFill/>
                    </a:lnB>
                    <a:solidFill>
                      <a:srgbClr val="376091"/>
                    </a:solidFill>
                  </a:tcPr>
                </a:tc>
                <a:tc>
                  <a:txBody>
                    <a:bodyPr/>
                    <a:lstStyle/>
                    <a:p>
                      <a:pPr algn="ctr" fontAlgn="b"/>
                      <a:r>
                        <a:rPr lang="ru-RU" sz="1200" b="0" i="0" u="none" strike="noStrike" dirty="0">
                          <a:solidFill>
                            <a:srgbClr val="FFFFFF"/>
                          </a:solidFill>
                          <a:latin typeface="Arial" pitchFamily="34" charset="0"/>
                          <a:cs typeface="Arial" pitchFamily="34" charset="0"/>
                        </a:rPr>
                        <a:t>стапка на раст  на вкупните приходи 2019/2018</a:t>
                      </a:r>
                    </a:p>
                  </a:txBody>
                  <a:tcPr marL="0" marR="0" marT="0" marB="0" anchor="b">
                    <a:lnL>
                      <a:noFill/>
                    </a:lnL>
                    <a:lnR>
                      <a:noFill/>
                    </a:lnR>
                    <a:lnT>
                      <a:noFill/>
                    </a:lnT>
                    <a:lnB>
                      <a:noFill/>
                    </a:lnB>
                    <a:solidFill>
                      <a:srgbClr val="376091"/>
                    </a:solidFill>
                  </a:tcPr>
                </a:tc>
                <a:extLst>
                  <a:ext uri="{0D108BD9-81ED-4DB2-BD59-A6C34878D82A}">
                    <a16:rowId xmlns:a16="http://schemas.microsoft.com/office/drawing/2014/main" val="10000"/>
                  </a:ext>
                </a:extLst>
              </a:tr>
              <a:tr h="170739">
                <a:tc>
                  <a:txBody>
                    <a:bodyPr/>
                    <a:lstStyle/>
                    <a:p>
                      <a:pPr algn="l" fontAlgn="b"/>
                      <a:r>
                        <a:rPr lang="mk-MK" sz="1200" b="0" i="0" u="none" strike="noStrike" dirty="0">
                          <a:solidFill>
                            <a:srgbClr val="000000"/>
                          </a:solidFill>
                          <a:latin typeface="Arial" pitchFamily="34" charset="0"/>
                          <a:cs typeface="Arial" pitchFamily="34" charset="0"/>
                        </a:rPr>
                        <a:t>Д1-Скопје</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31.12</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24.77</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-20.40%</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1"/>
                  </a:ext>
                </a:extLst>
              </a:tr>
              <a:tr h="170739">
                <a:tc>
                  <a:txBody>
                    <a:bodyPr/>
                    <a:lstStyle/>
                    <a:p>
                      <a:pPr algn="l" fontAlgn="b"/>
                      <a:r>
                        <a:rPr lang="mk-MK" sz="1200" b="0" i="0" u="none" strike="noStrike" dirty="0">
                          <a:solidFill>
                            <a:srgbClr val="000000"/>
                          </a:solidFill>
                          <a:latin typeface="Arial" pitchFamily="34" charset="0"/>
                          <a:cs typeface="Arial" pitchFamily="34" charset="0"/>
                        </a:rPr>
                        <a:t>Д1-Велес</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2.31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3.76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62.77%</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2"/>
                  </a:ext>
                </a:extLst>
              </a:tr>
              <a:tr h="170739">
                <a:tc>
                  <a:txBody>
                    <a:bodyPr/>
                    <a:lstStyle/>
                    <a:p>
                      <a:pPr algn="l" fontAlgn="b"/>
                      <a:r>
                        <a:rPr lang="mk-MK" sz="1200" b="0" i="0" u="none" strike="noStrike">
                          <a:solidFill>
                            <a:srgbClr val="000000"/>
                          </a:solidFill>
                          <a:latin typeface="Arial" pitchFamily="34" charset="0"/>
                          <a:cs typeface="Arial" pitchFamily="34" charset="0"/>
                        </a:rPr>
                        <a:t>Д2</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2.71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3"/>
                  </a:ext>
                </a:extLst>
              </a:tr>
              <a:tr h="170739">
                <a:tc>
                  <a:txBody>
                    <a:bodyPr/>
                    <a:lstStyle/>
                    <a:p>
                      <a:pPr algn="l" fontAlgn="b"/>
                      <a:r>
                        <a:rPr lang="mk-MK" sz="1200" b="0" i="0" u="none" strike="noStrike">
                          <a:solidFill>
                            <a:srgbClr val="000000"/>
                          </a:solidFill>
                          <a:latin typeface="Arial" pitchFamily="34" charset="0"/>
                          <a:cs typeface="Arial" pitchFamily="34" charset="0"/>
                        </a:rPr>
                        <a:t>Д3</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10.19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10.34</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1.47%</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4"/>
                  </a:ext>
                </a:extLst>
              </a:tr>
              <a:tr h="170739">
                <a:tc>
                  <a:txBody>
                    <a:bodyPr/>
                    <a:lstStyle/>
                    <a:p>
                      <a:pPr algn="l" fontAlgn="b"/>
                      <a:r>
                        <a:rPr lang="mk-MK" sz="1200" b="0" i="0" u="none" strike="noStrike">
                          <a:solidFill>
                            <a:srgbClr val="000000"/>
                          </a:solidFill>
                          <a:latin typeface="Arial" pitchFamily="34" charset="0"/>
                          <a:cs typeface="Arial" pitchFamily="34" charset="0"/>
                        </a:rPr>
                        <a:t>Д4</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7.87</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10.79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37.10%</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5"/>
                  </a:ext>
                </a:extLst>
              </a:tr>
              <a:tr h="170739">
                <a:tc>
                  <a:txBody>
                    <a:bodyPr/>
                    <a:lstStyle/>
                    <a:p>
                      <a:pPr algn="l" fontAlgn="b"/>
                      <a:r>
                        <a:rPr lang="mk-MK" sz="1200" b="0" i="0" u="none" strike="noStrike">
                          <a:solidFill>
                            <a:srgbClr val="000000"/>
                          </a:solidFill>
                          <a:latin typeface="Arial" pitchFamily="34" charset="0"/>
                          <a:cs typeface="Arial" pitchFamily="34" charset="0"/>
                        </a:rPr>
                        <a:t>Д5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7.04</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11.57</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64.35%</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6"/>
                  </a:ext>
                </a:extLst>
              </a:tr>
              <a:tr h="170739">
                <a:tc>
                  <a:txBody>
                    <a:bodyPr/>
                    <a:lstStyle/>
                    <a:p>
                      <a:pPr algn="l" fontAlgn="b"/>
                      <a:r>
                        <a:rPr lang="mk-MK" sz="1200" b="0" i="0" u="none" strike="noStrike">
                          <a:solidFill>
                            <a:srgbClr val="000000"/>
                          </a:solidFill>
                          <a:latin typeface="Arial" pitchFamily="34" charset="0"/>
                          <a:cs typeface="Arial" pitchFamily="34" charset="0"/>
                        </a:rPr>
                        <a:t>Д6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5.15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6.84</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32.82%</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7"/>
                  </a:ext>
                </a:extLst>
              </a:tr>
              <a:tr h="170739">
                <a:tc>
                  <a:txBody>
                    <a:bodyPr/>
                    <a:lstStyle/>
                    <a:p>
                      <a:pPr algn="l" fontAlgn="b"/>
                      <a:r>
                        <a:rPr lang="mk-MK" sz="1200" b="0" i="0" u="none" strike="noStrike">
                          <a:solidFill>
                            <a:srgbClr val="000000"/>
                          </a:solidFill>
                          <a:latin typeface="Arial" pitchFamily="34" charset="0"/>
                          <a:cs typeface="Arial" pitchFamily="34" charset="0"/>
                        </a:rPr>
                        <a:t>Д7</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0.02</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0.49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2350.00%</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8"/>
                  </a:ext>
                </a:extLst>
              </a:tr>
              <a:tr h="170739">
                <a:tc>
                  <a:txBody>
                    <a:bodyPr/>
                    <a:lstStyle/>
                    <a:p>
                      <a:pPr algn="l" fontAlgn="b"/>
                      <a:r>
                        <a:rPr lang="mk-MK" sz="1200" b="0" i="0" u="none" strike="noStrike">
                          <a:solidFill>
                            <a:srgbClr val="000000"/>
                          </a:solidFill>
                          <a:latin typeface="Arial" pitchFamily="34" charset="0"/>
                          <a:cs typeface="Arial" pitchFamily="34" charset="0"/>
                        </a:rPr>
                        <a:t>Д8</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10.61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10.76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1.41%</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9"/>
                  </a:ext>
                </a:extLst>
              </a:tr>
            </a:tbl>
          </a:graphicData>
        </a:graphic>
      </p:graphicFrame>
      <p:sp>
        <p:nvSpPr>
          <p:cNvPr id="19" name="TextBox 18">
            <a:extLst>
              <a:ext uri="{FF2B5EF4-FFF2-40B4-BE49-F238E27FC236}">
                <a16:creationId xmlns:a16="http://schemas.microsoft.com/office/drawing/2014/main" id="{5D5CC75D-82B1-AE4D-8CD9-7BBB5C8A7476}"/>
              </a:ext>
            </a:extLst>
          </p:cNvPr>
          <p:cNvSpPr txBox="1"/>
          <p:nvPr/>
        </p:nvSpPr>
        <p:spPr>
          <a:xfrm>
            <a:off x="511533" y="2473523"/>
            <a:ext cx="45720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приходи</a:t>
            </a:r>
            <a:endParaRPr lang="x-none" sz="1400" dirty="0">
              <a:solidFill>
                <a:schemeClr val="bg1"/>
              </a:solidFill>
              <a:latin typeface="Arial" panose="020B0604020202020204" pitchFamily="34" charset="0"/>
              <a:cs typeface="Arial" panose="020B0604020202020204" pitchFamily="34" charset="0"/>
            </a:endParaRPr>
          </a:p>
        </p:txBody>
      </p:sp>
      <p:sp>
        <p:nvSpPr>
          <p:cNvPr id="20" name="Right Triangle 19">
            <a:extLst>
              <a:ext uri="{FF2B5EF4-FFF2-40B4-BE49-F238E27FC236}">
                <a16:creationId xmlns:a16="http://schemas.microsoft.com/office/drawing/2014/main" id="{B12E7CEF-76BF-9D4D-A3F4-31FE79449C26}"/>
              </a:ext>
            </a:extLst>
          </p:cNvPr>
          <p:cNvSpPr/>
          <p:nvPr/>
        </p:nvSpPr>
        <p:spPr>
          <a:xfrm rot="10951459">
            <a:off x="515143" y="2787929"/>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21" name="Rectangle 20"/>
          <p:cNvSpPr/>
          <p:nvPr/>
        </p:nvSpPr>
        <p:spPr>
          <a:xfrm>
            <a:off x="7361515" y="3398341"/>
            <a:ext cx="3028393" cy="246221"/>
          </a:xfrm>
          <a:prstGeom prst="rect">
            <a:avLst/>
          </a:prstGeom>
        </p:spPr>
        <p:txBody>
          <a:bodyPr wrap="none">
            <a:spAutoFit/>
          </a:bodyPr>
          <a:lstStyle/>
          <a:p>
            <a:r>
              <a:rPr lang="mk-MK" sz="1000" b="1" dirty="0" smtClean="0">
                <a:solidFill>
                  <a:schemeClr val="accent1">
                    <a:lumMod val="75000"/>
                  </a:schemeClr>
                </a:solidFill>
                <a:latin typeface="Arial" pitchFamily="34" charset="0"/>
                <a:cs typeface="Arial" pitchFamily="34" charset="0"/>
              </a:rPr>
              <a:t>Вкупни приходи и стапка на раст по региони</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29</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nvGraphicFramePr>
        <p:xfrm>
          <a:off x="5332412" y="1143000"/>
          <a:ext cx="6375403" cy="2546222"/>
        </p:xfrm>
        <a:graphic>
          <a:graphicData uri="http://schemas.openxmlformats.org/drawingml/2006/table">
            <a:tbl>
              <a:tblPr/>
              <a:tblGrid>
                <a:gridCol w="2072229">
                  <a:extLst>
                    <a:ext uri="{9D8B030D-6E8A-4147-A177-3AD203B41FA5}">
                      <a16:colId xmlns:a16="http://schemas.microsoft.com/office/drawing/2014/main" val="20000"/>
                    </a:ext>
                  </a:extLst>
                </a:gridCol>
                <a:gridCol w="550997">
                  <a:extLst>
                    <a:ext uri="{9D8B030D-6E8A-4147-A177-3AD203B41FA5}">
                      <a16:colId xmlns:a16="http://schemas.microsoft.com/office/drawing/2014/main" val="20001"/>
                    </a:ext>
                  </a:extLst>
                </a:gridCol>
                <a:gridCol w="562976">
                  <a:extLst>
                    <a:ext uri="{9D8B030D-6E8A-4147-A177-3AD203B41FA5}">
                      <a16:colId xmlns:a16="http://schemas.microsoft.com/office/drawing/2014/main" val="20002"/>
                    </a:ext>
                  </a:extLst>
                </a:gridCol>
                <a:gridCol w="422231">
                  <a:extLst>
                    <a:ext uri="{9D8B030D-6E8A-4147-A177-3AD203B41FA5}">
                      <a16:colId xmlns:a16="http://schemas.microsoft.com/office/drawing/2014/main" val="20003"/>
                    </a:ext>
                  </a:extLst>
                </a:gridCol>
                <a:gridCol w="467151">
                  <a:extLst>
                    <a:ext uri="{9D8B030D-6E8A-4147-A177-3AD203B41FA5}">
                      <a16:colId xmlns:a16="http://schemas.microsoft.com/office/drawing/2014/main" val="20004"/>
                    </a:ext>
                  </a:extLst>
                </a:gridCol>
                <a:gridCol w="467151">
                  <a:extLst>
                    <a:ext uri="{9D8B030D-6E8A-4147-A177-3AD203B41FA5}">
                      <a16:colId xmlns:a16="http://schemas.microsoft.com/office/drawing/2014/main" val="20005"/>
                    </a:ext>
                  </a:extLst>
                </a:gridCol>
                <a:gridCol w="467151">
                  <a:extLst>
                    <a:ext uri="{9D8B030D-6E8A-4147-A177-3AD203B41FA5}">
                      <a16:colId xmlns:a16="http://schemas.microsoft.com/office/drawing/2014/main" val="20006"/>
                    </a:ext>
                  </a:extLst>
                </a:gridCol>
                <a:gridCol w="455172">
                  <a:extLst>
                    <a:ext uri="{9D8B030D-6E8A-4147-A177-3AD203B41FA5}">
                      <a16:colId xmlns:a16="http://schemas.microsoft.com/office/drawing/2014/main" val="20007"/>
                    </a:ext>
                  </a:extLst>
                </a:gridCol>
                <a:gridCol w="443194">
                  <a:extLst>
                    <a:ext uri="{9D8B030D-6E8A-4147-A177-3AD203B41FA5}">
                      <a16:colId xmlns:a16="http://schemas.microsoft.com/office/drawing/2014/main" val="20008"/>
                    </a:ext>
                  </a:extLst>
                </a:gridCol>
                <a:gridCol w="467151">
                  <a:extLst>
                    <a:ext uri="{9D8B030D-6E8A-4147-A177-3AD203B41FA5}">
                      <a16:colId xmlns:a16="http://schemas.microsoft.com/office/drawing/2014/main" val="20009"/>
                    </a:ext>
                  </a:extLst>
                </a:gridCol>
              </a:tblGrid>
              <a:tr h="360586">
                <a:tc>
                  <a:txBody>
                    <a:bodyPr/>
                    <a:lstStyle/>
                    <a:p>
                      <a:pPr algn="l" fontAlgn="b"/>
                      <a:r>
                        <a:rPr lang="en-US" sz="1200" b="0" i="0" u="none" strike="noStrike" dirty="0">
                          <a:solidFill>
                            <a:srgbClr val="FFFFFF"/>
                          </a:solidFill>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mk-MK" sz="1200" b="0" i="0" u="none" strike="noStrike" dirty="0">
                          <a:solidFill>
                            <a:srgbClr val="FFFFFF"/>
                          </a:solidFill>
                          <a:latin typeface="Arial"/>
                        </a:rPr>
                        <a:t>Д1-Скопје</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mk-MK" sz="1200" b="0" i="0" u="none" strike="noStrike" dirty="0">
                          <a:solidFill>
                            <a:srgbClr val="FFFFFF"/>
                          </a:solidFill>
                          <a:latin typeface="Arial"/>
                        </a:rPr>
                        <a:t>Д1-Велес</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mk-MK" sz="1200" b="0" i="0" u="none" strike="noStrike" dirty="0">
                          <a:solidFill>
                            <a:srgbClr val="FFFFFF"/>
                          </a:solidFill>
                          <a:latin typeface="Arial"/>
                        </a:rPr>
                        <a:t>Д2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mk-MK" sz="1200" b="0" i="0" u="none" strike="noStrike" dirty="0">
                          <a:solidFill>
                            <a:srgbClr val="FFFFFF"/>
                          </a:solidFill>
                          <a:latin typeface="Arial"/>
                        </a:rPr>
                        <a:t>Д3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mk-MK" sz="1200" b="0" i="0" u="none" strike="noStrike" dirty="0">
                          <a:solidFill>
                            <a:srgbClr val="FFFFFF"/>
                          </a:solidFill>
                          <a:latin typeface="Arial"/>
                        </a:rPr>
                        <a:t>Д4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mk-MK" sz="1200" b="0" i="0" u="none" strike="noStrike" dirty="0">
                          <a:solidFill>
                            <a:srgbClr val="FFFFFF"/>
                          </a:solidFill>
                          <a:latin typeface="Arial"/>
                        </a:rPr>
                        <a:t>Д5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mk-MK" sz="1200" b="0" i="0" u="none" strike="noStrike" dirty="0">
                          <a:solidFill>
                            <a:srgbClr val="FFFFFF"/>
                          </a:solidFill>
                          <a:latin typeface="Arial"/>
                        </a:rPr>
                        <a:t>Д6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mk-MK" sz="1200" b="0" i="0" u="none" strike="noStrike" dirty="0">
                          <a:solidFill>
                            <a:srgbClr val="FFFFFF"/>
                          </a:solidFill>
                          <a:latin typeface="Arial"/>
                        </a:rPr>
                        <a:t>Д7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mk-MK" sz="1200" b="0" i="0" u="none" strike="noStrike" dirty="0">
                          <a:solidFill>
                            <a:srgbClr val="FFFFFF"/>
                          </a:solidFill>
                          <a:latin typeface="Arial"/>
                        </a:rPr>
                        <a:t>Д8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311815">
                <a:tc>
                  <a:txBody>
                    <a:bodyPr/>
                    <a:lstStyle/>
                    <a:p>
                      <a:pPr algn="l" fontAlgn="b"/>
                      <a:r>
                        <a:rPr lang="mk-MK" sz="1200" b="0" i="0" u="none" strike="noStrike" dirty="0">
                          <a:solidFill>
                            <a:srgbClr val="000000"/>
                          </a:solidFill>
                          <a:latin typeface="Arial"/>
                        </a:rPr>
                        <a:t>Реклами и </a:t>
                      </a:r>
                      <a:r>
                        <a:rPr lang="mk-MK" sz="1200" b="0" i="0" u="none" strike="noStrike" dirty="0" err="1">
                          <a:solidFill>
                            <a:srgbClr val="000000"/>
                          </a:solidFill>
                          <a:latin typeface="Arial"/>
                        </a:rPr>
                        <a:t>телешопинг</a:t>
                      </a:r>
                      <a:endParaRPr lang="mk-MK"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19.15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3.31</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10.23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8.90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2.16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6.73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0.49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9.61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84869">
                <a:tc>
                  <a:txBody>
                    <a:bodyPr/>
                    <a:lstStyle/>
                    <a:p>
                      <a:pPr algn="l" fontAlgn="b"/>
                      <a:r>
                        <a:rPr lang="mk-MK" sz="1200" b="0" i="0" u="none" strike="noStrike" dirty="0">
                          <a:solidFill>
                            <a:srgbClr val="000000"/>
                          </a:solidFill>
                          <a:latin typeface="Arial"/>
                        </a:rPr>
                        <a:t>Спонзорства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0.39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0.31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225200">
                <a:tc>
                  <a:txBody>
                    <a:bodyPr/>
                    <a:lstStyle/>
                    <a:p>
                      <a:pPr algn="l" fontAlgn="b"/>
                      <a:r>
                        <a:rPr lang="mk-MK" sz="1200" b="0" i="0" u="none" strike="noStrike">
                          <a:solidFill>
                            <a:srgbClr val="000000"/>
                          </a:solidFill>
                          <a:latin typeface="Arial"/>
                        </a:rPr>
                        <a:t>Продажба на содржини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1.63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0.5</a:t>
                      </a:r>
                      <a:r>
                        <a:rPr lang="mk-MK"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398430">
                <a:tc>
                  <a:txBody>
                    <a:bodyPr/>
                    <a:lstStyle/>
                    <a:p>
                      <a:pPr algn="l" fontAlgn="b"/>
                      <a:r>
                        <a:rPr lang="ru-RU" sz="1200" b="0" i="0" u="none" strike="noStrike" dirty="0">
                          <a:solidFill>
                            <a:srgbClr val="000000"/>
                          </a:solidFill>
                          <a:latin typeface="Arial"/>
                        </a:rPr>
                        <a:t>Приходи од услуги обезбедени од трети страни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0.15</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2.29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184869">
                <a:tc>
                  <a:txBody>
                    <a:bodyPr/>
                    <a:lstStyle/>
                    <a:p>
                      <a:pPr algn="l" fontAlgn="b"/>
                      <a:r>
                        <a:rPr lang="mk-MK" sz="1200" b="0" i="0" u="none" strike="noStrike">
                          <a:solidFill>
                            <a:srgbClr val="000000"/>
                          </a:solidFill>
                          <a:latin typeface="Arial"/>
                        </a:rPr>
                        <a:t>Останати приходи</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a:rPr>
                        <a:t>4.43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1.19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smtClean="0">
                          <a:solidFill>
                            <a:srgbClr val="000000"/>
                          </a:solidFill>
                          <a:latin typeface="Arial"/>
                        </a:rPr>
                        <a:t>5.2</a:t>
                      </a:r>
                      <a:r>
                        <a:rPr lang="mk-MK"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0.10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190554">
                <a:tc>
                  <a:txBody>
                    <a:bodyPr/>
                    <a:lstStyle/>
                    <a:p>
                      <a:pPr algn="l" fontAlgn="b"/>
                      <a:r>
                        <a:rPr lang="mk-MK" sz="1200" b="0" i="0" u="none" strike="noStrike" dirty="0">
                          <a:solidFill>
                            <a:srgbClr val="FFFFFF"/>
                          </a:solidFill>
                          <a:latin typeface="Arial"/>
                        </a:rPr>
                        <a:t>Приходи од основна дејност</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0" i="0" u="none" strike="noStrike" dirty="0">
                          <a:solidFill>
                            <a:srgbClr val="FFFFFF"/>
                          </a:solidFill>
                          <a:latin typeface="Arial"/>
                        </a:rPr>
                        <a:t>23.64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0" i="0" u="none" strike="noStrike" dirty="0">
                          <a:solidFill>
                            <a:srgbClr val="FFFFFF"/>
                          </a:solidFill>
                          <a:latin typeface="Arial"/>
                        </a:rPr>
                        <a:t>3.46</a:t>
                      </a:r>
                    </a:p>
                  </a:txBody>
                  <a:tcPr marL="9525" marR="9525" marT="9525"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a:rPr>
                        <a:t>0.00</a:t>
                      </a:r>
                    </a:p>
                  </a:txBody>
                  <a:tcPr marL="9525" marR="9525" marT="9525"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a:rPr>
                        <a:t>10.34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0" i="0" u="none" strike="noStrike" dirty="0">
                          <a:solidFill>
                            <a:srgbClr val="FFFFFF"/>
                          </a:solidFill>
                          <a:latin typeface="Arial"/>
                        </a:rPr>
                        <a:t>10.48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0" i="0" u="none" strike="noStrike" dirty="0">
                          <a:solidFill>
                            <a:srgbClr val="FFFFFF"/>
                          </a:solidFill>
                          <a:latin typeface="Arial"/>
                        </a:rPr>
                        <a:t>11.36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0" i="0" u="none" strike="noStrike" dirty="0">
                          <a:solidFill>
                            <a:srgbClr val="FFFFFF"/>
                          </a:solidFill>
                          <a:latin typeface="Arial"/>
                        </a:rPr>
                        <a:t>6.73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0" i="0" u="none" strike="noStrike" dirty="0">
                          <a:solidFill>
                            <a:srgbClr val="FFFFFF"/>
                          </a:solidFill>
                          <a:latin typeface="Arial"/>
                        </a:rPr>
                        <a:t>0.49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0" i="0" u="none" strike="noStrike" dirty="0">
                          <a:solidFill>
                            <a:srgbClr val="FFFFFF"/>
                          </a:solidFill>
                          <a:latin typeface="Arial"/>
                        </a:rPr>
                        <a:t>10.76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6"/>
                  </a:ext>
                </a:extLst>
              </a:tr>
              <a:tr h="225200">
                <a:tc>
                  <a:txBody>
                    <a:bodyPr/>
                    <a:lstStyle/>
                    <a:p>
                      <a:pPr algn="l" fontAlgn="b"/>
                      <a:r>
                        <a:rPr lang="mk-MK" sz="1200" b="0" i="0" u="none" strike="noStrike" dirty="0">
                          <a:solidFill>
                            <a:srgbClr val="000000"/>
                          </a:solidFill>
                          <a:latin typeface="Arial"/>
                        </a:rPr>
                        <a:t>Приходи од други дејности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0.99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0.30</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0.21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0.1</a:t>
                      </a:r>
                      <a:r>
                        <a:rPr lang="mk-MK"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207877">
                <a:tc>
                  <a:txBody>
                    <a:bodyPr/>
                    <a:lstStyle/>
                    <a:p>
                      <a:pPr algn="l" fontAlgn="b"/>
                      <a:r>
                        <a:rPr lang="mk-MK" sz="1200" b="0" i="0" u="none" strike="noStrike" dirty="0">
                          <a:solidFill>
                            <a:srgbClr val="000000"/>
                          </a:solidFill>
                          <a:latin typeface="Arial"/>
                        </a:rPr>
                        <a:t>Вонредни приходи</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0.14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225200">
                <a:tc>
                  <a:txBody>
                    <a:bodyPr/>
                    <a:lstStyle/>
                    <a:p>
                      <a:pPr algn="l" fontAlgn="b"/>
                      <a:r>
                        <a:rPr lang="mk-MK" sz="1200" b="0" i="0" u="none" strike="noStrike" dirty="0">
                          <a:solidFill>
                            <a:srgbClr val="FFFFFF"/>
                          </a:solidFill>
                          <a:latin typeface="Arial"/>
                        </a:rPr>
                        <a:t>Вкупно приходи</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24.77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3.76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10.34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10.79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11.57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6.84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0.49</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10.76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09"/>
                  </a:ext>
                </a:extLst>
              </a:tr>
            </a:tbl>
          </a:graphicData>
        </a:graphic>
      </p:graphicFrame>
      <p:sp>
        <p:nvSpPr>
          <p:cNvPr id="8" name="TextBox 7"/>
          <p:cNvSpPr txBox="1"/>
          <p:nvPr/>
        </p:nvSpPr>
        <p:spPr>
          <a:xfrm>
            <a:off x="172947" y="802938"/>
            <a:ext cx="5105400" cy="1200329"/>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a:latin typeface="Arial" pitchFamily="34" charset="0"/>
                <a:cs typeface="Arial" pitchFamily="34" charset="0"/>
              </a:rPr>
              <a:t>Н</a:t>
            </a:r>
            <a:r>
              <a:rPr lang="mk-MK" sz="1200" dirty="0" smtClean="0">
                <a:latin typeface="Arial" pitchFamily="34" charset="0"/>
                <a:cs typeface="Arial" pitchFamily="34" charset="0"/>
              </a:rPr>
              <a:t>ајзначајно учество во структурата на приходите имале приходите од продажба на времето за рекламирање. Тие изнесувале 60,59 милиони денари и учествувале во вкупните приходи со 76,38%. </a:t>
            </a:r>
            <a:endParaRPr lang="en-US" sz="1200" dirty="0">
              <a:latin typeface="Arial" pitchFamily="34" charset="0"/>
              <a:cs typeface="Arial" pitchFamily="34" charset="0"/>
            </a:endParaRPr>
          </a:p>
        </p:txBody>
      </p:sp>
      <p:sp>
        <p:nvSpPr>
          <p:cNvPr id="10" name="TextBox 9"/>
          <p:cNvSpPr txBox="1"/>
          <p:nvPr/>
        </p:nvSpPr>
        <p:spPr>
          <a:xfrm>
            <a:off x="198349" y="2391350"/>
            <a:ext cx="4953000" cy="175432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Највисоки приходи од рекламирање прикажала ТВ Ера од регионот Д1-Скопје – 10,10 милиони денари, а најниски ТВ Кисс </a:t>
            </a:r>
            <a:r>
              <a:rPr lang="en-US" sz="1200" dirty="0" smtClean="0">
                <a:latin typeface="Arial" pitchFamily="34" charset="0"/>
                <a:cs typeface="Arial" pitchFamily="34" charset="0"/>
              </a:rPr>
              <a:t>&amp; </a:t>
            </a:r>
            <a:r>
              <a:rPr lang="mk-MK" sz="1200" dirty="0" smtClean="0">
                <a:latin typeface="Arial" pitchFamily="34" charset="0"/>
                <a:cs typeface="Arial" pitchFamily="34" charset="0"/>
              </a:rPr>
              <a:t>Менада од Д8 – 0,12 милиони денари. Позначајни износи на приходи од реклами оствариле и ТВ Стар – 8,04 милиони денари, ТВ </a:t>
            </a:r>
            <a:r>
              <a:rPr lang="mk-MK" sz="1200" dirty="0" err="1" smtClean="0">
                <a:latin typeface="Arial" pitchFamily="34" charset="0"/>
                <a:cs typeface="Arial" pitchFamily="34" charset="0"/>
              </a:rPr>
              <a:t>Коха</a:t>
            </a:r>
            <a:r>
              <a:rPr lang="mk-MK" sz="1200" dirty="0" smtClean="0">
                <a:latin typeface="Arial" pitchFamily="34" charset="0"/>
                <a:cs typeface="Arial" pitchFamily="34" charset="0"/>
              </a:rPr>
              <a:t> – 7,35 милиони денари, ТВ Канал Вис – 7,09 милиони денари и ТВ М – 6,73 милиони денари.</a:t>
            </a:r>
            <a:endParaRPr lang="en-US" sz="1200" dirty="0">
              <a:latin typeface="Arial" pitchFamily="34" charset="0"/>
              <a:cs typeface="Arial" pitchFamily="34" charset="0"/>
            </a:endParaRPr>
          </a:p>
        </p:txBody>
      </p:sp>
      <p:sp>
        <p:nvSpPr>
          <p:cNvPr id="12" name="TextBox 11"/>
          <p:cNvSpPr txBox="1"/>
          <p:nvPr/>
        </p:nvSpPr>
        <p:spPr>
          <a:xfrm>
            <a:off x="261848" y="4534946"/>
            <a:ext cx="4953000" cy="889154"/>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Во анализираната година, осум телевизии ги зголемиле приходите од рекламирање, а седум ги намалиле во споредба со претходната година.</a:t>
            </a:r>
            <a:endParaRPr lang="en-US" sz="1200" dirty="0">
              <a:latin typeface="Arial" pitchFamily="34" charset="0"/>
              <a:cs typeface="Arial" pitchFamily="34" charset="0"/>
            </a:endParaRPr>
          </a:p>
        </p:txBody>
      </p:sp>
      <p:sp>
        <p:nvSpPr>
          <p:cNvPr id="15" name="Rectangle 14"/>
          <p:cNvSpPr/>
          <p:nvPr/>
        </p:nvSpPr>
        <p:spPr>
          <a:xfrm>
            <a:off x="6551612" y="762000"/>
            <a:ext cx="4419600"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Структура на вкупните приходи по </a:t>
            </a:r>
            <a:r>
              <a:rPr lang="mk-MK" sz="1000" b="1" dirty="0" err="1" smtClean="0">
                <a:solidFill>
                  <a:schemeClr val="accent1">
                    <a:lumMod val="75000"/>
                  </a:schemeClr>
                </a:solidFill>
                <a:latin typeface="Arial" pitchFamily="34" charset="0"/>
                <a:cs typeface="Arial" pitchFamily="34" charset="0"/>
              </a:rPr>
              <a:t>радиодифузни</a:t>
            </a:r>
            <a:r>
              <a:rPr lang="mk-MK" sz="1000" b="1" dirty="0" smtClean="0">
                <a:solidFill>
                  <a:schemeClr val="accent1">
                    <a:lumMod val="75000"/>
                  </a:schemeClr>
                </a:solidFill>
                <a:latin typeface="Arial" pitchFamily="34" charset="0"/>
                <a:cs typeface="Arial" pitchFamily="34" charset="0"/>
              </a:rPr>
              <a:t> региони</a:t>
            </a:r>
            <a:endParaRPr lang="en-US" sz="1000" b="1" dirty="0">
              <a:solidFill>
                <a:schemeClr val="accent1">
                  <a:lumMod val="75000"/>
                </a:schemeClr>
              </a:solidFill>
              <a:latin typeface="Arial" pitchFamily="34" charset="0"/>
              <a:cs typeface="Arial" pitchFamily="34" charset="0"/>
            </a:endParaRPr>
          </a:p>
        </p:txBody>
      </p:sp>
      <p:sp>
        <p:nvSpPr>
          <p:cNvPr id="16" name="TextBox 15"/>
          <p:cNvSpPr txBox="1"/>
          <p:nvPr/>
        </p:nvSpPr>
        <p:spPr>
          <a:xfrm>
            <a:off x="5405346" y="4038600"/>
            <a:ext cx="6418835" cy="92333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Најмногу приходи од платено политичко рекламирање прикажала ТВ М (4,90 милиони денари), </a:t>
            </a:r>
            <a:r>
              <a:rPr lang="ru-RU" sz="1200" dirty="0">
                <a:latin typeface="Arial" pitchFamily="34" charset="0"/>
                <a:cs typeface="Arial" pitchFamily="34" charset="0"/>
              </a:rPr>
              <a:t>но во подрачјето во кое оваа </a:t>
            </a:r>
            <a:r>
              <a:rPr lang="ru-RU" sz="1200" dirty="0" smtClean="0">
                <a:latin typeface="Arial" pitchFamily="34" charset="0"/>
                <a:cs typeface="Arial" pitchFamily="34" charset="0"/>
              </a:rPr>
              <a:t>телевизија </a:t>
            </a:r>
            <a:r>
              <a:rPr lang="ru-RU" sz="1200" dirty="0">
                <a:latin typeface="Arial" pitchFamily="34" charset="0"/>
                <a:cs typeface="Arial" pitchFamily="34" charset="0"/>
              </a:rPr>
              <a:t>емитува програма, </a:t>
            </a:r>
            <a:r>
              <a:rPr lang="mk-MK" sz="1200" dirty="0">
                <a:latin typeface="Arial" pitchFamily="34" charset="0"/>
                <a:cs typeface="Arial" pitchFamily="34" charset="0"/>
              </a:rPr>
              <a:t>во 2019 година </a:t>
            </a:r>
            <a:r>
              <a:rPr lang="ru-RU" sz="1200" dirty="0">
                <a:latin typeface="Arial" pitchFamily="34" charset="0"/>
                <a:cs typeface="Arial" pitchFamily="34" charset="0"/>
              </a:rPr>
              <a:t>покрај претседателските се одржаа и локални избори</a:t>
            </a:r>
            <a:r>
              <a:rPr lang="ru-RU" sz="1200" dirty="0" smtClean="0">
                <a:latin typeface="Arial" pitchFamily="34" charset="0"/>
                <a:cs typeface="Arial" pitchFamily="34" charset="0"/>
              </a:rPr>
              <a:t>.</a:t>
            </a:r>
            <a:endParaRPr lang="en-US" sz="12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199812" y="6356352"/>
            <a:ext cx="379573" cy="365125"/>
          </a:xfrm>
        </p:spPr>
        <p:txBody>
          <a:bodyPr/>
          <a:lstStyle/>
          <a:p>
            <a:fld id="{DD0A17F7-02ED-4BA6-9293-FD2D32B19D33}" type="slidenum">
              <a:rPr lang="en-US" smtClean="0"/>
              <a:pPr/>
              <a:t>3</a:t>
            </a:fld>
            <a:endParaRPr lang="en-US" dirty="0"/>
          </a:p>
        </p:txBody>
      </p:sp>
      <p:sp>
        <p:nvSpPr>
          <p:cNvPr id="5" name="TextBox 4"/>
          <p:cNvSpPr txBox="1"/>
          <p:nvPr/>
        </p:nvSpPr>
        <p:spPr>
          <a:xfrm>
            <a:off x="455612" y="533400"/>
            <a:ext cx="3352800" cy="430887"/>
          </a:xfrm>
          <a:prstGeom prst="rect">
            <a:avLst/>
          </a:prstGeom>
          <a:noFill/>
        </p:spPr>
        <p:txBody>
          <a:bodyPr wrap="square" rtlCol="0">
            <a:spAutoFit/>
          </a:bodyPr>
          <a:lstStyle/>
          <a:p>
            <a:r>
              <a:rPr lang="mk-MK" dirty="0">
                <a:solidFill>
                  <a:schemeClr val="accent1">
                    <a:lumMod val="75000"/>
                  </a:schemeClr>
                </a:solidFill>
                <a:latin typeface="Arial" pitchFamily="34" charset="0"/>
                <a:ea typeface="Tahoma" pitchFamily="34" charset="0"/>
                <a:cs typeface="Arial" pitchFamily="34" charset="0"/>
              </a:rPr>
              <a:t>ВОВЕД</a:t>
            </a:r>
            <a:endParaRPr lang="en-US" dirty="0">
              <a:solidFill>
                <a:schemeClr val="accent1">
                  <a:lumMod val="75000"/>
                </a:schemeClr>
              </a:solidFill>
              <a:latin typeface="Arial" pitchFamily="34" charset="0"/>
              <a:ea typeface="Tahoma" pitchFamily="34" charset="0"/>
              <a:cs typeface="Arial" pitchFamily="34" charset="0"/>
            </a:endParaRPr>
          </a:p>
        </p:txBody>
      </p:sp>
      <p:cxnSp>
        <p:nvCxnSpPr>
          <p:cNvPr id="7" name="Straight Connector 6"/>
          <p:cNvCxnSpPr/>
          <p:nvPr/>
        </p:nvCxnSpPr>
        <p:spPr>
          <a:xfrm>
            <a:off x="0" y="9906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3073" name="Rectangle 1"/>
          <p:cNvSpPr>
            <a:spLocks noChangeArrowheads="1"/>
          </p:cNvSpPr>
          <p:nvPr/>
        </p:nvSpPr>
        <p:spPr bwMode="auto">
          <a:xfrm>
            <a:off x="150810" y="1500420"/>
            <a:ext cx="5638801" cy="42934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lgn="just" defTabSz="914400" fontAlgn="base">
              <a:lnSpc>
                <a:spcPct val="150000"/>
              </a:lnSpc>
              <a:spcBef>
                <a:spcPct val="0"/>
              </a:spcBef>
              <a:spcAft>
                <a:spcPct val="0"/>
              </a:spcAft>
              <a:buFont typeface="Arial" panose="020B0604020202020204" pitchFamily="34" charset="0"/>
              <a:buChar char="•"/>
            </a:pPr>
            <a:r>
              <a:rPr kumimoji="0" lang="mk-MK" sz="1200" b="0" i="0" u="none" strike="noStrike" cap="none" normalizeH="0" baseline="0" dirty="0" smtClean="0">
                <a:ln>
                  <a:noFill/>
                </a:ln>
                <a:effectLst/>
                <a:latin typeface="Arial" pitchFamily="34" charset="0"/>
                <a:ea typeface="Tahoma" pitchFamily="34" charset="0"/>
                <a:cs typeface="Arial" pitchFamily="34" charset="0"/>
              </a:rPr>
              <a:t>Целта на оваа анализа е да се</a:t>
            </a:r>
            <a:r>
              <a:rPr kumimoji="0" lang="mk-MK" sz="1200" b="0" i="0" u="none" strike="noStrike" cap="none" normalizeH="0" dirty="0" smtClean="0">
                <a:ln>
                  <a:noFill/>
                </a:ln>
                <a:effectLst/>
                <a:latin typeface="Arial" pitchFamily="34" charset="0"/>
                <a:ea typeface="Tahoma" pitchFamily="34" charset="0"/>
                <a:cs typeface="Arial" pitchFamily="34" charset="0"/>
              </a:rPr>
              <a:t> обезбедат </a:t>
            </a:r>
            <a:r>
              <a:rPr lang="ru-RU" sz="1200" dirty="0" smtClean="0">
                <a:latin typeface="Arial" pitchFamily="34" charset="0"/>
                <a:ea typeface="Tahoma" pitchFamily="34" charset="0"/>
                <a:cs typeface="Arial" pitchFamily="34" charset="0"/>
              </a:rPr>
              <a:t>прецизни </a:t>
            </a:r>
            <a:r>
              <a:rPr lang="ru-RU" sz="1200" dirty="0">
                <a:latin typeface="Arial" pitchFamily="34" charset="0"/>
                <a:ea typeface="Tahoma" pitchFamily="34" charset="0"/>
                <a:cs typeface="Arial" pitchFamily="34" charset="0"/>
              </a:rPr>
              <a:t>и релевантни податоци за вредноста на </a:t>
            </a:r>
            <a:r>
              <a:rPr lang="ru-RU" sz="1200" dirty="0" smtClean="0">
                <a:latin typeface="Arial" pitchFamily="34" charset="0"/>
                <a:ea typeface="Tahoma" pitchFamily="34" charset="0"/>
                <a:cs typeface="Arial" pitchFamily="34" charset="0"/>
              </a:rPr>
              <a:t>македонскиот пазар </a:t>
            </a:r>
            <a:r>
              <a:rPr lang="ru-RU" sz="1200" dirty="0">
                <a:latin typeface="Arial" pitchFamily="34" charset="0"/>
                <a:ea typeface="Tahoma" pitchFamily="34" charset="0"/>
                <a:cs typeface="Arial" pitchFamily="34" charset="0"/>
              </a:rPr>
              <a:t>на аудио и </a:t>
            </a:r>
            <a:r>
              <a:rPr lang="ru-RU" sz="1200" dirty="0" smtClean="0">
                <a:latin typeface="Arial" pitchFamily="34" charset="0"/>
                <a:ea typeface="Tahoma" pitchFamily="34" charset="0"/>
                <a:cs typeface="Arial" pitchFamily="34" charset="0"/>
              </a:rPr>
              <a:t>аудиовизуелни </a:t>
            </a:r>
            <a:r>
              <a:rPr lang="ru-RU" sz="1200" dirty="0">
                <a:latin typeface="Arial" pitchFamily="34" charset="0"/>
                <a:ea typeface="Tahoma" pitchFamily="34" charset="0"/>
                <a:cs typeface="Arial" pitchFamily="34" charset="0"/>
              </a:rPr>
              <a:t>медиумски </a:t>
            </a:r>
            <a:r>
              <a:rPr lang="ru-RU" sz="1200" dirty="0" smtClean="0">
                <a:latin typeface="Arial" pitchFamily="34" charset="0"/>
                <a:ea typeface="Tahoma" pitchFamily="34" charset="0"/>
                <a:cs typeface="Arial" pitchFamily="34" charset="0"/>
              </a:rPr>
              <a:t>услуги, како и да се добијат сознанија за состојбите во </a:t>
            </a:r>
            <a:r>
              <a:rPr lang="ru-RU" sz="1200" dirty="0">
                <a:latin typeface="Arial" pitchFamily="34" charset="0"/>
                <a:ea typeface="Tahoma" pitchFamily="34" charset="0"/>
                <a:cs typeface="Arial" pitchFamily="34" charset="0"/>
              </a:rPr>
              <a:t>оваа </a:t>
            </a:r>
            <a:r>
              <a:rPr lang="ru-RU" sz="1200" dirty="0" smtClean="0">
                <a:latin typeface="Arial" pitchFamily="34" charset="0"/>
                <a:ea typeface="Tahoma" pitchFamily="34" charset="0"/>
                <a:cs typeface="Arial" pitchFamily="34" charset="0"/>
              </a:rPr>
              <a:t>индустрија во </a:t>
            </a:r>
            <a:r>
              <a:rPr lang="ru-RU" sz="1200" dirty="0">
                <a:latin typeface="Arial" pitchFamily="34" charset="0"/>
                <a:ea typeface="Tahoma" pitchFamily="34" charset="0"/>
                <a:cs typeface="Arial" pitchFamily="34" charset="0"/>
              </a:rPr>
              <a:t>2019 </a:t>
            </a:r>
            <a:r>
              <a:rPr lang="ru-RU" sz="1200" dirty="0" smtClean="0">
                <a:latin typeface="Arial" pitchFamily="34" charset="0"/>
                <a:ea typeface="Tahoma" pitchFamily="34" charset="0"/>
                <a:cs typeface="Arial" pitchFamily="34" charset="0"/>
              </a:rPr>
              <a:t>година. </a:t>
            </a:r>
          </a:p>
          <a:p>
            <a:pPr marL="285750" lvl="0" indent="-285750" algn="just" defTabSz="914400" fontAlgn="base">
              <a:lnSpc>
                <a:spcPct val="150000"/>
              </a:lnSpc>
              <a:spcBef>
                <a:spcPct val="0"/>
              </a:spcBef>
              <a:spcAft>
                <a:spcPct val="0"/>
              </a:spcAft>
              <a:buFont typeface="Arial" panose="020B0604020202020204" pitchFamily="34" charset="0"/>
              <a:buChar char="•"/>
            </a:pPr>
            <a:endParaRPr lang="ru-RU" sz="1400" dirty="0">
              <a:latin typeface="Arial" pitchFamily="34" charset="0"/>
              <a:ea typeface="Tahoma" pitchFamily="34" charset="0"/>
              <a:cs typeface="Arial" pitchFamily="34" charset="0"/>
            </a:endParaRPr>
          </a:p>
          <a:p>
            <a:pPr marL="285750" lvl="0" indent="-285750" algn="just" defTabSz="914400" fontAlgn="base">
              <a:lnSpc>
                <a:spcPct val="150000"/>
              </a:lnSpc>
              <a:spcBef>
                <a:spcPct val="0"/>
              </a:spcBef>
              <a:spcAft>
                <a:spcPct val="0"/>
              </a:spcAft>
              <a:buFont typeface="Arial" panose="020B0604020202020204" pitchFamily="34" charset="0"/>
              <a:buChar char="•"/>
            </a:pPr>
            <a:r>
              <a:rPr lang="ru-RU" sz="1200" dirty="0" smtClean="0">
                <a:latin typeface="Arial" pitchFamily="34" charset="0"/>
                <a:ea typeface="Tahoma" pitchFamily="34" charset="0"/>
                <a:cs typeface="Arial" pitchFamily="34" charset="0"/>
              </a:rPr>
              <a:t>Делот што се однесува на економските перформанси на радиодифузерите е изработен врз основа на податоците што Агенцијата ги обезбеди од самите телевизии и радија, а валидноста на овие податоци беше потврдена преку проверка со завршните сметки.</a:t>
            </a:r>
          </a:p>
          <a:p>
            <a:pPr lvl="0" algn="just" defTabSz="914400" fontAlgn="base">
              <a:lnSpc>
                <a:spcPct val="150000"/>
              </a:lnSpc>
              <a:spcBef>
                <a:spcPct val="0"/>
              </a:spcBef>
              <a:spcAft>
                <a:spcPct val="0"/>
              </a:spcAft>
            </a:pPr>
            <a:endParaRPr lang="ru-RU" sz="1200" dirty="0" smtClean="0">
              <a:latin typeface="Arial" pitchFamily="34" charset="0"/>
              <a:ea typeface="Tahoma" pitchFamily="34" charset="0"/>
              <a:cs typeface="Arial" pitchFamily="34" charset="0"/>
            </a:endParaRPr>
          </a:p>
          <a:p>
            <a:pPr marL="285750" lvl="0" indent="-285750" algn="just" defTabSz="914400" fontAlgn="base">
              <a:lnSpc>
                <a:spcPct val="150000"/>
              </a:lnSpc>
              <a:spcBef>
                <a:spcPct val="0"/>
              </a:spcBef>
              <a:spcAft>
                <a:spcPct val="0"/>
              </a:spcAft>
              <a:buFont typeface="Arial" panose="020B0604020202020204" pitchFamily="34" charset="0"/>
              <a:buChar char="•"/>
            </a:pPr>
            <a:r>
              <a:rPr lang="ru-RU" sz="1200" dirty="0" smtClean="0">
                <a:latin typeface="Arial" pitchFamily="34" charset="0"/>
                <a:ea typeface="Tahoma" pitchFamily="34" charset="0"/>
                <a:cs typeface="Arial" pitchFamily="34" charset="0"/>
              </a:rPr>
              <a:t>Податоците се анализирани во рамките на релевантните пазари, на начин на којшто тие се дефинирани од аспект на производот и од географски аспект. </a:t>
            </a:r>
          </a:p>
          <a:p>
            <a:pPr marL="285750" lvl="0" indent="-285750" algn="just" defTabSz="914400" fontAlgn="base">
              <a:lnSpc>
                <a:spcPct val="150000"/>
              </a:lnSpc>
              <a:spcBef>
                <a:spcPct val="0"/>
              </a:spcBef>
              <a:spcAft>
                <a:spcPct val="0"/>
              </a:spcAft>
              <a:buFont typeface="Arial" panose="020B0604020202020204" pitchFamily="34" charset="0"/>
              <a:buChar char="•"/>
            </a:pPr>
            <a:endParaRPr lang="ru-RU" sz="1200" dirty="0">
              <a:latin typeface="Arial" pitchFamily="34" charset="0"/>
              <a:ea typeface="Tahoma" pitchFamily="34" charset="0"/>
              <a:cs typeface="Arial" pitchFamily="34" charset="0"/>
            </a:endParaRPr>
          </a:p>
          <a:p>
            <a:pPr marL="285750" lvl="0" indent="-285750" algn="just" defTabSz="914400" fontAlgn="base">
              <a:lnSpc>
                <a:spcPct val="150000"/>
              </a:lnSpc>
              <a:spcBef>
                <a:spcPct val="0"/>
              </a:spcBef>
              <a:spcAft>
                <a:spcPct val="0"/>
              </a:spcAft>
              <a:buFont typeface="Arial" panose="020B0604020202020204" pitchFamily="34" charset="0"/>
              <a:buChar char="•"/>
            </a:pPr>
            <a:endParaRPr lang="ru-RU" sz="1200" dirty="0">
              <a:latin typeface="Arial" pitchFamily="34" charset="0"/>
              <a:ea typeface="Tahoma" pitchFamily="34" charset="0"/>
              <a:cs typeface="Arial" pitchFamily="34" charset="0"/>
            </a:endParaRPr>
          </a:p>
        </p:txBody>
      </p:sp>
      <p:sp>
        <p:nvSpPr>
          <p:cNvPr id="11" name="Rectangle 10"/>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184845" y="3647161"/>
            <a:ext cx="5181599" cy="1477328"/>
          </a:xfrm>
          <a:prstGeom prst="rect">
            <a:avLst/>
          </a:prstGeom>
        </p:spPr>
        <p:txBody>
          <a:bodyPr wrap="square">
            <a:spAutoFit/>
          </a:bodyPr>
          <a:lstStyle/>
          <a:p>
            <a:pPr marL="285750" lvl="0" indent="-285750" algn="just" defTabSz="914400" fontAlgn="base">
              <a:lnSpc>
                <a:spcPct val="150000"/>
              </a:lnSpc>
              <a:spcBef>
                <a:spcPct val="0"/>
              </a:spcBef>
              <a:spcAft>
                <a:spcPct val="0"/>
              </a:spcAft>
              <a:buFont typeface="Arial" panose="020B0604020202020204" pitchFamily="34" charset="0"/>
              <a:buChar char="•"/>
            </a:pPr>
            <a:r>
              <a:rPr lang="mk-MK" sz="1200" dirty="0" smtClean="0">
                <a:latin typeface="Arial" pitchFamily="34" charset="0"/>
                <a:ea typeface="Tahoma" pitchFamily="34" charset="0"/>
                <a:cs typeface="Arial" pitchFamily="34" charset="0"/>
              </a:rPr>
              <a:t>Во анализата се користени и податоците за </a:t>
            </a:r>
            <a:r>
              <a:rPr lang="ru-RU" sz="1200" dirty="0" smtClean="0">
                <a:latin typeface="Arial" pitchFamily="34" charset="0"/>
                <a:ea typeface="Tahoma" pitchFamily="34" charset="0"/>
                <a:cs typeface="Arial" pitchFamily="34" charset="0"/>
              </a:rPr>
              <a:t>гледаноста на телевизиите и слушаноста на радиостаниците од редовните квартални истражувања што во 2019 година, по нарачка на Агенцијата, ги спроведе истражувачката агенција „Market Vision“ од Скопје.  </a:t>
            </a:r>
            <a:endParaRPr lang="en-US" sz="1200" dirty="0"/>
          </a:p>
        </p:txBody>
      </p:sp>
      <p:pic>
        <p:nvPicPr>
          <p:cNvPr id="10" name="Picture 5" descr="C:\Users\s.gudeska-zdravkovsk\Desktop\images (13).jpg">
            <a:extLst>
              <a:ext uri="{FF2B5EF4-FFF2-40B4-BE49-F238E27FC236}">
                <a16:creationId xmlns:a16="http://schemas.microsoft.com/office/drawing/2014/main" id="{9B7A501F-E2A7-AB4C-9D43-B3ABF88CDB97}"/>
              </a:ext>
            </a:extLst>
          </p:cNvPr>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475412" y="1600200"/>
            <a:ext cx="4891032" cy="1905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30</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ext uri="{D42A27DB-BD31-4B8C-83A1-F6EECF244321}">
                <p14:modId xmlns:p14="http://schemas.microsoft.com/office/powerpoint/2010/main" val="1403338089"/>
              </p:ext>
            </p:extLst>
          </p:nvPr>
        </p:nvGraphicFramePr>
        <p:xfrm>
          <a:off x="111997" y="1600200"/>
          <a:ext cx="5715001" cy="4419603"/>
        </p:xfrm>
        <a:graphic>
          <a:graphicData uri="http://schemas.openxmlformats.org/drawingml/2006/table">
            <a:tbl>
              <a:tblPr/>
              <a:tblGrid>
                <a:gridCol w="791690">
                  <a:extLst>
                    <a:ext uri="{9D8B030D-6E8A-4147-A177-3AD203B41FA5}">
                      <a16:colId xmlns:a16="http://schemas.microsoft.com/office/drawing/2014/main" val="20000"/>
                    </a:ext>
                  </a:extLst>
                </a:gridCol>
                <a:gridCol w="1385453">
                  <a:extLst>
                    <a:ext uri="{9D8B030D-6E8A-4147-A177-3AD203B41FA5}">
                      <a16:colId xmlns:a16="http://schemas.microsoft.com/office/drawing/2014/main" val="20001"/>
                    </a:ext>
                  </a:extLst>
                </a:gridCol>
                <a:gridCol w="964871">
                  <a:extLst>
                    <a:ext uri="{9D8B030D-6E8A-4147-A177-3AD203B41FA5}">
                      <a16:colId xmlns:a16="http://schemas.microsoft.com/office/drawing/2014/main" val="20002"/>
                    </a:ext>
                  </a:extLst>
                </a:gridCol>
                <a:gridCol w="804059">
                  <a:extLst>
                    <a:ext uri="{9D8B030D-6E8A-4147-A177-3AD203B41FA5}">
                      <a16:colId xmlns:a16="http://schemas.microsoft.com/office/drawing/2014/main" val="20003"/>
                    </a:ext>
                  </a:extLst>
                </a:gridCol>
                <a:gridCol w="915388">
                  <a:extLst>
                    <a:ext uri="{9D8B030D-6E8A-4147-A177-3AD203B41FA5}">
                      <a16:colId xmlns:a16="http://schemas.microsoft.com/office/drawing/2014/main" val="20004"/>
                    </a:ext>
                  </a:extLst>
                </a:gridCol>
                <a:gridCol w="853540">
                  <a:extLst>
                    <a:ext uri="{9D8B030D-6E8A-4147-A177-3AD203B41FA5}">
                      <a16:colId xmlns:a16="http://schemas.microsoft.com/office/drawing/2014/main" val="20005"/>
                    </a:ext>
                  </a:extLst>
                </a:gridCol>
              </a:tblGrid>
              <a:tr h="650156">
                <a:tc rowSpan="2">
                  <a:txBody>
                    <a:bodyPr/>
                    <a:lstStyle/>
                    <a:p>
                      <a:pPr algn="ctr" fontAlgn="ctr"/>
                      <a:r>
                        <a:rPr lang="mk-MK" sz="1200" b="0" i="0" u="none" strike="noStrike" dirty="0">
                          <a:solidFill>
                            <a:schemeClr val="bg1"/>
                          </a:solidFill>
                          <a:latin typeface="Arial" pitchFamily="34" charset="0"/>
                          <a:cs typeface="Arial" pitchFamily="34" charset="0"/>
                        </a:rPr>
                        <a:t>Регион</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fontAlgn="ctr"/>
                      <a:r>
                        <a:rPr lang="mk-MK" sz="1200" b="0" i="0" u="none" strike="noStrike" dirty="0">
                          <a:solidFill>
                            <a:schemeClr val="bg1"/>
                          </a:solidFill>
                          <a:latin typeface="Arial" pitchFamily="34" charset="0"/>
                          <a:cs typeface="Arial" pitchFamily="34" charset="0"/>
                        </a:rPr>
                        <a:t>ТВ</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ctr"/>
                      <a:r>
                        <a:rPr lang="ru-RU" sz="1200" b="0" i="0" u="none" strike="noStrike" dirty="0">
                          <a:solidFill>
                            <a:schemeClr val="bg1"/>
                          </a:solidFill>
                          <a:latin typeface="Arial" pitchFamily="34" charset="0"/>
                          <a:cs typeface="Arial" pitchFamily="34" charset="0"/>
                        </a:rPr>
                        <a:t>вкупни приходи                         (во милиони денари)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75000"/>
                      </a:schemeClr>
                    </a:solidFill>
                  </a:tcPr>
                </a:tc>
                <a:tc hMerge="1">
                  <a:txBody>
                    <a:bodyPr/>
                    <a:lstStyle/>
                    <a:p>
                      <a:endParaRPr lang="en-US"/>
                    </a:p>
                  </a:txBody>
                  <a:tcPr/>
                </a:tc>
                <a:tc gridSpan="2">
                  <a:txBody>
                    <a:bodyPr/>
                    <a:lstStyle/>
                    <a:p>
                      <a:pPr algn="ctr" fontAlgn="ctr"/>
                      <a:r>
                        <a:rPr lang="ru-RU" sz="1200" b="0" i="0" u="none" strike="noStrike" dirty="0">
                          <a:solidFill>
                            <a:schemeClr val="bg1"/>
                          </a:solidFill>
                          <a:latin typeface="Arial" pitchFamily="34" charset="0"/>
                          <a:cs typeface="Arial" pitchFamily="34" charset="0"/>
                        </a:rPr>
                        <a:t>приходи од реклами                                 (во милиони денари)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10000"/>
                  </a:ext>
                </a:extLst>
              </a:tr>
              <a:tr h="205205">
                <a:tc vMerge="1">
                  <a:txBody>
                    <a:bodyPr/>
                    <a:lstStyle/>
                    <a:p>
                      <a:endParaRPr lang="en-US"/>
                    </a:p>
                  </a:txBody>
                  <a:tcPr/>
                </a:tc>
                <a:tc vMerge="1">
                  <a:txBody>
                    <a:bodyPr/>
                    <a:lstStyle/>
                    <a:p>
                      <a:endParaRPr lang="en-US"/>
                    </a:p>
                  </a:txBody>
                  <a:tcPr/>
                </a:tc>
                <a:tc>
                  <a:txBody>
                    <a:bodyPr/>
                    <a:lstStyle/>
                    <a:p>
                      <a:pPr algn="r" fontAlgn="b"/>
                      <a:r>
                        <a:rPr lang="en-US" sz="1200" b="0" i="0" u="none" strike="noStrike">
                          <a:solidFill>
                            <a:schemeClr val="bg1"/>
                          </a:solidFill>
                          <a:latin typeface="Arial" pitchFamily="34" charset="0"/>
                          <a:cs typeface="Arial" pitchFamily="34" charset="0"/>
                        </a:rPr>
                        <a:t>2018</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a:solidFill>
                            <a:schemeClr val="bg1"/>
                          </a:solidFill>
                          <a:latin typeface="Arial" pitchFamily="34" charset="0"/>
                          <a:cs typeface="Arial" pitchFamily="34" charset="0"/>
                        </a:rPr>
                        <a:t>2019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a:solidFill>
                            <a:schemeClr val="bg1"/>
                          </a:solidFill>
                          <a:latin typeface="Arial" pitchFamily="34" charset="0"/>
                          <a:cs typeface="Arial" pitchFamily="34" charset="0"/>
                        </a:rPr>
                        <a:t>2018</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chemeClr val="bg1"/>
                          </a:solidFill>
                          <a:latin typeface="Arial" pitchFamily="34" charset="0"/>
                          <a:cs typeface="Arial" pitchFamily="34" charset="0"/>
                        </a:rPr>
                        <a:t>2019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269590">
                <a:tc rowSpan="6">
                  <a:txBody>
                    <a:bodyPr/>
                    <a:lstStyle/>
                    <a:p>
                      <a:pPr algn="ctr" fontAlgn="ctr"/>
                      <a:r>
                        <a:rPr lang="mk-MK" sz="1200" b="0" i="0" u="none" strike="noStrike" dirty="0" smtClean="0">
                          <a:solidFill>
                            <a:srgbClr val="000000"/>
                          </a:solidFill>
                          <a:latin typeface="Arial" pitchFamily="34" charset="0"/>
                          <a:cs typeface="Arial" pitchFamily="34" charset="0"/>
                        </a:rPr>
                        <a:t>Д1-Црн</a:t>
                      </a:r>
                      <a:r>
                        <a:rPr lang="mk-MK" sz="1200" b="0" i="0" u="none" strike="noStrike" baseline="0" dirty="0" smtClean="0">
                          <a:solidFill>
                            <a:srgbClr val="000000"/>
                          </a:solidFill>
                          <a:latin typeface="Arial" pitchFamily="34" charset="0"/>
                          <a:cs typeface="Arial" pitchFamily="34" charset="0"/>
                        </a:rPr>
                        <a:t> Врв/</a:t>
                      </a:r>
                      <a:r>
                        <a:rPr lang="mk-MK" sz="1200" b="0" i="0" u="none" strike="noStrike" dirty="0" smtClean="0">
                          <a:solidFill>
                            <a:srgbClr val="000000"/>
                          </a:solidFill>
                          <a:latin typeface="Arial" pitchFamily="34" charset="0"/>
                          <a:cs typeface="Arial" pitchFamily="34" charset="0"/>
                        </a:rPr>
                        <a:t> </a:t>
                      </a:r>
                      <a:r>
                        <a:rPr lang="mk-MK" sz="1200" b="0" i="0" u="none" strike="noStrike" dirty="0">
                          <a:solidFill>
                            <a:srgbClr val="000000"/>
                          </a:solidFill>
                          <a:latin typeface="Arial" pitchFamily="34" charset="0"/>
                          <a:cs typeface="Arial" pitchFamily="34" charset="0"/>
                        </a:rPr>
                        <a:t>Скопје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Амазон</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69590">
                <a:tc vMerge="1">
                  <a:txBody>
                    <a:bodyPr/>
                    <a:lstStyle/>
                    <a:p>
                      <a:endParaRPr lang="en-US"/>
                    </a:p>
                  </a:txBody>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a:t>
                      </a:r>
                      <a:r>
                        <a:rPr lang="mk-MK" sz="1200" b="1" i="1" u="none" strike="noStrike" dirty="0" err="1">
                          <a:solidFill>
                            <a:schemeClr val="accent1">
                              <a:lumMod val="75000"/>
                            </a:schemeClr>
                          </a:solidFill>
                          <a:latin typeface="Arial" pitchFamily="34" charset="0"/>
                          <a:cs typeface="Arial" pitchFamily="34" charset="0"/>
                        </a:rPr>
                        <a:t>Едо</a:t>
                      </a:r>
                      <a:endParaRPr lang="mk-MK" sz="1200" b="1" i="1" u="none" strike="noStrike" dirty="0">
                        <a:solidFill>
                          <a:schemeClr val="accent1">
                            <a:lumMod val="75000"/>
                          </a:schemeClr>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282428">
                <a:tc vMerge="1">
                  <a:txBody>
                    <a:bodyPr/>
                    <a:lstStyle/>
                    <a:p>
                      <a:endParaRPr lang="en-US"/>
                    </a:p>
                  </a:txBody>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Ера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14.80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282428">
                <a:tc vMerge="1">
                  <a:txBody>
                    <a:bodyPr/>
                    <a:lstStyle/>
                    <a:p>
                      <a:endParaRPr lang="en-US"/>
                    </a:p>
                  </a:txBody>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МТМ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7.05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4.9</a:t>
                      </a:r>
                      <a:r>
                        <a:rPr lang="mk-MK" sz="1200" b="0" i="0" u="none" strike="noStrike" dirty="0" smtClean="0">
                          <a:solidFill>
                            <a:srgbClr val="000000"/>
                          </a:solidFill>
                          <a:latin typeface="Arial" pitchFamily="34" charset="0"/>
                          <a:cs typeface="Arial" pitchFamily="34" charset="0"/>
                        </a:rPr>
                        <a:t>5</a:t>
                      </a:r>
                      <a:endParaRPr lang="en-US" sz="1200" b="0"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282428">
                <a:tc vMerge="1">
                  <a:txBody>
                    <a:bodyPr/>
                    <a:lstStyle/>
                    <a:p>
                      <a:endParaRPr lang="en-US"/>
                    </a:p>
                  </a:txBody>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a:t>
                      </a:r>
                      <a:r>
                        <a:rPr lang="mk-MK" sz="1200" b="1" i="1" u="none" strike="noStrike" dirty="0" err="1">
                          <a:solidFill>
                            <a:schemeClr val="accent1">
                              <a:lumMod val="75000"/>
                            </a:schemeClr>
                          </a:solidFill>
                          <a:latin typeface="Arial" pitchFamily="34" charset="0"/>
                          <a:cs typeface="Arial" pitchFamily="34" charset="0"/>
                        </a:rPr>
                        <a:t>Шутел</a:t>
                      </a:r>
                      <a:endParaRPr lang="mk-MK" sz="1200" b="1" i="1" u="none" strike="noStrike" dirty="0">
                        <a:solidFill>
                          <a:schemeClr val="accent1">
                            <a:lumMod val="75000"/>
                          </a:schemeClr>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282428">
                <a:tc vMerge="1">
                  <a:txBody>
                    <a:bodyPr/>
                    <a:lstStyle/>
                    <a:p>
                      <a:endParaRPr lang="en-US"/>
                    </a:p>
                  </a:txBody>
                  <a:tcPr/>
                </a:tc>
                <a:tc>
                  <a:txBody>
                    <a:bodyPr/>
                    <a:lstStyle/>
                    <a:p>
                      <a:pPr algn="ctr" fontAlgn="b"/>
                      <a:r>
                        <a:rPr lang="mk-MK" sz="1200" b="0" i="0" u="none" strike="noStrike" dirty="0">
                          <a:solidFill>
                            <a:srgbClr val="FFFFFF"/>
                          </a:solidFill>
                          <a:latin typeface="Arial" pitchFamily="34" charset="0"/>
                          <a:cs typeface="Arial" pitchFamily="34" charset="0"/>
                        </a:rPr>
                        <a:t>вкупно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31.12</a:t>
                      </a:r>
                    </a:p>
                  </a:txBody>
                  <a:tcPr marL="9525" marR="9525" marT="9525"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24.77</a:t>
                      </a:r>
                    </a:p>
                  </a:txBody>
                  <a:tcPr marL="9525" marR="9525" marT="9525"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25.06</a:t>
                      </a:r>
                    </a:p>
                  </a:txBody>
                  <a:tcPr marL="9525" marR="9525" marT="9525"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19.15</a:t>
                      </a:r>
                    </a:p>
                  </a:txBody>
                  <a:tcPr marL="9525" marR="9525" marT="9525"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7"/>
                  </a:ext>
                </a:extLst>
              </a:tr>
              <a:tr h="282428">
                <a:tc rowSpan="2">
                  <a:txBody>
                    <a:bodyPr/>
                    <a:lstStyle/>
                    <a:p>
                      <a:pPr algn="ctr" fontAlgn="ctr"/>
                      <a:r>
                        <a:rPr lang="mk-MK" sz="1200" b="0" i="0" u="none" strike="noStrike" dirty="0" smtClean="0">
                          <a:solidFill>
                            <a:srgbClr val="000000"/>
                          </a:solidFill>
                          <a:latin typeface="Arial" pitchFamily="34" charset="0"/>
                          <a:cs typeface="Arial" pitchFamily="34" charset="0"/>
                        </a:rPr>
                        <a:t>Д1-Црн Врв/Велес</a:t>
                      </a:r>
                      <a:endParaRPr lang="mk-MK" sz="12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КТВ</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282428">
                <a:tc vMerge="1">
                  <a:txBody>
                    <a:bodyPr/>
                    <a:lstStyle/>
                    <a:p>
                      <a:endParaRPr lang="en-US"/>
                    </a:p>
                  </a:txBody>
                  <a:tcPr/>
                </a:tc>
                <a:tc>
                  <a:txBody>
                    <a:bodyPr/>
                    <a:lstStyle/>
                    <a:p>
                      <a:pPr algn="ctr" fontAlgn="b"/>
                      <a:r>
                        <a:rPr lang="mk-MK" sz="1200" b="0" i="0" u="none" strike="noStrike" dirty="0">
                          <a:solidFill>
                            <a:srgbClr val="FFFFFF"/>
                          </a:solidFill>
                          <a:latin typeface="Arial" pitchFamily="34" charset="0"/>
                          <a:cs typeface="Arial" pitchFamily="34" charset="0"/>
                        </a:rPr>
                        <a:t>вкупно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2.31</a:t>
                      </a:r>
                    </a:p>
                  </a:txBody>
                  <a:tcPr marL="9525" marR="9525" marT="9525"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3.76</a:t>
                      </a:r>
                    </a:p>
                  </a:txBody>
                  <a:tcPr marL="9525" marR="9525" marT="9525"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2.08</a:t>
                      </a:r>
                    </a:p>
                  </a:txBody>
                  <a:tcPr marL="9525" marR="9525" marT="9525"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3.31</a:t>
                      </a:r>
                    </a:p>
                  </a:txBody>
                  <a:tcPr marL="9525" marR="9525" marT="9525"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9"/>
                  </a:ext>
                </a:extLst>
              </a:tr>
              <a:tr h="282428">
                <a:tc rowSpan="2">
                  <a:txBody>
                    <a:bodyPr/>
                    <a:lstStyle/>
                    <a:p>
                      <a:pPr algn="ctr" fontAlgn="ctr"/>
                      <a:r>
                        <a:rPr lang="mk-MK" sz="1200" b="0" i="0" u="none" strike="noStrike" dirty="0">
                          <a:solidFill>
                            <a:srgbClr val="000000"/>
                          </a:solidFill>
                          <a:latin typeface="Arial" pitchFamily="34" charset="0"/>
                          <a:cs typeface="Arial" pitchFamily="34" charset="0"/>
                        </a:rPr>
                        <a:t>Д2 - Страцин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Сител 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0"/>
                  </a:ext>
                </a:extLst>
              </a:tr>
              <a:tr h="241895">
                <a:tc vMerge="1">
                  <a:txBody>
                    <a:bodyPr/>
                    <a:lstStyle/>
                    <a:p>
                      <a:endParaRPr lang="en-US"/>
                    </a:p>
                  </a:txBody>
                  <a:tcPr/>
                </a:tc>
                <a:tc>
                  <a:txBody>
                    <a:bodyPr/>
                    <a:lstStyle/>
                    <a:p>
                      <a:pPr algn="ctr" fontAlgn="b"/>
                      <a:r>
                        <a:rPr lang="mk-MK" sz="1200" b="0" i="0" u="none" strike="noStrike" dirty="0">
                          <a:solidFill>
                            <a:srgbClr val="FFFFFF"/>
                          </a:solidFill>
                          <a:latin typeface="Arial" pitchFamily="34" charset="0"/>
                          <a:cs typeface="Arial" pitchFamily="34" charset="0"/>
                        </a:rPr>
                        <a:t>вкупно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2.71</a:t>
                      </a:r>
                    </a:p>
                  </a:txBody>
                  <a:tcPr marL="9525" marR="9525" marT="9525"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mk-MK" sz="1200" b="0" i="0" u="none" strike="noStrike" dirty="0" smtClean="0">
                          <a:solidFill>
                            <a:srgbClr val="FFFFFF"/>
                          </a:solidFill>
                          <a:latin typeface="Arial" pitchFamily="34" charset="0"/>
                          <a:cs typeface="Arial" pitchFamily="34" charset="0"/>
                        </a:rPr>
                        <a:t>/</a:t>
                      </a:r>
                      <a:endParaRPr lang="en-US" sz="1200" b="0" i="0" u="none" strike="noStrike" dirty="0">
                        <a:solidFill>
                          <a:srgbClr val="FFFFFF"/>
                        </a:solidFill>
                        <a:latin typeface="Arial" pitchFamily="34" charset="0"/>
                        <a:cs typeface="Arial"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1.40</a:t>
                      </a:r>
                    </a:p>
                  </a:txBody>
                  <a:tcPr marL="9525" marR="9525" marT="9525"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mk-MK" sz="1200" b="0" i="0" u="none" strike="noStrike" dirty="0" smtClean="0">
                          <a:solidFill>
                            <a:srgbClr val="FFFFFF"/>
                          </a:solidFill>
                          <a:latin typeface="Arial" pitchFamily="34" charset="0"/>
                          <a:cs typeface="Arial" pitchFamily="34" charset="0"/>
                        </a:rPr>
                        <a:t>/</a:t>
                      </a:r>
                      <a:endParaRPr lang="en-US" sz="1200" b="0" i="0" u="none" strike="noStrike" dirty="0">
                        <a:solidFill>
                          <a:srgbClr val="FFFFFF"/>
                        </a:solidFill>
                        <a:latin typeface="Arial" pitchFamily="34" charset="0"/>
                        <a:cs typeface="Arial"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11"/>
                  </a:ext>
                </a:extLst>
              </a:tr>
              <a:tr h="269590">
                <a:tc rowSpan="3">
                  <a:txBody>
                    <a:bodyPr/>
                    <a:lstStyle/>
                    <a:p>
                      <a:pPr algn="ctr" fontAlgn="ctr"/>
                      <a:r>
                        <a:rPr lang="mk-MK" sz="1200" b="0" i="0" u="none" strike="noStrike" dirty="0">
                          <a:solidFill>
                            <a:srgbClr val="000000"/>
                          </a:solidFill>
                          <a:latin typeface="Arial" pitchFamily="34" charset="0"/>
                          <a:cs typeface="Arial" pitchFamily="34" charset="0"/>
                        </a:rPr>
                        <a:t>Д3 - </a:t>
                      </a:r>
                      <a:r>
                        <a:rPr lang="mk-MK" sz="1200" b="0" i="0" u="none" strike="noStrike" dirty="0" err="1">
                          <a:solidFill>
                            <a:srgbClr val="000000"/>
                          </a:solidFill>
                          <a:latin typeface="Arial" pitchFamily="34" charset="0"/>
                          <a:cs typeface="Arial" pitchFamily="34" charset="0"/>
                        </a:rPr>
                        <a:t>Туртел</a:t>
                      </a:r>
                      <a:endParaRPr lang="mk-MK" sz="12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Ирис</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2"/>
                  </a:ext>
                </a:extLst>
              </a:tr>
              <a:tr h="269590">
                <a:tc vMerge="1">
                  <a:txBody>
                    <a:bodyPr/>
                    <a:lstStyle/>
                    <a:p>
                      <a:endParaRPr lang="en-US"/>
                    </a:p>
                  </a:txBody>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Стар</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6.44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3"/>
                  </a:ext>
                </a:extLst>
              </a:tr>
              <a:tr h="266991">
                <a:tc vMerge="1">
                  <a:txBody>
                    <a:bodyPr/>
                    <a:lstStyle/>
                    <a:p>
                      <a:endParaRPr lang="en-US"/>
                    </a:p>
                  </a:txBody>
                  <a:tcPr/>
                </a:tc>
                <a:tc>
                  <a:txBody>
                    <a:bodyPr/>
                    <a:lstStyle/>
                    <a:p>
                      <a:pPr algn="ctr" fontAlgn="b"/>
                      <a:r>
                        <a:rPr lang="mk-MK" sz="1200" b="0" i="0" u="none" strike="noStrike" dirty="0">
                          <a:solidFill>
                            <a:srgbClr val="FFFFFF"/>
                          </a:solidFill>
                          <a:latin typeface="Arial" pitchFamily="34" charset="0"/>
                          <a:cs typeface="Arial" pitchFamily="34" charset="0"/>
                        </a:rPr>
                        <a:t>вкупно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10.19</a:t>
                      </a:r>
                    </a:p>
                  </a:txBody>
                  <a:tcPr marL="9525" marR="9525" marT="9525"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10.34</a:t>
                      </a:r>
                    </a:p>
                  </a:txBody>
                  <a:tcPr marL="9525" marR="9525" marT="9525"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9.67</a:t>
                      </a:r>
                    </a:p>
                  </a:txBody>
                  <a:tcPr marL="9525" marR="9525" marT="9525" marB="0" anchor="b">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10.23</a:t>
                      </a:r>
                    </a:p>
                  </a:txBody>
                  <a:tcPr marL="9525" marR="9525" marT="9525" marB="0" anchor="b">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14"/>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44035953"/>
              </p:ext>
            </p:extLst>
          </p:nvPr>
        </p:nvGraphicFramePr>
        <p:xfrm>
          <a:off x="6016785" y="1597708"/>
          <a:ext cx="5562600" cy="4422095"/>
        </p:xfrm>
        <a:graphic>
          <a:graphicData uri="http://schemas.openxmlformats.org/drawingml/2006/table">
            <a:tbl>
              <a:tblPr/>
              <a:tblGrid>
                <a:gridCol w="1090851">
                  <a:extLst>
                    <a:ext uri="{9D8B030D-6E8A-4147-A177-3AD203B41FA5}">
                      <a16:colId xmlns:a16="http://schemas.microsoft.com/office/drawing/2014/main" val="20000"/>
                    </a:ext>
                  </a:extLst>
                </a:gridCol>
                <a:gridCol w="1288850">
                  <a:extLst>
                    <a:ext uri="{9D8B030D-6E8A-4147-A177-3AD203B41FA5}">
                      <a16:colId xmlns:a16="http://schemas.microsoft.com/office/drawing/2014/main" val="20001"/>
                    </a:ext>
                  </a:extLst>
                </a:gridCol>
                <a:gridCol w="851762">
                  <a:extLst>
                    <a:ext uri="{9D8B030D-6E8A-4147-A177-3AD203B41FA5}">
                      <a16:colId xmlns:a16="http://schemas.microsoft.com/office/drawing/2014/main" val="20002"/>
                    </a:ext>
                  </a:extLst>
                </a:gridCol>
                <a:gridCol w="717273">
                  <a:extLst>
                    <a:ext uri="{9D8B030D-6E8A-4147-A177-3AD203B41FA5}">
                      <a16:colId xmlns:a16="http://schemas.microsoft.com/office/drawing/2014/main" val="20003"/>
                    </a:ext>
                  </a:extLst>
                </a:gridCol>
                <a:gridCol w="840554">
                  <a:extLst>
                    <a:ext uri="{9D8B030D-6E8A-4147-A177-3AD203B41FA5}">
                      <a16:colId xmlns:a16="http://schemas.microsoft.com/office/drawing/2014/main" val="20004"/>
                    </a:ext>
                  </a:extLst>
                </a:gridCol>
                <a:gridCol w="773310">
                  <a:extLst>
                    <a:ext uri="{9D8B030D-6E8A-4147-A177-3AD203B41FA5}">
                      <a16:colId xmlns:a16="http://schemas.microsoft.com/office/drawing/2014/main" val="20005"/>
                    </a:ext>
                  </a:extLst>
                </a:gridCol>
              </a:tblGrid>
              <a:tr h="614997">
                <a:tc rowSpan="2">
                  <a:txBody>
                    <a:bodyPr/>
                    <a:lstStyle/>
                    <a:p>
                      <a:pPr algn="ctr" fontAlgn="ctr"/>
                      <a:r>
                        <a:rPr lang="mk-MK" sz="1200" b="0" i="0" u="none" strike="noStrike" dirty="0">
                          <a:solidFill>
                            <a:srgbClr val="FFFFFF"/>
                          </a:solidFill>
                          <a:latin typeface="Arial" pitchFamily="34" charset="0"/>
                          <a:cs typeface="Arial" pitchFamily="34" charset="0"/>
                        </a:rPr>
                        <a:t>Регион</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rowSpan="2">
                  <a:txBody>
                    <a:bodyPr/>
                    <a:lstStyle/>
                    <a:p>
                      <a:pPr algn="ctr" fontAlgn="ctr"/>
                      <a:r>
                        <a:rPr lang="mk-MK" sz="1200" b="0" i="0" u="none" strike="noStrike" dirty="0">
                          <a:solidFill>
                            <a:srgbClr val="FFFFFF"/>
                          </a:solidFill>
                          <a:latin typeface="Arial" pitchFamily="34" charset="0"/>
                          <a:cs typeface="Arial" pitchFamily="34" charset="0"/>
                        </a:rPr>
                        <a:t>ТВ</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gridSpan="2">
                  <a:txBody>
                    <a:bodyPr/>
                    <a:lstStyle/>
                    <a:p>
                      <a:pPr algn="ctr" fontAlgn="ctr"/>
                      <a:r>
                        <a:rPr lang="ru-RU" sz="1200" b="0" i="0" u="none" strike="noStrike" dirty="0">
                          <a:solidFill>
                            <a:srgbClr val="FFFFFF"/>
                          </a:solidFill>
                          <a:latin typeface="Arial" pitchFamily="34" charset="0"/>
                          <a:cs typeface="Arial" pitchFamily="34" charset="0"/>
                        </a:rPr>
                        <a:t>вкупни приходи                         (во милиони денари)</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chemeClr val="accent1">
                        <a:lumMod val="75000"/>
                      </a:schemeClr>
                    </a:solidFill>
                  </a:tcPr>
                </a:tc>
                <a:tc hMerge="1">
                  <a:txBody>
                    <a:bodyPr/>
                    <a:lstStyle/>
                    <a:p>
                      <a:endParaRPr lang="en-US"/>
                    </a:p>
                  </a:txBody>
                  <a:tcPr/>
                </a:tc>
                <a:tc gridSpan="2">
                  <a:txBody>
                    <a:bodyPr/>
                    <a:lstStyle/>
                    <a:p>
                      <a:pPr algn="ctr" fontAlgn="ctr"/>
                      <a:r>
                        <a:rPr lang="ru-RU" sz="1200" b="0" i="0" u="none" strike="noStrike" dirty="0">
                          <a:solidFill>
                            <a:srgbClr val="FFFFFF"/>
                          </a:solidFill>
                          <a:latin typeface="Arial" pitchFamily="34" charset="0"/>
                          <a:cs typeface="Arial" pitchFamily="34" charset="0"/>
                        </a:rPr>
                        <a:t>приходи од реклами                                 (во милиони денари)           </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75000"/>
                      </a:schemeClr>
                    </a:solidFill>
                  </a:tcPr>
                </a:tc>
                <a:tc hMerge="1">
                  <a:txBody>
                    <a:bodyPr/>
                    <a:lstStyle/>
                    <a:p>
                      <a:endParaRPr lang="en-US"/>
                    </a:p>
                  </a:txBody>
                  <a:tcPr/>
                </a:tc>
                <a:extLst>
                  <a:ext uri="{0D108BD9-81ED-4DB2-BD59-A6C34878D82A}">
                    <a16:rowId xmlns:a16="http://schemas.microsoft.com/office/drawing/2014/main" val="10000"/>
                  </a:ext>
                </a:extLst>
              </a:tr>
              <a:tr h="211996">
                <a:tc vMerge="1">
                  <a:txBody>
                    <a:bodyPr/>
                    <a:lstStyle/>
                    <a:p>
                      <a:endParaRPr lang="en-US"/>
                    </a:p>
                  </a:txBody>
                  <a:tcPr/>
                </a:tc>
                <a:tc vMerge="1">
                  <a:txBody>
                    <a:bodyPr/>
                    <a:lstStyle/>
                    <a:p>
                      <a:endParaRPr lang="en-US"/>
                    </a:p>
                  </a:txBody>
                  <a:tcPr/>
                </a:tc>
                <a:tc>
                  <a:txBody>
                    <a:bodyPr/>
                    <a:lstStyle/>
                    <a:p>
                      <a:pPr algn="r" fontAlgn="b"/>
                      <a:r>
                        <a:rPr lang="en-US" sz="1200" b="0" i="0" u="none" strike="noStrike">
                          <a:solidFill>
                            <a:srgbClr val="FFFFFF"/>
                          </a:solidFill>
                          <a:latin typeface="Arial" pitchFamily="34" charset="0"/>
                          <a:cs typeface="Arial" pitchFamily="34" charset="0"/>
                        </a:rPr>
                        <a:t>2018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a:solidFill>
                            <a:srgbClr val="FFFFFF"/>
                          </a:solidFill>
                          <a:latin typeface="Arial" pitchFamily="34" charset="0"/>
                          <a:cs typeface="Arial" pitchFamily="34" charset="0"/>
                        </a:rPr>
                        <a:t>2019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a:solidFill>
                            <a:srgbClr val="FFFFFF"/>
                          </a:solidFill>
                          <a:latin typeface="Arial" pitchFamily="34" charset="0"/>
                          <a:cs typeface="Arial" pitchFamily="34" charset="0"/>
                        </a:rPr>
                        <a:t>2018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2019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220392">
                <a:tc rowSpan="3">
                  <a:txBody>
                    <a:bodyPr/>
                    <a:lstStyle/>
                    <a:p>
                      <a:pPr algn="ctr" fontAlgn="ctr"/>
                      <a:r>
                        <a:rPr lang="mk-MK" sz="1200" b="0" i="0" u="none" strike="noStrike" dirty="0">
                          <a:solidFill>
                            <a:srgbClr val="000000"/>
                          </a:solidFill>
                          <a:latin typeface="Arial" pitchFamily="34" charset="0"/>
                          <a:cs typeface="Arial" pitchFamily="34" charset="0"/>
                        </a:rPr>
                        <a:t>Д4 - </a:t>
                      </a:r>
                      <a:r>
                        <a:rPr lang="mk-MK" sz="1200" b="0" i="0" u="none" strike="noStrike" dirty="0" err="1">
                          <a:solidFill>
                            <a:srgbClr val="000000"/>
                          </a:solidFill>
                          <a:latin typeface="Arial" pitchFamily="34" charset="0"/>
                          <a:cs typeface="Arial" pitchFamily="34" charset="0"/>
                        </a:rPr>
                        <a:t>Боскија</a:t>
                      </a:r>
                      <a:endParaRPr lang="mk-MK" sz="12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a:t>
                      </a:r>
                      <a:r>
                        <a:rPr lang="mk-MK" sz="1200" b="1" i="1" u="none" strike="noStrike" dirty="0" smtClean="0">
                          <a:solidFill>
                            <a:schemeClr val="accent1">
                              <a:lumMod val="75000"/>
                            </a:schemeClr>
                          </a:solidFill>
                          <a:latin typeface="Arial" pitchFamily="34" charset="0"/>
                          <a:cs typeface="Arial" pitchFamily="34" charset="0"/>
                        </a:rPr>
                        <a:t>Канал Вис</a:t>
                      </a:r>
                      <a:endParaRPr lang="mk-MK" sz="1200" b="1" i="1" u="none" strike="noStrike" dirty="0">
                        <a:solidFill>
                          <a:schemeClr val="accent1">
                            <a:lumMod val="75000"/>
                          </a:schemeClr>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4.87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8.21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4.80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7.0</a:t>
                      </a:r>
                      <a:r>
                        <a:rPr lang="mk-MK" sz="1200" b="0" i="0" u="none" strike="noStrike" dirty="0" smtClean="0">
                          <a:solidFill>
                            <a:srgbClr val="000000"/>
                          </a:solidFill>
                          <a:latin typeface="Arial" pitchFamily="34" charset="0"/>
                          <a:cs typeface="Arial" pitchFamily="34" charset="0"/>
                        </a:rPr>
                        <a:t>9</a:t>
                      </a:r>
                      <a:endParaRPr lang="en-US" sz="1200" b="0"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211996">
                <a:tc vMerge="1">
                  <a:txBody>
                    <a:bodyPr/>
                    <a:lstStyle/>
                    <a:p>
                      <a:endParaRPr lang="en-US"/>
                    </a:p>
                  </a:txBody>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Кобра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211996">
                <a:tc vMerge="1">
                  <a:txBody>
                    <a:bodyPr/>
                    <a:lstStyle/>
                    <a:p>
                      <a:endParaRPr lang="en-US"/>
                    </a:p>
                  </a:txBody>
                  <a:tcPr/>
                </a:tc>
                <a:tc>
                  <a:txBody>
                    <a:bodyPr/>
                    <a:lstStyle/>
                    <a:p>
                      <a:pPr algn="ctr" fontAlgn="b"/>
                      <a:r>
                        <a:rPr lang="mk-MK" sz="1200" b="0" i="0" u="none" strike="noStrike" dirty="0">
                          <a:solidFill>
                            <a:srgbClr val="FFFFFF"/>
                          </a:solidFill>
                          <a:latin typeface="Arial" pitchFamily="34" charset="0"/>
                          <a:cs typeface="Arial" pitchFamily="34" charset="0"/>
                        </a:rPr>
                        <a:t>вкупно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7.87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10.79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7.42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4"/>
                  </a:ext>
                </a:extLst>
              </a:tr>
              <a:tr h="211996">
                <a:tc rowSpan="2">
                  <a:txBody>
                    <a:bodyPr/>
                    <a:lstStyle/>
                    <a:p>
                      <a:pPr algn="ctr" fontAlgn="ctr"/>
                      <a:r>
                        <a:rPr lang="mk-MK" sz="1200" b="0" i="0" u="none" strike="noStrike" dirty="0">
                          <a:solidFill>
                            <a:srgbClr val="000000"/>
                          </a:solidFill>
                          <a:latin typeface="Arial" pitchFamily="34" charset="0"/>
                          <a:cs typeface="Arial" pitchFamily="34" charset="0"/>
                        </a:rPr>
                        <a:t>Д5 - Пелистер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Тера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7.04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r h="220392">
                <a:tc vMerge="1">
                  <a:txBody>
                    <a:bodyPr/>
                    <a:lstStyle/>
                    <a:p>
                      <a:endParaRPr lang="en-US"/>
                    </a:p>
                  </a:txBody>
                  <a:tcPr/>
                </a:tc>
                <a:tc>
                  <a:txBody>
                    <a:bodyPr/>
                    <a:lstStyle/>
                    <a:p>
                      <a:pPr algn="ctr" fontAlgn="b"/>
                      <a:r>
                        <a:rPr lang="mk-MK" sz="1200" b="0" i="0" u="none" strike="noStrike" dirty="0">
                          <a:solidFill>
                            <a:srgbClr val="FFFFFF"/>
                          </a:solidFill>
                          <a:latin typeface="Arial" pitchFamily="34" charset="0"/>
                          <a:cs typeface="Arial" pitchFamily="34" charset="0"/>
                        </a:rPr>
                        <a:t>вкупно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7.04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11.57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2.32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6"/>
                  </a:ext>
                </a:extLst>
              </a:tr>
              <a:tr h="230886">
                <a:tc rowSpan="2">
                  <a:txBody>
                    <a:bodyPr/>
                    <a:lstStyle/>
                    <a:p>
                      <a:pPr algn="ctr" fontAlgn="ctr"/>
                      <a:r>
                        <a:rPr lang="mk-MK" sz="1200" b="0" i="0" u="none" strike="noStrike" dirty="0">
                          <a:solidFill>
                            <a:srgbClr val="000000"/>
                          </a:solidFill>
                          <a:latin typeface="Arial" pitchFamily="34" charset="0"/>
                          <a:cs typeface="Arial" pitchFamily="34" charset="0"/>
                        </a:rPr>
                        <a:t>Д6 - </a:t>
                      </a:r>
                      <a:r>
                        <a:rPr lang="mk-MK" sz="1200" b="0" i="0" u="none" strike="noStrike" dirty="0" smtClean="0">
                          <a:solidFill>
                            <a:srgbClr val="000000"/>
                          </a:solidFill>
                          <a:latin typeface="Arial" pitchFamily="34" charset="0"/>
                          <a:cs typeface="Arial" pitchFamily="34" charset="0"/>
                        </a:rPr>
                        <a:t>Мали </a:t>
                      </a:r>
                      <a:r>
                        <a:rPr lang="mk-MK" sz="1200" b="0" i="0" u="none" strike="noStrike" dirty="0" err="1">
                          <a:solidFill>
                            <a:srgbClr val="000000"/>
                          </a:solidFill>
                          <a:latin typeface="Arial" pitchFamily="34" charset="0"/>
                          <a:cs typeface="Arial" pitchFamily="34" charset="0"/>
                        </a:rPr>
                        <a:t>Влај</a:t>
                      </a:r>
                      <a:endParaRPr lang="mk-MK" sz="12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5.14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6.84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6.73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230886">
                <a:tc vMerge="1">
                  <a:txBody>
                    <a:bodyPr/>
                    <a:lstStyle/>
                    <a:p>
                      <a:endParaRPr lang="en-US"/>
                    </a:p>
                  </a:txBody>
                  <a:tcPr/>
                </a:tc>
                <a:tc>
                  <a:txBody>
                    <a:bodyPr/>
                    <a:lstStyle/>
                    <a:p>
                      <a:pPr algn="ctr" fontAlgn="b"/>
                      <a:r>
                        <a:rPr lang="mk-MK" sz="1200" b="0" i="0" u="none" strike="noStrike" dirty="0">
                          <a:solidFill>
                            <a:srgbClr val="FFFFFF"/>
                          </a:solidFill>
                          <a:latin typeface="Arial" pitchFamily="34" charset="0"/>
                          <a:cs typeface="Arial" pitchFamily="34" charset="0"/>
                        </a:rPr>
                        <a:t>вкупно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5.14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6.84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6.73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8"/>
                  </a:ext>
                </a:extLst>
              </a:tr>
              <a:tr h="230886">
                <a:tc rowSpan="2">
                  <a:txBody>
                    <a:bodyPr/>
                    <a:lstStyle/>
                    <a:p>
                      <a:pPr algn="ctr" fontAlgn="ctr"/>
                      <a:r>
                        <a:rPr lang="mk-MK" sz="1200" b="0" i="0" u="none" strike="noStrike" dirty="0">
                          <a:solidFill>
                            <a:srgbClr val="000000"/>
                          </a:solidFill>
                          <a:latin typeface="Arial" pitchFamily="34" charset="0"/>
                          <a:cs typeface="Arial" pitchFamily="34" charset="0"/>
                        </a:rPr>
                        <a:t>Д7 - Стогово</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Телевизија 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9"/>
                  </a:ext>
                </a:extLst>
              </a:tr>
              <a:tr h="230886">
                <a:tc vMerge="1">
                  <a:txBody>
                    <a:bodyPr/>
                    <a:lstStyle/>
                    <a:p>
                      <a:endParaRPr lang="en-US"/>
                    </a:p>
                  </a:txBody>
                  <a:tcPr/>
                </a:tc>
                <a:tc>
                  <a:txBody>
                    <a:bodyPr/>
                    <a:lstStyle/>
                    <a:p>
                      <a:pPr algn="ctr" fontAlgn="b"/>
                      <a:r>
                        <a:rPr lang="mk-MK" sz="1200" b="0" i="0" u="none" strike="noStrike" dirty="0">
                          <a:solidFill>
                            <a:srgbClr val="FFFFFF"/>
                          </a:solidFill>
                          <a:latin typeface="Arial" pitchFamily="34" charset="0"/>
                          <a:cs typeface="Arial" pitchFamily="34" charset="0"/>
                        </a:rPr>
                        <a:t>вкупно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smtClean="0">
                          <a:solidFill>
                            <a:schemeClr val="bg1"/>
                          </a:solidFill>
                          <a:latin typeface="Arial" pitchFamily="34" charset="0"/>
                          <a:cs typeface="Arial" pitchFamily="34" charset="0"/>
                        </a:rPr>
                        <a:t>0.02</a:t>
                      </a:r>
                      <a:r>
                        <a:rPr lang="en-US" sz="1200" b="0" i="0" u="none" strike="noStrike" dirty="0">
                          <a:solidFill>
                            <a:schemeClr val="bg1"/>
                          </a:solidFill>
                          <a:latin typeface="Arial" pitchFamily="34" charset="0"/>
                          <a:cs typeface="Arial"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chemeClr val="bg1"/>
                          </a:solidFill>
                          <a:latin typeface="Arial" pitchFamily="34" charset="0"/>
                          <a:cs typeface="Arial" pitchFamily="34" charset="0"/>
                        </a:rPr>
                        <a:t>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smtClean="0">
                          <a:solidFill>
                            <a:schemeClr val="bg1"/>
                          </a:solidFill>
                          <a:latin typeface="Arial" pitchFamily="34" charset="0"/>
                          <a:cs typeface="Arial" pitchFamily="34" charset="0"/>
                        </a:rPr>
                        <a:t>0.02</a:t>
                      </a:r>
                      <a:r>
                        <a:rPr lang="en-US" sz="1200" b="0" i="0" u="none" strike="noStrike" dirty="0">
                          <a:solidFill>
                            <a:schemeClr val="bg1"/>
                          </a:solidFill>
                          <a:latin typeface="Arial" pitchFamily="34" charset="0"/>
                          <a:cs typeface="Arial"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a:solidFill>
                            <a:srgbClr val="FFFFFF"/>
                          </a:solidFill>
                          <a:latin typeface="Arial" pitchFamily="34" charset="0"/>
                          <a:cs typeface="Arial" pitchFamily="34" charset="0"/>
                        </a:rPr>
                        <a:t>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10"/>
                  </a:ext>
                </a:extLst>
              </a:tr>
              <a:tr h="335835">
                <a:tc rowSpan="6">
                  <a:txBody>
                    <a:bodyPr/>
                    <a:lstStyle/>
                    <a:p>
                      <a:pPr algn="ctr" fontAlgn="ctr"/>
                      <a:r>
                        <a:rPr lang="mk-MK" sz="1200" b="0" i="0" u="none" strike="noStrike" dirty="0">
                          <a:solidFill>
                            <a:srgbClr val="000000"/>
                          </a:solidFill>
                          <a:latin typeface="Arial" pitchFamily="34" charset="0"/>
                          <a:cs typeface="Arial" pitchFamily="34" charset="0"/>
                        </a:rPr>
                        <a:t>Д8 - Попова Шапка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a:t>
                      </a:r>
                      <a:r>
                        <a:rPr lang="mk-MK" sz="1200" b="1" i="1" u="none" strike="noStrike" dirty="0" err="1">
                          <a:solidFill>
                            <a:schemeClr val="accent1">
                              <a:lumMod val="75000"/>
                            </a:schemeClr>
                          </a:solidFill>
                          <a:latin typeface="Arial" pitchFamily="34" charset="0"/>
                          <a:cs typeface="Arial" pitchFamily="34" charset="0"/>
                        </a:rPr>
                        <a:t>Кисс</a:t>
                      </a:r>
                      <a:endParaRPr lang="mk-MK" sz="1200" b="1" i="1" u="none" strike="noStrike" dirty="0">
                        <a:solidFill>
                          <a:schemeClr val="accent1">
                            <a:lumMod val="75000"/>
                          </a:schemeClr>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1"/>
                  </a:ext>
                </a:extLst>
              </a:tr>
              <a:tr h="220392">
                <a:tc vMerge="1">
                  <a:txBody>
                    <a:bodyPr/>
                    <a:lstStyle/>
                    <a:p>
                      <a:endParaRPr lang="en-US"/>
                    </a:p>
                  </a:txBody>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a:t>
                      </a:r>
                      <a:r>
                        <a:rPr lang="mk-MK" sz="1200" b="1" i="1" u="none" strike="noStrike" dirty="0" err="1">
                          <a:solidFill>
                            <a:schemeClr val="accent1">
                              <a:lumMod val="75000"/>
                            </a:schemeClr>
                          </a:solidFill>
                          <a:latin typeface="Arial" pitchFamily="34" charset="0"/>
                          <a:cs typeface="Arial" pitchFamily="34" charset="0"/>
                        </a:rPr>
                        <a:t>Коха</a:t>
                      </a:r>
                      <a:endParaRPr lang="mk-MK" sz="1200" b="1" i="1" u="none" strike="noStrike" dirty="0">
                        <a:solidFill>
                          <a:schemeClr val="accent1">
                            <a:lumMod val="75000"/>
                          </a:schemeClr>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7.79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5.35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7.35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2"/>
                  </a:ext>
                </a:extLst>
              </a:tr>
              <a:tr h="220392">
                <a:tc vMerge="1">
                  <a:txBody>
                    <a:bodyPr/>
                    <a:lstStyle/>
                    <a:p>
                      <a:endParaRPr lang="en-US"/>
                    </a:p>
                  </a:txBody>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Полог</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3"/>
                  </a:ext>
                </a:extLst>
              </a:tr>
              <a:tr h="230886">
                <a:tc vMerge="1">
                  <a:txBody>
                    <a:bodyPr/>
                    <a:lstStyle/>
                    <a:p>
                      <a:endParaRPr lang="en-US"/>
                    </a:p>
                  </a:txBody>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a:t>
                      </a:r>
                      <a:r>
                        <a:rPr lang="mk-MK" sz="1200" b="1" i="1" u="none" strike="noStrike" dirty="0" err="1">
                          <a:solidFill>
                            <a:schemeClr val="accent1">
                              <a:lumMod val="75000"/>
                            </a:schemeClr>
                          </a:solidFill>
                          <a:latin typeface="Arial" pitchFamily="34" charset="0"/>
                          <a:cs typeface="Arial" pitchFamily="34" charset="0"/>
                        </a:rPr>
                        <a:t>Топестрада</a:t>
                      </a:r>
                      <a:endParaRPr lang="mk-MK" sz="1200" b="1" i="1" u="none" strike="noStrike" dirty="0">
                        <a:solidFill>
                          <a:schemeClr val="accent1">
                            <a:lumMod val="75000"/>
                          </a:schemeClr>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4"/>
                  </a:ext>
                </a:extLst>
              </a:tr>
              <a:tr h="220392">
                <a:tc vMerge="1">
                  <a:txBody>
                    <a:bodyPr/>
                    <a:lstStyle/>
                    <a:p>
                      <a:endParaRPr lang="en-US"/>
                    </a:p>
                  </a:txBody>
                  <a:tcPr/>
                </a:tc>
                <a:tc>
                  <a:txBody>
                    <a:bodyPr/>
                    <a:lstStyle/>
                    <a:p>
                      <a:pPr algn="l" fontAlgn="b"/>
                      <a:r>
                        <a:rPr lang="mk-MK" sz="1200" b="1" i="1" u="none" strike="noStrike" dirty="0">
                          <a:solidFill>
                            <a:schemeClr val="accent1">
                              <a:lumMod val="75000"/>
                            </a:schemeClr>
                          </a:solidFill>
                          <a:latin typeface="Arial" pitchFamily="34" charset="0"/>
                          <a:cs typeface="Arial" pitchFamily="34" charset="0"/>
                        </a:rPr>
                        <a:t>ТВ </a:t>
                      </a:r>
                      <a:r>
                        <a:rPr lang="mk-MK" sz="1200" b="1" i="1" u="none" strike="noStrike" dirty="0" err="1">
                          <a:solidFill>
                            <a:schemeClr val="accent1">
                              <a:lumMod val="75000"/>
                            </a:schemeClr>
                          </a:solidFill>
                          <a:latin typeface="Arial" pitchFamily="34" charset="0"/>
                          <a:cs typeface="Arial" pitchFamily="34" charset="0"/>
                        </a:rPr>
                        <a:t>Кисс</a:t>
                      </a:r>
                      <a:r>
                        <a:rPr lang="mk-MK" sz="1200" b="1" i="1" u="none" strike="noStrike" dirty="0">
                          <a:solidFill>
                            <a:schemeClr val="accent1">
                              <a:lumMod val="75000"/>
                            </a:schemeClr>
                          </a:solidFill>
                          <a:latin typeface="Arial" pitchFamily="34" charset="0"/>
                          <a:cs typeface="Arial" pitchFamily="34" charset="0"/>
                        </a:rPr>
                        <a:t>&amp;Менада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5"/>
                  </a:ext>
                </a:extLst>
              </a:tr>
              <a:tr h="211996">
                <a:tc vMerge="1">
                  <a:txBody>
                    <a:bodyPr/>
                    <a:lstStyle/>
                    <a:p>
                      <a:endParaRPr lang="en-US"/>
                    </a:p>
                  </a:txBody>
                  <a:tcPr/>
                </a:tc>
                <a:tc>
                  <a:txBody>
                    <a:bodyPr/>
                    <a:lstStyle/>
                    <a:p>
                      <a:pPr algn="ctr" fontAlgn="b"/>
                      <a:r>
                        <a:rPr lang="mk-MK" sz="1200" b="0" i="0" u="none" strike="noStrike" dirty="0">
                          <a:solidFill>
                            <a:srgbClr val="FFFFFF"/>
                          </a:solidFill>
                          <a:latin typeface="Arial" pitchFamily="34" charset="0"/>
                          <a:cs typeface="Arial" pitchFamily="34" charset="0"/>
                        </a:rPr>
                        <a:t>вкупно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mk-MK" sz="1200" b="0" i="0" u="none" strike="noStrike" dirty="0" smtClean="0">
                          <a:solidFill>
                            <a:srgbClr val="FFFFFF"/>
                          </a:solidFill>
                          <a:latin typeface="Arial" pitchFamily="34" charset="0"/>
                          <a:cs typeface="Arial" pitchFamily="34" charset="0"/>
                        </a:rPr>
                        <a:t>10.60</a:t>
                      </a:r>
                      <a:endParaRPr lang="en-US" sz="1200" b="0" i="0" u="none" strike="noStrike" dirty="0">
                        <a:solidFill>
                          <a:srgbClr val="FFFFFF"/>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smtClean="0">
                          <a:solidFill>
                            <a:srgbClr val="FFFFFF"/>
                          </a:solidFill>
                          <a:latin typeface="Arial" pitchFamily="34" charset="0"/>
                          <a:cs typeface="Arial" pitchFamily="34" charset="0"/>
                        </a:rPr>
                        <a:t>10.</a:t>
                      </a:r>
                      <a:r>
                        <a:rPr lang="mk-MK" sz="1200" b="0" i="0" u="none" strike="noStrike" dirty="0" smtClean="0">
                          <a:solidFill>
                            <a:srgbClr val="FFFFFF"/>
                          </a:solidFill>
                          <a:latin typeface="Arial" pitchFamily="34" charset="0"/>
                          <a:cs typeface="Arial" pitchFamily="34" charset="0"/>
                        </a:rPr>
                        <a:t>76</a:t>
                      </a:r>
                      <a:endParaRPr lang="en-US" sz="1200" b="0" i="0" u="none" strike="noStrike" dirty="0">
                        <a:solidFill>
                          <a:srgbClr val="FFFFFF"/>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mk-MK" sz="1200" b="0" i="0" u="none" strike="noStrike" dirty="0" smtClean="0">
                          <a:solidFill>
                            <a:srgbClr val="FFFFFF"/>
                          </a:solidFill>
                          <a:latin typeface="Arial" pitchFamily="34" charset="0"/>
                          <a:cs typeface="Arial" pitchFamily="34" charset="0"/>
                        </a:rPr>
                        <a:t>9.15</a:t>
                      </a:r>
                      <a:endParaRPr lang="en-US" sz="1200" b="0" i="0" u="none" strike="noStrike" dirty="0">
                        <a:solidFill>
                          <a:srgbClr val="FFFFFF"/>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r" fontAlgn="b"/>
                      <a:r>
                        <a:rPr lang="en-US" sz="1200" b="0" i="0" u="none" strike="noStrike" dirty="0" smtClean="0">
                          <a:solidFill>
                            <a:srgbClr val="FFFFFF"/>
                          </a:solidFill>
                          <a:latin typeface="Arial" pitchFamily="34" charset="0"/>
                          <a:cs typeface="Arial" pitchFamily="34" charset="0"/>
                        </a:rPr>
                        <a:t>9.</a:t>
                      </a:r>
                      <a:r>
                        <a:rPr lang="mk-MK" sz="1200" b="0" i="0" u="none" strike="noStrike" dirty="0" smtClean="0">
                          <a:solidFill>
                            <a:srgbClr val="FFFFFF"/>
                          </a:solidFill>
                          <a:latin typeface="Arial" pitchFamily="34" charset="0"/>
                          <a:cs typeface="Arial" pitchFamily="34" charset="0"/>
                        </a:rPr>
                        <a:t>61</a:t>
                      </a:r>
                      <a:endParaRPr lang="en-US" sz="1200" b="0" i="0" u="none" strike="noStrike" dirty="0">
                        <a:solidFill>
                          <a:srgbClr val="FFFFFF"/>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16"/>
                  </a:ext>
                </a:extLst>
              </a:tr>
            </a:tbl>
          </a:graphicData>
        </a:graphic>
      </p:graphicFrame>
      <p:sp>
        <p:nvSpPr>
          <p:cNvPr id="14337" name="Rectangle 1"/>
          <p:cNvSpPr>
            <a:spLocks noChangeArrowheads="1"/>
          </p:cNvSpPr>
          <p:nvPr/>
        </p:nvSpPr>
        <p:spPr bwMode="auto">
          <a:xfrm>
            <a:off x="1103312" y="993458"/>
            <a:ext cx="9982200" cy="435976"/>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lvl="0" algn="ctr" defTabSz="914400" fontAlgn="base">
              <a:spcBef>
                <a:spcPct val="0"/>
              </a:spcBef>
              <a:spcAft>
                <a:spcPct val="0"/>
              </a:spcAft>
            </a:pPr>
            <a:r>
              <a:rPr kumimoji="0" lang="mk-MK" sz="10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Вкупни приходи</a:t>
            </a:r>
            <a:r>
              <a:rPr kumimoji="0" lang="mk-MK" sz="1000" b="1" i="0" u="none" strike="noStrike" cap="none" normalizeH="0" dirty="0" smtClean="0">
                <a:ln>
                  <a:noFill/>
                </a:ln>
                <a:solidFill>
                  <a:schemeClr val="accent1">
                    <a:lumMod val="75000"/>
                  </a:schemeClr>
                </a:solidFill>
                <a:effectLst/>
                <a:latin typeface="Arial" pitchFamily="34" charset="0"/>
                <a:ea typeface="Times New Roman" pitchFamily="18" charset="0"/>
                <a:cs typeface="Arial" pitchFamily="34" charset="0"/>
              </a:rPr>
              <a:t> </a:t>
            </a:r>
            <a:r>
              <a:rPr lang="mk-MK" sz="1000" b="1" dirty="0" smtClean="0">
                <a:solidFill>
                  <a:schemeClr val="accent1">
                    <a:lumMod val="75000"/>
                  </a:schemeClr>
                </a:solidFill>
                <a:latin typeface="Arial" pitchFamily="34" charset="0"/>
                <a:ea typeface="Times New Roman" pitchFamily="18" charset="0"/>
                <a:cs typeface="Arial" pitchFamily="34" charset="0"/>
              </a:rPr>
              <a:t>и </a:t>
            </a:r>
            <a:r>
              <a:rPr kumimoji="0" lang="mk-MK" sz="10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приходи од реклами н</a:t>
            </a:r>
            <a:r>
              <a:rPr kumimoji="0" lang="mk-MK" sz="1000" b="1" i="0" u="none" strike="noStrike" cap="none" normalizeH="0" baseline="0" dirty="0" smtClean="0" bmk="">
                <a:ln>
                  <a:noFill/>
                </a:ln>
                <a:solidFill>
                  <a:schemeClr val="accent1">
                    <a:lumMod val="75000"/>
                  </a:schemeClr>
                </a:solidFill>
                <a:effectLst/>
                <a:latin typeface="Arial" pitchFamily="34" charset="0"/>
                <a:ea typeface="Times New Roman" pitchFamily="18" charset="0"/>
                <a:cs typeface="Arial" pitchFamily="34" charset="0"/>
              </a:rPr>
              <a:t>а</a:t>
            </a:r>
            <a:endParaRPr kumimoji="0" lang="en-US" sz="1000" b="1" i="0" u="none" strike="noStrike" cap="none" normalizeH="0" baseline="0" dirty="0" smtClean="0" bmk="">
              <a:ln>
                <a:noFill/>
              </a:ln>
              <a:solidFill>
                <a:schemeClr val="accent1">
                  <a:lumMod val="75000"/>
                </a:schemeClr>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mk-MK" sz="1000" b="1" i="0" u="none" strike="noStrike" cap="none" normalizeH="0" baseline="0" dirty="0" smtClean="0" bmk="">
                <a:ln>
                  <a:noFill/>
                </a:ln>
                <a:solidFill>
                  <a:schemeClr val="accent1">
                    <a:lumMod val="75000"/>
                  </a:schemeClr>
                </a:solidFill>
                <a:effectLst/>
                <a:latin typeface="Arial" pitchFamily="34" charset="0"/>
                <a:ea typeface="Times New Roman" pitchFamily="18" charset="0"/>
                <a:cs typeface="Arial" pitchFamily="34" charset="0"/>
              </a:rPr>
              <a:t>телевизиите на регионално ниво</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31</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7012" y="1066800"/>
            <a:ext cx="5638800" cy="2862322"/>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Во анализираната година регионалните телевизии потрошиле 79,47 милиони денари. Највисоки биле трошоците на ТВ Тера – 9,92 милиони денари и ТВ Ера – 9,89 милиони денари, а најниски на ТВ </a:t>
            </a:r>
            <a:r>
              <a:rPr lang="mk-MK" sz="1200" dirty="0" err="1" smtClean="0">
                <a:latin typeface="Arial" pitchFamily="34" charset="0"/>
                <a:cs typeface="Arial" pitchFamily="34" charset="0"/>
              </a:rPr>
              <a:t>Кисс</a:t>
            </a:r>
            <a:r>
              <a:rPr lang="mk-MK" sz="1200" dirty="0" smtClean="0">
                <a:latin typeface="Arial" pitchFamily="34" charset="0"/>
                <a:cs typeface="Arial" pitchFamily="34" charset="0"/>
              </a:rPr>
              <a:t> </a:t>
            </a:r>
            <a:r>
              <a:rPr lang="en-US" sz="1200" dirty="0" smtClean="0">
                <a:latin typeface="Arial" pitchFamily="34" charset="0"/>
                <a:cs typeface="Arial" pitchFamily="34" charset="0"/>
              </a:rPr>
              <a:t>&amp; </a:t>
            </a:r>
            <a:r>
              <a:rPr lang="mk-MK" sz="1200" dirty="0" smtClean="0">
                <a:latin typeface="Arial" pitchFamily="34" charset="0"/>
                <a:cs typeface="Arial" pitchFamily="34" charset="0"/>
              </a:rPr>
              <a:t>Менада – 0,12 милиони денари (оваа телевизија доби дозвола за работа во ноември 2019 година).</a:t>
            </a:r>
          </a:p>
          <a:p>
            <a:pPr marL="171450" indent="-171450" algn="just">
              <a:lnSpc>
                <a:spcPct val="150000"/>
              </a:lnSpc>
              <a:buFont typeface="Arial" panose="020B0604020202020204" pitchFamily="34" charset="0"/>
              <a:buChar char="•"/>
            </a:pPr>
            <a:endParaRPr lang="mk-MK" sz="1200" dirty="0" smtClean="0">
              <a:latin typeface="Arial" pitchFamily="34" charset="0"/>
              <a:cs typeface="Arial" pitchFamily="34" charset="0"/>
            </a:endParaRPr>
          </a:p>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Според радиодифузни региони, највисоки биле трошоците што ги направиле телевизиите од регионот Д1-Црн Врв/Скопје (27,05 милиони денари), а најмалку трошоци биле направени во регионот Д7-Стогово - 2,24 милиони денари, односно трошокот кој го направила Телевизија 3.</a:t>
            </a:r>
            <a:endParaRPr lang="en-US" sz="1200" dirty="0">
              <a:latin typeface="Arial" pitchFamily="34" charset="0"/>
              <a:cs typeface="Arial" pitchFamily="34" charset="0"/>
            </a:endParaRPr>
          </a:p>
        </p:txBody>
      </p:sp>
      <p:sp>
        <p:nvSpPr>
          <p:cNvPr id="9" name="TextBox 8"/>
          <p:cNvSpPr txBox="1"/>
          <p:nvPr/>
        </p:nvSpPr>
        <p:spPr>
          <a:xfrm>
            <a:off x="227012" y="4232643"/>
            <a:ext cx="5562600" cy="612155"/>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Споредбено со минатата година помалку средства биле потрошени во регионите Д1-Црн Врв/Скопје и Д8-Попова Шапка.</a:t>
            </a:r>
            <a:endParaRPr lang="en-US" sz="1200" dirty="0">
              <a:latin typeface="Arial" pitchFamily="34" charset="0"/>
              <a:cs typeface="Arial" pitchFamily="34" charset="0"/>
            </a:endParaRPr>
          </a:p>
        </p:txBody>
      </p:sp>
      <p:graphicFrame>
        <p:nvGraphicFramePr>
          <p:cNvPr id="10" name="Chart 9"/>
          <p:cNvGraphicFramePr/>
          <p:nvPr/>
        </p:nvGraphicFramePr>
        <p:xfrm>
          <a:off x="6323012" y="1066800"/>
          <a:ext cx="5410200" cy="3733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6094412" y="4800600"/>
            <a:ext cx="5638800" cy="889154"/>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Платите и другите надоместоци на лица директно поврзани со производство на програма биле најважна ставка в</a:t>
            </a:r>
            <a:r>
              <a:rPr lang="mk-MK" sz="1200" dirty="0" smtClean="0">
                <a:latin typeface="Arial" pitchFamily="34" charset="0"/>
                <a:cs typeface="Arial" pitchFamily="34" charset="0"/>
              </a:rPr>
              <a:t>о структурата на трошоците. За нив биле потрошени вкупно 34,41 милион денари. </a:t>
            </a:r>
            <a:endParaRPr lang="en-US" sz="1200" dirty="0">
              <a:latin typeface="Arial" pitchFamily="34" charset="0"/>
              <a:cs typeface="Arial" pitchFamily="34" charset="0"/>
            </a:endParaRPr>
          </a:p>
        </p:txBody>
      </p:sp>
      <p:sp>
        <p:nvSpPr>
          <p:cNvPr id="43009" name="Rectangle 1"/>
          <p:cNvSpPr>
            <a:spLocks noChangeArrowheads="1"/>
          </p:cNvSpPr>
          <p:nvPr/>
        </p:nvSpPr>
        <p:spPr bwMode="auto">
          <a:xfrm>
            <a:off x="7161212" y="762000"/>
            <a:ext cx="2969083"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sz="10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Вкупни трошоци по </a:t>
            </a:r>
            <a:r>
              <a:rPr kumimoji="0" lang="mk-MK" sz="1000" b="1" i="0" u="none" strike="noStrike" cap="none" normalizeH="0" baseline="0" dirty="0" err="1" smtClean="0">
                <a:ln>
                  <a:noFill/>
                </a:ln>
                <a:solidFill>
                  <a:schemeClr val="accent1">
                    <a:lumMod val="75000"/>
                  </a:schemeClr>
                </a:solidFill>
                <a:effectLst/>
                <a:latin typeface="Arial" pitchFamily="34" charset="0"/>
                <a:ea typeface="Times New Roman" pitchFamily="18" charset="0"/>
                <a:cs typeface="Arial" pitchFamily="34" charset="0"/>
              </a:rPr>
              <a:t>радиодифузни</a:t>
            </a:r>
            <a:r>
              <a:rPr kumimoji="0" lang="mk-MK" sz="10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 региони</a:t>
            </a:r>
            <a:endParaRPr kumimoji="0" lang="mk-MK" sz="18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32</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nvGraphicFramePr>
        <p:xfrm>
          <a:off x="989012" y="1600200"/>
          <a:ext cx="9829796" cy="4084948"/>
        </p:xfrm>
        <a:graphic>
          <a:graphicData uri="http://schemas.openxmlformats.org/drawingml/2006/table">
            <a:tbl>
              <a:tblPr/>
              <a:tblGrid>
                <a:gridCol w="3280345">
                  <a:extLst>
                    <a:ext uri="{9D8B030D-6E8A-4147-A177-3AD203B41FA5}">
                      <a16:colId xmlns:a16="http://schemas.microsoft.com/office/drawing/2014/main" val="20000"/>
                    </a:ext>
                  </a:extLst>
                </a:gridCol>
                <a:gridCol w="797619">
                  <a:extLst>
                    <a:ext uri="{9D8B030D-6E8A-4147-A177-3AD203B41FA5}">
                      <a16:colId xmlns:a16="http://schemas.microsoft.com/office/drawing/2014/main" val="20001"/>
                    </a:ext>
                  </a:extLst>
                </a:gridCol>
                <a:gridCol w="718979">
                  <a:extLst>
                    <a:ext uri="{9D8B030D-6E8A-4147-A177-3AD203B41FA5}">
                      <a16:colId xmlns:a16="http://schemas.microsoft.com/office/drawing/2014/main" val="20002"/>
                    </a:ext>
                  </a:extLst>
                </a:gridCol>
                <a:gridCol w="718979">
                  <a:extLst>
                    <a:ext uri="{9D8B030D-6E8A-4147-A177-3AD203B41FA5}">
                      <a16:colId xmlns:a16="http://schemas.microsoft.com/office/drawing/2014/main" val="20003"/>
                    </a:ext>
                  </a:extLst>
                </a:gridCol>
                <a:gridCol w="718979">
                  <a:extLst>
                    <a:ext uri="{9D8B030D-6E8A-4147-A177-3AD203B41FA5}">
                      <a16:colId xmlns:a16="http://schemas.microsoft.com/office/drawing/2014/main" val="20004"/>
                    </a:ext>
                  </a:extLst>
                </a:gridCol>
                <a:gridCol w="718979">
                  <a:extLst>
                    <a:ext uri="{9D8B030D-6E8A-4147-A177-3AD203B41FA5}">
                      <a16:colId xmlns:a16="http://schemas.microsoft.com/office/drawing/2014/main" val="20005"/>
                    </a:ext>
                  </a:extLst>
                </a:gridCol>
                <a:gridCol w="718979">
                  <a:extLst>
                    <a:ext uri="{9D8B030D-6E8A-4147-A177-3AD203B41FA5}">
                      <a16:colId xmlns:a16="http://schemas.microsoft.com/office/drawing/2014/main" val="20006"/>
                    </a:ext>
                  </a:extLst>
                </a:gridCol>
                <a:gridCol w="718979">
                  <a:extLst>
                    <a:ext uri="{9D8B030D-6E8A-4147-A177-3AD203B41FA5}">
                      <a16:colId xmlns:a16="http://schemas.microsoft.com/office/drawing/2014/main" val="20007"/>
                    </a:ext>
                  </a:extLst>
                </a:gridCol>
                <a:gridCol w="718979">
                  <a:extLst>
                    <a:ext uri="{9D8B030D-6E8A-4147-A177-3AD203B41FA5}">
                      <a16:colId xmlns:a16="http://schemas.microsoft.com/office/drawing/2014/main" val="20008"/>
                    </a:ext>
                  </a:extLst>
                </a:gridCol>
                <a:gridCol w="718979">
                  <a:extLst>
                    <a:ext uri="{9D8B030D-6E8A-4147-A177-3AD203B41FA5}">
                      <a16:colId xmlns:a16="http://schemas.microsoft.com/office/drawing/2014/main" val="20009"/>
                    </a:ext>
                  </a:extLst>
                </a:gridCol>
              </a:tblGrid>
              <a:tr h="297288">
                <a:tc>
                  <a:txBody>
                    <a:bodyPr/>
                    <a:lstStyle/>
                    <a:p>
                      <a:pPr algn="l" fontAlgn="b"/>
                      <a:r>
                        <a:rPr lang="en-US" sz="1200" b="1" i="0" u="none" strike="noStrike" dirty="0">
                          <a:solidFill>
                            <a:srgbClr val="FFFFFF"/>
                          </a:solidFill>
                          <a:latin typeface="Arial" pitchFamily="34" charset="0"/>
                          <a:cs typeface="Arial" pitchFamily="34" charset="0"/>
                        </a:rPr>
                        <a:t> </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ctr" fontAlgn="b"/>
                      <a:r>
                        <a:rPr lang="mk-MK" sz="1200" b="0" i="0" u="none" strike="noStrike" dirty="0">
                          <a:solidFill>
                            <a:srgbClr val="FFFFFF"/>
                          </a:solidFill>
                          <a:latin typeface="Arial" pitchFamily="34" charset="0"/>
                          <a:cs typeface="Arial" pitchFamily="34" charset="0"/>
                        </a:rPr>
                        <a:t>Д1-Скопје</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ctr" fontAlgn="b"/>
                      <a:r>
                        <a:rPr lang="mk-MK" sz="1200" b="0" i="0" u="none" strike="noStrike" dirty="0">
                          <a:solidFill>
                            <a:srgbClr val="FFFFFF"/>
                          </a:solidFill>
                          <a:latin typeface="Arial" pitchFamily="34" charset="0"/>
                          <a:cs typeface="Arial" pitchFamily="34" charset="0"/>
                        </a:rPr>
                        <a:t>Д1-Велес</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ctr" fontAlgn="b"/>
                      <a:r>
                        <a:rPr lang="mk-MK" sz="1200" b="0" i="0" u="none" strike="noStrike" dirty="0">
                          <a:solidFill>
                            <a:srgbClr val="FFFFFF"/>
                          </a:solidFill>
                          <a:latin typeface="Arial" pitchFamily="34" charset="0"/>
                          <a:cs typeface="Arial" pitchFamily="34" charset="0"/>
                        </a:rPr>
                        <a:t>Д2</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ctr" fontAlgn="b"/>
                      <a:r>
                        <a:rPr lang="mk-MK" sz="1200" b="0" i="0" u="none" strike="noStrike" dirty="0">
                          <a:solidFill>
                            <a:srgbClr val="FFFFFF"/>
                          </a:solidFill>
                          <a:latin typeface="Arial" pitchFamily="34" charset="0"/>
                          <a:cs typeface="Arial" pitchFamily="34" charset="0"/>
                        </a:rPr>
                        <a:t>Д3</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ctr" fontAlgn="b"/>
                      <a:r>
                        <a:rPr lang="mk-MK" sz="1200" b="0" i="0" u="none" strike="noStrike" dirty="0">
                          <a:solidFill>
                            <a:srgbClr val="FFFFFF"/>
                          </a:solidFill>
                          <a:latin typeface="Arial" pitchFamily="34" charset="0"/>
                          <a:cs typeface="Arial" pitchFamily="34" charset="0"/>
                        </a:rPr>
                        <a:t>Д4</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ctr" fontAlgn="b"/>
                      <a:r>
                        <a:rPr lang="mk-MK" sz="1200" b="0" i="0" u="none" strike="noStrike" dirty="0">
                          <a:solidFill>
                            <a:srgbClr val="FFFFFF"/>
                          </a:solidFill>
                          <a:latin typeface="Arial" pitchFamily="34" charset="0"/>
                          <a:cs typeface="Arial" pitchFamily="34" charset="0"/>
                        </a:rPr>
                        <a:t>Д5</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ctr" fontAlgn="b"/>
                      <a:r>
                        <a:rPr lang="mk-MK" sz="1200" b="0" i="0" u="none" strike="noStrike" dirty="0">
                          <a:solidFill>
                            <a:srgbClr val="FFFFFF"/>
                          </a:solidFill>
                          <a:latin typeface="Arial" pitchFamily="34" charset="0"/>
                          <a:cs typeface="Arial" pitchFamily="34" charset="0"/>
                        </a:rPr>
                        <a:t>Д6</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ctr" fontAlgn="b"/>
                      <a:r>
                        <a:rPr lang="mk-MK" sz="1200" b="0" i="0" u="none" strike="noStrike" dirty="0">
                          <a:solidFill>
                            <a:srgbClr val="FFFFFF"/>
                          </a:solidFill>
                          <a:latin typeface="Arial" pitchFamily="34" charset="0"/>
                          <a:cs typeface="Arial" pitchFamily="34" charset="0"/>
                        </a:rPr>
                        <a:t>Д7</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ctr" fontAlgn="b"/>
                      <a:r>
                        <a:rPr lang="mk-MK" sz="1200" b="0" i="0" u="none" strike="noStrike" dirty="0">
                          <a:solidFill>
                            <a:srgbClr val="FFFFFF"/>
                          </a:solidFill>
                          <a:latin typeface="Arial" pitchFamily="34" charset="0"/>
                          <a:cs typeface="Arial" pitchFamily="34" charset="0"/>
                        </a:rPr>
                        <a:t>Д8</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00"/>
                  </a:ext>
                </a:extLst>
              </a:tr>
              <a:tr h="185805">
                <a:tc>
                  <a:txBody>
                    <a:bodyPr/>
                    <a:lstStyle/>
                    <a:p>
                      <a:pPr algn="l" fontAlgn="b"/>
                      <a:r>
                        <a:rPr lang="mk-MK" sz="1200" b="0" i="0" u="none" strike="noStrike" dirty="0">
                          <a:solidFill>
                            <a:srgbClr val="000000"/>
                          </a:solidFill>
                          <a:latin typeface="Arial" pitchFamily="34" charset="0"/>
                          <a:cs typeface="Arial" pitchFamily="34" charset="0"/>
                        </a:rPr>
                        <a:t>Материјални трошоци</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1.46</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0.41</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0.69</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1.48</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0.75</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1.88</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1.42</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01"/>
                  </a:ext>
                </a:extLst>
              </a:tr>
              <a:tr h="185805">
                <a:tc>
                  <a:txBody>
                    <a:bodyPr/>
                    <a:lstStyle/>
                    <a:p>
                      <a:pPr algn="l" fontAlgn="b"/>
                      <a:r>
                        <a:rPr lang="ru-RU" sz="1200" b="0" i="0" u="none" strike="noStrike" dirty="0">
                          <a:solidFill>
                            <a:srgbClr val="000000"/>
                          </a:solidFill>
                          <a:latin typeface="Arial" pitchFamily="34" charset="0"/>
                          <a:cs typeface="Arial" pitchFamily="34" charset="0"/>
                        </a:rPr>
                        <a:t>Трошоци за набавка на програма</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0.8</a:t>
                      </a:r>
                      <a:r>
                        <a:rPr lang="mk-MK" sz="1200" b="0" i="0" u="none" strike="noStrike" dirty="0" smtClean="0">
                          <a:solidFill>
                            <a:srgbClr val="000000"/>
                          </a:solidFill>
                          <a:latin typeface="Arial" pitchFamily="34" charset="0"/>
                          <a:cs typeface="Arial" pitchFamily="34" charset="0"/>
                        </a:rPr>
                        <a:t>3</a:t>
                      </a:r>
                      <a:endParaRPr lang="en-US" sz="1200" b="0" i="0" u="none" strike="noStrike" dirty="0">
                        <a:solidFill>
                          <a:srgbClr val="000000"/>
                        </a:solidFill>
                        <a:latin typeface="Arial" pitchFamily="34" charset="0"/>
                        <a:cs typeface="Arial" pitchFamily="34" charset="0"/>
                      </a:endParaRPr>
                    </a:p>
                  </a:txBody>
                  <a:tcPr marL="9290" marR="9290" marT="9290"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0.54</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0.05</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1.40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0.24</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0.01</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extLst>
                  <a:ext uri="{0D108BD9-81ED-4DB2-BD59-A6C34878D82A}">
                    <a16:rowId xmlns:a16="http://schemas.microsoft.com/office/drawing/2014/main" val="10002"/>
                  </a:ext>
                </a:extLst>
              </a:tr>
              <a:tr h="185805">
                <a:tc>
                  <a:txBody>
                    <a:bodyPr/>
                    <a:lstStyle/>
                    <a:p>
                      <a:pPr algn="l" fontAlgn="b"/>
                      <a:r>
                        <a:rPr lang="mk-MK" sz="1200" b="0" i="0" u="none" strike="noStrike" dirty="0">
                          <a:solidFill>
                            <a:srgbClr val="000000"/>
                          </a:solidFill>
                          <a:latin typeface="Arial" pitchFamily="34" charset="0"/>
                          <a:cs typeface="Arial" pitchFamily="34" charset="0"/>
                        </a:rPr>
                        <a:t>Нематеријални трошоци (услуги)</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6.62</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0.10</a:t>
                      </a:r>
                    </a:p>
                  </a:txBody>
                  <a:tcPr marL="9290" marR="9290" marT="9290"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0.31</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0.46</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0.46</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0.07</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0.72</a:t>
                      </a:r>
                    </a:p>
                  </a:txBody>
                  <a:tcPr marL="9290" marR="9290" marT="9290" marB="0" anchor="b">
                    <a:lnL>
                      <a:noFill/>
                    </a:lnL>
                    <a:lnR>
                      <a:noFill/>
                    </a:lnR>
                    <a:lnT>
                      <a:noFill/>
                    </a:lnT>
                    <a:lnB>
                      <a:noFill/>
                    </a:lnB>
                    <a:solidFill>
                      <a:schemeClr val="bg2"/>
                    </a:solidFill>
                  </a:tcPr>
                </a:tc>
                <a:extLst>
                  <a:ext uri="{0D108BD9-81ED-4DB2-BD59-A6C34878D82A}">
                    <a16:rowId xmlns:a16="http://schemas.microsoft.com/office/drawing/2014/main" val="10003"/>
                  </a:ext>
                </a:extLst>
              </a:tr>
              <a:tr h="297288">
                <a:tc>
                  <a:txBody>
                    <a:bodyPr/>
                    <a:lstStyle/>
                    <a:p>
                      <a:pPr algn="l" fontAlgn="b"/>
                      <a:r>
                        <a:rPr lang="ru-RU" sz="1200" b="0" i="0" u="none" strike="noStrike" dirty="0">
                          <a:solidFill>
                            <a:srgbClr val="000000"/>
                          </a:solidFill>
                          <a:latin typeface="Arial" pitchFamily="34" charset="0"/>
                          <a:cs typeface="Arial" pitchFamily="34" charset="0"/>
                        </a:rPr>
                        <a:t>Плати и други надоместоци на лица директно поврзани со производство на програма</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10.83</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1.51</a:t>
                      </a:r>
                    </a:p>
                  </a:txBody>
                  <a:tcPr marL="9290" marR="9290" marT="9290"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7.34</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4.08</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3.06</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1.61</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1.98</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4.00</a:t>
                      </a:r>
                    </a:p>
                  </a:txBody>
                  <a:tcPr marL="9290" marR="9290" marT="9290" marB="0" anchor="b">
                    <a:lnL>
                      <a:noFill/>
                    </a:lnL>
                    <a:lnR>
                      <a:noFill/>
                    </a:lnR>
                    <a:lnT>
                      <a:noFill/>
                    </a:lnT>
                    <a:lnB>
                      <a:noFill/>
                    </a:lnB>
                    <a:solidFill>
                      <a:schemeClr val="bg2"/>
                    </a:solidFill>
                  </a:tcPr>
                </a:tc>
                <a:extLst>
                  <a:ext uri="{0D108BD9-81ED-4DB2-BD59-A6C34878D82A}">
                    <a16:rowId xmlns:a16="http://schemas.microsoft.com/office/drawing/2014/main" val="10004"/>
                  </a:ext>
                </a:extLst>
              </a:tr>
              <a:tr h="297288">
                <a:tc>
                  <a:txBody>
                    <a:bodyPr/>
                    <a:lstStyle/>
                    <a:p>
                      <a:pPr algn="l" fontAlgn="b"/>
                      <a:r>
                        <a:rPr lang="ru-RU" sz="1200" b="0" i="0" u="none" strike="noStrike" dirty="0">
                          <a:solidFill>
                            <a:srgbClr val="FFFFFF"/>
                          </a:solidFill>
                          <a:latin typeface="Arial" pitchFamily="34" charset="0"/>
                          <a:cs typeface="Arial" pitchFamily="34" charset="0"/>
                        </a:rPr>
                        <a:t>Директни трошоци за создавање на програмата</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18.91</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2.85</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ctr" fontAlgn="b"/>
                      <a:r>
                        <a:rPr lang="en-US" sz="1200" b="0" i="0" u="none" strike="noStrike" dirty="0">
                          <a:solidFill>
                            <a:srgbClr val="FFFFFF"/>
                          </a:solidFill>
                          <a:latin typeface="Arial" pitchFamily="34" charset="0"/>
                          <a:cs typeface="Arial" pitchFamily="34" charset="0"/>
                        </a:rPr>
                        <a:t>0.00</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8.88</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5.61</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5.67</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smtClean="0">
                          <a:solidFill>
                            <a:srgbClr val="FFFFFF"/>
                          </a:solidFill>
                          <a:latin typeface="Arial" pitchFamily="34" charset="0"/>
                          <a:cs typeface="Arial" pitchFamily="34" charset="0"/>
                        </a:rPr>
                        <a:t>4.</a:t>
                      </a:r>
                      <a:r>
                        <a:rPr lang="mk-MK" sz="1200" b="0" i="0" u="none" strike="noStrike" dirty="0" smtClean="0">
                          <a:solidFill>
                            <a:srgbClr val="FFFFFF"/>
                          </a:solidFill>
                          <a:latin typeface="Arial" pitchFamily="34" charset="0"/>
                          <a:cs typeface="Arial" pitchFamily="34" charset="0"/>
                        </a:rPr>
                        <a:t>19</a:t>
                      </a:r>
                      <a:endParaRPr lang="en-US" sz="1200" b="0" i="0" u="none" strike="noStrike" dirty="0">
                        <a:solidFill>
                          <a:srgbClr val="FFFFFF"/>
                        </a:solidFill>
                        <a:latin typeface="Arial" pitchFamily="34" charset="0"/>
                        <a:cs typeface="Arial" pitchFamily="34" charset="0"/>
                      </a:endParaRP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2.06</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6.14</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05"/>
                  </a:ext>
                </a:extLst>
              </a:tr>
              <a:tr h="436642">
                <a:tc>
                  <a:txBody>
                    <a:bodyPr/>
                    <a:lstStyle/>
                    <a:p>
                      <a:pPr algn="l" fontAlgn="b"/>
                      <a:r>
                        <a:rPr lang="ru-RU" sz="1200" b="0" i="0" u="none" strike="noStrike" dirty="0">
                          <a:solidFill>
                            <a:srgbClr val="000000"/>
                          </a:solidFill>
                          <a:latin typeface="Arial" pitchFamily="34" charset="0"/>
                          <a:cs typeface="Arial" pitchFamily="34" charset="0"/>
                        </a:rPr>
                        <a:t>Плати и други надоместоци на лица кои не се директно поврзани со производство на програма</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06"/>
                  </a:ext>
                </a:extLst>
              </a:tr>
              <a:tr h="185805">
                <a:tc>
                  <a:txBody>
                    <a:bodyPr/>
                    <a:lstStyle/>
                    <a:p>
                      <a:pPr algn="l" fontAlgn="b"/>
                      <a:r>
                        <a:rPr lang="mk-MK" sz="1200" b="0" i="0" u="none" strike="noStrike" dirty="0">
                          <a:solidFill>
                            <a:srgbClr val="000000"/>
                          </a:solidFill>
                          <a:latin typeface="Arial" pitchFamily="34" charset="0"/>
                          <a:cs typeface="Arial" pitchFamily="34" charset="0"/>
                        </a:rPr>
                        <a:t>Амортизација на опремата</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2.11</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0.05</a:t>
                      </a:r>
                    </a:p>
                  </a:txBody>
                  <a:tcPr marL="9290" marR="9290" marT="9290"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0.35</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1.97</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1.76</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0.64</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1.58</a:t>
                      </a:r>
                    </a:p>
                  </a:txBody>
                  <a:tcPr marL="9290" marR="9290" marT="9290" marB="0" anchor="b">
                    <a:lnL>
                      <a:noFill/>
                    </a:lnL>
                    <a:lnR>
                      <a:noFill/>
                    </a:lnR>
                    <a:lnT>
                      <a:noFill/>
                    </a:lnT>
                    <a:lnB>
                      <a:noFill/>
                    </a:lnB>
                    <a:solidFill>
                      <a:schemeClr val="bg2"/>
                    </a:solidFill>
                  </a:tcPr>
                </a:tc>
                <a:extLst>
                  <a:ext uri="{0D108BD9-81ED-4DB2-BD59-A6C34878D82A}">
                    <a16:rowId xmlns:a16="http://schemas.microsoft.com/office/drawing/2014/main" val="10007"/>
                  </a:ext>
                </a:extLst>
              </a:tr>
              <a:tr h="185805">
                <a:tc>
                  <a:txBody>
                    <a:bodyPr/>
                    <a:lstStyle/>
                    <a:p>
                      <a:pPr algn="l" fontAlgn="b"/>
                      <a:r>
                        <a:rPr lang="ru-RU" sz="1200" b="0" i="0" u="none" strike="noStrike">
                          <a:solidFill>
                            <a:srgbClr val="000000"/>
                          </a:solidFill>
                          <a:latin typeface="Arial" pitchFamily="34" charset="0"/>
                          <a:cs typeface="Arial" pitchFamily="34" charset="0"/>
                        </a:rPr>
                        <a:t>Амортизација на права и лиценци</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1.14</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extLst>
                  <a:ext uri="{0D108BD9-81ED-4DB2-BD59-A6C34878D82A}">
                    <a16:rowId xmlns:a16="http://schemas.microsoft.com/office/drawing/2014/main" val="10008"/>
                  </a:ext>
                </a:extLst>
              </a:tr>
              <a:tr h="185805">
                <a:tc>
                  <a:txBody>
                    <a:bodyPr/>
                    <a:lstStyle/>
                    <a:p>
                      <a:pPr algn="l" fontAlgn="b"/>
                      <a:r>
                        <a:rPr lang="ru-RU" sz="1200" b="0" i="0" u="none" strike="noStrike">
                          <a:solidFill>
                            <a:srgbClr val="000000"/>
                          </a:solidFill>
                          <a:latin typeface="Arial" pitchFamily="34" charset="0"/>
                          <a:cs typeface="Arial" pitchFamily="34" charset="0"/>
                        </a:rPr>
                        <a:t>Кирии и останати режиски трошоци</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1.07</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0.16</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0.01</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0.18</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extLst>
                  <a:ext uri="{0D108BD9-81ED-4DB2-BD59-A6C34878D82A}">
                    <a16:rowId xmlns:a16="http://schemas.microsoft.com/office/drawing/2014/main" val="10009"/>
                  </a:ext>
                </a:extLst>
              </a:tr>
              <a:tr h="297288">
                <a:tc>
                  <a:txBody>
                    <a:bodyPr/>
                    <a:lstStyle/>
                    <a:p>
                      <a:pPr algn="l" fontAlgn="b"/>
                      <a:r>
                        <a:rPr lang="ru-RU" sz="1200" b="0" i="0" u="none" strike="noStrike">
                          <a:solidFill>
                            <a:srgbClr val="000000"/>
                          </a:solidFill>
                          <a:latin typeface="Arial" pitchFamily="34" charset="0"/>
                          <a:cs typeface="Arial" pitchFamily="34" charset="0"/>
                        </a:rPr>
                        <a:t>Сите останати неопфатени трошоци од работењето</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3.78</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0.26</a:t>
                      </a:r>
                    </a:p>
                  </a:txBody>
                  <a:tcPr marL="9290" marR="9290" marT="9290"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1.68</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2.74</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2.06</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1.50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1.5</a:t>
                      </a:r>
                      <a:r>
                        <a:rPr lang="mk-MK" sz="1200" b="0" i="0" u="none" strike="noStrike" dirty="0" smtClean="0">
                          <a:solidFill>
                            <a:srgbClr val="000000"/>
                          </a:solidFill>
                          <a:latin typeface="Arial" pitchFamily="34" charset="0"/>
                          <a:cs typeface="Arial" pitchFamily="34" charset="0"/>
                        </a:rPr>
                        <a:t>8</a:t>
                      </a:r>
                      <a:endParaRPr lang="en-US" sz="1200" b="0" i="0" u="none" strike="noStrike" dirty="0">
                        <a:solidFill>
                          <a:srgbClr val="000000"/>
                        </a:solidFill>
                        <a:latin typeface="Arial" pitchFamily="34" charset="0"/>
                        <a:cs typeface="Arial" pitchFamily="34" charset="0"/>
                      </a:endParaRPr>
                    </a:p>
                  </a:txBody>
                  <a:tcPr marL="9290" marR="9290" marT="9290" marB="0" anchor="b">
                    <a:lnL>
                      <a:noFill/>
                    </a:lnL>
                    <a:lnR>
                      <a:noFill/>
                    </a:lnR>
                    <a:lnT>
                      <a:noFill/>
                    </a:lnT>
                    <a:lnB>
                      <a:noFill/>
                    </a:lnB>
                    <a:solidFill>
                      <a:schemeClr val="bg2"/>
                    </a:solidFill>
                  </a:tcPr>
                </a:tc>
                <a:extLst>
                  <a:ext uri="{0D108BD9-81ED-4DB2-BD59-A6C34878D82A}">
                    <a16:rowId xmlns:a16="http://schemas.microsoft.com/office/drawing/2014/main" val="10010"/>
                  </a:ext>
                </a:extLst>
              </a:tr>
              <a:tr h="185805">
                <a:tc>
                  <a:txBody>
                    <a:bodyPr/>
                    <a:lstStyle/>
                    <a:p>
                      <a:pPr algn="l" fontAlgn="b"/>
                      <a:r>
                        <a:rPr lang="mk-MK" sz="1200" b="0" i="0" u="none" strike="noStrike" dirty="0">
                          <a:solidFill>
                            <a:srgbClr val="FFFFFF"/>
                          </a:solidFill>
                          <a:latin typeface="Arial" pitchFamily="34" charset="0"/>
                          <a:cs typeface="Arial" pitchFamily="34" charset="0"/>
                        </a:rPr>
                        <a:t>Вкупно трошоци на работењето</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27.01</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3.16</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ctr" fontAlgn="b"/>
                      <a:r>
                        <a:rPr lang="en-US" sz="1200" b="0" i="0" u="none" strike="noStrike" dirty="0">
                          <a:solidFill>
                            <a:srgbClr val="FFFFFF"/>
                          </a:solidFill>
                          <a:latin typeface="Arial" pitchFamily="34" charset="0"/>
                          <a:cs typeface="Arial" pitchFamily="34" charset="0"/>
                        </a:rPr>
                        <a:t>0.00</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10.91</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10.32</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9.65</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6.34</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2.24</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9.30</a:t>
                      </a:r>
                    </a:p>
                  </a:txBody>
                  <a:tcPr marL="9290" marR="9290" marT="929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11"/>
                  </a:ext>
                </a:extLst>
              </a:tr>
              <a:tr h="185805">
                <a:tc>
                  <a:txBody>
                    <a:bodyPr/>
                    <a:lstStyle/>
                    <a:p>
                      <a:pPr algn="l" fontAlgn="b"/>
                      <a:r>
                        <a:rPr lang="mk-MK" sz="1200" b="0" i="0" u="none" strike="noStrike" dirty="0">
                          <a:solidFill>
                            <a:srgbClr val="000000"/>
                          </a:solidFill>
                          <a:latin typeface="Arial" pitchFamily="34" charset="0"/>
                          <a:cs typeface="Arial" pitchFamily="34" charset="0"/>
                        </a:rPr>
                        <a:t>Расходи од други активности</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0.0</a:t>
                      </a:r>
                      <a:r>
                        <a:rPr lang="mk-MK" sz="1200" b="0" i="0" u="none" strike="noStrike" dirty="0" smtClean="0">
                          <a:solidFill>
                            <a:srgbClr val="000000"/>
                          </a:solidFill>
                          <a:latin typeface="Arial" pitchFamily="34" charset="0"/>
                          <a:cs typeface="Arial" pitchFamily="34" charset="0"/>
                        </a:rPr>
                        <a:t>4</a:t>
                      </a:r>
                      <a:endParaRPr lang="en-US" sz="1200" b="0" i="0" u="none" strike="noStrike" dirty="0">
                        <a:solidFill>
                          <a:srgbClr val="000000"/>
                        </a:solidFill>
                        <a:latin typeface="Arial" pitchFamily="34" charset="0"/>
                        <a:cs typeface="Arial" pitchFamily="34" charset="0"/>
                      </a:endParaRP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0.03</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0.01</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0.17</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0.02</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290" marR="9290" marT="9290"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12"/>
                  </a:ext>
                </a:extLst>
              </a:tr>
              <a:tr h="185805">
                <a:tc>
                  <a:txBody>
                    <a:bodyPr/>
                    <a:lstStyle/>
                    <a:p>
                      <a:pPr algn="l" fontAlgn="b"/>
                      <a:r>
                        <a:rPr lang="mk-MK" sz="1200" b="0" i="0" u="none" strike="noStrike" dirty="0">
                          <a:solidFill>
                            <a:srgbClr val="000000"/>
                          </a:solidFill>
                          <a:latin typeface="Arial" pitchFamily="34" charset="0"/>
                          <a:cs typeface="Arial" pitchFamily="34" charset="0"/>
                        </a:rPr>
                        <a:t>Вонредни расходи</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0.2</a:t>
                      </a:r>
                      <a:r>
                        <a:rPr lang="mk-MK" sz="1200" b="0" i="0" u="none" strike="noStrike" dirty="0" smtClean="0">
                          <a:solidFill>
                            <a:srgbClr val="000000"/>
                          </a:solidFill>
                          <a:latin typeface="Arial" pitchFamily="34" charset="0"/>
                          <a:cs typeface="Arial" pitchFamily="34" charset="0"/>
                        </a:rPr>
                        <a:t>7</a:t>
                      </a:r>
                      <a:endParaRPr lang="en-US" sz="1200" b="0" i="0" u="none" strike="noStrike" dirty="0">
                        <a:solidFill>
                          <a:srgbClr val="000000"/>
                        </a:solidFill>
                        <a:latin typeface="Arial" pitchFamily="34" charset="0"/>
                        <a:cs typeface="Arial" pitchFamily="34" charset="0"/>
                      </a:endParaRP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9290" marR="9290" marT="9290" marB="0" anchor="b">
                    <a:lnL>
                      <a:noFill/>
                    </a:lnL>
                    <a:lnR>
                      <a:noFill/>
                    </a:lnR>
                    <a:lnT>
                      <a:noFill/>
                    </a:lnT>
                    <a:lnB>
                      <a:noFill/>
                    </a:lnB>
                    <a:solidFill>
                      <a:schemeClr val="bg2"/>
                    </a:solidFill>
                  </a:tcPr>
                </a:tc>
                <a:extLst>
                  <a:ext uri="{0D108BD9-81ED-4DB2-BD59-A6C34878D82A}">
                    <a16:rowId xmlns:a16="http://schemas.microsoft.com/office/drawing/2014/main" val="10013"/>
                  </a:ext>
                </a:extLst>
              </a:tr>
              <a:tr h="185805">
                <a:tc>
                  <a:txBody>
                    <a:bodyPr/>
                    <a:lstStyle/>
                    <a:p>
                      <a:pPr algn="l" fontAlgn="b"/>
                      <a:r>
                        <a:rPr lang="mk-MK" sz="1200" b="0" i="0" u="none" strike="noStrike" dirty="0">
                          <a:solidFill>
                            <a:srgbClr val="FFFFFF"/>
                          </a:solidFill>
                          <a:latin typeface="Arial" pitchFamily="34" charset="0"/>
                          <a:cs typeface="Arial" pitchFamily="34" charset="0"/>
                        </a:rPr>
                        <a:t>Вкупно трошоци на работењето</a:t>
                      </a:r>
                    </a:p>
                  </a:txBody>
                  <a:tcPr marL="9290" marR="9290" marT="929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27.05</a:t>
                      </a:r>
                    </a:p>
                  </a:txBody>
                  <a:tcPr marL="9290" marR="9290" marT="929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3.19</a:t>
                      </a:r>
                    </a:p>
                  </a:txBody>
                  <a:tcPr marL="9290" marR="9290" marT="9290" marB="0" anchor="b">
                    <a:lnL>
                      <a:noFill/>
                    </a:lnL>
                    <a:lnR>
                      <a:noFill/>
                    </a:lnR>
                    <a:lnT>
                      <a:noFill/>
                    </a:lnT>
                    <a:lnB>
                      <a:noFill/>
                    </a:lnB>
                    <a:solidFill>
                      <a:srgbClr val="376091"/>
                    </a:solidFill>
                  </a:tcPr>
                </a:tc>
                <a:tc>
                  <a:txBody>
                    <a:bodyPr/>
                    <a:lstStyle/>
                    <a:p>
                      <a:pPr algn="ctr" fontAlgn="b"/>
                      <a:r>
                        <a:rPr lang="en-US" sz="1200" b="0" i="0" u="none" strike="noStrike" dirty="0">
                          <a:solidFill>
                            <a:srgbClr val="FFFFFF"/>
                          </a:solidFill>
                          <a:latin typeface="Arial" pitchFamily="34" charset="0"/>
                          <a:cs typeface="Arial" pitchFamily="34" charset="0"/>
                        </a:rPr>
                        <a:t>0.00</a:t>
                      </a:r>
                    </a:p>
                  </a:txBody>
                  <a:tcPr marL="9290" marR="9290" marT="929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10.92</a:t>
                      </a:r>
                    </a:p>
                  </a:txBody>
                  <a:tcPr marL="9290" marR="9290" marT="929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10.49</a:t>
                      </a:r>
                    </a:p>
                  </a:txBody>
                  <a:tcPr marL="9290" marR="9290" marT="929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9.92</a:t>
                      </a:r>
                    </a:p>
                  </a:txBody>
                  <a:tcPr marL="9290" marR="9290" marT="929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6.36</a:t>
                      </a:r>
                    </a:p>
                  </a:txBody>
                  <a:tcPr marL="9290" marR="9290" marT="929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2.24</a:t>
                      </a:r>
                    </a:p>
                  </a:txBody>
                  <a:tcPr marL="9290" marR="9290" marT="929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9.30</a:t>
                      </a:r>
                    </a:p>
                  </a:txBody>
                  <a:tcPr marL="9290" marR="9290" marT="9290" marB="0" anchor="b">
                    <a:lnL>
                      <a:noFill/>
                    </a:lnL>
                    <a:lnR>
                      <a:noFill/>
                    </a:lnR>
                    <a:lnT>
                      <a:noFill/>
                    </a:lnT>
                    <a:lnB>
                      <a:noFill/>
                    </a:lnB>
                    <a:solidFill>
                      <a:srgbClr val="376091"/>
                    </a:solidFill>
                  </a:tcPr>
                </a:tc>
                <a:extLst>
                  <a:ext uri="{0D108BD9-81ED-4DB2-BD59-A6C34878D82A}">
                    <a16:rowId xmlns:a16="http://schemas.microsoft.com/office/drawing/2014/main" val="10014"/>
                  </a:ext>
                </a:extLst>
              </a:tr>
            </a:tbl>
          </a:graphicData>
        </a:graphic>
      </p:graphicFrame>
      <p:sp>
        <p:nvSpPr>
          <p:cNvPr id="8" name="Rectangle 7"/>
          <p:cNvSpPr/>
          <p:nvPr/>
        </p:nvSpPr>
        <p:spPr>
          <a:xfrm>
            <a:off x="3960812" y="1219200"/>
            <a:ext cx="4191000"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Структура на вкупните трошоци по </a:t>
            </a:r>
            <a:r>
              <a:rPr lang="mk-MK" sz="1000" b="1" dirty="0" err="1" smtClean="0">
                <a:solidFill>
                  <a:schemeClr val="accent1">
                    <a:lumMod val="75000"/>
                  </a:schemeClr>
                </a:solidFill>
                <a:latin typeface="Arial" pitchFamily="34" charset="0"/>
                <a:cs typeface="Arial" pitchFamily="34" charset="0"/>
              </a:rPr>
              <a:t>радиодифузни</a:t>
            </a:r>
            <a:r>
              <a:rPr lang="mk-MK" sz="1000" b="1" dirty="0" smtClean="0">
                <a:solidFill>
                  <a:schemeClr val="accent1">
                    <a:lumMod val="75000"/>
                  </a:schemeClr>
                </a:solidFill>
                <a:latin typeface="Arial" pitchFamily="34" charset="0"/>
                <a:cs typeface="Arial" pitchFamily="34" charset="0"/>
              </a:rPr>
              <a:t> региони</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33</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7012" y="838200"/>
            <a:ext cx="5638800" cy="923330"/>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Најмногу средства за плати за вработените биле  потрошени во регионот Д1-Скопје, односно 10,83 милиони денари. ТВ Ера издвоила најмногу средства за плати за своите вработени (3,63 милиони денари). </a:t>
            </a:r>
            <a:endParaRPr lang="en-US" sz="1200" dirty="0"/>
          </a:p>
        </p:txBody>
      </p:sp>
      <p:sp>
        <p:nvSpPr>
          <p:cNvPr id="8" name="TextBox 7"/>
          <p:cNvSpPr txBox="1"/>
          <p:nvPr/>
        </p:nvSpPr>
        <p:spPr>
          <a:xfrm>
            <a:off x="227012" y="2209800"/>
            <a:ext cx="5638800" cy="227414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Со позитивен финансиски резултат годината ја завршиле 11 регионални телевизии, и тоа: ТВ Ера и ТВ </a:t>
            </a:r>
            <a:r>
              <a:rPr lang="mk-MK" sz="1200" dirty="0" err="1" smtClean="0">
                <a:latin typeface="Arial" pitchFamily="34" charset="0"/>
                <a:cs typeface="Arial" pitchFamily="34" charset="0"/>
              </a:rPr>
              <a:t>Шутел</a:t>
            </a:r>
            <a:r>
              <a:rPr lang="mk-MK" sz="1200" dirty="0" smtClean="0">
                <a:latin typeface="Arial" pitchFamily="34" charset="0"/>
                <a:cs typeface="Arial" pitchFamily="34" charset="0"/>
              </a:rPr>
              <a:t> од регионот Д1-Црн Врв/Скопје, ТВ КТВ од регионот Д1-Црн Врв/Велес, ТВ Стар од регионот Д3-Туртел, двете телевизии од регионот Д4-Боскија (ТВ Вис и ТВ Кобра), ТВ Тера од регионот Д5-Пелистер, ТВ М од регионот Д6-Мали </a:t>
            </a:r>
            <a:r>
              <a:rPr lang="mk-MK" sz="1200" dirty="0" err="1" smtClean="0">
                <a:latin typeface="Arial" pitchFamily="34" charset="0"/>
                <a:cs typeface="Arial" pitchFamily="34" charset="0"/>
              </a:rPr>
              <a:t>Влај</a:t>
            </a:r>
            <a:r>
              <a:rPr lang="mk-MK" sz="1200" dirty="0" smtClean="0">
                <a:latin typeface="Arial" pitchFamily="34" charset="0"/>
                <a:cs typeface="Arial" pitchFamily="34" charset="0"/>
              </a:rPr>
              <a:t> и телевизиите ТВ </a:t>
            </a:r>
            <a:r>
              <a:rPr lang="mk-MK" sz="1200" dirty="0" err="1" smtClean="0">
                <a:latin typeface="Arial" pitchFamily="34" charset="0"/>
                <a:cs typeface="Arial" pitchFamily="34" charset="0"/>
              </a:rPr>
              <a:t>Коха</a:t>
            </a:r>
            <a:r>
              <a:rPr lang="mk-MK" sz="1200" dirty="0" smtClean="0">
                <a:latin typeface="Arial" pitchFamily="34" charset="0"/>
                <a:cs typeface="Arial" pitchFamily="34" charset="0"/>
              </a:rPr>
              <a:t>, ТВ Полог и ТВ </a:t>
            </a:r>
            <a:r>
              <a:rPr lang="mk-MK" sz="1200" dirty="0" err="1" smtClean="0">
                <a:latin typeface="Arial" pitchFamily="34" charset="0"/>
                <a:cs typeface="Arial" pitchFamily="34" charset="0"/>
              </a:rPr>
              <a:t>Кисс</a:t>
            </a:r>
            <a:r>
              <a:rPr lang="mk-MK" sz="1200" dirty="0" smtClean="0">
                <a:latin typeface="Arial" pitchFamily="34" charset="0"/>
                <a:cs typeface="Arial" pitchFamily="34" charset="0"/>
              </a:rPr>
              <a:t> </a:t>
            </a:r>
            <a:r>
              <a:rPr lang="en-US" sz="1200" dirty="0" smtClean="0">
                <a:latin typeface="Arial" pitchFamily="34" charset="0"/>
                <a:cs typeface="Arial" pitchFamily="34" charset="0"/>
              </a:rPr>
              <a:t>&amp; </a:t>
            </a:r>
            <a:r>
              <a:rPr lang="mk-MK" sz="1200" dirty="0" smtClean="0">
                <a:latin typeface="Arial" pitchFamily="34" charset="0"/>
                <a:cs typeface="Arial" pitchFamily="34" charset="0"/>
              </a:rPr>
              <a:t>Менада од Д8-Попова Шапка.</a:t>
            </a:r>
          </a:p>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Останатите шест телевизии прикажале негативен финансиски резултат.</a:t>
            </a:r>
            <a:endParaRPr lang="en-US" sz="1200" dirty="0">
              <a:latin typeface="Arial" pitchFamily="34" charset="0"/>
              <a:cs typeface="Arial" pitchFamily="34" charset="0"/>
            </a:endParaRPr>
          </a:p>
        </p:txBody>
      </p:sp>
      <p:sp>
        <p:nvSpPr>
          <p:cNvPr id="9" name="TextBox 8"/>
          <p:cNvSpPr txBox="1"/>
          <p:nvPr/>
        </p:nvSpPr>
        <p:spPr>
          <a:xfrm>
            <a:off x="227012" y="5105400"/>
            <a:ext cx="5562600" cy="889154"/>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Со најдобар финансиски резултат годината ја завршила ТВ Тера (1,47 милиони денари), а највисока била загубата на Телевизија 3 (1,75 милиони денари).</a:t>
            </a:r>
            <a:endParaRPr lang="en-US" sz="1200" dirty="0">
              <a:latin typeface="Arial" pitchFamily="34" charset="0"/>
              <a:cs typeface="Arial" pitchFamily="34" charset="0"/>
            </a:endParaRPr>
          </a:p>
        </p:txBody>
      </p:sp>
      <p:sp>
        <p:nvSpPr>
          <p:cNvPr id="10" name="TextBox 9"/>
          <p:cNvSpPr txBox="1"/>
          <p:nvPr/>
        </p:nvSpPr>
        <p:spPr>
          <a:xfrm>
            <a:off x="6018212" y="838200"/>
            <a:ext cx="5562600" cy="61215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Просечниот број на вработени во 17-те регионални телевизии оваа година изнесувал 135 лица, што е за 22 лица помалку од 2018 година.</a:t>
            </a:r>
            <a:endParaRPr lang="en-US" sz="1200" dirty="0">
              <a:latin typeface="Arial" pitchFamily="34" charset="0"/>
              <a:cs typeface="Arial" pitchFamily="34" charset="0"/>
            </a:endParaRPr>
          </a:p>
        </p:txBody>
      </p:sp>
      <p:graphicFrame>
        <p:nvGraphicFramePr>
          <p:cNvPr id="12" name="Table 11"/>
          <p:cNvGraphicFramePr>
            <a:graphicFrameLocks noGrp="1"/>
          </p:cNvGraphicFramePr>
          <p:nvPr/>
        </p:nvGraphicFramePr>
        <p:xfrm>
          <a:off x="6094412" y="2514600"/>
          <a:ext cx="5410200" cy="3086741"/>
        </p:xfrm>
        <a:graphic>
          <a:graphicData uri="http://schemas.openxmlformats.org/drawingml/2006/table">
            <a:tbl>
              <a:tblPr/>
              <a:tblGrid>
                <a:gridCol w="1066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1251226">
                  <a:extLst>
                    <a:ext uri="{9D8B030D-6E8A-4147-A177-3AD203B41FA5}">
                      <a16:colId xmlns:a16="http://schemas.microsoft.com/office/drawing/2014/main" val="20003"/>
                    </a:ext>
                  </a:extLst>
                </a:gridCol>
                <a:gridCol w="784087">
                  <a:extLst>
                    <a:ext uri="{9D8B030D-6E8A-4147-A177-3AD203B41FA5}">
                      <a16:colId xmlns:a16="http://schemas.microsoft.com/office/drawing/2014/main" val="20004"/>
                    </a:ext>
                  </a:extLst>
                </a:gridCol>
                <a:gridCol w="784087">
                  <a:extLst>
                    <a:ext uri="{9D8B030D-6E8A-4147-A177-3AD203B41FA5}">
                      <a16:colId xmlns:a16="http://schemas.microsoft.com/office/drawing/2014/main" val="20005"/>
                    </a:ext>
                  </a:extLst>
                </a:gridCol>
              </a:tblGrid>
              <a:tr h="837196">
                <a:tc>
                  <a:txBody>
                    <a:bodyPr/>
                    <a:lstStyle/>
                    <a:p>
                      <a:pPr algn="ctr" fontAlgn="b"/>
                      <a:r>
                        <a:rPr lang="mk-MK" sz="1200" b="0" i="0" u="none" strike="noStrike" dirty="0">
                          <a:solidFill>
                            <a:srgbClr val="FFFFFF"/>
                          </a:solidFill>
                          <a:latin typeface="Arial"/>
                        </a:rPr>
                        <a:t>ТВ</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ru-RU" sz="1200" b="0" i="0" u="none" strike="noStrike" dirty="0" smtClean="0">
                          <a:solidFill>
                            <a:srgbClr val="FFFFFF"/>
                          </a:solidFill>
                          <a:latin typeface="Arial"/>
                        </a:rPr>
                        <a:t>Просечен број </a:t>
                      </a:r>
                      <a:r>
                        <a:rPr lang="ru-RU" sz="1200" b="0" i="0" u="none" strike="noStrike" dirty="0">
                          <a:solidFill>
                            <a:srgbClr val="FFFFFF"/>
                          </a:solidFill>
                          <a:latin typeface="Arial"/>
                        </a:rPr>
                        <a:t>на вработени 2018 година</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ru-RU" sz="1200" b="0" i="0" u="none" strike="noStrike" dirty="0" smtClean="0">
                          <a:solidFill>
                            <a:srgbClr val="FFFFFF"/>
                          </a:solidFill>
                          <a:latin typeface="Arial"/>
                        </a:rPr>
                        <a:t>Просечен број </a:t>
                      </a:r>
                      <a:r>
                        <a:rPr lang="ru-RU" sz="1200" b="0" i="0" u="none" strike="noStrike" dirty="0">
                          <a:solidFill>
                            <a:srgbClr val="FFFFFF"/>
                          </a:solidFill>
                          <a:latin typeface="Arial"/>
                        </a:rPr>
                        <a:t>на вработени 2019 година</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mk-MK" sz="1200" b="0" i="0" u="none" strike="noStrike" dirty="0">
                          <a:solidFill>
                            <a:srgbClr val="FFFFFF"/>
                          </a:solidFill>
                          <a:latin typeface="Arial"/>
                        </a:rPr>
                        <a:t>ТВ</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ru-RU" sz="1200" b="0" i="0" u="none" strike="noStrike" dirty="0" smtClean="0">
                          <a:solidFill>
                            <a:srgbClr val="FFFFFF"/>
                          </a:solidFill>
                          <a:latin typeface="Arial"/>
                        </a:rPr>
                        <a:t>Просечен број </a:t>
                      </a:r>
                      <a:r>
                        <a:rPr lang="ru-RU" sz="1200" b="0" i="0" u="none" strike="noStrike" dirty="0">
                          <a:solidFill>
                            <a:srgbClr val="FFFFFF"/>
                          </a:solidFill>
                          <a:latin typeface="Arial"/>
                        </a:rPr>
                        <a:t>на вработени 2018 година</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ru-RU" sz="1200" b="0" i="0" u="none" strike="noStrike" dirty="0" smtClean="0">
                          <a:solidFill>
                            <a:srgbClr val="FFFFFF"/>
                          </a:solidFill>
                          <a:latin typeface="Arial"/>
                        </a:rPr>
                        <a:t>Просеченброј </a:t>
                      </a:r>
                      <a:r>
                        <a:rPr lang="ru-RU" sz="1200" b="0" i="0" u="none" strike="noStrike" dirty="0">
                          <a:solidFill>
                            <a:srgbClr val="FFFFFF"/>
                          </a:solidFill>
                          <a:latin typeface="Arial"/>
                        </a:rPr>
                        <a:t>на вработени 2019 година</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174344">
                <a:tc>
                  <a:txBody>
                    <a:bodyPr/>
                    <a:lstStyle/>
                    <a:p>
                      <a:pPr algn="l" fontAlgn="b"/>
                      <a:r>
                        <a:rPr lang="mk-MK" sz="1200" b="0" i="0" u="none" strike="noStrike" dirty="0">
                          <a:solidFill>
                            <a:srgbClr val="000000"/>
                          </a:solidFill>
                          <a:latin typeface="Arial"/>
                        </a:rPr>
                        <a:t>ТВ Амазон</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5</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7</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dirty="0">
                          <a:solidFill>
                            <a:srgbClr val="000000"/>
                          </a:solidFill>
                          <a:latin typeface="Arial"/>
                        </a:rPr>
                        <a:t>ТВ Кобра</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5</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74344">
                <a:tc>
                  <a:txBody>
                    <a:bodyPr/>
                    <a:lstStyle/>
                    <a:p>
                      <a:pPr algn="l" fontAlgn="b"/>
                      <a:r>
                        <a:rPr lang="mk-MK" sz="1200" b="0" i="0" u="none" strike="noStrike" dirty="0">
                          <a:solidFill>
                            <a:srgbClr val="000000"/>
                          </a:solidFill>
                          <a:latin typeface="Arial"/>
                        </a:rPr>
                        <a:t>ТВ </a:t>
                      </a:r>
                      <a:r>
                        <a:rPr lang="mk-MK" sz="1200" b="0" i="0" u="none" strike="noStrike" dirty="0" err="1">
                          <a:solidFill>
                            <a:srgbClr val="000000"/>
                          </a:solidFill>
                          <a:latin typeface="Arial"/>
                        </a:rPr>
                        <a:t>Едо</a:t>
                      </a:r>
                      <a:endParaRPr lang="mk-MK"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7</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6</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dirty="0">
                          <a:solidFill>
                            <a:srgbClr val="000000"/>
                          </a:solidFill>
                          <a:latin typeface="Arial"/>
                        </a:rPr>
                        <a:t>ТВ Тера</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12</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11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74344">
                <a:tc>
                  <a:txBody>
                    <a:bodyPr/>
                    <a:lstStyle/>
                    <a:p>
                      <a:pPr algn="l" fontAlgn="b"/>
                      <a:r>
                        <a:rPr lang="mk-MK" sz="1200" b="0" i="0" u="none" strike="noStrike" dirty="0">
                          <a:solidFill>
                            <a:srgbClr val="000000"/>
                          </a:solidFill>
                          <a:latin typeface="Arial"/>
                        </a:rPr>
                        <a:t>ТВ Ера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28</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26</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dirty="0">
                          <a:solidFill>
                            <a:srgbClr val="000000"/>
                          </a:solidFill>
                          <a:latin typeface="Arial"/>
                        </a:rPr>
                        <a:t>ТВ М</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8</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174344">
                <a:tc>
                  <a:txBody>
                    <a:bodyPr/>
                    <a:lstStyle/>
                    <a:p>
                      <a:pPr algn="l" fontAlgn="b"/>
                      <a:r>
                        <a:rPr lang="mk-MK" sz="1200" b="0" i="0" u="none" strike="noStrike">
                          <a:solidFill>
                            <a:srgbClr val="000000"/>
                          </a:solidFill>
                          <a:latin typeface="Arial"/>
                        </a:rPr>
                        <a:t>ТВ МТМ</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8</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5</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a:solidFill>
                            <a:srgbClr val="000000"/>
                          </a:solidFill>
                          <a:latin typeface="Arial"/>
                        </a:rPr>
                        <a:t>Телевизија 3</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4</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174344">
                <a:tc>
                  <a:txBody>
                    <a:bodyPr/>
                    <a:lstStyle/>
                    <a:p>
                      <a:pPr algn="l" fontAlgn="b"/>
                      <a:r>
                        <a:rPr lang="mk-MK" sz="1200" b="0" i="0" u="none" strike="noStrike">
                          <a:solidFill>
                            <a:srgbClr val="000000"/>
                          </a:solidFill>
                          <a:latin typeface="Arial"/>
                        </a:rPr>
                        <a:t>ТВ Скопје</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11</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a:solidFill>
                            <a:srgbClr val="000000"/>
                          </a:solidFill>
                          <a:latin typeface="Arial"/>
                        </a:rPr>
                        <a:t>ТВ Кисс</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10</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5"/>
                  </a:ext>
                </a:extLst>
              </a:tr>
              <a:tr h="238766">
                <a:tc>
                  <a:txBody>
                    <a:bodyPr/>
                    <a:lstStyle/>
                    <a:p>
                      <a:pPr algn="l" fontAlgn="b"/>
                      <a:r>
                        <a:rPr lang="mk-MK" sz="1200" b="0" i="0" u="none" strike="noStrike">
                          <a:solidFill>
                            <a:srgbClr val="000000"/>
                          </a:solidFill>
                          <a:latin typeface="Arial"/>
                        </a:rPr>
                        <a:t>ТВ Шутел</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3</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3</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a:solidFill>
                            <a:srgbClr val="000000"/>
                          </a:solidFill>
                          <a:latin typeface="Arial"/>
                        </a:rPr>
                        <a:t>ТВ Коха</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10</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6"/>
                  </a:ext>
                </a:extLst>
              </a:tr>
              <a:tr h="174344">
                <a:tc>
                  <a:txBody>
                    <a:bodyPr/>
                    <a:lstStyle/>
                    <a:p>
                      <a:pPr algn="l" fontAlgn="b"/>
                      <a:r>
                        <a:rPr lang="mk-MK" sz="1200" b="0" i="0" u="none" strike="noStrike">
                          <a:solidFill>
                            <a:srgbClr val="000000"/>
                          </a:solidFill>
                          <a:latin typeface="Arial"/>
                        </a:rPr>
                        <a:t>ТВ КТВ</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7</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7</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a:solidFill>
                            <a:srgbClr val="000000"/>
                          </a:solidFill>
                          <a:latin typeface="Arial"/>
                        </a:rPr>
                        <a:t>ТВ Полог</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1</a:t>
                      </a:r>
                    </a:p>
                  </a:txBody>
                  <a:tcPr marL="9525" marR="9525" marT="9525" marB="0" anchor="b">
                    <a:lnL>
                      <a:noFill/>
                    </a:lnL>
                    <a:lnR>
                      <a:noFill/>
                    </a:lnR>
                    <a:lnT>
                      <a:noFill/>
                    </a:lnT>
                    <a:lnB>
                      <a:noFill/>
                    </a:lnB>
                    <a:solidFill>
                      <a:schemeClr val="bg2"/>
                    </a:solidFill>
                  </a:tcPr>
                </a:tc>
                <a:tc>
                  <a:txBody>
                    <a:bodyPr/>
                    <a:lstStyle/>
                    <a:p>
                      <a:pPr algn="ctr" fontAlgn="b"/>
                      <a:r>
                        <a:rPr lang="mk-MK" sz="1200" b="0" i="0" u="none" strike="noStrike" dirty="0" err="1">
                          <a:solidFill>
                            <a:srgbClr val="000000"/>
                          </a:solidFill>
                          <a:latin typeface="Arial"/>
                        </a:rPr>
                        <a:t>н.п</a:t>
                      </a:r>
                      <a:r>
                        <a:rPr lang="mk-MK" sz="1200" b="0" i="0" u="none" strike="noStrike" dirty="0">
                          <a:solidFill>
                            <a:srgbClr val="000000"/>
                          </a:solidFill>
                          <a:latin typeface="Arial"/>
                        </a:rPr>
                        <a:t>.</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74344">
                <a:tc>
                  <a:txBody>
                    <a:bodyPr/>
                    <a:lstStyle/>
                    <a:p>
                      <a:pPr algn="l" fontAlgn="b"/>
                      <a:r>
                        <a:rPr lang="mk-MK" sz="1200" b="0" i="0" u="none" strike="noStrike">
                          <a:solidFill>
                            <a:srgbClr val="000000"/>
                          </a:solidFill>
                          <a:latin typeface="Arial"/>
                        </a:rPr>
                        <a:t>ТВ Сител 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7</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a:solidFill>
                            <a:srgbClr val="000000"/>
                          </a:solidFill>
                          <a:latin typeface="Arial"/>
                        </a:rPr>
                        <a:t>ТВ Топестрада</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3</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74344">
                <a:tc>
                  <a:txBody>
                    <a:bodyPr/>
                    <a:lstStyle/>
                    <a:p>
                      <a:pPr algn="l" fontAlgn="b"/>
                      <a:r>
                        <a:rPr lang="mk-MK" sz="1200" b="0" i="0" u="none" strike="noStrike">
                          <a:solidFill>
                            <a:srgbClr val="000000"/>
                          </a:solidFill>
                          <a:latin typeface="Arial"/>
                        </a:rPr>
                        <a:t>ТВ Ирис</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9</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9</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a:solidFill>
                            <a:srgbClr val="000000"/>
                          </a:solidFill>
                          <a:latin typeface="Arial"/>
                        </a:rPr>
                        <a:t>ТВ Кисс&amp;Менада</a:t>
                      </a:r>
                    </a:p>
                  </a:txBody>
                  <a:tcPr marL="9525" marR="9525" marT="9525" marB="0" anchor="b">
                    <a:lnL>
                      <a:noFill/>
                    </a:lnL>
                    <a:lnR>
                      <a:noFill/>
                    </a:lnR>
                    <a:lnT>
                      <a:noFill/>
                    </a:lnT>
                    <a:lnB>
                      <a:noFill/>
                    </a:lnB>
                    <a:solidFill>
                      <a:schemeClr val="bg2"/>
                    </a:solidFill>
                  </a:tcPr>
                </a:tc>
                <a:tc>
                  <a:txBody>
                    <a:bodyPr/>
                    <a:lstStyle/>
                    <a:p>
                      <a:pPr algn="ctr" fontAlgn="b"/>
                      <a:r>
                        <a:rPr lang="en-US" sz="1100" b="0" i="0" u="none" strike="noStrike">
                          <a:solidFill>
                            <a:srgbClr val="000000"/>
                          </a:solidFill>
                          <a:latin typeface="Calibri"/>
                        </a:rPr>
                        <a:t>/</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9"/>
                  </a:ext>
                </a:extLst>
              </a:tr>
              <a:tr h="174344">
                <a:tc>
                  <a:txBody>
                    <a:bodyPr/>
                    <a:lstStyle/>
                    <a:p>
                      <a:pPr algn="l" fontAlgn="b"/>
                      <a:r>
                        <a:rPr lang="mk-MK" sz="1200" b="0" i="0" u="none" strike="noStrike">
                          <a:solidFill>
                            <a:srgbClr val="000000"/>
                          </a:solidFill>
                          <a:latin typeface="Arial"/>
                        </a:rPr>
                        <a:t>ТВ Стар</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7</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a:rPr>
                        <a:t>7</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dirty="0">
                          <a:solidFill>
                            <a:srgbClr val="FFFFFF"/>
                          </a:solidFill>
                          <a:latin typeface="Arial"/>
                        </a:rPr>
                        <a:t>Вкупно</a:t>
                      </a:r>
                    </a:p>
                  </a:txBody>
                  <a:tcPr marL="9525" marR="9525" marT="9525" marB="0" anchor="b">
                    <a:lnL>
                      <a:noFill/>
                    </a:lnL>
                    <a:lnR>
                      <a:noFill/>
                    </a:lnR>
                    <a:lnT>
                      <a:noFill/>
                    </a:lnT>
                    <a:lnB>
                      <a:noFill/>
                    </a:lnB>
                    <a:solidFill>
                      <a:srgbClr val="376091"/>
                    </a:solidFill>
                  </a:tcPr>
                </a:tc>
                <a:tc>
                  <a:txBody>
                    <a:bodyPr/>
                    <a:lstStyle/>
                    <a:p>
                      <a:pPr algn="ctr" fontAlgn="b"/>
                      <a:r>
                        <a:rPr lang="en-US" sz="1200" b="0" i="0" u="none" strike="noStrike" dirty="0">
                          <a:solidFill>
                            <a:srgbClr val="FFFFFF"/>
                          </a:solidFill>
                          <a:latin typeface="Arial"/>
                        </a:rPr>
                        <a:t>157</a:t>
                      </a:r>
                    </a:p>
                  </a:txBody>
                  <a:tcPr marL="9525" marR="9525" marT="9525" marB="0" anchor="b">
                    <a:lnL>
                      <a:noFill/>
                    </a:lnL>
                    <a:lnR>
                      <a:noFill/>
                    </a:lnR>
                    <a:lnT>
                      <a:noFill/>
                    </a:lnT>
                    <a:lnB>
                      <a:noFill/>
                    </a:lnB>
                    <a:solidFill>
                      <a:srgbClr val="376091"/>
                    </a:solidFill>
                  </a:tcPr>
                </a:tc>
                <a:tc>
                  <a:txBody>
                    <a:bodyPr/>
                    <a:lstStyle/>
                    <a:p>
                      <a:pPr algn="ctr" fontAlgn="b"/>
                      <a:r>
                        <a:rPr lang="en-US" sz="1200" b="0" i="0" u="none" strike="noStrike" dirty="0">
                          <a:solidFill>
                            <a:srgbClr val="FFFFFF"/>
                          </a:solidFill>
                          <a:latin typeface="Arial"/>
                        </a:rPr>
                        <a:t>135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376091"/>
                    </a:solidFill>
                  </a:tcPr>
                </a:tc>
                <a:extLst>
                  <a:ext uri="{0D108BD9-81ED-4DB2-BD59-A6C34878D82A}">
                    <a16:rowId xmlns:a16="http://schemas.microsoft.com/office/drawing/2014/main" val="10010"/>
                  </a:ext>
                </a:extLst>
              </a:tr>
              <a:tr h="174344">
                <a:tc>
                  <a:txBody>
                    <a:bodyPr/>
                    <a:lstStyle/>
                    <a:p>
                      <a:pPr algn="l" fontAlgn="b"/>
                      <a:r>
                        <a:rPr lang="mk-MK" sz="1200" b="0" i="0" u="none" strike="noStrike" dirty="0" smtClean="0">
                          <a:solidFill>
                            <a:srgbClr val="000000"/>
                          </a:solidFill>
                          <a:latin typeface="Arial"/>
                        </a:rPr>
                        <a:t>ТВ Канал </a:t>
                      </a:r>
                      <a:r>
                        <a:rPr lang="mk-MK" sz="1200" b="0" i="0" u="none" strike="noStrike" dirty="0">
                          <a:solidFill>
                            <a:srgbClr val="000000"/>
                          </a:solidFill>
                          <a:latin typeface="Arial"/>
                        </a:rPr>
                        <a:t>Вис</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200" b="0" i="0" u="none" strike="noStrike">
                          <a:solidFill>
                            <a:srgbClr val="000000"/>
                          </a:solidFill>
                          <a:latin typeface="Arial"/>
                        </a:rPr>
                        <a:t>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latin typeface="Arial"/>
                        </a:rPr>
                        <a:t>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100" b="0" i="0" u="none" strike="noStrike" dirty="0">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100" b="0" i="0" u="none" strike="noStrike" dirty="0">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en-US" sz="11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1"/>
                  </a:ext>
                </a:extLst>
              </a:tr>
            </a:tbl>
          </a:graphicData>
        </a:graphic>
      </p:graphicFrame>
      <p:sp>
        <p:nvSpPr>
          <p:cNvPr id="11" name="Rectangle 10"/>
          <p:cNvSpPr/>
          <p:nvPr/>
        </p:nvSpPr>
        <p:spPr>
          <a:xfrm>
            <a:off x="6475412" y="1981200"/>
            <a:ext cx="4800600" cy="400110"/>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Просечен број на вработени во редовен работен однос кај телевизиите на регионално ниво</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123612" y="6356352"/>
            <a:ext cx="455773" cy="365125"/>
          </a:xfrm>
        </p:spPr>
        <p:txBody>
          <a:bodyPr/>
          <a:lstStyle/>
          <a:p>
            <a:fld id="{DD0A17F7-02ED-4BA6-9293-FD2D32B19D33}" type="slidenum">
              <a:rPr lang="en-US" smtClean="0"/>
              <a:pPr/>
              <a:t>34</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nvGraphicFramePr>
        <p:xfrm>
          <a:off x="227012" y="1219200"/>
          <a:ext cx="5638800" cy="4511912"/>
        </p:xfrm>
        <a:graphic>
          <a:graphicData uri="http://schemas.openxmlformats.org/drawingml/2006/table">
            <a:tbl>
              <a:tblPr/>
              <a:tblGrid>
                <a:gridCol w="1409700">
                  <a:extLst>
                    <a:ext uri="{9D8B030D-6E8A-4147-A177-3AD203B41FA5}">
                      <a16:colId xmlns:a16="http://schemas.microsoft.com/office/drawing/2014/main" val="20000"/>
                    </a:ext>
                  </a:extLst>
                </a:gridCol>
                <a:gridCol w="1253067">
                  <a:extLst>
                    <a:ext uri="{9D8B030D-6E8A-4147-A177-3AD203B41FA5}">
                      <a16:colId xmlns:a16="http://schemas.microsoft.com/office/drawing/2014/main" val="20001"/>
                    </a:ext>
                  </a:extLst>
                </a:gridCol>
                <a:gridCol w="865173">
                  <a:extLst>
                    <a:ext uri="{9D8B030D-6E8A-4147-A177-3AD203B41FA5}">
                      <a16:colId xmlns:a16="http://schemas.microsoft.com/office/drawing/2014/main" val="20002"/>
                    </a:ext>
                  </a:extLst>
                </a:gridCol>
                <a:gridCol w="1077572">
                  <a:extLst>
                    <a:ext uri="{9D8B030D-6E8A-4147-A177-3AD203B41FA5}">
                      <a16:colId xmlns:a16="http://schemas.microsoft.com/office/drawing/2014/main" val="20003"/>
                    </a:ext>
                  </a:extLst>
                </a:gridCol>
                <a:gridCol w="1033288">
                  <a:extLst>
                    <a:ext uri="{9D8B030D-6E8A-4147-A177-3AD203B41FA5}">
                      <a16:colId xmlns:a16="http://schemas.microsoft.com/office/drawing/2014/main" val="20004"/>
                    </a:ext>
                  </a:extLst>
                </a:gridCol>
              </a:tblGrid>
              <a:tr h="185778">
                <a:tc>
                  <a:txBody>
                    <a:bodyPr/>
                    <a:lstStyle/>
                    <a:p>
                      <a:pPr algn="l" fontAlgn="b"/>
                      <a:r>
                        <a:rPr lang="en-US" sz="1200" b="0" i="0" u="none" strike="noStrike" dirty="0">
                          <a:solidFill>
                            <a:srgbClr val="4F81BD"/>
                          </a:solidFill>
                          <a:latin typeface="Arial"/>
                        </a:rPr>
                        <a:t> </a:t>
                      </a:r>
                    </a:p>
                  </a:txBody>
                  <a:tcPr marL="9525" marR="9525" marT="9525" marB="0" anchor="b">
                    <a:lnL>
                      <a:noFill/>
                    </a:lnL>
                    <a:lnR>
                      <a:noFill/>
                    </a:lnR>
                    <a:lnT>
                      <a:noFill/>
                    </a:lnT>
                    <a:lnB>
                      <a:noFill/>
                    </a:lnB>
                    <a:solidFill>
                      <a:srgbClr val="376091"/>
                    </a:solidFill>
                  </a:tcPr>
                </a:tc>
                <a:tc>
                  <a:txBody>
                    <a:bodyPr/>
                    <a:lstStyle/>
                    <a:p>
                      <a:pPr algn="l" fontAlgn="b"/>
                      <a:r>
                        <a:rPr lang="en-US" sz="1200" b="0" i="0" u="none" strike="noStrike" dirty="0">
                          <a:solidFill>
                            <a:srgbClr val="4F81BD"/>
                          </a:solidFill>
                          <a:latin typeface="Arial"/>
                        </a:rPr>
                        <a:t> </a:t>
                      </a:r>
                    </a:p>
                  </a:txBody>
                  <a:tcPr marL="9525" marR="9525" marT="9525" marB="0" anchor="b">
                    <a:lnL>
                      <a:noFill/>
                    </a:lnL>
                    <a:lnR>
                      <a:noFill/>
                    </a:lnR>
                    <a:lnT>
                      <a:noFill/>
                    </a:lnT>
                    <a:lnB>
                      <a:noFill/>
                    </a:lnB>
                    <a:solidFill>
                      <a:srgbClr val="376091"/>
                    </a:solidFill>
                  </a:tcPr>
                </a:tc>
                <a:tc>
                  <a:txBody>
                    <a:bodyPr/>
                    <a:lstStyle/>
                    <a:p>
                      <a:pPr algn="l" fontAlgn="b"/>
                      <a:r>
                        <a:rPr lang="en-US" sz="1200" b="0" i="0" u="none" strike="noStrike" dirty="0">
                          <a:solidFill>
                            <a:srgbClr val="4F81BD"/>
                          </a:solidFill>
                          <a:latin typeface="Arial"/>
                        </a:rPr>
                        <a:t> </a:t>
                      </a:r>
                    </a:p>
                  </a:txBody>
                  <a:tcPr marL="9525" marR="9525" marT="9525" marB="0" anchor="b">
                    <a:lnL>
                      <a:noFill/>
                    </a:lnL>
                    <a:lnR>
                      <a:noFill/>
                    </a:lnR>
                    <a:lnT>
                      <a:noFill/>
                    </a:lnT>
                    <a:lnB>
                      <a:noFill/>
                    </a:lnB>
                    <a:solidFill>
                      <a:srgbClr val="376091"/>
                    </a:solidFill>
                  </a:tcPr>
                </a:tc>
                <a:tc>
                  <a:txBody>
                    <a:bodyPr/>
                    <a:lstStyle/>
                    <a:p>
                      <a:pPr algn="l" fontAlgn="b"/>
                      <a:r>
                        <a:rPr lang="en-US" sz="1200" b="0" i="0" u="none" strike="noStrike" dirty="0">
                          <a:solidFill>
                            <a:srgbClr val="4F81BD"/>
                          </a:solidFill>
                          <a:latin typeface="Arial"/>
                        </a:rPr>
                        <a:t> </a:t>
                      </a:r>
                    </a:p>
                  </a:txBody>
                  <a:tcPr marL="9525" marR="9525" marT="9525" marB="0" anchor="b">
                    <a:lnL>
                      <a:noFill/>
                    </a:lnL>
                    <a:lnR>
                      <a:noFill/>
                    </a:lnR>
                    <a:lnT>
                      <a:noFill/>
                    </a:lnT>
                    <a:lnB>
                      <a:noFill/>
                    </a:lnB>
                    <a:solidFill>
                      <a:srgbClr val="376091"/>
                    </a:solidFill>
                  </a:tcPr>
                </a:tc>
                <a:tc>
                  <a:txBody>
                    <a:bodyPr/>
                    <a:lstStyle/>
                    <a:p>
                      <a:pPr algn="l" fontAlgn="b"/>
                      <a:r>
                        <a:rPr lang="en-US" sz="1200" b="0" i="0" u="none" strike="noStrike" dirty="0">
                          <a:solidFill>
                            <a:srgbClr val="4F81BD"/>
                          </a:solidFill>
                          <a:latin typeface="Arial"/>
                        </a:rPr>
                        <a:t> </a:t>
                      </a:r>
                    </a:p>
                  </a:txBody>
                  <a:tcPr marL="9525" marR="9525" marT="9525" marB="0" anchor="b">
                    <a:lnL>
                      <a:noFill/>
                    </a:lnL>
                    <a:lnR>
                      <a:noFill/>
                    </a:lnR>
                    <a:lnT>
                      <a:noFill/>
                    </a:lnT>
                    <a:lnB>
                      <a:noFill/>
                    </a:lnB>
                    <a:solidFill>
                      <a:srgbClr val="376091"/>
                    </a:solidFill>
                  </a:tcPr>
                </a:tc>
                <a:extLst>
                  <a:ext uri="{0D108BD9-81ED-4DB2-BD59-A6C34878D82A}">
                    <a16:rowId xmlns:a16="http://schemas.microsoft.com/office/drawing/2014/main" val="10000"/>
                  </a:ext>
                </a:extLst>
              </a:tr>
              <a:tr h="538940">
                <a:tc>
                  <a:txBody>
                    <a:bodyPr/>
                    <a:lstStyle/>
                    <a:p>
                      <a:pPr algn="ctr" fontAlgn="b"/>
                      <a:r>
                        <a:rPr lang="mk-MK" sz="1200" b="0" i="0" u="none" strike="noStrike" dirty="0">
                          <a:solidFill>
                            <a:schemeClr val="accent1">
                              <a:lumMod val="75000"/>
                            </a:schemeClr>
                          </a:solidFill>
                          <a:latin typeface="Arial"/>
                        </a:rPr>
                        <a:t>Регион</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mk-MK" sz="1200" b="0" i="0" u="none" strike="noStrike" dirty="0">
                          <a:solidFill>
                            <a:schemeClr val="accent1">
                              <a:lumMod val="75000"/>
                            </a:schemeClr>
                          </a:solidFill>
                          <a:latin typeface="Arial"/>
                        </a:rPr>
                        <a:t>ТВ</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mk-MK" sz="1200" b="0" i="0" u="none" strike="noStrike" dirty="0">
                          <a:solidFill>
                            <a:schemeClr val="accent1">
                              <a:lumMod val="75000"/>
                            </a:schemeClr>
                          </a:solidFill>
                          <a:latin typeface="Arial"/>
                        </a:rPr>
                        <a:t>Просечен неделен досег</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1200" b="0" i="0" u="none" strike="noStrike" dirty="0">
                          <a:solidFill>
                            <a:schemeClr val="accent1">
                              <a:lumMod val="75000"/>
                            </a:schemeClr>
                          </a:solidFill>
                          <a:latin typeface="Arial"/>
                        </a:rPr>
                        <a:t>Удел во гледаност во регионот</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mk-MK" sz="1200" b="0" i="0" u="none" strike="noStrike" dirty="0">
                          <a:solidFill>
                            <a:schemeClr val="accent1">
                              <a:lumMod val="75000"/>
                            </a:schemeClr>
                          </a:solidFill>
                          <a:latin typeface="Arial"/>
                        </a:rPr>
                        <a:t>Удел во вкупната гледаност</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85778">
                <a:tc rowSpan="5">
                  <a:txBody>
                    <a:bodyPr/>
                    <a:lstStyle/>
                    <a:p>
                      <a:pPr algn="l" fontAlgn="ctr"/>
                      <a:r>
                        <a:rPr lang="mk-MK" sz="1200" b="0" i="0" u="none" strike="noStrike" dirty="0">
                          <a:solidFill>
                            <a:srgbClr val="000000"/>
                          </a:solidFill>
                          <a:latin typeface="Arial"/>
                        </a:rPr>
                        <a:t>Д1-Црн Врв/Скопје</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0" i="0" u="none" strike="noStrike" dirty="0">
                          <a:solidFill>
                            <a:srgbClr val="000000"/>
                          </a:solidFill>
                          <a:latin typeface="Arial"/>
                        </a:rPr>
                        <a:t>ТВ Амазон</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0.60%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0.17%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a:rPr>
                        <a:t>0.05%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02"/>
                  </a:ext>
                </a:extLst>
              </a:tr>
              <a:tr h="185778">
                <a:tc vMerge="1">
                  <a:txBody>
                    <a:bodyPr/>
                    <a:lstStyle/>
                    <a:p>
                      <a:endParaRPr lang="en-US"/>
                    </a:p>
                  </a:txBody>
                  <a:tcPr/>
                </a:tc>
                <a:tc>
                  <a:txBody>
                    <a:bodyPr/>
                    <a:lstStyle/>
                    <a:p>
                      <a:pPr algn="l" fontAlgn="b"/>
                      <a:r>
                        <a:rPr lang="mk-MK" sz="1200" b="0" i="0" u="none" strike="noStrike" dirty="0">
                          <a:solidFill>
                            <a:srgbClr val="000000"/>
                          </a:solidFill>
                          <a:latin typeface="Arial"/>
                        </a:rPr>
                        <a:t>ТВ </a:t>
                      </a:r>
                      <a:r>
                        <a:rPr lang="mk-MK" sz="1200" b="0" i="0" u="none" strike="noStrike" dirty="0" err="1">
                          <a:solidFill>
                            <a:srgbClr val="000000"/>
                          </a:solidFill>
                          <a:latin typeface="Arial"/>
                        </a:rPr>
                        <a:t>Едо</a:t>
                      </a:r>
                      <a:endParaRPr lang="mk-MK" sz="1200" b="0" i="0" u="none" strike="noStrike" dirty="0">
                        <a:solidFill>
                          <a:srgbClr val="000000"/>
                        </a:solidFill>
                        <a:latin typeface="Arial"/>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6.50%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1.57%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0.45%</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3"/>
                  </a:ext>
                </a:extLst>
              </a:tr>
              <a:tr h="185778">
                <a:tc vMerge="1">
                  <a:txBody>
                    <a:bodyPr/>
                    <a:lstStyle/>
                    <a:p>
                      <a:endParaRPr lang="en-US"/>
                    </a:p>
                  </a:txBody>
                  <a:tcPr/>
                </a:tc>
                <a:tc>
                  <a:txBody>
                    <a:bodyPr/>
                    <a:lstStyle/>
                    <a:p>
                      <a:pPr algn="l" fontAlgn="b"/>
                      <a:r>
                        <a:rPr lang="mk-MK" sz="1200" b="0" i="0" u="none" strike="noStrike">
                          <a:solidFill>
                            <a:srgbClr val="000000"/>
                          </a:solidFill>
                          <a:latin typeface="Arial"/>
                        </a:rPr>
                        <a:t>ТВ Ера</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6.20%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1.36%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0.39%</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4"/>
                  </a:ext>
                </a:extLst>
              </a:tr>
              <a:tr h="185778">
                <a:tc vMerge="1">
                  <a:txBody>
                    <a:bodyPr/>
                    <a:lstStyle/>
                    <a:p>
                      <a:endParaRPr lang="en-US"/>
                    </a:p>
                  </a:txBody>
                  <a:tcPr/>
                </a:tc>
                <a:tc>
                  <a:txBody>
                    <a:bodyPr/>
                    <a:lstStyle/>
                    <a:p>
                      <a:pPr algn="l" fontAlgn="b"/>
                      <a:r>
                        <a:rPr lang="mk-MK" sz="1200" b="0" i="0" u="none" strike="noStrike" dirty="0">
                          <a:solidFill>
                            <a:srgbClr val="000000"/>
                          </a:solidFill>
                          <a:latin typeface="Arial"/>
                        </a:rPr>
                        <a:t>ТВ МТМ</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2.40%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0.57%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0.16%</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5"/>
                  </a:ext>
                </a:extLst>
              </a:tr>
              <a:tr h="185778">
                <a:tc vMerge="1">
                  <a:txBody>
                    <a:bodyPr/>
                    <a:lstStyle/>
                    <a:p>
                      <a:endParaRPr lang="en-US"/>
                    </a:p>
                  </a:txBody>
                  <a:tcPr/>
                </a:tc>
                <a:tc>
                  <a:txBody>
                    <a:bodyPr/>
                    <a:lstStyle/>
                    <a:p>
                      <a:pPr algn="l" fontAlgn="b"/>
                      <a:r>
                        <a:rPr lang="mk-MK" sz="1200" b="0" i="0" u="none" strike="noStrike" dirty="0">
                          <a:solidFill>
                            <a:srgbClr val="000000"/>
                          </a:solidFill>
                          <a:latin typeface="Arial"/>
                        </a:rPr>
                        <a:t>ТВ </a:t>
                      </a:r>
                      <a:r>
                        <a:rPr lang="mk-MK" sz="1200" b="0" i="0" u="none" strike="noStrike" dirty="0" err="1">
                          <a:solidFill>
                            <a:srgbClr val="000000"/>
                          </a:solidFill>
                          <a:latin typeface="Arial"/>
                        </a:rPr>
                        <a:t>Шутел</a:t>
                      </a:r>
                      <a:endParaRPr lang="mk-MK" sz="1200" b="0" i="0" u="none" strike="noStrike" dirty="0">
                        <a:solidFill>
                          <a:srgbClr val="000000"/>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a:rPr>
                        <a:t>2.00%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0.31%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6"/>
                  </a:ext>
                </a:extLst>
              </a:tr>
              <a:tr h="341431">
                <a:tc>
                  <a:txBody>
                    <a:bodyPr/>
                    <a:lstStyle/>
                    <a:p>
                      <a:pPr algn="l" fontAlgn="b"/>
                      <a:r>
                        <a:rPr lang="mk-MK" sz="1200" b="0" i="0" u="none" strike="noStrike" dirty="0">
                          <a:solidFill>
                            <a:srgbClr val="000000"/>
                          </a:solidFill>
                          <a:latin typeface="Arial"/>
                        </a:rPr>
                        <a:t>Д1-Црн Врв/Велес</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0" i="0" u="none" strike="noStrike" dirty="0">
                          <a:solidFill>
                            <a:srgbClr val="000000"/>
                          </a:solidFill>
                          <a:latin typeface="Arial"/>
                        </a:rPr>
                        <a:t>ТВ КТВ</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17.50%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3.15%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0.27%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7"/>
                  </a:ext>
                </a:extLst>
              </a:tr>
              <a:tr h="341431">
                <a:tc>
                  <a:txBody>
                    <a:bodyPr/>
                    <a:lstStyle/>
                    <a:p>
                      <a:pPr algn="l" fontAlgn="b"/>
                      <a:r>
                        <a:rPr lang="mk-MK" sz="1200" b="0" i="0" u="none" strike="noStrike" dirty="0" smtClean="0">
                          <a:solidFill>
                            <a:srgbClr val="000000"/>
                          </a:solidFill>
                          <a:latin typeface="Arial"/>
                        </a:rPr>
                        <a:t>Д2-Страцин</a:t>
                      </a:r>
                      <a:endParaRPr lang="mk-MK" sz="1200" b="0"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0" i="0" u="none" strike="noStrike" dirty="0" smtClean="0">
                          <a:solidFill>
                            <a:srgbClr val="000000"/>
                          </a:solidFill>
                          <a:latin typeface="Arial"/>
                        </a:rPr>
                        <a:t>ТВ Сител</a:t>
                      </a:r>
                      <a:r>
                        <a:rPr lang="mk-MK" sz="1200" b="0" i="0" u="none" strike="noStrike" baseline="0" dirty="0" smtClean="0">
                          <a:solidFill>
                            <a:srgbClr val="000000"/>
                          </a:solidFill>
                          <a:latin typeface="Arial"/>
                        </a:rPr>
                        <a:t> 2</a:t>
                      </a:r>
                      <a:endParaRPr lang="mk-MK" sz="1200" b="0"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mk-MK" sz="1200" b="0" i="0" u="none" strike="noStrike" dirty="0" smtClean="0">
                          <a:solidFill>
                            <a:srgbClr val="000000"/>
                          </a:solidFill>
                          <a:latin typeface="Arial"/>
                        </a:rPr>
                        <a:t>7,80%</a:t>
                      </a:r>
                      <a:endParaRPr lang="en-US" sz="1200" b="0"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mk-MK" sz="1200" b="0" i="0" u="none" strike="noStrike" dirty="0" smtClean="0">
                          <a:solidFill>
                            <a:srgbClr val="000000"/>
                          </a:solidFill>
                          <a:latin typeface="Arial"/>
                        </a:rPr>
                        <a:t>1,96%</a:t>
                      </a:r>
                      <a:endParaRPr lang="en-US" sz="1200" b="0"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mk-MK" sz="1200" b="0" i="0" u="none" strike="noStrike" dirty="0" smtClean="0">
                          <a:solidFill>
                            <a:srgbClr val="000000"/>
                          </a:solidFill>
                          <a:latin typeface="Arial"/>
                        </a:rPr>
                        <a:t>0,17%</a:t>
                      </a:r>
                      <a:endParaRPr lang="en-US" sz="1200" b="0"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8"/>
                  </a:ext>
                </a:extLst>
              </a:tr>
              <a:tr h="185778">
                <a:tc rowSpan="2">
                  <a:txBody>
                    <a:bodyPr/>
                    <a:lstStyle/>
                    <a:p>
                      <a:pPr algn="l" fontAlgn="ctr"/>
                      <a:r>
                        <a:rPr lang="mk-MK" sz="1200" b="0" i="0" u="none" strike="noStrike" dirty="0">
                          <a:solidFill>
                            <a:srgbClr val="000000"/>
                          </a:solidFill>
                          <a:latin typeface="Arial"/>
                        </a:rPr>
                        <a:t>Д3-Туртел</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0" i="0" u="none" strike="noStrike" dirty="0">
                          <a:solidFill>
                            <a:srgbClr val="000000"/>
                          </a:solidFill>
                          <a:latin typeface="Arial"/>
                        </a:rPr>
                        <a:t>ТВ Ирис</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12.80%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3.15%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0.29%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09"/>
                  </a:ext>
                </a:extLst>
              </a:tr>
              <a:tr h="185778">
                <a:tc vMerge="1">
                  <a:txBody>
                    <a:bodyPr/>
                    <a:lstStyle/>
                    <a:p>
                      <a:endParaRPr lang="en-US"/>
                    </a:p>
                  </a:txBody>
                  <a:tcPr/>
                </a:tc>
                <a:tc>
                  <a:txBody>
                    <a:bodyPr/>
                    <a:lstStyle/>
                    <a:p>
                      <a:pPr algn="l" fontAlgn="b"/>
                      <a:r>
                        <a:rPr lang="mk-MK" sz="1200" b="0" i="0" u="none" strike="noStrike" dirty="0">
                          <a:solidFill>
                            <a:srgbClr val="000000"/>
                          </a:solidFill>
                          <a:latin typeface="Arial"/>
                        </a:rPr>
                        <a:t>ТВ Стар</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a:rPr>
                        <a:t>15.50%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4.05%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a:rPr>
                        <a:t>0.38%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0"/>
                  </a:ext>
                </a:extLst>
              </a:tr>
              <a:tr h="185778">
                <a:tc rowSpan="2">
                  <a:txBody>
                    <a:bodyPr/>
                    <a:lstStyle/>
                    <a:p>
                      <a:pPr algn="l" fontAlgn="ctr"/>
                      <a:r>
                        <a:rPr lang="mk-MK" sz="1200" b="0" i="0" u="none" strike="noStrike" dirty="0">
                          <a:solidFill>
                            <a:srgbClr val="000000"/>
                          </a:solidFill>
                          <a:latin typeface="Arial"/>
                        </a:rPr>
                        <a:t>Д4-Боскија</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0" i="0" u="none" strike="noStrike" dirty="0">
                          <a:solidFill>
                            <a:srgbClr val="000000"/>
                          </a:solidFill>
                          <a:latin typeface="Arial"/>
                        </a:rPr>
                        <a:t>ТВ </a:t>
                      </a:r>
                      <a:r>
                        <a:rPr lang="mk-MK" sz="1200" b="0" i="0" u="none" strike="noStrike" dirty="0" smtClean="0">
                          <a:solidFill>
                            <a:srgbClr val="000000"/>
                          </a:solidFill>
                          <a:latin typeface="Arial"/>
                        </a:rPr>
                        <a:t>Канал Вис</a:t>
                      </a:r>
                      <a:endParaRPr lang="mk-MK" sz="1200" b="0"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a:rPr>
                        <a:t>14.90%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2.94%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0.29%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11"/>
                  </a:ext>
                </a:extLst>
              </a:tr>
              <a:tr h="185778">
                <a:tc vMerge="1">
                  <a:txBody>
                    <a:bodyPr/>
                    <a:lstStyle/>
                    <a:p>
                      <a:endParaRPr lang="en-US"/>
                    </a:p>
                  </a:txBody>
                  <a:tcPr/>
                </a:tc>
                <a:tc>
                  <a:txBody>
                    <a:bodyPr/>
                    <a:lstStyle/>
                    <a:p>
                      <a:pPr algn="l" fontAlgn="b"/>
                      <a:r>
                        <a:rPr lang="mk-MK" sz="1200" b="0" i="0" u="none" strike="noStrike" dirty="0">
                          <a:solidFill>
                            <a:srgbClr val="000000"/>
                          </a:solidFill>
                          <a:latin typeface="Arial"/>
                        </a:rPr>
                        <a:t>ТВ Кобра</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a:rPr>
                        <a:t>7.70%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1.86%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2"/>
                  </a:ext>
                </a:extLst>
              </a:tr>
              <a:tr h="185778">
                <a:tc>
                  <a:txBody>
                    <a:bodyPr/>
                    <a:lstStyle/>
                    <a:p>
                      <a:pPr algn="l" fontAlgn="ctr"/>
                      <a:r>
                        <a:rPr lang="mk-MK" sz="1200" b="0" i="0" u="none" strike="noStrike" dirty="0">
                          <a:solidFill>
                            <a:srgbClr val="000000"/>
                          </a:solidFill>
                          <a:latin typeface="Arial"/>
                        </a:rPr>
                        <a:t>Д5-Пелистер</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0" i="0" u="none" strike="noStrike" dirty="0">
                          <a:solidFill>
                            <a:srgbClr val="000000"/>
                          </a:solidFill>
                          <a:latin typeface="Arial"/>
                        </a:rPr>
                        <a:t>ТВ Тера</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a:rPr>
                        <a:t>14.00%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2.64%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0.44%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3"/>
                  </a:ext>
                </a:extLst>
              </a:tr>
              <a:tr h="185778">
                <a:tc>
                  <a:txBody>
                    <a:bodyPr/>
                    <a:lstStyle/>
                    <a:p>
                      <a:pPr algn="l" fontAlgn="b"/>
                      <a:r>
                        <a:rPr lang="mk-MK" sz="1200" b="0" i="0" u="none" strike="noStrike" dirty="0">
                          <a:solidFill>
                            <a:srgbClr val="000000"/>
                          </a:solidFill>
                          <a:latin typeface="Arial"/>
                        </a:rPr>
                        <a:t>Д6-Мали </a:t>
                      </a:r>
                      <a:r>
                        <a:rPr lang="mk-MK" sz="1200" b="0" i="0" u="none" strike="noStrike" dirty="0" err="1">
                          <a:solidFill>
                            <a:srgbClr val="000000"/>
                          </a:solidFill>
                          <a:latin typeface="Arial"/>
                        </a:rPr>
                        <a:t>Влај</a:t>
                      </a:r>
                      <a:endParaRPr lang="mk-MK" sz="1200" b="0"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0" i="0" u="none" strike="noStrike" dirty="0">
                          <a:solidFill>
                            <a:srgbClr val="000000"/>
                          </a:solidFill>
                          <a:latin typeface="Arial"/>
                        </a:rPr>
                        <a:t>ТВ М</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a:rPr>
                        <a:t>11.40%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3.38%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0.20%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4"/>
                  </a:ext>
                </a:extLst>
              </a:tr>
              <a:tr h="185778">
                <a:tc>
                  <a:txBody>
                    <a:bodyPr/>
                    <a:lstStyle/>
                    <a:p>
                      <a:pPr algn="l" fontAlgn="b"/>
                      <a:r>
                        <a:rPr lang="mk-MK" sz="1200" b="0" i="0" u="none" strike="noStrike" dirty="0">
                          <a:solidFill>
                            <a:srgbClr val="000000"/>
                          </a:solidFill>
                          <a:latin typeface="Arial"/>
                        </a:rPr>
                        <a:t>Д7-Стогово</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0" i="0" u="none" strike="noStrike" dirty="0">
                          <a:solidFill>
                            <a:srgbClr val="000000"/>
                          </a:solidFill>
                          <a:latin typeface="Arial"/>
                        </a:rPr>
                        <a:t>Телевизија 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a:rPr>
                        <a:t>8.80%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3.30%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0.05%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5"/>
                  </a:ext>
                </a:extLst>
              </a:tr>
              <a:tr h="185778">
                <a:tc rowSpan="4">
                  <a:txBody>
                    <a:bodyPr/>
                    <a:lstStyle/>
                    <a:p>
                      <a:pPr algn="l" fontAlgn="ctr"/>
                      <a:r>
                        <a:rPr lang="mk-MK" sz="1200" b="0" i="0" u="none" strike="noStrike" dirty="0">
                          <a:solidFill>
                            <a:srgbClr val="000000"/>
                          </a:solidFill>
                          <a:latin typeface="Arial"/>
                        </a:rPr>
                        <a:t>Д8-Попова Шапка</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0" i="0" u="none" strike="noStrike" dirty="0">
                          <a:solidFill>
                            <a:srgbClr val="000000"/>
                          </a:solidFill>
                          <a:latin typeface="Arial"/>
                        </a:rPr>
                        <a:t>ТВ </a:t>
                      </a:r>
                      <a:r>
                        <a:rPr lang="mk-MK" sz="1200" b="0" i="0" u="none" strike="noStrike" dirty="0" err="1">
                          <a:solidFill>
                            <a:srgbClr val="000000"/>
                          </a:solidFill>
                          <a:latin typeface="Arial"/>
                        </a:rPr>
                        <a:t>Коха</a:t>
                      </a:r>
                      <a:endParaRPr lang="mk-MK" sz="1200" b="0" i="0" u="none" strike="noStrike" dirty="0">
                        <a:solidFill>
                          <a:srgbClr val="000000"/>
                        </a:solidFill>
                        <a:latin typeface="Arial"/>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a:rPr>
                        <a:t>30.30%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5.41%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0.59%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16"/>
                  </a:ext>
                </a:extLst>
              </a:tr>
              <a:tr h="185778">
                <a:tc vMerge="1">
                  <a:txBody>
                    <a:bodyPr/>
                    <a:lstStyle/>
                    <a:p>
                      <a:endParaRPr lang="en-US"/>
                    </a:p>
                  </a:txBody>
                  <a:tcPr/>
                </a:tc>
                <a:tc>
                  <a:txBody>
                    <a:bodyPr/>
                    <a:lstStyle/>
                    <a:p>
                      <a:pPr algn="l" fontAlgn="b"/>
                      <a:r>
                        <a:rPr lang="mk-MK" sz="1200" b="0" i="0" u="none" strike="noStrike" dirty="0">
                          <a:solidFill>
                            <a:srgbClr val="000000"/>
                          </a:solidFill>
                          <a:latin typeface="Arial"/>
                        </a:rPr>
                        <a:t>ТВ Полог</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0.81%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0.09%</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7"/>
                  </a:ext>
                </a:extLst>
              </a:tr>
              <a:tr h="185778">
                <a:tc vMerge="1">
                  <a:txBody>
                    <a:bodyPr/>
                    <a:lstStyle/>
                    <a:p>
                      <a:endParaRPr lang="en-US"/>
                    </a:p>
                  </a:txBody>
                  <a:tcPr/>
                </a:tc>
                <a:tc>
                  <a:txBody>
                    <a:bodyPr/>
                    <a:lstStyle/>
                    <a:p>
                      <a:pPr algn="l" fontAlgn="b"/>
                      <a:r>
                        <a:rPr lang="mk-MK" sz="1200" b="0" i="0" u="none" strike="noStrike" dirty="0">
                          <a:solidFill>
                            <a:srgbClr val="000000"/>
                          </a:solidFill>
                          <a:latin typeface="Arial"/>
                        </a:rPr>
                        <a:t>ТВ </a:t>
                      </a:r>
                      <a:r>
                        <a:rPr lang="mk-MK" sz="1200" b="0" i="0" u="none" strike="noStrike" dirty="0" err="1">
                          <a:solidFill>
                            <a:srgbClr val="000000"/>
                          </a:solidFill>
                          <a:latin typeface="Arial"/>
                        </a:rPr>
                        <a:t>Топестрада</a:t>
                      </a:r>
                      <a:endParaRPr lang="mk-MK" sz="1200" b="0" i="0" u="none" strike="noStrike" dirty="0">
                        <a:solidFill>
                          <a:srgbClr val="000000"/>
                        </a:solidFill>
                        <a:latin typeface="Arial"/>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8.40%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1.33%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0.1</a:t>
                      </a:r>
                      <a:r>
                        <a:rPr lang="mk-MK" sz="1200" b="0" i="0" u="none" strike="noStrike" dirty="0" smtClean="0">
                          <a:solidFill>
                            <a:srgbClr val="000000"/>
                          </a:solidFill>
                          <a:latin typeface="Arial"/>
                        </a:rPr>
                        <a:t>4</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8"/>
                  </a:ext>
                </a:extLst>
              </a:tr>
              <a:tr h="185778">
                <a:tc vMerge="1">
                  <a:txBody>
                    <a:bodyPr/>
                    <a:lstStyle/>
                    <a:p>
                      <a:endParaRPr lang="en-US"/>
                    </a:p>
                  </a:txBody>
                  <a:tcPr/>
                </a:tc>
                <a:tc>
                  <a:txBody>
                    <a:bodyPr/>
                    <a:lstStyle/>
                    <a:p>
                      <a:pPr algn="l" fontAlgn="b"/>
                      <a:r>
                        <a:rPr lang="mk-MK" sz="1200" b="0" i="0" u="none" strike="noStrike" dirty="0">
                          <a:solidFill>
                            <a:srgbClr val="000000"/>
                          </a:solidFill>
                          <a:latin typeface="Arial"/>
                        </a:rPr>
                        <a:t>ТВ </a:t>
                      </a:r>
                      <a:r>
                        <a:rPr lang="mk-MK" sz="1200" b="0" i="0" u="none" strike="noStrike" dirty="0" err="1">
                          <a:solidFill>
                            <a:srgbClr val="000000"/>
                          </a:solidFill>
                          <a:latin typeface="Arial"/>
                        </a:rPr>
                        <a:t>Кисс</a:t>
                      </a:r>
                      <a:endParaRPr lang="mk-MK" sz="1200" b="0" i="0" u="none" strike="noStrike" dirty="0">
                        <a:solidFill>
                          <a:srgbClr val="000000"/>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5.90%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1.56%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9"/>
                  </a:ext>
                </a:extLst>
              </a:tr>
            </a:tbl>
          </a:graphicData>
        </a:graphic>
      </p:graphicFrame>
      <p:sp>
        <p:nvSpPr>
          <p:cNvPr id="8" name="TextBox 7"/>
          <p:cNvSpPr txBox="1"/>
          <p:nvPr/>
        </p:nvSpPr>
        <p:spPr>
          <a:xfrm>
            <a:off x="5980605" y="1676400"/>
            <a:ext cx="5638800" cy="1443152"/>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Најгледана регионална телевизија била ТВ </a:t>
            </a:r>
            <a:r>
              <a:rPr lang="mk-MK" sz="1200" dirty="0" err="1" smtClean="0">
                <a:latin typeface="Arial" pitchFamily="34" charset="0"/>
                <a:cs typeface="Arial" pitchFamily="34" charset="0"/>
              </a:rPr>
              <a:t>Коха</a:t>
            </a:r>
            <a:r>
              <a:rPr lang="mk-MK" sz="1200" dirty="0" smtClean="0">
                <a:latin typeface="Arial" pitchFamily="34" charset="0"/>
                <a:cs typeface="Arial" pitchFamily="34" charset="0"/>
              </a:rPr>
              <a:t> од регионот Д8 со просечен неделен досег од 30,30% и удел во вкупната гледаност од 0,59%, а пак најмала гледаност имала ТВ Амазон, за која само 0,60% од испитаниците се изјасниле дека ја гледале оваа телевизија во претходната недела.</a:t>
            </a:r>
            <a:endParaRPr lang="en-US" sz="1200" dirty="0">
              <a:latin typeface="Arial" pitchFamily="34" charset="0"/>
              <a:cs typeface="Arial" pitchFamily="34" charset="0"/>
            </a:endParaRPr>
          </a:p>
        </p:txBody>
      </p:sp>
      <p:sp>
        <p:nvSpPr>
          <p:cNvPr id="10" name="Rectangle 9"/>
          <p:cNvSpPr/>
          <p:nvPr/>
        </p:nvSpPr>
        <p:spPr>
          <a:xfrm>
            <a:off x="455612" y="838200"/>
            <a:ext cx="5180012"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Просечен неделен досег и удел во гледаноста на регионалните телевизии</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47412" y="6356352"/>
            <a:ext cx="531973" cy="365125"/>
          </a:xfrm>
        </p:spPr>
        <p:txBody>
          <a:bodyPr/>
          <a:lstStyle/>
          <a:p>
            <a:fld id="{DD0A17F7-02ED-4BA6-9293-FD2D32B19D33}" type="slidenum">
              <a:rPr lang="en-US" smtClean="0"/>
              <a:pPr/>
              <a:t>35</a:t>
            </a:fld>
            <a:endParaRPr lang="en-US" dirty="0"/>
          </a:p>
        </p:txBody>
      </p:sp>
      <p:cxnSp>
        <p:nvCxnSpPr>
          <p:cNvPr id="6" name="Straight Connector 5">
            <a:extLst>
              <a:ext uri="{FF2B5EF4-FFF2-40B4-BE49-F238E27FC236}">
                <a16:creationId xmlns:a16="http://schemas.microsoft.com/office/drawing/2014/main" id="{F78502DD-388B-1B4B-8E60-03F10EA72610}"/>
              </a:ext>
            </a:extLst>
          </p:cNvPr>
          <p:cNvCxnSpPr/>
          <p:nvPr/>
        </p:nvCxnSpPr>
        <p:spPr>
          <a:xfrm>
            <a:off x="0" y="9906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FED1D12-57AF-8440-8786-B51825718510}"/>
              </a:ext>
            </a:extLst>
          </p:cNvPr>
          <p:cNvSpPr txBox="1"/>
          <p:nvPr/>
        </p:nvSpPr>
        <p:spPr>
          <a:xfrm>
            <a:off x="227012" y="533400"/>
            <a:ext cx="4876800" cy="430887"/>
          </a:xfrm>
          <a:prstGeom prst="rect">
            <a:avLst/>
          </a:prstGeom>
          <a:noFill/>
        </p:spPr>
        <p:txBody>
          <a:bodyPr wrap="square" rtlCol="0">
            <a:spAutoFit/>
          </a:bodyPr>
          <a:lstStyle/>
          <a:p>
            <a:r>
              <a:rPr lang="mk-MK" dirty="0" smtClean="0">
                <a:solidFill>
                  <a:schemeClr val="accent1">
                    <a:lumMod val="75000"/>
                  </a:schemeClr>
                </a:solidFill>
                <a:latin typeface="Arial" pitchFamily="34" charset="0"/>
                <a:ea typeface="Tahoma" pitchFamily="34" charset="0"/>
                <a:cs typeface="Arial" pitchFamily="34" charset="0"/>
              </a:rPr>
              <a:t>Телевизии на локално ниво</a:t>
            </a:r>
            <a:endParaRPr lang="en-US" dirty="0">
              <a:solidFill>
                <a:schemeClr val="accent1">
                  <a:lumMod val="75000"/>
                </a:schemeClr>
              </a:solidFill>
              <a:latin typeface="Arial" pitchFamily="34" charset="0"/>
              <a:ea typeface="Tahoma" pitchFamily="34" charset="0"/>
              <a:cs typeface="Arial" pitchFamily="34" charset="0"/>
            </a:endParaRPr>
          </a:p>
        </p:txBody>
      </p:sp>
      <p:sp>
        <p:nvSpPr>
          <p:cNvPr id="8" name="Rectangle 7">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3212" y="1143000"/>
            <a:ext cx="5638800" cy="8891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Вкупните приходи на 19-те локални телевизии во 2019 година изнесувале 30,74 милиони денари. Во споредба со минатата година тие се зголемиле за 31,59%. </a:t>
            </a:r>
            <a:endParaRPr lang="en-US" sz="1200" dirty="0">
              <a:latin typeface="Arial" pitchFamily="34" charset="0"/>
              <a:cs typeface="Arial" pitchFamily="34" charset="0"/>
            </a:endParaRPr>
          </a:p>
        </p:txBody>
      </p:sp>
      <p:graphicFrame>
        <p:nvGraphicFramePr>
          <p:cNvPr id="10" name="Table 9"/>
          <p:cNvGraphicFramePr>
            <a:graphicFrameLocks noGrp="1"/>
          </p:cNvGraphicFramePr>
          <p:nvPr/>
        </p:nvGraphicFramePr>
        <p:xfrm>
          <a:off x="1293812" y="2667000"/>
          <a:ext cx="4190999" cy="3848100"/>
        </p:xfrm>
        <a:graphic>
          <a:graphicData uri="http://schemas.openxmlformats.org/drawingml/2006/table">
            <a:tbl>
              <a:tblPr/>
              <a:tblGrid>
                <a:gridCol w="2062239">
                  <a:extLst>
                    <a:ext uri="{9D8B030D-6E8A-4147-A177-3AD203B41FA5}">
                      <a16:colId xmlns:a16="http://schemas.microsoft.com/office/drawing/2014/main" val="20000"/>
                    </a:ext>
                  </a:extLst>
                </a:gridCol>
                <a:gridCol w="1064380">
                  <a:extLst>
                    <a:ext uri="{9D8B030D-6E8A-4147-A177-3AD203B41FA5}">
                      <a16:colId xmlns:a16="http://schemas.microsoft.com/office/drawing/2014/main" val="20001"/>
                    </a:ext>
                  </a:extLst>
                </a:gridCol>
                <a:gridCol w="1064380">
                  <a:extLst>
                    <a:ext uri="{9D8B030D-6E8A-4147-A177-3AD203B41FA5}">
                      <a16:colId xmlns:a16="http://schemas.microsoft.com/office/drawing/2014/main" val="20002"/>
                    </a:ext>
                  </a:extLst>
                </a:gridCol>
              </a:tblGrid>
              <a:tr h="167640">
                <a:tc>
                  <a:txBody>
                    <a:bodyPr/>
                    <a:lstStyle/>
                    <a:p>
                      <a:pPr algn="ctr" fontAlgn="b"/>
                      <a:r>
                        <a:rPr lang="mk-MK" sz="1200" b="0" i="0" u="none" strike="noStrike" dirty="0" err="1">
                          <a:solidFill>
                            <a:srgbClr val="FFFFFF"/>
                          </a:solidFill>
                          <a:latin typeface="Arial" pitchFamily="34" charset="0"/>
                          <a:cs typeface="Arial" pitchFamily="34" charset="0"/>
                        </a:rPr>
                        <a:t>тв</a:t>
                      </a:r>
                      <a:endParaRPr lang="mk-MK" sz="1200" b="0" i="0" u="none" strike="noStrike" dirty="0">
                        <a:solidFill>
                          <a:srgbClr val="FFFFFF"/>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2019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167640">
                <a:tc>
                  <a:txBody>
                    <a:bodyPr/>
                    <a:lstStyle/>
                    <a:p>
                      <a:pPr algn="l" fontAlgn="b"/>
                      <a:r>
                        <a:rPr lang="mk-MK" sz="1200" b="0" i="0" u="none" strike="noStrike" dirty="0">
                          <a:solidFill>
                            <a:srgbClr val="000000"/>
                          </a:solidFill>
                          <a:latin typeface="Arial" pitchFamily="34" charset="0"/>
                          <a:cs typeface="Arial" pitchFamily="34" charset="0"/>
                        </a:rPr>
                        <a:t>ТВ Феста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0.55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1.52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67640">
                <a:tc>
                  <a:txBody>
                    <a:bodyPr/>
                    <a:lstStyle/>
                    <a:p>
                      <a:pPr algn="l" fontAlgn="b"/>
                      <a:r>
                        <a:rPr lang="mk-MK" sz="1200" b="0" i="0" u="none" strike="noStrike" dirty="0">
                          <a:solidFill>
                            <a:srgbClr val="000000"/>
                          </a:solidFill>
                          <a:latin typeface="Arial" pitchFamily="34" charset="0"/>
                          <a:cs typeface="Arial" pitchFamily="34" charset="0"/>
                        </a:rPr>
                        <a:t>ТВ </a:t>
                      </a:r>
                      <a:r>
                        <a:rPr lang="mk-MK" sz="1200" b="0" i="0" u="none" strike="noStrike" dirty="0" smtClean="0">
                          <a:solidFill>
                            <a:srgbClr val="000000"/>
                          </a:solidFill>
                          <a:latin typeface="Arial" pitchFamily="34" charset="0"/>
                          <a:cs typeface="Arial" pitchFamily="34" charset="0"/>
                        </a:rPr>
                        <a:t>Нова</a:t>
                      </a:r>
                      <a:endParaRPr lang="mk-MK" sz="1200" b="0"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0.95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1.17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67640">
                <a:tc>
                  <a:txBody>
                    <a:bodyPr/>
                    <a:lstStyle/>
                    <a:p>
                      <a:pPr algn="l" fontAlgn="b"/>
                      <a:r>
                        <a:rPr lang="mk-MK" sz="1200" b="0" i="0" u="none" strike="noStrike" dirty="0">
                          <a:solidFill>
                            <a:srgbClr val="000000"/>
                          </a:solidFill>
                          <a:latin typeface="Arial" pitchFamily="34" charset="0"/>
                          <a:cs typeface="Arial" pitchFamily="34" charset="0"/>
                        </a:rPr>
                        <a:t>ТВ Кочани-ЛД</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1.21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1.20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167640">
                <a:tc>
                  <a:txBody>
                    <a:bodyPr/>
                    <a:lstStyle/>
                    <a:p>
                      <a:pPr algn="l" fontAlgn="b"/>
                      <a:r>
                        <a:rPr lang="mk-MK" sz="1200" b="0" i="0" u="none" strike="noStrike" dirty="0">
                          <a:solidFill>
                            <a:srgbClr val="000000"/>
                          </a:solidFill>
                          <a:latin typeface="Arial" pitchFamily="34" charset="0"/>
                          <a:cs typeface="Arial" pitchFamily="34" charset="0"/>
                        </a:rPr>
                        <a:t>ТВ Канал 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1.16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1.22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167640">
                <a:tc>
                  <a:txBody>
                    <a:bodyPr/>
                    <a:lstStyle/>
                    <a:p>
                      <a:pPr algn="l" fontAlgn="b"/>
                      <a:r>
                        <a:rPr lang="mk-MK" sz="1200" b="0" i="0" u="none" strike="noStrike" dirty="0">
                          <a:solidFill>
                            <a:srgbClr val="000000"/>
                          </a:solidFill>
                          <a:latin typeface="Arial" pitchFamily="34" charset="0"/>
                          <a:cs typeface="Arial" pitchFamily="34" charset="0"/>
                        </a:rPr>
                        <a:t>ТВ </a:t>
                      </a:r>
                      <a:r>
                        <a:rPr lang="mk-MK" sz="1200" b="0" i="0" u="none" strike="noStrike" dirty="0" err="1">
                          <a:solidFill>
                            <a:srgbClr val="000000"/>
                          </a:solidFill>
                          <a:latin typeface="Arial" pitchFamily="34" charset="0"/>
                          <a:cs typeface="Arial" pitchFamily="34" charset="0"/>
                        </a:rPr>
                        <a:t>Протел</a:t>
                      </a:r>
                      <a:endParaRPr lang="mk-MK" sz="1200" b="0"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1.53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1.32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5"/>
                  </a:ext>
                </a:extLst>
              </a:tr>
              <a:tr h="167640">
                <a:tc>
                  <a:txBody>
                    <a:bodyPr/>
                    <a:lstStyle/>
                    <a:p>
                      <a:pPr algn="l" fontAlgn="b"/>
                      <a:r>
                        <a:rPr lang="mk-MK" sz="1200" b="0" i="0" u="none" strike="noStrike" dirty="0">
                          <a:solidFill>
                            <a:srgbClr val="000000"/>
                          </a:solidFill>
                          <a:latin typeface="Arial" pitchFamily="34" charset="0"/>
                          <a:cs typeface="Arial" pitchFamily="34" charset="0"/>
                        </a:rPr>
                        <a:t>ТВ Канал 21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0.47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0.76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6"/>
                  </a:ext>
                </a:extLst>
              </a:tr>
              <a:tr h="167640">
                <a:tc>
                  <a:txBody>
                    <a:bodyPr/>
                    <a:lstStyle/>
                    <a:p>
                      <a:pPr algn="l" fontAlgn="b"/>
                      <a:r>
                        <a:rPr lang="mk-MK" sz="1200" b="0" i="0" u="none" strike="noStrike">
                          <a:solidFill>
                            <a:srgbClr val="000000"/>
                          </a:solidFill>
                          <a:latin typeface="Arial" pitchFamily="34" charset="0"/>
                          <a:cs typeface="Arial" pitchFamily="34" charset="0"/>
                        </a:rPr>
                        <a:t>ТВ Здравкин</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0.44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67640">
                <a:tc>
                  <a:txBody>
                    <a:bodyPr/>
                    <a:lstStyle/>
                    <a:p>
                      <a:pPr algn="l" fontAlgn="b"/>
                      <a:r>
                        <a:rPr lang="mk-MK" sz="1200" b="0" i="0" u="none" strike="noStrike">
                          <a:solidFill>
                            <a:srgbClr val="000000"/>
                          </a:solidFill>
                          <a:latin typeface="Arial" pitchFamily="34" charset="0"/>
                          <a:cs typeface="Arial" pitchFamily="34" charset="0"/>
                        </a:rPr>
                        <a:t>ТВ Свет</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0.89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67640">
                <a:tc>
                  <a:txBody>
                    <a:bodyPr/>
                    <a:lstStyle/>
                    <a:p>
                      <a:pPr algn="l" fontAlgn="b"/>
                      <a:r>
                        <a:rPr lang="mk-MK" sz="1200" b="0" i="0" u="none" strike="noStrike" dirty="0">
                          <a:solidFill>
                            <a:srgbClr val="000000"/>
                          </a:solidFill>
                          <a:latin typeface="Arial" pitchFamily="34" charset="0"/>
                          <a:cs typeface="Arial" pitchFamily="34" charset="0"/>
                        </a:rPr>
                        <a:t>ТВ </a:t>
                      </a:r>
                      <a:r>
                        <a:rPr lang="mk-MK" sz="1200" b="0" i="0" u="none" strike="noStrike" dirty="0" smtClean="0">
                          <a:solidFill>
                            <a:srgbClr val="000000"/>
                          </a:solidFill>
                          <a:latin typeface="Arial" pitchFamily="34" charset="0"/>
                          <a:cs typeface="Arial" pitchFamily="34" charset="0"/>
                        </a:rPr>
                        <a:t>Канал Визија</a:t>
                      </a:r>
                      <a:endParaRPr lang="mk-MK" sz="1200" b="0"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6.16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3.93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9"/>
                  </a:ext>
                </a:extLst>
              </a:tr>
              <a:tr h="167640">
                <a:tc>
                  <a:txBody>
                    <a:bodyPr/>
                    <a:lstStyle/>
                    <a:p>
                      <a:pPr algn="l" fontAlgn="b"/>
                      <a:r>
                        <a:rPr lang="mk-MK" sz="1200" b="0" i="0" u="none" strike="noStrike" dirty="0">
                          <a:solidFill>
                            <a:srgbClr val="000000"/>
                          </a:solidFill>
                          <a:latin typeface="Arial" pitchFamily="34" charset="0"/>
                          <a:cs typeface="Arial" pitchFamily="34" charset="0"/>
                        </a:rPr>
                        <a:t>ТВ Морис</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0.62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0.54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0"/>
                  </a:ext>
                </a:extLst>
              </a:tr>
              <a:tr h="167640">
                <a:tc>
                  <a:txBody>
                    <a:bodyPr/>
                    <a:lstStyle/>
                    <a:p>
                      <a:pPr algn="l" fontAlgn="b"/>
                      <a:r>
                        <a:rPr lang="mk-MK" sz="1200" b="0" i="0" u="none" strike="noStrike" dirty="0">
                          <a:solidFill>
                            <a:srgbClr val="000000"/>
                          </a:solidFill>
                          <a:latin typeface="Arial" pitchFamily="34" charset="0"/>
                          <a:cs typeface="Arial" pitchFamily="34" charset="0"/>
                        </a:rPr>
                        <a:t>ТВ Калтрина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0.10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2.22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1"/>
                  </a:ext>
                </a:extLst>
              </a:tr>
              <a:tr h="167640">
                <a:tc>
                  <a:txBody>
                    <a:bodyPr/>
                    <a:lstStyle/>
                    <a:p>
                      <a:pPr algn="l" fontAlgn="b"/>
                      <a:r>
                        <a:rPr lang="mk-MK" sz="1200" b="0" i="0" u="none" strike="noStrike" dirty="0">
                          <a:solidFill>
                            <a:srgbClr val="000000"/>
                          </a:solidFill>
                          <a:latin typeface="Arial" pitchFamily="34" charset="0"/>
                          <a:cs typeface="Arial" pitchFamily="34" charset="0"/>
                        </a:rPr>
                        <a:t>ТВ Спектра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0.75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0.65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2"/>
                  </a:ext>
                </a:extLst>
              </a:tr>
              <a:tr h="167640">
                <a:tc>
                  <a:txBody>
                    <a:bodyPr/>
                    <a:lstStyle/>
                    <a:p>
                      <a:pPr algn="l" fontAlgn="b"/>
                      <a:r>
                        <a:rPr lang="mk-MK" sz="1200" b="0" i="0" u="none" strike="noStrike">
                          <a:solidFill>
                            <a:srgbClr val="000000"/>
                          </a:solidFill>
                          <a:latin typeface="Arial" pitchFamily="34" charset="0"/>
                          <a:cs typeface="Arial" pitchFamily="34" charset="0"/>
                        </a:rPr>
                        <a:t>ТВ Дибра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0.92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0.6</a:t>
                      </a:r>
                      <a:r>
                        <a:rPr lang="mk-MK" sz="1200" b="0" i="0" u="none" strike="noStrike" dirty="0" smtClean="0">
                          <a:solidFill>
                            <a:srgbClr val="000000"/>
                          </a:solidFill>
                          <a:latin typeface="Arial" pitchFamily="34" charset="0"/>
                          <a:cs typeface="Arial" pitchFamily="34" charset="0"/>
                        </a:rPr>
                        <a:t>2</a:t>
                      </a:r>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3"/>
                  </a:ext>
                </a:extLst>
              </a:tr>
              <a:tr h="167640">
                <a:tc>
                  <a:txBody>
                    <a:bodyPr/>
                    <a:lstStyle/>
                    <a:p>
                      <a:pPr algn="l" fontAlgn="b"/>
                      <a:r>
                        <a:rPr lang="mk-MK" sz="1200" b="0" i="0" u="none" strike="noStrike">
                          <a:solidFill>
                            <a:srgbClr val="000000"/>
                          </a:solidFill>
                          <a:latin typeface="Arial" pitchFamily="34" charset="0"/>
                          <a:cs typeface="Arial" pitchFamily="34" charset="0"/>
                        </a:rPr>
                        <a:t>ТВ Гурра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2.2</a:t>
                      </a:r>
                      <a:r>
                        <a:rPr lang="mk-MK" sz="1200" b="0" i="0" u="none" strike="noStrike" dirty="0" smtClean="0">
                          <a:solidFill>
                            <a:srgbClr val="000000"/>
                          </a:solidFill>
                          <a:latin typeface="Arial" pitchFamily="34" charset="0"/>
                          <a:cs typeface="Arial" pitchFamily="34" charset="0"/>
                        </a:rPr>
                        <a:t>9</a:t>
                      </a:r>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4"/>
                  </a:ext>
                </a:extLst>
              </a:tr>
              <a:tr h="167640">
                <a:tc>
                  <a:txBody>
                    <a:bodyPr/>
                    <a:lstStyle/>
                    <a:p>
                      <a:pPr algn="l" fontAlgn="b"/>
                      <a:r>
                        <a:rPr lang="mk-MK" sz="1200" b="0" i="0" u="none" strike="noStrike" dirty="0">
                          <a:solidFill>
                            <a:srgbClr val="000000"/>
                          </a:solidFill>
                          <a:latin typeface="Arial" pitchFamily="34" charset="0"/>
                          <a:cs typeface="Arial" pitchFamily="34" charset="0"/>
                        </a:rPr>
                        <a:t>ТВ Аниса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0.31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0.16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5"/>
                  </a:ext>
                </a:extLst>
              </a:tr>
              <a:tr h="167640">
                <a:tc>
                  <a:txBody>
                    <a:bodyPr/>
                    <a:lstStyle/>
                    <a:p>
                      <a:pPr algn="l" fontAlgn="b"/>
                      <a:r>
                        <a:rPr lang="mk-MK" sz="1200" b="0" i="0" u="none" strike="noStrike">
                          <a:solidFill>
                            <a:srgbClr val="000000"/>
                          </a:solidFill>
                          <a:latin typeface="Arial" pitchFamily="34" charset="0"/>
                          <a:cs typeface="Arial" pitchFamily="34" charset="0"/>
                        </a:rPr>
                        <a:t>ТВ Дуе</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1.04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1.57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6"/>
                  </a:ext>
                </a:extLst>
              </a:tr>
              <a:tr h="167640">
                <a:tc>
                  <a:txBody>
                    <a:bodyPr/>
                    <a:lstStyle/>
                    <a:p>
                      <a:pPr algn="l" fontAlgn="b"/>
                      <a:r>
                        <a:rPr lang="mk-MK" sz="1200" b="0" i="0" u="none" strike="noStrike">
                          <a:solidFill>
                            <a:srgbClr val="000000"/>
                          </a:solidFill>
                          <a:latin typeface="Arial" pitchFamily="34" charset="0"/>
                          <a:cs typeface="Arial" pitchFamily="34" charset="0"/>
                        </a:rPr>
                        <a:t>Г-ТВ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1.40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2.73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7"/>
                  </a:ext>
                </a:extLst>
              </a:tr>
              <a:tr h="167640">
                <a:tc>
                  <a:txBody>
                    <a:bodyPr/>
                    <a:lstStyle/>
                    <a:p>
                      <a:pPr algn="l" fontAlgn="b"/>
                      <a:r>
                        <a:rPr lang="mk-MK" sz="1200" b="0" i="0" u="none" strike="noStrike">
                          <a:solidFill>
                            <a:srgbClr val="000000"/>
                          </a:solidFill>
                          <a:latin typeface="Arial" pitchFamily="34" charset="0"/>
                          <a:cs typeface="Arial" pitchFamily="34" charset="0"/>
                        </a:rPr>
                        <a:t>ТВ Плус</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3.12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5.08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8"/>
                  </a:ext>
                </a:extLst>
              </a:tr>
              <a:tr h="167640">
                <a:tc>
                  <a:txBody>
                    <a:bodyPr/>
                    <a:lstStyle/>
                    <a:p>
                      <a:pPr algn="l" fontAlgn="b"/>
                      <a:r>
                        <a:rPr lang="mk-MK" sz="1200" b="0" i="0" u="none" strike="noStrike" dirty="0">
                          <a:solidFill>
                            <a:srgbClr val="000000"/>
                          </a:solidFill>
                          <a:latin typeface="Arial" pitchFamily="34" charset="0"/>
                          <a:cs typeface="Arial" pitchFamily="34" charset="0"/>
                        </a:rPr>
                        <a:t>ТВ Ускана </a:t>
                      </a:r>
                      <a:r>
                        <a:rPr lang="mk-MK" sz="1200" b="0" i="0" u="none" strike="noStrike" dirty="0" err="1">
                          <a:solidFill>
                            <a:srgbClr val="000000"/>
                          </a:solidFill>
                          <a:latin typeface="Arial" pitchFamily="34" charset="0"/>
                          <a:cs typeface="Arial" pitchFamily="34" charset="0"/>
                        </a:rPr>
                        <a:t>медиа</a:t>
                      </a:r>
                      <a:endParaRPr lang="mk-MK" sz="1200" b="0"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0.98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2.45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9"/>
                  </a:ext>
                </a:extLst>
              </a:tr>
            </a:tbl>
          </a:graphicData>
        </a:graphic>
      </p:graphicFrame>
      <p:sp>
        <p:nvSpPr>
          <p:cNvPr id="11" name="TextBox 10">
            <a:extLst>
              <a:ext uri="{FF2B5EF4-FFF2-40B4-BE49-F238E27FC236}">
                <a16:creationId xmlns:a16="http://schemas.microsoft.com/office/drawing/2014/main" id="{5D5CC75D-82B1-AE4D-8CD9-7BBB5C8A7476}"/>
              </a:ext>
            </a:extLst>
          </p:cNvPr>
          <p:cNvSpPr txBox="1"/>
          <p:nvPr/>
        </p:nvSpPr>
        <p:spPr>
          <a:xfrm>
            <a:off x="912812" y="2286001"/>
            <a:ext cx="47244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приходи</a:t>
            </a:r>
            <a:endParaRPr lang="x-none" sz="1400" dirty="0">
              <a:solidFill>
                <a:schemeClr val="bg1"/>
              </a:solidFill>
              <a:latin typeface="Arial" panose="020B0604020202020204" pitchFamily="34" charset="0"/>
              <a:cs typeface="Arial" panose="020B0604020202020204" pitchFamily="34" charset="0"/>
            </a:endParaRPr>
          </a:p>
        </p:txBody>
      </p:sp>
      <p:sp>
        <p:nvSpPr>
          <p:cNvPr id="12" name="Right Triangle 11">
            <a:extLst>
              <a:ext uri="{FF2B5EF4-FFF2-40B4-BE49-F238E27FC236}">
                <a16:creationId xmlns:a16="http://schemas.microsoft.com/office/drawing/2014/main" id="{B12E7CEF-76BF-9D4D-A3F4-31FE79449C26}"/>
              </a:ext>
            </a:extLst>
          </p:cNvPr>
          <p:cNvSpPr/>
          <p:nvPr/>
        </p:nvSpPr>
        <p:spPr>
          <a:xfrm rot="10951459">
            <a:off x="916423" y="2597430"/>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3" name="TextBox 12"/>
          <p:cNvSpPr txBox="1"/>
          <p:nvPr/>
        </p:nvSpPr>
        <p:spPr>
          <a:xfrm>
            <a:off x="6170612" y="1143000"/>
            <a:ext cx="5334000" cy="175432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Оваа година највисоки приходи остварила ТВ Плус (5,08 милиони денари), а најниски ТВ Аниса (0,16 милиони денари). </a:t>
            </a:r>
          </a:p>
          <a:p>
            <a:pPr algn="just">
              <a:lnSpc>
                <a:spcPct val="150000"/>
              </a:lnSpc>
            </a:pPr>
            <a:endParaRPr lang="mk-MK" sz="1200" dirty="0" smtClean="0">
              <a:latin typeface="Arial" pitchFamily="34" charset="0"/>
              <a:cs typeface="Arial" pitchFamily="34" charset="0"/>
            </a:endParaRPr>
          </a:p>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Повисоки приходи во однос на минатата година прикажале 11 телевизии, а намалување на вкупните приходи имало кај осум локални телевизии.</a:t>
            </a:r>
            <a:endParaRPr lang="en-US" sz="1200" dirty="0">
              <a:latin typeface="Arial" pitchFamily="34" charset="0"/>
              <a:cs typeface="Arial" pitchFamily="34" charset="0"/>
            </a:endParaRPr>
          </a:p>
        </p:txBody>
      </p:sp>
      <p:sp>
        <p:nvSpPr>
          <p:cNvPr id="14" name="TextBox 13"/>
          <p:cNvSpPr txBox="1"/>
          <p:nvPr/>
        </p:nvSpPr>
        <p:spPr>
          <a:xfrm>
            <a:off x="6170612" y="3124200"/>
            <a:ext cx="5334000" cy="8891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77,94% од вкупните приходи биле остварени од продажба на времето за рекламирање. Во споредба со претходната година приходите од реклами, бележат пораст за 39,30%.</a:t>
            </a:r>
            <a:endParaRPr lang="en-US" sz="1200" dirty="0">
              <a:latin typeface="Arial" pitchFamily="34" charset="0"/>
              <a:cs typeface="Arial" pitchFamily="34" charset="0"/>
            </a:endParaRPr>
          </a:p>
        </p:txBody>
      </p:sp>
      <p:sp>
        <p:nvSpPr>
          <p:cNvPr id="16" name="TextBox 15"/>
          <p:cNvSpPr txBox="1"/>
          <p:nvPr/>
        </p:nvSpPr>
        <p:spPr>
          <a:xfrm>
            <a:off x="6170612" y="4191000"/>
            <a:ext cx="5334000" cy="1200329"/>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За десет локални телевизии приходите од реклами биле единствен извор на приход, и тоа за: ТВ Нова, ТВ Кочани-ЛД, ТВ Здравкин, ТВ Морис, ТВ Калтрина, ТВ Спектра, ТВ Дибра, ТВ Аниса, ТВ Дуе и ТВ Ускана медиа.</a:t>
            </a:r>
            <a:endParaRPr lang="en-US" sz="1200" dirty="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36</a:t>
            </a:fld>
            <a:endParaRPr lang="en-US" dirty="0"/>
          </a:p>
        </p:txBody>
      </p:sp>
      <p:cxnSp>
        <p:nvCxnSpPr>
          <p:cNvPr id="6" name="Straight Connector 5">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094411" y="934529"/>
            <a:ext cx="5638800" cy="923330"/>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Рекламирањето било најзначаен извор на приходи за сите регионални телевизии, освен за ТВ Феста и ТВ Канал Визија кои оствариле повисоки приходи </a:t>
            </a:r>
            <a:r>
              <a:rPr lang="mk-MK" sz="1200" smtClean="0">
                <a:latin typeface="Arial" pitchFamily="34" charset="0"/>
                <a:cs typeface="Arial" pitchFamily="34" charset="0"/>
              </a:rPr>
              <a:t>од т.н. </a:t>
            </a:r>
            <a:r>
              <a:rPr lang="mk-MK" sz="1200" dirty="0" smtClean="0">
                <a:latin typeface="Arial" pitchFamily="34" charset="0"/>
                <a:cs typeface="Arial" pitchFamily="34" charset="0"/>
              </a:rPr>
              <a:t>„останати приходи“, отколку од рекламирање.</a:t>
            </a:r>
          </a:p>
        </p:txBody>
      </p:sp>
      <p:graphicFrame>
        <p:nvGraphicFramePr>
          <p:cNvPr id="10" name="Table 9"/>
          <p:cNvGraphicFramePr>
            <a:graphicFrameLocks noGrp="1"/>
          </p:cNvGraphicFramePr>
          <p:nvPr>
            <p:extLst>
              <p:ext uri="{D42A27DB-BD31-4B8C-83A1-F6EECF244321}">
                <p14:modId xmlns:p14="http://schemas.microsoft.com/office/powerpoint/2010/main" val="2682976590"/>
              </p:ext>
            </p:extLst>
          </p:nvPr>
        </p:nvGraphicFramePr>
        <p:xfrm>
          <a:off x="6170612" y="2551989"/>
          <a:ext cx="5410199" cy="2011680"/>
        </p:xfrm>
        <a:graphic>
          <a:graphicData uri="http://schemas.openxmlformats.org/drawingml/2006/table">
            <a:tbl>
              <a:tblPr/>
              <a:tblGrid>
                <a:gridCol w="3322224">
                  <a:extLst>
                    <a:ext uri="{9D8B030D-6E8A-4147-A177-3AD203B41FA5}">
                      <a16:colId xmlns:a16="http://schemas.microsoft.com/office/drawing/2014/main" val="20000"/>
                    </a:ext>
                  </a:extLst>
                </a:gridCol>
                <a:gridCol w="936662">
                  <a:extLst>
                    <a:ext uri="{9D8B030D-6E8A-4147-A177-3AD203B41FA5}">
                      <a16:colId xmlns:a16="http://schemas.microsoft.com/office/drawing/2014/main" val="20001"/>
                    </a:ext>
                  </a:extLst>
                </a:gridCol>
                <a:gridCol w="1151313">
                  <a:extLst>
                    <a:ext uri="{9D8B030D-6E8A-4147-A177-3AD203B41FA5}">
                      <a16:colId xmlns:a16="http://schemas.microsoft.com/office/drawing/2014/main" val="20002"/>
                    </a:ext>
                  </a:extLst>
                </a:gridCol>
              </a:tblGrid>
              <a:tr h="348343">
                <a:tc>
                  <a:txBody>
                    <a:bodyPr/>
                    <a:lstStyle/>
                    <a:p>
                      <a:pPr algn="l" fontAlgn="b"/>
                      <a:r>
                        <a:rPr lang="mk-MK" sz="1200" b="0" i="0" u="none" strike="noStrike" dirty="0" smtClean="0">
                          <a:solidFill>
                            <a:srgbClr val="FFFFFF"/>
                          </a:solidFill>
                          <a:latin typeface="Arial"/>
                        </a:rPr>
                        <a:t>Структура на приходите кај локалните телевизии</a:t>
                      </a:r>
                      <a:endParaRPr lang="mk-MK" sz="1200" b="0" i="0" u="none" strike="noStrike" dirty="0">
                        <a:solidFill>
                          <a:srgbClr val="FFFFFF"/>
                        </a:solidFill>
                        <a:latin typeface="Arial"/>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0" i="0" u="none" strike="noStrike" dirty="0">
                          <a:solidFill>
                            <a:srgbClr val="FFFFFF"/>
                          </a:solidFill>
                          <a:latin typeface="Arial"/>
                        </a:rPr>
                        <a:t>износ</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0" i="0" u="none" strike="noStrike" dirty="0">
                          <a:solidFill>
                            <a:srgbClr val="FFFFFF"/>
                          </a:solidFill>
                          <a:latin typeface="Arial"/>
                        </a:rPr>
                        <a:t>учество</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181429">
                <a:tc>
                  <a:txBody>
                    <a:bodyPr/>
                    <a:lstStyle/>
                    <a:p>
                      <a:pPr algn="l" fontAlgn="t"/>
                      <a:r>
                        <a:rPr lang="mk-MK" sz="1200" b="0" i="0" u="none" strike="noStrike" dirty="0">
                          <a:solidFill>
                            <a:srgbClr val="000000"/>
                          </a:solidFill>
                          <a:latin typeface="Arial"/>
                        </a:rPr>
                        <a:t>Реклами и </a:t>
                      </a:r>
                      <a:r>
                        <a:rPr lang="mk-MK" sz="1200" b="0" i="0" u="none" strike="noStrike" dirty="0" err="1">
                          <a:solidFill>
                            <a:srgbClr val="000000"/>
                          </a:solidFill>
                          <a:latin typeface="Arial"/>
                        </a:rPr>
                        <a:t>телешопинг</a:t>
                      </a:r>
                      <a:endParaRPr lang="mk-MK" sz="1200" b="0" i="0" u="none" strike="noStrike" dirty="0">
                        <a:solidFill>
                          <a:srgbClr val="000000"/>
                        </a:solidFill>
                        <a:latin typeface="Arial"/>
                      </a:endParaRPr>
                    </a:p>
                  </a:txBody>
                  <a:tcPr marL="0" marR="0" marT="0"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23.96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77.9</a:t>
                      </a:r>
                      <a:r>
                        <a:rPr lang="mk-MK" sz="1200" b="0" i="0" u="none" strike="noStrike" dirty="0" smtClean="0">
                          <a:solidFill>
                            <a:srgbClr val="000000"/>
                          </a:solidFill>
                          <a:latin typeface="Arial"/>
                        </a:rPr>
                        <a:t>4</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81429">
                <a:tc>
                  <a:txBody>
                    <a:bodyPr/>
                    <a:lstStyle/>
                    <a:p>
                      <a:pPr algn="l" fontAlgn="t"/>
                      <a:r>
                        <a:rPr lang="mk-MK" sz="1200" b="0" i="0" u="none" strike="noStrike" dirty="0">
                          <a:solidFill>
                            <a:srgbClr val="000000"/>
                          </a:solidFill>
                          <a:latin typeface="Arial"/>
                        </a:rPr>
                        <a:t>Спонзорства</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1.79%</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81429">
                <a:tc>
                  <a:txBody>
                    <a:bodyPr/>
                    <a:lstStyle/>
                    <a:p>
                      <a:pPr algn="l" fontAlgn="t"/>
                      <a:r>
                        <a:rPr lang="mk-MK" sz="1200" b="0" i="0" u="none" strike="noStrike" dirty="0">
                          <a:solidFill>
                            <a:srgbClr val="000000"/>
                          </a:solidFill>
                          <a:latin typeface="Arial"/>
                        </a:rPr>
                        <a:t>Продажба на содржини</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1.20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3.9</a:t>
                      </a:r>
                      <a:r>
                        <a:rPr lang="mk-MK" sz="1200" b="0" i="0" u="none" strike="noStrike" dirty="0" smtClean="0">
                          <a:solidFill>
                            <a:srgbClr val="000000"/>
                          </a:solidFill>
                          <a:latin typeface="Arial"/>
                        </a:rPr>
                        <a:t>0</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181429">
                <a:tc>
                  <a:txBody>
                    <a:bodyPr/>
                    <a:lstStyle/>
                    <a:p>
                      <a:pPr algn="l" fontAlgn="t"/>
                      <a:r>
                        <a:rPr lang="ru-RU" sz="1200" b="0" i="0" u="none" strike="noStrike" dirty="0">
                          <a:solidFill>
                            <a:srgbClr val="000000"/>
                          </a:solidFill>
                          <a:latin typeface="Arial"/>
                        </a:rPr>
                        <a:t>Приходи обезбедени од трети страни</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181429">
                <a:tc>
                  <a:txBody>
                    <a:bodyPr/>
                    <a:lstStyle/>
                    <a:p>
                      <a:pPr algn="l" fontAlgn="t"/>
                      <a:r>
                        <a:rPr lang="mk-MK" sz="1200" b="0" i="0" u="none" strike="noStrike">
                          <a:solidFill>
                            <a:srgbClr val="000000"/>
                          </a:solidFill>
                          <a:latin typeface="Arial"/>
                        </a:rPr>
                        <a:t>Останати приходи</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4.4</a:t>
                      </a:r>
                      <a:r>
                        <a:rPr lang="mk-MK"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14.4</a:t>
                      </a:r>
                      <a:r>
                        <a:rPr lang="mk-MK" sz="1200" b="0" i="0" u="none" strike="noStrike" dirty="0" smtClean="0">
                          <a:solidFill>
                            <a:srgbClr val="000000"/>
                          </a:solidFill>
                          <a:latin typeface="Arial"/>
                        </a:rPr>
                        <a:t>4</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5"/>
                  </a:ext>
                </a:extLst>
              </a:tr>
              <a:tr h="181429">
                <a:tc>
                  <a:txBody>
                    <a:bodyPr/>
                    <a:lstStyle/>
                    <a:p>
                      <a:pPr algn="l" fontAlgn="b"/>
                      <a:r>
                        <a:rPr lang="mk-MK" sz="1200" b="0" i="0" u="none" strike="noStrike" dirty="0">
                          <a:solidFill>
                            <a:srgbClr val="FFFFFF"/>
                          </a:solidFill>
                          <a:latin typeface="Arial"/>
                        </a:rPr>
                        <a:t>Приходи од основна дејност</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a:rPr>
                        <a:t>30.15</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a:rPr>
                        <a:t>98.07%</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376091"/>
                    </a:solidFill>
                  </a:tcPr>
                </a:tc>
                <a:extLst>
                  <a:ext uri="{0D108BD9-81ED-4DB2-BD59-A6C34878D82A}">
                    <a16:rowId xmlns:a16="http://schemas.microsoft.com/office/drawing/2014/main" val="10006"/>
                  </a:ext>
                </a:extLst>
              </a:tr>
              <a:tr h="181429">
                <a:tc>
                  <a:txBody>
                    <a:bodyPr/>
                    <a:lstStyle/>
                    <a:p>
                      <a:pPr algn="l" fontAlgn="b"/>
                      <a:r>
                        <a:rPr lang="mk-MK" sz="1200" b="0" i="0" u="none" strike="noStrike" dirty="0">
                          <a:solidFill>
                            <a:srgbClr val="000000"/>
                          </a:solidFill>
                          <a:latin typeface="Arial"/>
                        </a:rPr>
                        <a:t>Приходи од други дејности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0.26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0.8</a:t>
                      </a:r>
                      <a:r>
                        <a:rPr lang="mk-MK" sz="1200" b="0" i="0" u="none" strike="noStrike" dirty="0" smtClean="0">
                          <a:solidFill>
                            <a:srgbClr val="000000"/>
                          </a:solidFill>
                          <a:latin typeface="Arial"/>
                        </a:rPr>
                        <a:t>5</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81429">
                <a:tc>
                  <a:txBody>
                    <a:bodyPr/>
                    <a:lstStyle/>
                    <a:p>
                      <a:pPr algn="l" fontAlgn="b"/>
                      <a:r>
                        <a:rPr lang="mk-MK" sz="1200" b="0" i="0" u="none" strike="noStrike">
                          <a:solidFill>
                            <a:srgbClr val="000000"/>
                          </a:solidFill>
                          <a:latin typeface="Arial"/>
                        </a:rPr>
                        <a:t>Вонредни приходи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0.33</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1.0</a:t>
                      </a:r>
                      <a:r>
                        <a:rPr lang="mk-MK" sz="1200" b="0" i="0" u="none" strike="noStrike" dirty="0" smtClean="0">
                          <a:solidFill>
                            <a:srgbClr val="000000"/>
                          </a:solidFill>
                          <a:latin typeface="Arial"/>
                        </a:rPr>
                        <a:t>8</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81429">
                <a:tc>
                  <a:txBody>
                    <a:bodyPr/>
                    <a:lstStyle/>
                    <a:p>
                      <a:pPr algn="l" fontAlgn="b"/>
                      <a:r>
                        <a:rPr lang="mk-MK" sz="1200" b="0" i="0" u="none" strike="noStrike" dirty="0">
                          <a:solidFill>
                            <a:srgbClr val="FFFFFF"/>
                          </a:solidFill>
                          <a:latin typeface="Arial"/>
                        </a:rPr>
                        <a:t>Вкупни приходи</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30.74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09"/>
                  </a:ext>
                </a:extLst>
              </a:tr>
            </a:tbl>
          </a:graphicData>
        </a:graphic>
      </p:graphicFrame>
      <p:sp>
        <p:nvSpPr>
          <p:cNvPr id="11" name="Rectangle 10"/>
          <p:cNvSpPr/>
          <p:nvPr/>
        </p:nvSpPr>
        <p:spPr>
          <a:xfrm>
            <a:off x="6094411" y="5013253"/>
            <a:ext cx="5715000" cy="923330"/>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Најмногу приходи од платено политичко рекламирање за време на изборното медиумско претставување на Претседателските избори остварила ТВ Калтрина (1,75 милиони денари).</a:t>
            </a:r>
            <a:endParaRPr lang="en-US" sz="1200" dirty="0"/>
          </a:p>
        </p:txBody>
      </p:sp>
      <p:sp>
        <p:nvSpPr>
          <p:cNvPr id="41985" name="Rectangle 1"/>
          <p:cNvSpPr>
            <a:spLocks noChangeArrowheads="1"/>
          </p:cNvSpPr>
          <p:nvPr/>
        </p:nvSpPr>
        <p:spPr bwMode="auto">
          <a:xfrm>
            <a:off x="455612" y="762000"/>
            <a:ext cx="504176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sz="10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Приходи од реклами на телевизиите на локално ниво во 2018 и 2019 година</a:t>
            </a:r>
            <a:endParaRPr kumimoji="0" lang="mk-MK" sz="1800" b="0"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
        <p:nvSpPr>
          <p:cNvPr id="12" name="Rectangle 11"/>
          <p:cNvSpPr/>
          <p:nvPr/>
        </p:nvSpPr>
        <p:spPr>
          <a:xfrm>
            <a:off x="6780212" y="2151851"/>
            <a:ext cx="4494211"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Структура на вкупните приходи на телевизиите на локално ниво</a:t>
            </a:r>
            <a:endParaRPr lang="en-US" sz="1000" b="1" dirty="0">
              <a:solidFill>
                <a:schemeClr val="accent1">
                  <a:lumMod val="75000"/>
                </a:schemeClr>
              </a:solidFill>
              <a:latin typeface="Arial" pitchFamily="34" charset="0"/>
              <a:cs typeface="Arial" pitchFamily="34" charset="0"/>
            </a:endParaRPr>
          </a:p>
        </p:txBody>
      </p:sp>
      <p:graphicFrame>
        <p:nvGraphicFramePr>
          <p:cNvPr id="14" name="Chart 13"/>
          <p:cNvGraphicFramePr/>
          <p:nvPr/>
        </p:nvGraphicFramePr>
        <p:xfrm>
          <a:off x="455612" y="1143000"/>
          <a:ext cx="52578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37</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3212" y="838200"/>
            <a:ext cx="5562600" cy="92333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Вкупните трошоци што ги направиле локалните телевизии во 2019 година изнесувале 27,89 милиони денари.  Во споредба со минатата година бележат пад од 14,29%.</a:t>
            </a:r>
            <a:endParaRPr lang="en-US" sz="1200" dirty="0">
              <a:latin typeface="Arial" pitchFamily="34" charset="0"/>
              <a:cs typeface="Arial" pitchFamily="34" charset="0"/>
            </a:endParaRPr>
          </a:p>
        </p:txBody>
      </p:sp>
      <p:graphicFrame>
        <p:nvGraphicFramePr>
          <p:cNvPr id="8" name="Table 7"/>
          <p:cNvGraphicFramePr>
            <a:graphicFrameLocks noGrp="1"/>
          </p:cNvGraphicFramePr>
          <p:nvPr/>
        </p:nvGraphicFramePr>
        <p:xfrm>
          <a:off x="1141412" y="2514600"/>
          <a:ext cx="3886200" cy="3848100"/>
        </p:xfrm>
        <a:graphic>
          <a:graphicData uri="http://schemas.openxmlformats.org/drawingml/2006/table">
            <a:tbl>
              <a:tblPr/>
              <a:tblGrid>
                <a:gridCol w="1676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tblGrid>
              <a:tr h="190500">
                <a:tc>
                  <a:txBody>
                    <a:bodyPr/>
                    <a:lstStyle/>
                    <a:p>
                      <a:pPr algn="ctr" fontAlgn="b"/>
                      <a:r>
                        <a:rPr lang="mk-MK" sz="1200" b="0" i="0" u="none" strike="noStrike" dirty="0" err="1">
                          <a:solidFill>
                            <a:srgbClr val="FFFFFF"/>
                          </a:solidFill>
                          <a:latin typeface="Arial" pitchFamily="34" charset="0"/>
                          <a:cs typeface="Arial" pitchFamily="34" charset="0"/>
                        </a:rPr>
                        <a:t>тв</a:t>
                      </a:r>
                      <a:endParaRPr lang="mk-MK" sz="1200" b="0" i="0" u="none" strike="noStrike" dirty="0">
                        <a:solidFill>
                          <a:srgbClr val="FFFFFF"/>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2019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190500">
                <a:tc>
                  <a:txBody>
                    <a:bodyPr/>
                    <a:lstStyle/>
                    <a:p>
                      <a:pPr algn="l" fontAlgn="b"/>
                      <a:r>
                        <a:rPr lang="mk-MK" sz="1200" b="0" i="0" u="none" strike="noStrike" dirty="0">
                          <a:solidFill>
                            <a:srgbClr val="000000"/>
                          </a:solidFill>
                          <a:latin typeface="Arial" pitchFamily="34" charset="0"/>
                          <a:cs typeface="Arial" pitchFamily="34" charset="0"/>
                        </a:rPr>
                        <a:t>ТВ Феста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0.79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90500">
                <a:tc>
                  <a:txBody>
                    <a:bodyPr/>
                    <a:lstStyle/>
                    <a:p>
                      <a:pPr algn="l" fontAlgn="b"/>
                      <a:r>
                        <a:rPr lang="mk-MK" sz="1200" b="0" i="0" u="none" strike="noStrike" dirty="0">
                          <a:solidFill>
                            <a:srgbClr val="000000"/>
                          </a:solidFill>
                          <a:latin typeface="Arial" pitchFamily="34" charset="0"/>
                          <a:cs typeface="Arial" pitchFamily="34" charset="0"/>
                        </a:rPr>
                        <a:t>ТВ </a:t>
                      </a:r>
                      <a:r>
                        <a:rPr lang="mk-MK" sz="1200" b="0" i="0" u="none" strike="noStrike" dirty="0" smtClean="0">
                          <a:solidFill>
                            <a:srgbClr val="000000"/>
                          </a:solidFill>
                          <a:latin typeface="Arial" pitchFamily="34" charset="0"/>
                          <a:cs typeface="Arial" pitchFamily="34" charset="0"/>
                        </a:rPr>
                        <a:t>Нова</a:t>
                      </a:r>
                      <a:endParaRPr lang="mk-MK" sz="1200" b="0"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0.99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1.26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90500">
                <a:tc>
                  <a:txBody>
                    <a:bodyPr/>
                    <a:lstStyle/>
                    <a:p>
                      <a:pPr algn="l" fontAlgn="b"/>
                      <a:r>
                        <a:rPr lang="mk-MK" sz="1200" b="0" i="0" u="none" strike="noStrike" dirty="0">
                          <a:solidFill>
                            <a:srgbClr val="000000"/>
                          </a:solidFill>
                          <a:latin typeface="Arial" pitchFamily="34" charset="0"/>
                          <a:cs typeface="Arial" pitchFamily="34" charset="0"/>
                        </a:rPr>
                        <a:t>ТВ Кочани-ЛД</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1.70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1.39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190500">
                <a:tc>
                  <a:txBody>
                    <a:bodyPr/>
                    <a:lstStyle/>
                    <a:p>
                      <a:pPr algn="l" fontAlgn="b"/>
                      <a:r>
                        <a:rPr lang="mk-MK" sz="1200" b="0" i="0" u="none" strike="noStrike">
                          <a:solidFill>
                            <a:srgbClr val="000000"/>
                          </a:solidFill>
                          <a:latin typeface="Arial" pitchFamily="34" charset="0"/>
                          <a:cs typeface="Arial" pitchFamily="34" charset="0"/>
                        </a:rPr>
                        <a:t>ТВ Канал 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1.50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1.21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190500">
                <a:tc>
                  <a:txBody>
                    <a:bodyPr/>
                    <a:lstStyle/>
                    <a:p>
                      <a:pPr algn="l" fontAlgn="b"/>
                      <a:r>
                        <a:rPr lang="mk-MK" sz="1200" b="0" i="0" u="none" strike="noStrike">
                          <a:solidFill>
                            <a:srgbClr val="000000"/>
                          </a:solidFill>
                          <a:latin typeface="Arial" pitchFamily="34" charset="0"/>
                          <a:cs typeface="Arial" pitchFamily="34" charset="0"/>
                        </a:rPr>
                        <a:t>ТВ Протел</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1.52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1.40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5"/>
                  </a:ext>
                </a:extLst>
              </a:tr>
              <a:tr h="190500">
                <a:tc>
                  <a:txBody>
                    <a:bodyPr/>
                    <a:lstStyle/>
                    <a:p>
                      <a:pPr algn="l" fontAlgn="b"/>
                      <a:r>
                        <a:rPr lang="mk-MK" sz="1200" b="0" i="0" u="none" strike="noStrike">
                          <a:solidFill>
                            <a:srgbClr val="000000"/>
                          </a:solidFill>
                          <a:latin typeface="Arial" pitchFamily="34" charset="0"/>
                          <a:cs typeface="Arial" pitchFamily="34" charset="0"/>
                        </a:rPr>
                        <a:t>ТВ Канал 21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1.28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1.04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6"/>
                  </a:ext>
                </a:extLst>
              </a:tr>
              <a:tr h="190500">
                <a:tc>
                  <a:txBody>
                    <a:bodyPr/>
                    <a:lstStyle/>
                    <a:p>
                      <a:pPr algn="l" fontAlgn="b"/>
                      <a:r>
                        <a:rPr lang="mk-MK" sz="1200" b="0" i="0" u="none" strike="noStrike">
                          <a:solidFill>
                            <a:srgbClr val="000000"/>
                          </a:solidFill>
                          <a:latin typeface="Arial" pitchFamily="34" charset="0"/>
                          <a:cs typeface="Arial" pitchFamily="34" charset="0"/>
                        </a:rPr>
                        <a:t>ТВ Здравкин</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0.64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1.06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90500">
                <a:tc>
                  <a:txBody>
                    <a:bodyPr/>
                    <a:lstStyle/>
                    <a:p>
                      <a:pPr algn="l" fontAlgn="b"/>
                      <a:r>
                        <a:rPr lang="mk-MK" sz="1200" b="0" i="0" u="none" strike="noStrike">
                          <a:solidFill>
                            <a:srgbClr val="000000"/>
                          </a:solidFill>
                          <a:latin typeface="Arial" pitchFamily="34" charset="0"/>
                          <a:cs typeface="Arial" pitchFamily="34" charset="0"/>
                        </a:rPr>
                        <a:t>ТВ Свет</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0.92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90500">
                <a:tc>
                  <a:txBody>
                    <a:bodyPr/>
                    <a:lstStyle/>
                    <a:p>
                      <a:pPr algn="l" fontAlgn="b"/>
                      <a:r>
                        <a:rPr lang="mk-MK" sz="1200" b="0" i="0" u="none" strike="noStrike" dirty="0">
                          <a:solidFill>
                            <a:srgbClr val="000000"/>
                          </a:solidFill>
                          <a:latin typeface="Arial" pitchFamily="34" charset="0"/>
                          <a:cs typeface="Arial" pitchFamily="34" charset="0"/>
                        </a:rPr>
                        <a:t>ТВ </a:t>
                      </a:r>
                      <a:r>
                        <a:rPr lang="mk-MK" sz="1200" b="0" i="0" u="none" strike="noStrike" dirty="0" smtClean="0">
                          <a:solidFill>
                            <a:srgbClr val="000000"/>
                          </a:solidFill>
                          <a:latin typeface="Arial" pitchFamily="34" charset="0"/>
                          <a:cs typeface="Arial" pitchFamily="34" charset="0"/>
                        </a:rPr>
                        <a:t>Канал Визија</a:t>
                      </a:r>
                      <a:endParaRPr lang="mk-MK" sz="1200" b="0"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12.15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3.85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9"/>
                  </a:ext>
                </a:extLst>
              </a:tr>
              <a:tr h="190500">
                <a:tc>
                  <a:txBody>
                    <a:bodyPr/>
                    <a:lstStyle/>
                    <a:p>
                      <a:pPr algn="l" fontAlgn="b"/>
                      <a:r>
                        <a:rPr lang="mk-MK" sz="1200" b="0" i="0" u="none" strike="noStrike">
                          <a:solidFill>
                            <a:srgbClr val="000000"/>
                          </a:solidFill>
                          <a:latin typeface="Arial" pitchFamily="34" charset="0"/>
                          <a:cs typeface="Arial" pitchFamily="34" charset="0"/>
                        </a:rPr>
                        <a:t>ТВ Морис</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0"/>
                  </a:ext>
                </a:extLst>
              </a:tr>
              <a:tr h="190500">
                <a:tc>
                  <a:txBody>
                    <a:bodyPr/>
                    <a:lstStyle/>
                    <a:p>
                      <a:pPr algn="l" fontAlgn="b"/>
                      <a:r>
                        <a:rPr lang="mk-MK" sz="1200" b="0" i="0" u="none" strike="noStrike">
                          <a:solidFill>
                            <a:srgbClr val="000000"/>
                          </a:solidFill>
                          <a:latin typeface="Arial" pitchFamily="34" charset="0"/>
                          <a:cs typeface="Arial" pitchFamily="34" charset="0"/>
                        </a:rPr>
                        <a:t>ТВ Калтрина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0.99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1.04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1"/>
                  </a:ext>
                </a:extLst>
              </a:tr>
              <a:tr h="190500">
                <a:tc>
                  <a:txBody>
                    <a:bodyPr/>
                    <a:lstStyle/>
                    <a:p>
                      <a:pPr algn="l" fontAlgn="b"/>
                      <a:r>
                        <a:rPr lang="mk-MK" sz="1200" b="0" i="0" u="none" strike="noStrike">
                          <a:solidFill>
                            <a:srgbClr val="000000"/>
                          </a:solidFill>
                          <a:latin typeface="Arial" pitchFamily="34" charset="0"/>
                          <a:cs typeface="Arial" pitchFamily="34" charset="0"/>
                        </a:rPr>
                        <a:t>ТВ Спектра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0.94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0.81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2"/>
                  </a:ext>
                </a:extLst>
              </a:tr>
              <a:tr h="190500">
                <a:tc>
                  <a:txBody>
                    <a:bodyPr/>
                    <a:lstStyle/>
                    <a:p>
                      <a:pPr algn="l" fontAlgn="b"/>
                      <a:r>
                        <a:rPr lang="mk-MK" sz="1200" b="0" i="0" u="none" strike="noStrike">
                          <a:solidFill>
                            <a:srgbClr val="000000"/>
                          </a:solidFill>
                          <a:latin typeface="Arial" pitchFamily="34" charset="0"/>
                          <a:cs typeface="Arial" pitchFamily="34" charset="0"/>
                        </a:rPr>
                        <a:t>ТВ Дибра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0.8</a:t>
                      </a:r>
                      <a:r>
                        <a:rPr lang="mk-MK" sz="1200" b="0" i="0" u="none" strike="noStrike" dirty="0" smtClean="0">
                          <a:solidFill>
                            <a:srgbClr val="000000"/>
                          </a:solidFill>
                          <a:latin typeface="Arial" pitchFamily="34" charset="0"/>
                          <a:cs typeface="Arial" pitchFamily="34" charset="0"/>
                        </a:rPr>
                        <a:t>5</a:t>
                      </a:r>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3"/>
                  </a:ext>
                </a:extLst>
              </a:tr>
              <a:tr h="190500">
                <a:tc>
                  <a:txBody>
                    <a:bodyPr/>
                    <a:lstStyle/>
                    <a:p>
                      <a:pPr algn="l" fontAlgn="b"/>
                      <a:r>
                        <a:rPr lang="mk-MK" sz="1200" b="0" i="0" u="none" strike="noStrike">
                          <a:solidFill>
                            <a:srgbClr val="000000"/>
                          </a:solidFill>
                          <a:latin typeface="Arial" pitchFamily="34" charset="0"/>
                          <a:cs typeface="Arial" pitchFamily="34" charset="0"/>
                        </a:rPr>
                        <a:t>ТВ Гурра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0.97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1.87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4"/>
                  </a:ext>
                </a:extLst>
              </a:tr>
              <a:tr h="190500">
                <a:tc>
                  <a:txBody>
                    <a:bodyPr/>
                    <a:lstStyle/>
                    <a:p>
                      <a:pPr algn="l" fontAlgn="b"/>
                      <a:r>
                        <a:rPr lang="mk-MK" sz="1200" b="0" i="0" u="none" strike="noStrike">
                          <a:solidFill>
                            <a:srgbClr val="000000"/>
                          </a:solidFill>
                          <a:latin typeface="Arial" pitchFamily="34" charset="0"/>
                          <a:cs typeface="Arial" pitchFamily="34" charset="0"/>
                        </a:rPr>
                        <a:t>ТВ Аниса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0.48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0.34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5"/>
                  </a:ext>
                </a:extLst>
              </a:tr>
              <a:tr h="190500">
                <a:tc>
                  <a:txBody>
                    <a:bodyPr/>
                    <a:lstStyle/>
                    <a:p>
                      <a:pPr algn="l" fontAlgn="b"/>
                      <a:r>
                        <a:rPr lang="mk-MK" sz="1200" b="0" i="0" u="none" strike="noStrike">
                          <a:solidFill>
                            <a:srgbClr val="000000"/>
                          </a:solidFill>
                          <a:latin typeface="Arial" pitchFamily="34" charset="0"/>
                          <a:cs typeface="Arial" pitchFamily="34" charset="0"/>
                        </a:rPr>
                        <a:t>ТВ Дуе</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1.37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6"/>
                  </a:ext>
                </a:extLst>
              </a:tr>
              <a:tr h="190500">
                <a:tc>
                  <a:txBody>
                    <a:bodyPr/>
                    <a:lstStyle/>
                    <a:p>
                      <a:pPr algn="l" fontAlgn="b"/>
                      <a:r>
                        <a:rPr lang="mk-MK" sz="1200" b="0" i="0" u="none" strike="noStrike">
                          <a:solidFill>
                            <a:srgbClr val="000000"/>
                          </a:solidFill>
                          <a:latin typeface="Arial" pitchFamily="34" charset="0"/>
                          <a:cs typeface="Arial" pitchFamily="34" charset="0"/>
                        </a:rPr>
                        <a:t>Г-ТВ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1.40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2.53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7"/>
                  </a:ext>
                </a:extLst>
              </a:tr>
              <a:tr h="190500">
                <a:tc>
                  <a:txBody>
                    <a:bodyPr/>
                    <a:lstStyle/>
                    <a:p>
                      <a:pPr algn="l" fontAlgn="b"/>
                      <a:r>
                        <a:rPr lang="mk-MK" sz="1200" b="0" i="0" u="none" strike="noStrike">
                          <a:solidFill>
                            <a:srgbClr val="000000"/>
                          </a:solidFill>
                          <a:latin typeface="Arial" pitchFamily="34" charset="0"/>
                          <a:cs typeface="Arial" pitchFamily="34" charset="0"/>
                        </a:rPr>
                        <a:t>ТВ Плус</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3.07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4.46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8"/>
                  </a:ext>
                </a:extLst>
              </a:tr>
              <a:tr h="190500">
                <a:tc>
                  <a:txBody>
                    <a:bodyPr/>
                    <a:lstStyle/>
                    <a:p>
                      <a:pPr algn="l" fontAlgn="b"/>
                      <a:r>
                        <a:rPr lang="mk-MK" sz="1200" b="0" i="0" u="none" strike="noStrike">
                          <a:solidFill>
                            <a:srgbClr val="000000"/>
                          </a:solidFill>
                          <a:latin typeface="Arial" pitchFamily="34" charset="0"/>
                          <a:cs typeface="Arial" pitchFamily="34" charset="0"/>
                        </a:rPr>
                        <a:t>ТВ Ускана медиа</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0.74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1.6</a:t>
                      </a:r>
                      <a:r>
                        <a:rPr lang="mk-MK" sz="1200" b="0" i="0" u="none" strike="noStrike" dirty="0" smtClean="0">
                          <a:solidFill>
                            <a:srgbClr val="000000"/>
                          </a:solidFill>
                          <a:latin typeface="Arial" pitchFamily="34" charset="0"/>
                          <a:cs typeface="Arial" pitchFamily="34" charset="0"/>
                        </a:rPr>
                        <a:t>8</a:t>
                      </a:r>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9"/>
                  </a:ext>
                </a:extLst>
              </a:tr>
            </a:tbl>
          </a:graphicData>
        </a:graphic>
      </p:graphicFrame>
      <p:sp>
        <p:nvSpPr>
          <p:cNvPr id="9" name="TextBox 8">
            <a:extLst>
              <a:ext uri="{FF2B5EF4-FFF2-40B4-BE49-F238E27FC236}">
                <a16:creationId xmlns:a16="http://schemas.microsoft.com/office/drawing/2014/main" id="{5D5CC75D-82B1-AE4D-8CD9-7BBB5C8A7476}"/>
              </a:ext>
            </a:extLst>
          </p:cNvPr>
          <p:cNvSpPr txBox="1"/>
          <p:nvPr/>
        </p:nvSpPr>
        <p:spPr>
          <a:xfrm>
            <a:off x="608012" y="2057400"/>
            <a:ext cx="47244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a:t>
            </a:r>
            <a:r>
              <a:rPr lang="mk-MK" sz="1400" dirty="0" smtClean="0">
                <a:solidFill>
                  <a:schemeClr val="bg1"/>
                </a:solidFill>
                <a:latin typeface="Arial" panose="020B0604020202020204" pitchFamily="34" charset="0"/>
                <a:cs typeface="Arial" panose="020B0604020202020204" pitchFamily="34" charset="0"/>
              </a:rPr>
              <a:t>трошоци</a:t>
            </a:r>
            <a:endParaRPr lang="x-none" sz="1400" dirty="0">
              <a:solidFill>
                <a:schemeClr val="bg1"/>
              </a:solidFill>
              <a:latin typeface="Arial" panose="020B0604020202020204" pitchFamily="34" charset="0"/>
              <a:cs typeface="Arial" panose="020B0604020202020204" pitchFamily="34" charset="0"/>
            </a:endParaRPr>
          </a:p>
        </p:txBody>
      </p:sp>
      <p:sp>
        <p:nvSpPr>
          <p:cNvPr id="10" name="Right Triangle 9">
            <a:extLst>
              <a:ext uri="{FF2B5EF4-FFF2-40B4-BE49-F238E27FC236}">
                <a16:creationId xmlns:a16="http://schemas.microsoft.com/office/drawing/2014/main" id="{B12E7CEF-76BF-9D4D-A3F4-31FE79449C26}"/>
              </a:ext>
            </a:extLst>
          </p:cNvPr>
          <p:cNvSpPr/>
          <p:nvPr/>
        </p:nvSpPr>
        <p:spPr>
          <a:xfrm rot="10951459">
            <a:off x="611622" y="2368830"/>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1" name="Rectangle 10"/>
          <p:cNvSpPr/>
          <p:nvPr/>
        </p:nvSpPr>
        <p:spPr>
          <a:xfrm>
            <a:off x="6018212" y="838200"/>
            <a:ext cx="5562600" cy="203132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Највисоки трошоци направила ТВ Плус (4,46 милиони денари), а најниски ТВ Аниса (0,34 милиони денари). </a:t>
            </a:r>
          </a:p>
          <a:p>
            <a:pPr algn="just">
              <a:lnSpc>
                <a:spcPct val="150000"/>
              </a:lnSpc>
            </a:pPr>
            <a:endParaRPr lang="ru-RU" sz="1200" dirty="0" smtClean="0">
              <a:latin typeface="Arial" pitchFamily="34" charset="0"/>
              <a:cs typeface="Arial" pitchFamily="34" charset="0"/>
            </a:endParaRPr>
          </a:p>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Споредено со 2018 година, десет локални телевизии ги намалиле трошоците (ТВ Феста, ТВ Кочани-ЛД, ТВ Канал 8, ТВ Протел, ТВ Канал 21, ТВ Свет, ТВ Канал Визија, ТВ Спектра, ТВ Дибра и ТВ Аниса), а осум ги зголемиле.</a:t>
            </a:r>
            <a:endParaRPr lang="en-US" sz="1200" dirty="0">
              <a:latin typeface="Arial" pitchFamily="34" charset="0"/>
              <a:cs typeface="Arial" pitchFamily="34" charset="0"/>
            </a:endParaRPr>
          </a:p>
        </p:txBody>
      </p:sp>
      <p:sp>
        <p:nvSpPr>
          <p:cNvPr id="12" name="Rectangle 11"/>
          <p:cNvSpPr/>
          <p:nvPr/>
        </p:nvSpPr>
        <p:spPr>
          <a:xfrm>
            <a:off x="6018212" y="3200400"/>
            <a:ext cx="5562600" cy="1166153"/>
          </a:xfrm>
          <a:prstGeom prst="rect">
            <a:avLst/>
          </a:prstGeom>
        </p:spPr>
        <p:txBody>
          <a:bodyPr wrap="square">
            <a:spAutoFit/>
          </a:bodyPr>
          <a:lstStyle/>
          <a:p>
            <a:pPr marL="284163" indent="-284163" algn="just">
              <a:lnSpc>
                <a:spcPct val="150000"/>
              </a:lnSpc>
              <a:buFont typeface="Arial" panose="020B0604020202020204" pitchFamily="34" charset="0"/>
              <a:buChar char="•"/>
            </a:pPr>
            <a:r>
              <a:rPr lang="ru-RU" sz="1200" dirty="0" smtClean="0">
                <a:latin typeface="Arial" pitchFamily="34" charset="0"/>
                <a:cs typeface="Arial" pitchFamily="34" charset="0"/>
              </a:rPr>
              <a:t>40,66% од вкупните трошоци биле за плати и надоместоци за вработените. ТВ Плус издвоила најмногу средства за плати за своите вработени (3,52 милиони денари), а најмалку ТВ Канал Визија (0,10 милиони денари).</a:t>
            </a:r>
            <a:endParaRPr lang="en-US" sz="1200" dirty="0">
              <a:latin typeface="Arial" pitchFamily="34" charset="0"/>
              <a:cs typeface="Arial" pitchFamily="34" charset="0"/>
            </a:endParaRPr>
          </a:p>
        </p:txBody>
      </p:sp>
      <p:sp>
        <p:nvSpPr>
          <p:cNvPr id="13" name="Rectangle 12"/>
          <p:cNvSpPr/>
          <p:nvPr/>
        </p:nvSpPr>
        <p:spPr>
          <a:xfrm>
            <a:off x="5942012" y="4572000"/>
            <a:ext cx="5715000" cy="889154"/>
          </a:xfrm>
          <a:prstGeom prst="rect">
            <a:avLst/>
          </a:prstGeom>
        </p:spPr>
        <p:txBody>
          <a:bodyPr wrap="square">
            <a:spAutoFit/>
          </a:bodyPr>
          <a:lstStyle/>
          <a:p>
            <a:pPr marL="284163" indent="-284163" algn="just">
              <a:lnSpc>
                <a:spcPct val="150000"/>
              </a:lnSpc>
              <a:buFont typeface="Arial" panose="020B0604020202020204" pitchFamily="34" charset="0"/>
              <a:buChar char="•"/>
            </a:pPr>
            <a:r>
              <a:rPr lang="ru-RU" sz="1200" dirty="0" smtClean="0">
                <a:latin typeface="Arial" pitchFamily="34" charset="0"/>
                <a:cs typeface="Arial" pitchFamily="34" charset="0"/>
              </a:rPr>
              <a:t>Учеството на материјалните и нематеријалните трошоци во структурата на трошоците било 16,10%, односно 17,03%. Речиси сите телевизии издвоиле средства за оваа намена.</a:t>
            </a:r>
            <a:endParaRPr lang="en-US" sz="1200"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38</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nvGraphicFramePr>
        <p:xfrm>
          <a:off x="227012" y="1295400"/>
          <a:ext cx="5334000" cy="3251835"/>
        </p:xfrm>
        <a:graphic>
          <a:graphicData uri="http://schemas.openxmlformats.org/drawingml/2006/table">
            <a:tbl>
              <a:tblPr/>
              <a:tblGrid>
                <a:gridCol w="3778758">
                  <a:extLst>
                    <a:ext uri="{9D8B030D-6E8A-4147-A177-3AD203B41FA5}">
                      <a16:colId xmlns:a16="http://schemas.microsoft.com/office/drawing/2014/main" val="20000"/>
                    </a:ext>
                  </a:extLst>
                </a:gridCol>
                <a:gridCol w="777621">
                  <a:extLst>
                    <a:ext uri="{9D8B030D-6E8A-4147-A177-3AD203B41FA5}">
                      <a16:colId xmlns:a16="http://schemas.microsoft.com/office/drawing/2014/main" val="20001"/>
                    </a:ext>
                  </a:extLst>
                </a:gridCol>
                <a:gridCol w="777621">
                  <a:extLst>
                    <a:ext uri="{9D8B030D-6E8A-4147-A177-3AD203B41FA5}">
                      <a16:colId xmlns:a16="http://schemas.microsoft.com/office/drawing/2014/main" val="20002"/>
                    </a:ext>
                  </a:extLst>
                </a:gridCol>
              </a:tblGrid>
              <a:tr h="184853">
                <a:tc>
                  <a:txBody>
                    <a:bodyPr/>
                    <a:lstStyle/>
                    <a:p>
                      <a:pPr algn="l" fontAlgn="b"/>
                      <a:r>
                        <a:rPr lang="ru-RU" sz="1200" b="0" i="0" u="none" strike="noStrike" dirty="0">
                          <a:solidFill>
                            <a:srgbClr val="FFFFFF"/>
                          </a:solidFill>
                          <a:latin typeface="Arial"/>
                        </a:rPr>
                        <a:t>Структура на </a:t>
                      </a:r>
                      <a:r>
                        <a:rPr lang="ru-RU" sz="1200" b="0" i="0" u="none" strike="noStrike" dirty="0" smtClean="0">
                          <a:solidFill>
                            <a:srgbClr val="FFFFFF"/>
                          </a:solidFill>
                          <a:latin typeface="Arial"/>
                        </a:rPr>
                        <a:t>трошоците кај локалните телевизии</a:t>
                      </a:r>
                      <a:endParaRPr lang="ru-RU" sz="1200" b="0" i="0" u="none" strike="noStrike" dirty="0">
                        <a:solidFill>
                          <a:srgbClr val="FFFFFF"/>
                        </a:solidFill>
                        <a:latin typeface="Arial"/>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1" i="0" u="none" strike="noStrike">
                          <a:solidFill>
                            <a:srgbClr val="FFFFFF"/>
                          </a:solidFill>
                          <a:latin typeface="Arial"/>
                        </a:rPr>
                        <a:t>износ</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1" i="0" u="none" strike="noStrike">
                          <a:solidFill>
                            <a:srgbClr val="FFFFFF"/>
                          </a:solidFill>
                          <a:latin typeface="Arial"/>
                        </a:rPr>
                        <a:t>учество</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184853">
                <a:tc>
                  <a:txBody>
                    <a:bodyPr/>
                    <a:lstStyle/>
                    <a:p>
                      <a:pPr algn="l" fontAlgn="b"/>
                      <a:r>
                        <a:rPr lang="mk-MK" sz="1200" b="0" i="0" u="none" strike="noStrike" dirty="0">
                          <a:solidFill>
                            <a:srgbClr val="000000"/>
                          </a:solidFill>
                          <a:latin typeface="Arial"/>
                        </a:rPr>
                        <a:t>Материјални трошоци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4.49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16.10%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84853">
                <a:tc>
                  <a:txBody>
                    <a:bodyPr/>
                    <a:lstStyle/>
                    <a:p>
                      <a:pPr algn="l" fontAlgn="b"/>
                      <a:r>
                        <a:rPr lang="ru-RU" sz="1200" b="0" i="0" u="none" strike="noStrike" dirty="0">
                          <a:solidFill>
                            <a:srgbClr val="000000"/>
                          </a:solidFill>
                          <a:latin typeface="Arial"/>
                        </a:rPr>
                        <a:t>Трошоци за набавка на програма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1.</a:t>
                      </a:r>
                      <a:r>
                        <a:rPr lang="mk-MK" sz="1200" b="0" i="0" u="none" strike="noStrike" dirty="0" smtClean="0">
                          <a:solidFill>
                            <a:srgbClr val="000000"/>
                          </a:solidFill>
                          <a:latin typeface="Arial"/>
                        </a:rPr>
                        <a:t>90</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84853">
                <a:tc>
                  <a:txBody>
                    <a:bodyPr/>
                    <a:lstStyle/>
                    <a:p>
                      <a:pPr algn="l" fontAlgn="b"/>
                      <a:r>
                        <a:rPr lang="mk-MK" sz="1200" b="0" i="0" u="none" strike="noStrike" dirty="0">
                          <a:solidFill>
                            <a:srgbClr val="000000"/>
                          </a:solidFill>
                          <a:latin typeface="Arial"/>
                        </a:rPr>
                        <a:t>Нематеријални трошоци (услуги)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4.7</a:t>
                      </a:r>
                      <a:r>
                        <a:rPr lang="mk-MK" sz="1200" b="0" i="0" u="none" strike="noStrike" dirty="0" smtClean="0">
                          <a:solidFill>
                            <a:srgbClr val="000000"/>
                          </a:solidFill>
                          <a:latin typeface="Arial"/>
                        </a:rPr>
                        <a:t>5</a:t>
                      </a:r>
                      <a:endParaRPr lang="en-US" sz="1200" b="0" i="0" u="none" strike="noStrike" dirty="0">
                        <a:solidFill>
                          <a:srgbClr val="000000"/>
                        </a:solidFill>
                        <a:latin typeface="Arial"/>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17.0</a:t>
                      </a:r>
                      <a:r>
                        <a:rPr lang="mk-MK" sz="1200" b="0" i="0" u="none" strike="noStrike" dirty="0" smtClean="0">
                          <a:solidFill>
                            <a:srgbClr val="000000"/>
                          </a:solidFill>
                          <a:latin typeface="Arial"/>
                        </a:rPr>
                        <a:t>3</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360555">
                <a:tc>
                  <a:txBody>
                    <a:bodyPr/>
                    <a:lstStyle/>
                    <a:p>
                      <a:pPr algn="l" fontAlgn="b"/>
                      <a:r>
                        <a:rPr lang="ru-RU" sz="1200" b="0" i="0" u="none" strike="noStrike" dirty="0">
                          <a:solidFill>
                            <a:srgbClr val="000000"/>
                          </a:solidFill>
                          <a:latin typeface="Arial"/>
                        </a:rPr>
                        <a:t>Плати и други надоместоци на лица директно поврзани со производство на програма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11.24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40.</a:t>
                      </a:r>
                      <a:r>
                        <a:rPr lang="mk-MK" sz="1200" b="0" i="0" u="none" strike="noStrike" dirty="0" smtClean="0">
                          <a:solidFill>
                            <a:srgbClr val="000000"/>
                          </a:solidFill>
                          <a:latin typeface="Arial"/>
                        </a:rPr>
                        <a:t>30</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184853">
                <a:tc>
                  <a:txBody>
                    <a:bodyPr/>
                    <a:lstStyle/>
                    <a:p>
                      <a:pPr algn="l" fontAlgn="b"/>
                      <a:r>
                        <a:rPr lang="ru-RU" sz="1200" b="0" i="0" u="none" strike="noStrike" dirty="0">
                          <a:solidFill>
                            <a:srgbClr val="FFFFFF"/>
                          </a:solidFill>
                          <a:latin typeface="Arial"/>
                        </a:rPr>
                        <a:t>Директни трошоци за создавање на програмата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21.01</a:t>
                      </a:r>
                    </a:p>
                  </a:txBody>
                  <a:tcPr marL="9525" marR="9525" marT="9525" marB="0" anchor="b">
                    <a:lnL>
                      <a:noFill/>
                    </a:lnL>
                    <a:lnR>
                      <a:noFill/>
                    </a:lnR>
                    <a:lnT>
                      <a:noFill/>
                    </a:lnT>
                    <a:lnB>
                      <a:noFill/>
                    </a:lnB>
                    <a:solidFill>
                      <a:srgbClr val="376091"/>
                    </a:solidFill>
                  </a:tcPr>
                </a:tc>
                <a:tc>
                  <a:txBody>
                    <a:bodyPr/>
                    <a:lstStyle/>
                    <a:p>
                      <a:pPr algn="r" fontAlgn="b"/>
                      <a:r>
                        <a:rPr lang="en-US" sz="1200" b="0" i="0" u="none" strike="noStrike" dirty="0" smtClean="0">
                          <a:solidFill>
                            <a:srgbClr val="FFFFFF"/>
                          </a:solidFill>
                          <a:latin typeface="Arial"/>
                        </a:rPr>
                        <a:t>75.3</a:t>
                      </a:r>
                      <a:r>
                        <a:rPr lang="mk-MK" sz="1200" b="0" i="0" u="none" strike="noStrike" dirty="0" smtClean="0">
                          <a:solidFill>
                            <a:srgbClr val="FFFFFF"/>
                          </a:solidFill>
                          <a:latin typeface="Arial"/>
                        </a:rPr>
                        <a:t>3</a:t>
                      </a:r>
                      <a:r>
                        <a:rPr lang="en-US" sz="1200" b="0" i="0" u="none" strike="noStrike" dirty="0" smtClean="0">
                          <a:solidFill>
                            <a:srgbClr val="FFFFFF"/>
                          </a:solidFill>
                          <a:latin typeface="Arial"/>
                        </a:rPr>
                        <a:t>%</a:t>
                      </a:r>
                      <a:endParaRPr lang="en-US" sz="1200" b="0" i="0" u="none" strike="noStrike" dirty="0">
                        <a:solidFill>
                          <a:srgbClr val="FFFFFF"/>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376091"/>
                    </a:solidFill>
                  </a:tcPr>
                </a:tc>
                <a:extLst>
                  <a:ext uri="{0D108BD9-81ED-4DB2-BD59-A6C34878D82A}">
                    <a16:rowId xmlns:a16="http://schemas.microsoft.com/office/drawing/2014/main" val="10005"/>
                  </a:ext>
                </a:extLst>
              </a:tr>
              <a:tr h="360555">
                <a:tc>
                  <a:txBody>
                    <a:bodyPr/>
                    <a:lstStyle/>
                    <a:p>
                      <a:pPr algn="l" fontAlgn="b"/>
                      <a:r>
                        <a:rPr lang="ru-RU" sz="1200" b="0" i="0" u="none" strike="noStrike" dirty="0">
                          <a:solidFill>
                            <a:srgbClr val="000000"/>
                          </a:solidFill>
                          <a:latin typeface="Arial"/>
                        </a:rPr>
                        <a:t>Плати и други надоместоци на лица кои не се директно поврзани со производство на програма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0.3</a:t>
                      </a:r>
                      <a:r>
                        <a:rPr lang="mk-MK" sz="1200" b="0" i="0" u="none" strike="noStrike" dirty="0" smtClean="0">
                          <a:solidFill>
                            <a:srgbClr val="000000"/>
                          </a:solidFill>
                          <a:latin typeface="Arial"/>
                        </a:rPr>
                        <a:t>6</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6"/>
                  </a:ext>
                </a:extLst>
              </a:tr>
              <a:tr h="184853">
                <a:tc>
                  <a:txBody>
                    <a:bodyPr/>
                    <a:lstStyle/>
                    <a:p>
                      <a:pPr algn="l" fontAlgn="b"/>
                      <a:r>
                        <a:rPr lang="mk-MK" sz="1200" b="0" i="0" u="none" strike="noStrike" dirty="0">
                          <a:solidFill>
                            <a:srgbClr val="000000"/>
                          </a:solidFill>
                          <a:latin typeface="Arial"/>
                        </a:rPr>
                        <a:t>Амортизација на опремата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1.76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6.3</a:t>
                      </a:r>
                      <a:r>
                        <a:rPr lang="mk-MK" sz="1200" b="0" i="0" u="none" strike="noStrike" dirty="0" smtClean="0">
                          <a:solidFill>
                            <a:srgbClr val="000000"/>
                          </a:solidFill>
                          <a:latin typeface="Arial"/>
                        </a:rPr>
                        <a:t>1</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84853">
                <a:tc>
                  <a:txBody>
                    <a:bodyPr/>
                    <a:lstStyle/>
                    <a:p>
                      <a:pPr algn="l" fontAlgn="b"/>
                      <a:r>
                        <a:rPr lang="ru-RU" sz="1200" b="0" i="0" u="none" strike="noStrike" dirty="0">
                          <a:solidFill>
                            <a:srgbClr val="000000"/>
                          </a:solidFill>
                          <a:latin typeface="Arial"/>
                        </a:rPr>
                        <a:t>Амортизација на права и лиценци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0.20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0.72%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84853">
                <a:tc>
                  <a:txBody>
                    <a:bodyPr/>
                    <a:lstStyle/>
                    <a:p>
                      <a:pPr algn="l" fontAlgn="b"/>
                      <a:r>
                        <a:rPr lang="ru-RU" sz="1200" b="0" i="0" u="none" strike="noStrike">
                          <a:solidFill>
                            <a:srgbClr val="000000"/>
                          </a:solidFill>
                          <a:latin typeface="Arial"/>
                        </a:rPr>
                        <a:t>Кирии и останати режиски трошоци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0.99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3.55%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9"/>
                  </a:ext>
                </a:extLst>
              </a:tr>
              <a:tr h="184853">
                <a:tc>
                  <a:txBody>
                    <a:bodyPr/>
                    <a:lstStyle/>
                    <a:p>
                      <a:pPr algn="l" fontAlgn="b"/>
                      <a:r>
                        <a:rPr lang="ru-RU" sz="1200" b="0" i="0" u="none" strike="noStrike">
                          <a:solidFill>
                            <a:srgbClr val="000000"/>
                          </a:solidFill>
                          <a:latin typeface="Arial"/>
                        </a:rPr>
                        <a:t>Сите останати неопфатени трошоци од работењето</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2.34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8.3</a:t>
                      </a:r>
                      <a:r>
                        <a:rPr lang="mk-MK" sz="1200" b="0" i="0" u="none" strike="noStrike" dirty="0" smtClean="0">
                          <a:solidFill>
                            <a:srgbClr val="000000"/>
                          </a:solidFill>
                          <a:latin typeface="Arial"/>
                        </a:rPr>
                        <a:t>9</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0"/>
                  </a:ext>
                </a:extLst>
              </a:tr>
              <a:tr h="184853">
                <a:tc>
                  <a:txBody>
                    <a:bodyPr/>
                    <a:lstStyle/>
                    <a:p>
                      <a:pPr algn="l" fontAlgn="b"/>
                      <a:r>
                        <a:rPr lang="mk-MK" sz="1200" b="0" i="0" u="none" strike="noStrike">
                          <a:solidFill>
                            <a:srgbClr val="FFFFFF"/>
                          </a:solidFill>
                          <a:latin typeface="Arial"/>
                        </a:rPr>
                        <a:t>Вкупно трошоци на работењето</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26.40</a:t>
                      </a:r>
                    </a:p>
                  </a:txBody>
                  <a:tcPr marL="9525" marR="9525" marT="9525" marB="0" anchor="b">
                    <a:lnL>
                      <a:noFill/>
                    </a:lnL>
                    <a:lnR>
                      <a:noFill/>
                    </a:lnR>
                    <a:lnT>
                      <a:noFill/>
                    </a:lnT>
                    <a:lnB>
                      <a:noFill/>
                    </a:lnB>
                    <a:solidFill>
                      <a:srgbClr val="376091"/>
                    </a:solidFill>
                  </a:tcPr>
                </a:tc>
                <a:tc>
                  <a:txBody>
                    <a:bodyPr/>
                    <a:lstStyle/>
                    <a:p>
                      <a:pPr algn="r" fontAlgn="b"/>
                      <a:r>
                        <a:rPr lang="en-US" sz="1200" b="0" i="0" u="none" strike="noStrike" dirty="0" smtClean="0">
                          <a:solidFill>
                            <a:srgbClr val="FFFFFF"/>
                          </a:solidFill>
                          <a:latin typeface="Arial"/>
                        </a:rPr>
                        <a:t>94.6</a:t>
                      </a:r>
                      <a:r>
                        <a:rPr lang="mk-MK" sz="1200" b="0" i="0" u="none" strike="noStrike" dirty="0" smtClean="0">
                          <a:solidFill>
                            <a:srgbClr val="FFFFFF"/>
                          </a:solidFill>
                          <a:latin typeface="Arial"/>
                        </a:rPr>
                        <a:t>6</a:t>
                      </a:r>
                      <a:r>
                        <a:rPr lang="en-US" sz="1200" b="0" i="0" u="none" strike="noStrike" dirty="0" smtClean="0">
                          <a:solidFill>
                            <a:srgbClr val="FFFFFF"/>
                          </a:solidFill>
                          <a:latin typeface="Arial"/>
                        </a:rPr>
                        <a:t>%</a:t>
                      </a:r>
                      <a:endParaRPr lang="en-US" sz="1200" b="0" i="0" u="none" strike="noStrike" dirty="0">
                        <a:solidFill>
                          <a:srgbClr val="FFFFFF"/>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376091"/>
                    </a:solidFill>
                  </a:tcPr>
                </a:tc>
                <a:extLst>
                  <a:ext uri="{0D108BD9-81ED-4DB2-BD59-A6C34878D82A}">
                    <a16:rowId xmlns:a16="http://schemas.microsoft.com/office/drawing/2014/main" val="10011"/>
                  </a:ext>
                </a:extLst>
              </a:tr>
              <a:tr h="184853">
                <a:tc>
                  <a:txBody>
                    <a:bodyPr/>
                    <a:lstStyle/>
                    <a:p>
                      <a:pPr algn="l" fontAlgn="b"/>
                      <a:r>
                        <a:rPr lang="mk-MK" sz="1200" b="0" i="0" u="none" strike="noStrike" dirty="0">
                          <a:solidFill>
                            <a:srgbClr val="000000"/>
                          </a:solidFill>
                          <a:latin typeface="Arial"/>
                        </a:rPr>
                        <a:t>Расходи од други активности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1.4</a:t>
                      </a:r>
                      <a:r>
                        <a:rPr lang="mk-MK"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5.2</a:t>
                      </a:r>
                      <a:r>
                        <a:rPr lang="mk-MK" sz="1200" b="0" i="0" u="none" strike="noStrike" dirty="0" smtClean="0">
                          <a:solidFill>
                            <a:srgbClr val="000000"/>
                          </a:solidFill>
                          <a:latin typeface="Arial"/>
                        </a:rPr>
                        <a:t>3</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2"/>
                  </a:ext>
                </a:extLst>
              </a:tr>
              <a:tr h="184853">
                <a:tc>
                  <a:txBody>
                    <a:bodyPr/>
                    <a:lstStyle/>
                    <a:p>
                      <a:pPr algn="l" fontAlgn="b"/>
                      <a:r>
                        <a:rPr lang="mk-MK" sz="1200" b="0" i="0" u="none" strike="noStrike" dirty="0">
                          <a:solidFill>
                            <a:srgbClr val="000000"/>
                          </a:solidFill>
                          <a:latin typeface="Arial"/>
                        </a:rPr>
                        <a:t>Вонредни расходи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0.1</a:t>
                      </a:r>
                      <a:r>
                        <a:rPr lang="mk-MK" sz="1200" b="0" i="0" u="none" strike="noStrike" smtClean="0">
                          <a:solidFill>
                            <a:srgbClr val="000000"/>
                          </a:solidFill>
                          <a:latin typeface="Arial"/>
                        </a:rPr>
                        <a:t>1</a:t>
                      </a:r>
                      <a:r>
                        <a:rPr lang="en-US" sz="1200" b="0" i="0" u="none" strike="noStrike" smtClean="0">
                          <a:solidFill>
                            <a:srgbClr val="000000"/>
                          </a:solidFill>
                          <a:latin typeface="Arial"/>
                        </a:rPr>
                        <a:t>%</a:t>
                      </a:r>
                      <a:endParaRPr lang="en-US" sz="1200" b="0" i="0" u="none" strike="noStrike" dirty="0">
                        <a:solidFill>
                          <a:srgbClr val="000000"/>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3"/>
                  </a:ext>
                </a:extLst>
              </a:tr>
              <a:tr h="184853">
                <a:tc>
                  <a:txBody>
                    <a:bodyPr/>
                    <a:lstStyle/>
                    <a:p>
                      <a:pPr algn="l" fontAlgn="b"/>
                      <a:r>
                        <a:rPr lang="mk-MK" sz="1200" b="0" i="0" u="none" strike="noStrike" dirty="0">
                          <a:solidFill>
                            <a:srgbClr val="FFFFFF"/>
                          </a:solidFill>
                          <a:latin typeface="Arial"/>
                        </a:rPr>
                        <a:t>Вкупно трошоци на работењето</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a:solidFill>
                            <a:srgbClr val="FFFFFF"/>
                          </a:solidFill>
                          <a:latin typeface="Arial"/>
                        </a:rPr>
                        <a:t>27.89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100.00%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14"/>
                  </a:ext>
                </a:extLst>
              </a:tr>
            </a:tbl>
          </a:graphicData>
        </a:graphic>
      </p:graphicFrame>
      <p:sp>
        <p:nvSpPr>
          <p:cNvPr id="9" name="Rectangle 8"/>
          <p:cNvSpPr/>
          <p:nvPr/>
        </p:nvSpPr>
        <p:spPr>
          <a:xfrm>
            <a:off x="150812" y="4648200"/>
            <a:ext cx="5486400" cy="889154"/>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Во тековната година локалните телевизии оствариле добивка од 2,76 милиони денари. Десет телевизии работеле со добивка, а девет прикажале загуба на крајот од годината. </a:t>
            </a:r>
            <a:endParaRPr lang="en-US" sz="1200" dirty="0">
              <a:latin typeface="Arial" pitchFamily="34" charset="0"/>
              <a:cs typeface="Arial" pitchFamily="34" charset="0"/>
            </a:endParaRPr>
          </a:p>
        </p:txBody>
      </p:sp>
      <p:sp>
        <p:nvSpPr>
          <p:cNvPr id="10" name="Rectangle 9"/>
          <p:cNvSpPr/>
          <p:nvPr/>
        </p:nvSpPr>
        <p:spPr>
          <a:xfrm>
            <a:off x="150812" y="5638800"/>
            <a:ext cx="5562600" cy="889154"/>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Најдобро работела ТВ Калтрина и остварила добивка од 1,18 милиони денари. Највисока била загубата на ТВ Здравкин – 0,62 милиони денари.</a:t>
            </a:r>
            <a:endParaRPr lang="en-US" sz="1200" dirty="0">
              <a:latin typeface="Arial" pitchFamily="34" charset="0"/>
              <a:cs typeface="Arial" pitchFamily="34" charset="0"/>
            </a:endParaRPr>
          </a:p>
        </p:txBody>
      </p:sp>
      <p:sp>
        <p:nvSpPr>
          <p:cNvPr id="11" name="Rectangle 10"/>
          <p:cNvSpPr/>
          <p:nvPr/>
        </p:nvSpPr>
        <p:spPr>
          <a:xfrm>
            <a:off x="6170612" y="838200"/>
            <a:ext cx="5638800" cy="92333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Просечниот број на вработени во редовен работен однос е ист како и минатата година, односно 47 лица. Најмногу вработени имала ТВ Плус – седум лица.</a:t>
            </a:r>
            <a:endParaRPr lang="en-US" sz="1200" dirty="0">
              <a:latin typeface="Arial" pitchFamily="34" charset="0"/>
              <a:cs typeface="Arial" pitchFamily="34" charset="0"/>
            </a:endParaRPr>
          </a:p>
        </p:txBody>
      </p:sp>
      <p:graphicFrame>
        <p:nvGraphicFramePr>
          <p:cNvPr id="12" name="Table 11"/>
          <p:cNvGraphicFramePr>
            <a:graphicFrameLocks noGrp="1"/>
          </p:cNvGraphicFramePr>
          <p:nvPr/>
        </p:nvGraphicFramePr>
        <p:xfrm>
          <a:off x="6399212" y="2590800"/>
          <a:ext cx="5257799" cy="3030855"/>
        </p:xfrm>
        <a:graphic>
          <a:graphicData uri="http://schemas.openxmlformats.org/drawingml/2006/table">
            <a:tbl>
              <a:tblPr/>
              <a:tblGrid>
                <a:gridCol w="1187245">
                  <a:extLst>
                    <a:ext uri="{9D8B030D-6E8A-4147-A177-3AD203B41FA5}">
                      <a16:colId xmlns:a16="http://schemas.microsoft.com/office/drawing/2014/main" val="20000"/>
                    </a:ext>
                  </a:extLst>
                </a:gridCol>
                <a:gridCol w="793955">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46708">
                  <a:extLst>
                    <a:ext uri="{9D8B030D-6E8A-4147-A177-3AD203B41FA5}">
                      <a16:colId xmlns:a16="http://schemas.microsoft.com/office/drawing/2014/main" val="20003"/>
                    </a:ext>
                  </a:extLst>
                </a:gridCol>
                <a:gridCol w="769753">
                  <a:extLst>
                    <a:ext uri="{9D8B030D-6E8A-4147-A177-3AD203B41FA5}">
                      <a16:colId xmlns:a16="http://schemas.microsoft.com/office/drawing/2014/main" val="20004"/>
                    </a:ext>
                  </a:extLst>
                </a:gridCol>
                <a:gridCol w="821938">
                  <a:extLst>
                    <a:ext uri="{9D8B030D-6E8A-4147-A177-3AD203B41FA5}">
                      <a16:colId xmlns:a16="http://schemas.microsoft.com/office/drawing/2014/main" val="20005"/>
                    </a:ext>
                  </a:extLst>
                </a:gridCol>
              </a:tblGrid>
              <a:tr h="685800">
                <a:tc>
                  <a:txBody>
                    <a:bodyPr/>
                    <a:lstStyle/>
                    <a:p>
                      <a:pPr algn="ctr" fontAlgn="ctr"/>
                      <a:r>
                        <a:rPr lang="mk-MK" sz="1200" b="0" i="0" u="none" strike="noStrike" dirty="0" err="1">
                          <a:solidFill>
                            <a:srgbClr val="FFFFFF"/>
                          </a:solidFill>
                          <a:latin typeface="Arial" pitchFamily="34" charset="0"/>
                          <a:cs typeface="Arial" pitchFamily="34" charset="0"/>
                        </a:rPr>
                        <a:t>тв</a:t>
                      </a:r>
                      <a:endParaRPr lang="mk-MK" sz="1200" b="0" i="0" u="none" strike="noStrike" dirty="0">
                        <a:solidFill>
                          <a:srgbClr val="FFFFFF"/>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mk-MK" sz="1200" b="0" i="0" u="none" strike="noStrike" dirty="0" smtClean="0">
                          <a:solidFill>
                            <a:srgbClr val="FFFFFF"/>
                          </a:solidFill>
                          <a:latin typeface="Arial" pitchFamily="34" charset="0"/>
                          <a:cs typeface="Arial" pitchFamily="34" charset="0"/>
                        </a:rPr>
                        <a:t>Просечен број </a:t>
                      </a:r>
                      <a:r>
                        <a:rPr lang="mk-MK" sz="1200" b="0" i="0" u="none" strike="noStrike" dirty="0">
                          <a:solidFill>
                            <a:srgbClr val="FFFFFF"/>
                          </a:solidFill>
                          <a:latin typeface="Arial" pitchFamily="34" charset="0"/>
                          <a:cs typeface="Arial" pitchFamily="34" charset="0"/>
                        </a:rPr>
                        <a:t>на вработени 2018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mk-MK" sz="1200" b="0" i="0" u="none" strike="noStrike" dirty="0" smtClean="0">
                          <a:solidFill>
                            <a:srgbClr val="FFFFFF"/>
                          </a:solidFill>
                          <a:latin typeface="Arial" pitchFamily="34" charset="0"/>
                          <a:cs typeface="Arial" pitchFamily="34" charset="0"/>
                        </a:rPr>
                        <a:t>Просечен број </a:t>
                      </a:r>
                      <a:r>
                        <a:rPr lang="mk-MK" sz="1200" b="0" i="0" u="none" strike="noStrike" dirty="0">
                          <a:solidFill>
                            <a:srgbClr val="FFFFFF"/>
                          </a:solidFill>
                          <a:latin typeface="Arial" pitchFamily="34" charset="0"/>
                          <a:cs typeface="Arial" pitchFamily="34" charset="0"/>
                        </a:rPr>
                        <a:t>на вработени 2019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ctr"/>
                      <a:r>
                        <a:rPr lang="mk-MK" sz="1200" b="0" i="0" u="none" strike="noStrike" dirty="0" err="1">
                          <a:solidFill>
                            <a:srgbClr val="FFFFFF"/>
                          </a:solidFill>
                          <a:latin typeface="Arial" pitchFamily="34" charset="0"/>
                          <a:cs typeface="Arial" pitchFamily="34" charset="0"/>
                        </a:rPr>
                        <a:t>тв</a:t>
                      </a:r>
                      <a:endParaRPr lang="mk-MK" sz="1200" b="0" i="0" u="none" strike="noStrike" dirty="0">
                        <a:solidFill>
                          <a:srgbClr val="FFFFFF"/>
                        </a:solidFill>
                        <a:latin typeface="Arial" pitchFamily="34" charset="0"/>
                        <a:cs typeface="Arial"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mk-MK" sz="1200" b="0" i="0" u="none" strike="noStrike" dirty="0" smtClean="0">
                          <a:solidFill>
                            <a:srgbClr val="FFFFFF"/>
                          </a:solidFill>
                          <a:latin typeface="Arial" pitchFamily="34" charset="0"/>
                          <a:cs typeface="Arial" pitchFamily="34" charset="0"/>
                        </a:rPr>
                        <a:t>Просечен број </a:t>
                      </a:r>
                      <a:r>
                        <a:rPr lang="mk-MK" sz="1200" b="0" i="0" u="none" strike="noStrike" dirty="0">
                          <a:solidFill>
                            <a:srgbClr val="FFFFFF"/>
                          </a:solidFill>
                          <a:latin typeface="Arial" pitchFamily="34" charset="0"/>
                          <a:cs typeface="Arial" pitchFamily="34" charset="0"/>
                        </a:rPr>
                        <a:t>на вработени 2018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mk-MK" sz="1200" b="0" i="0" u="none" strike="noStrike" dirty="0" smtClean="0">
                          <a:solidFill>
                            <a:srgbClr val="FFFFFF"/>
                          </a:solidFill>
                          <a:latin typeface="Arial" pitchFamily="34" charset="0"/>
                          <a:cs typeface="Arial" pitchFamily="34" charset="0"/>
                        </a:rPr>
                        <a:t>Просечен број </a:t>
                      </a:r>
                      <a:r>
                        <a:rPr lang="mk-MK" sz="1200" b="0" i="0" u="none" strike="noStrike" dirty="0">
                          <a:solidFill>
                            <a:srgbClr val="FFFFFF"/>
                          </a:solidFill>
                          <a:latin typeface="Arial" pitchFamily="34" charset="0"/>
                          <a:cs typeface="Arial" pitchFamily="34" charset="0"/>
                        </a:rPr>
                        <a:t>на вработени 2019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190500">
                <a:tc>
                  <a:txBody>
                    <a:bodyPr/>
                    <a:lstStyle/>
                    <a:p>
                      <a:pPr algn="l" fontAlgn="ctr"/>
                      <a:r>
                        <a:rPr lang="mk-MK" sz="1200" b="0" i="0" u="none" strike="noStrike" dirty="0">
                          <a:solidFill>
                            <a:srgbClr val="000000"/>
                          </a:solidFill>
                          <a:latin typeface="Arial" pitchFamily="34" charset="0"/>
                          <a:cs typeface="Arial" pitchFamily="34" charset="0"/>
                        </a:rPr>
                        <a:t>ТВ Феста</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l" fontAlgn="ctr"/>
                      <a:r>
                        <a:rPr lang="mk-MK" sz="1200" b="0" i="0" u="none" strike="noStrike">
                          <a:solidFill>
                            <a:srgbClr val="000000"/>
                          </a:solidFill>
                          <a:latin typeface="Arial" pitchFamily="34" charset="0"/>
                          <a:cs typeface="Arial" pitchFamily="34" charset="0"/>
                        </a:rPr>
                        <a:t>ТВ Калтрина</a:t>
                      </a:r>
                    </a:p>
                  </a:txBody>
                  <a:tcPr marL="9525" marR="9525" marT="9525" marB="0" anchor="ctr">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90500">
                <a:tc>
                  <a:txBody>
                    <a:bodyPr/>
                    <a:lstStyle/>
                    <a:p>
                      <a:pPr algn="l" fontAlgn="ctr"/>
                      <a:r>
                        <a:rPr lang="mk-MK" sz="1200" b="0" i="0" u="none" strike="noStrike" dirty="0">
                          <a:solidFill>
                            <a:srgbClr val="000000"/>
                          </a:solidFill>
                          <a:latin typeface="Arial" pitchFamily="34" charset="0"/>
                          <a:cs typeface="Arial" pitchFamily="34" charset="0"/>
                        </a:rPr>
                        <a:t>ТВ Нова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3</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3</a:t>
                      </a:r>
                    </a:p>
                  </a:txBody>
                  <a:tcPr marL="9525" marR="9525" marT="9525" marB="0" anchor="b">
                    <a:lnL>
                      <a:noFill/>
                    </a:lnL>
                    <a:lnR>
                      <a:noFill/>
                    </a:lnR>
                    <a:lnT>
                      <a:noFill/>
                    </a:lnT>
                    <a:lnB>
                      <a:noFill/>
                    </a:lnB>
                    <a:solidFill>
                      <a:schemeClr val="bg2"/>
                    </a:solidFill>
                  </a:tcPr>
                </a:tc>
                <a:tc>
                  <a:txBody>
                    <a:bodyPr/>
                    <a:lstStyle/>
                    <a:p>
                      <a:pPr algn="l" fontAlgn="ctr"/>
                      <a:r>
                        <a:rPr lang="mk-MK" sz="1200" b="0" i="0" u="none" strike="noStrike" dirty="0">
                          <a:solidFill>
                            <a:srgbClr val="000000"/>
                          </a:solidFill>
                          <a:latin typeface="Arial" pitchFamily="34" charset="0"/>
                          <a:cs typeface="Arial" pitchFamily="34" charset="0"/>
                        </a:rPr>
                        <a:t>ТВ </a:t>
                      </a:r>
                      <a:r>
                        <a:rPr lang="mk-MK" sz="1200" b="0" i="0" u="none" strike="noStrike" dirty="0" err="1">
                          <a:solidFill>
                            <a:srgbClr val="000000"/>
                          </a:solidFill>
                          <a:latin typeface="Arial" pitchFamily="34" charset="0"/>
                          <a:cs typeface="Arial" pitchFamily="34" charset="0"/>
                        </a:rPr>
                        <a:t>Спектра</a:t>
                      </a:r>
                      <a:endParaRPr lang="mk-MK" sz="1200" b="0"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2</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90500">
                <a:tc>
                  <a:txBody>
                    <a:bodyPr/>
                    <a:lstStyle/>
                    <a:p>
                      <a:pPr algn="l" fontAlgn="ctr"/>
                      <a:r>
                        <a:rPr lang="mk-MK" sz="1200" b="0" i="0" u="none" strike="noStrike">
                          <a:solidFill>
                            <a:srgbClr val="000000"/>
                          </a:solidFill>
                          <a:latin typeface="Arial" pitchFamily="34" charset="0"/>
                          <a:cs typeface="Arial" pitchFamily="34" charset="0"/>
                        </a:rPr>
                        <a:t>ТВ Кочани-ЛД</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5</a:t>
                      </a:r>
                    </a:p>
                  </a:txBody>
                  <a:tcPr marL="9525" marR="9525" marT="9525" marB="0" anchor="b">
                    <a:lnL>
                      <a:noFill/>
                    </a:lnL>
                    <a:lnR>
                      <a:noFill/>
                    </a:lnR>
                    <a:lnT>
                      <a:noFill/>
                    </a:lnT>
                    <a:lnB>
                      <a:noFill/>
                    </a:lnB>
                    <a:solidFill>
                      <a:schemeClr val="bg2"/>
                    </a:solidFill>
                  </a:tcPr>
                </a:tc>
                <a:tc>
                  <a:txBody>
                    <a:bodyPr/>
                    <a:lstStyle/>
                    <a:p>
                      <a:pPr algn="l" fontAlgn="ctr"/>
                      <a:r>
                        <a:rPr lang="mk-MK" sz="1200" b="0" i="0" u="none" strike="noStrike" dirty="0">
                          <a:solidFill>
                            <a:srgbClr val="000000"/>
                          </a:solidFill>
                          <a:latin typeface="Arial" pitchFamily="34" charset="0"/>
                          <a:cs typeface="Arial" pitchFamily="34" charset="0"/>
                        </a:rPr>
                        <a:t>ТВ Дибра </a:t>
                      </a:r>
                    </a:p>
                  </a:txBody>
                  <a:tcPr marL="9525" marR="9525" marT="9525" marB="0" anchor="ctr">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4</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190500">
                <a:tc>
                  <a:txBody>
                    <a:bodyPr/>
                    <a:lstStyle/>
                    <a:p>
                      <a:pPr algn="l" fontAlgn="ctr"/>
                      <a:r>
                        <a:rPr lang="mk-MK" sz="1200" b="0" i="0" u="none" strike="noStrike">
                          <a:solidFill>
                            <a:srgbClr val="000000"/>
                          </a:solidFill>
                          <a:latin typeface="Arial" pitchFamily="34" charset="0"/>
                          <a:cs typeface="Arial" pitchFamily="34" charset="0"/>
                        </a:rPr>
                        <a:t>ТВ Канал 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3</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3</a:t>
                      </a:r>
                    </a:p>
                  </a:txBody>
                  <a:tcPr marL="9525" marR="9525" marT="9525" marB="0" anchor="b">
                    <a:lnL>
                      <a:noFill/>
                    </a:lnL>
                    <a:lnR>
                      <a:noFill/>
                    </a:lnR>
                    <a:lnT>
                      <a:noFill/>
                    </a:lnT>
                    <a:lnB>
                      <a:noFill/>
                    </a:lnB>
                    <a:solidFill>
                      <a:schemeClr val="bg2"/>
                    </a:solidFill>
                  </a:tcPr>
                </a:tc>
                <a:tc>
                  <a:txBody>
                    <a:bodyPr/>
                    <a:lstStyle/>
                    <a:p>
                      <a:pPr algn="l" fontAlgn="ctr"/>
                      <a:r>
                        <a:rPr lang="mk-MK" sz="1200" b="0" i="0" u="none" strike="noStrike">
                          <a:solidFill>
                            <a:srgbClr val="000000"/>
                          </a:solidFill>
                          <a:latin typeface="Arial" pitchFamily="34" charset="0"/>
                          <a:cs typeface="Arial" pitchFamily="34" charset="0"/>
                        </a:rPr>
                        <a:t>ТВ Гурра</a:t>
                      </a:r>
                    </a:p>
                  </a:txBody>
                  <a:tcPr marL="9525" marR="9525" marT="9525" marB="0" anchor="ctr">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190500">
                <a:tc>
                  <a:txBody>
                    <a:bodyPr/>
                    <a:lstStyle/>
                    <a:p>
                      <a:pPr algn="l" fontAlgn="ctr"/>
                      <a:r>
                        <a:rPr lang="mk-MK" sz="1200" b="0" i="0" u="none" strike="noStrike">
                          <a:solidFill>
                            <a:srgbClr val="000000"/>
                          </a:solidFill>
                          <a:latin typeface="Arial" pitchFamily="34" charset="0"/>
                          <a:cs typeface="Arial" pitchFamily="34" charset="0"/>
                        </a:rPr>
                        <a:t>ТВ Протел</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3</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4</a:t>
                      </a:r>
                    </a:p>
                  </a:txBody>
                  <a:tcPr marL="9525" marR="9525" marT="9525" marB="0" anchor="b">
                    <a:lnL>
                      <a:noFill/>
                    </a:lnL>
                    <a:lnR>
                      <a:noFill/>
                    </a:lnR>
                    <a:lnT>
                      <a:noFill/>
                    </a:lnT>
                    <a:lnB>
                      <a:noFill/>
                    </a:lnB>
                    <a:solidFill>
                      <a:schemeClr val="bg2"/>
                    </a:solidFill>
                  </a:tcPr>
                </a:tc>
                <a:tc>
                  <a:txBody>
                    <a:bodyPr/>
                    <a:lstStyle/>
                    <a:p>
                      <a:pPr algn="l" fontAlgn="ctr"/>
                      <a:r>
                        <a:rPr lang="mk-MK" sz="1200" b="0" i="0" u="none" strike="noStrike">
                          <a:solidFill>
                            <a:srgbClr val="000000"/>
                          </a:solidFill>
                          <a:latin typeface="Arial" pitchFamily="34" charset="0"/>
                          <a:cs typeface="Arial" pitchFamily="34" charset="0"/>
                        </a:rPr>
                        <a:t>ТВ Аниса</a:t>
                      </a:r>
                    </a:p>
                  </a:txBody>
                  <a:tcPr marL="9525" marR="9525" marT="9525" marB="0" anchor="ctr">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5"/>
                  </a:ext>
                </a:extLst>
              </a:tr>
              <a:tr h="190500">
                <a:tc>
                  <a:txBody>
                    <a:bodyPr/>
                    <a:lstStyle/>
                    <a:p>
                      <a:pPr algn="l" fontAlgn="ctr"/>
                      <a:r>
                        <a:rPr lang="mk-MK" sz="1200" b="0" i="0" u="none" strike="noStrike">
                          <a:solidFill>
                            <a:srgbClr val="000000"/>
                          </a:solidFill>
                          <a:latin typeface="Arial" pitchFamily="34" charset="0"/>
                          <a:cs typeface="Arial" pitchFamily="34" charset="0"/>
                        </a:rPr>
                        <a:t>ТВ Канал 21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l" fontAlgn="ctr"/>
                      <a:r>
                        <a:rPr lang="mk-MK" sz="1200" b="0" i="0" u="none" strike="noStrike">
                          <a:solidFill>
                            <a:srgbClr val="000000"/>
                          </a:solidFill>
                          <a:latin typeface="Arial" pitchFamily="34" charset="0"/>
                          <a:cs typeface="Arial" pitchFamily="34" charset="0"/>
                        </a:rPr>
                        <a:t>ТВ Дуе</a:t>
                      </a:r>
                    </a:p>
                  </a:txBody>
                  <a:tcPr marL="9525" marR="9525" marT="9525" marB="0" anchor="ctr">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6"/>
                  </a:ext>
                </a:extLst>
              </a:tr>
              <a:tr h="190500">
                <a:tc>
                  <a:txBody>
                    <a:bodyPr/>
                    <a:lstStyle/>
                    <a:p>
                      <a:pPr algn="l" fontAlgn="ctr"/>
                      <a:r>
                        <a:rPr lang="mk-MK" sz="1200" b="0" i="0" u="none" strike="noStrike">
                          <a:solidFill>
                            <a:srgbClr val="000000"/>
                          </a:solidFill>
                          <a:latin typeface="Arial" pitchFamily="34" charset="0"/>
                          <a:cs typeface="Arial" pitchFamily="34" charset="0"/>
                        </a:rPr>
                        <a:t>ТВ Здравкин</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l" fontAlgn="ctr"/>
                      <a:r>
                        <a:rPr lang="mk-MK" sz="1200" b="0" i="0" u="none" strike="noStrike">
                          <a:solidFill>
                            <a:srgbClr val="000000"/>
                          </a:solidFill>
                          <a:latin typeface="Arial" pitchFamily="34" charset="0"/>
                          <a:cs typeface="Arial" pitchFamily="34" charset="0"/>
                        </a:rPr>
                        <a:t>Г-ТВ </a:t>
                      </a:r>
                    </a:p>
                  </a:txBody>
                  <a:tcPr marL="9525" marR="9525" marT="9525" marB="0" anchor="ctr">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5</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90500">
                <a:tc>
                  <a:txBody>
                    <a:bodyPr/>
                    <a:lstStyle/>
                    <a:p>
                      <a:pPr algn="l" fontAlgn="ctr"/>
                      <a:r>
                        <a:rPr lang="mk-MK" sz="1200" b="0" i="0" u="none" strike="noStrike">
                          <a:solidFill>
                            <a:srgbClr val="000000"/>
                          </a:solidFill>
                          <a:latin typeface="Arial" pitchFamily="34" charset="0"/>
                          <a:cs typeface="Arial" pitchFamily="34" charset="0"/>
                        </a:rPr>
                        <a:t>ТВ Свет</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2</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2</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a:solidFill>
                            <a:srgbClr val="000000"/>
                          </a:solidFill>
                          <a:latin typeface="Arial" pitchFamily="34" charset="0"/>
                          <a:cs typeface="Arial" pitchFamily="34" charset="0"/>
                        </a:rPr>
                        <a:t>ТВ Плус</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9</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90500">
                <a:tc>
                  <a:txBody>
                    <a:bodyPr/>
                    <a:lstStyle/>
                    <a:p>
                      <a:pPr algn="l" fontAlgn="ctr"/>
                      <a:r>
                        <a:rPr lang="mk-MK" sz="1200" b="0" i="0" u="none" strike="noStrike" dirty="0">
                          <a:solidFill>
                            <a:srgbClr val="000000"/>
                          </a:solidFill>
                          <a:latin typeface="Arial" pitchFamily="34" charset="0"/>
                          <a:cs typeface="Arial" pitchFamily="34" charset="0"/>
                        </a:rPr>
                        <a:t>ТВ </a:t>
                      </a:r>
                      <a:r>
                        <a:rPr lang="mk-MK" sz="1200" b="0" i="0" u="none" strike="noStrike" dirty="0" smtClean="0">
                          <a:solidFill>
                            <a:srgbClr val="000000"/>
                          </a:solidFill>
                          <a:latin typeface="Arial" pitchFamily="34" charset="0"/>
                          <a:cs typeface="Arial" pitchFamily="34" charset="0"/>
                        </a:rPr>
                        <a:t>Канал</a:t>
                      </a:r>
                      <a:r>
                        <a:rPr lang="mk-MK" sz="1200" b="0" i="0" u="none" strike="noStrike" baseline="0" dirty="0" smtClean="0">
                          <a:solidFill>
                            <a:srgbClr val="000000"/>
                          </a:solidFill>
                          <a:latin typeface="Arial" pitchFamily="34" charset="0"/>
                          <a:cs typeface="Arial" pitchFamily="34" charset="0"/>
                        </a:rPr>
                        <a:t> Визија</a:t>
                      </a:r>
                      <a:endParaRPr lang="mk-MK" sz="12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6</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a:solidFill>
                            <a:srgbClr val="000000"/>
                          </a:solidFill>
                          <a:latin typeface="Arial" pitchFamily="34" charset="0"/>
                          <a:cs typeface="Arial" pitchFamily="34" charset="0"/>
                        </a:rPr>
                        <a:t>ТВ Ускана медиа</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9"/>
                  </a:ext>
                </a:extLst>
              </a:tr>
              <a:tr h="190500">
                <a:tc>
                  <a:txBody>
                    <a:bodyPr/>
                    <a:lstStyle/>
                    <a:p>
                      <a:pPr algn="l" fontAlgn="ctr"/>
                      <a:r>
                        <a:rPr lang="mk-MK" sz="1200" b="0" i="0" u="none" strike="noStrike">
                          <a:solidFill>
                            <a:srgbClr val="000000"/>
                          </a:solidFill>
                          <a:latin typeface="Arial" pitchFamily="34" charset="0"/>
                          <a:cs typeface="Arial" pitchFamily="34" charset="0"/>
                        </a:rPr>
                        <a:t>ТВ Морис</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mk-MK" sz="1200" b="0" i="0" u="none" strike="noStrike" dirty="0" err="1" smtClean="0">
                          <a:solidFill>
                            <a:srgbClr val="000000"/>
                          </a:solidFill>
                          <a:latin typeface="Arial" pitchFamily="34" charset="0"/>
                          <a:cs typeface="Arial" pitchFamily="34" charset="0"/>
                        </a:rPr>
                        <a:t>н.п</a:t>
                      </a:r>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0" i="0" u="none" strike="noStrike" dirty="0">
                          <a:solidFill>
                            <a:srgbClr val="FFFFFF"/>
                          </a:solidFill>
                          <a:latin typeface="Arial" pitchFamily="34" charset="0"/>
                          <a:cs typeface="Arial" pitchFamily="34" charset="0"/>
                        </a:rPr>
                        <a:t>Вкупно</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ctr" fontAlgn="b"/>
                      <a:r>
                        <a:rPr lang="en-US" sz="1200" b="0" i="0" u="none" strike="noStrike" dirty="0">
                          <a:solidFill>
                            <a:srgbClr val="FFFFFF"/>
                          </a:solidFill>
                          <a:latin typeface="Arial" pitchFamily="34" charset="0"/>
                          <a:cs typeface="Arial" pitchFamily="34" charset="0"/>
                        </a:rPr>
                        <a:t>47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ctr" fontAlgn="b"/>
                      <a:r>
                        <a:rPr lang="en-US" sz="1200" b="0" i="0" u="none" strike="noStrike" dirty="0" smtClean="0">
                          <a:solidFill>
                            <a:srgbClr val="FFFFFF"/>
                          </a:solidFill>
                          <a:latin typeface="Arial" pitchFamily="34" charset="0"/>
                          <a:cs typeface="Arial" pitchFamily="34" charset="0"/>
                        </a:rPr>
                        <a:t>4</a:t>
                      </a:r>
                      <a:r>
                        <a:rPr lang="mk-MK" sz="1200" b="0" i="0" u="none" strike="noStrike" dirty="0" smtClean="0">
                          <a:solidFill>
                            <a:srgbClr val="FFFFFF"/>
                          </a:solidFill>
                          <a:latin typeface="Arial" pitchFamily="34" charset="0"/>
                          <a:cs typeface="Arial" pitchFamily="34" charset="0"/>
                        </a:rPr>
                        <a:t>7</a:t>
                      </a:r>
                      <a:endParaRPr lang="en-US" sz="1200" b="0" i="0" u="none" strike="noStrike" dirty="0">
                        <a:solidFill>
                          <a:srgbClr val="FFFFFF"/>
                        </a:solidFill>
                        <a:latin typeface="Arial" pitchFamily="34" charset="0"/>
                        <a:cs typeface="Arial"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10"/>
                  </a:ext>
                </a:extLst>
              </a:tr>
            </a:tbl>
          </a:graphicData>
        </a:graphic>
      </p:graphicFrame>
      <p:sp>
        <p:nvSpPr>
          <p:cNvPr id="8193" name="Rectangle 1"/>
          <p:cNvSpPr>
            <a:spLocks noChangeArrowheads="1"/>
          </p:cNvSpPr>
          <p:nvPr/>
        </p:nvSpPr>
        <p:spPr bwMode="auto">
          <a:xfrm>
            <a:off x="760412" y="824299"/>
            <a:ext cx="4158190" cy="282088"/>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000" b="1" i="0" u="none" strike="noStrike" cap="none" normalizeH="0" baseline="0" dirty="0" smtClean="0">
                <a:ln>
                  <a:noFill/>
                </a:ln>
                <a:solidFill>
                  <a:schemeClr val="accent1">
                    <a:lumMod val="75000"/>
                  </a:schemeClr>
                </a:solidFill>
                <a:effectLst/>
                <a:latin typeface="Arial" panose="020B0604020202020204" pitchFamily="34" charset="0"/>
                <a:ea typeface="Times New Roman" pitchFamily="18" charset="0"/>
                <a:cs typeface="Arial" panose="020B0604020202020204" pitchFamily="34" charset="0"/>
              </a:rPr>
              <a:t>Структура на вкупните трошоци на телевизиите на локално ниво</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6551612" y="1981200"/>
            <a:ext cx="4800599" cy="400110"/>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Просечен број на вработени во редовен работен однос кај на телевизиите на локално ниво</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39</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58558906"/>
              </p:ext>
            </p:extLst>
          </p:nvPr>
        </p:nvGraphicFramePr>
        <p:xfrm>
          <a:off x="390764" y="1478569"/>
          <a:ext cx="5334000" cy="4551045"/>
        </p:xfrm>
        <a:graphic>
          <a:graphicData uri="http://schemas.openxmlformats.org/drawingml/2006/table">
            <a:tbl>
              <a:tblPr/>
              <a:tblGrid>
                <a:gridCol w="1782595">
                  <a:extLst>
                    <a:ext uri="{9D8B030D-6E8A-4147-A177-3AD203B41FA5}">
                      <a16:colId xmlns:a16="http://schemas.microsoft.com/office/drawing/2014/main" val="20000"/>
                    </a:ext>
                  </a:extLst>
                </a:gridCol>
                <a:gridCol w="1121013">
                  <a:extLst>
                    <a:ext uri="{9D8B030D-6E8A-4147-A177-3AD203B41FA5}">
                      <a16:colId xmlns:a16="http://schemas.microsoft.com/office/drawing/2014/main" val="20001"/>
                    </a:ext>
                  </a:extLst>
                </a:gridCol>
                <a:gridCol w="1254248">
                  <a:extLst>
                    <a:ext uri="{9D8B030D-6E8A-4147-A177-3AD203B41FA5}">
                      <a16:colId xmlns:a16="http://schemas.microsoft.com/office/drawing/2014/main" val="20002"/>
                    </a:ext>
                  </a:extLst>
                </a:gridCol>
                <a:gridCol w="1176144">
                  <a:extLst>
                    <a:ext uri="{9D8B030D-6E8A-4147-A177-3AD203B41FA5}">
                      <a16:colId xmlns:a16="http://schemas.microsoft.com/office/drawing/2014/main" val="20003"/>
                    </a:ext>
                  </a:extLst>
                </a:gridCol>
              </a:tblGrid>
              <a:tr h="0">
                <a:tc>
                  <a:txBody>
                    <a:bodyPr/>
                    <a:lstStyle/>
                    <a:p>
                      <a:pPr algn="l" fontAlgn="b"/>
                      <a:r>
                        <a:rPr lang="en-US" sz="1200" b="0" i="0" u="none" strike="noStrike" dirty="0">
                          <a:solidFill>
                            <a:srgbClr val="000000"/>
                          </a:solidFill>
                          <a:latin typeface="Arial"/>
                        </a:rPr>
                        <a:t> </a:t>
                      </a:r>
                    </a:p>
                  </a:txBody>
                  <a:tcPr marL="9525" marR="9525" marT="9525" marB="0" anchor="b">
                    <a:lnL>
                      <a:noFill/>
                    </a:lnL>
                    <a:lnR>
                      <a:noFill/>
                    </a:lnR>
                    <a:lnT>
                      <a:noFill/>
                    </a:lnT>
                    <a:lnB>
                      <a:noFill/>
                    </a:lnB>
                    <a:solidFill>
                      <a:srgbClr val="376091"/>
                    </a:solidFill>
                  </a:tcPr>
                </a:tc>
                <a:tc>
                  <a:txBody>
                    <a:bodyPr/>
                    <a:lstStyle/>
                    <a:p>
                      <a:pPr algn="l" fontAlgn="b"/>
                      <a:r>
                        <a:rPr lang="en-US" sz="1200" b="0" i="0" u="none" strike="noStrike" dirty="0">
                          <a:solidFill>
                            <a:srgbClr val="000000"/>
                          </a:solidFill>
                          <a:latin typeface="Arial"/>
                        </a:rPr>
                        <a:t> </a:t>
                      </a:r>
                    </a:p>
                  </a:txBody>
                  <a:tcPr marL="9525" marR="9525" marT="9525" marB="0" anchor="b">
                    <a:lnL>
                      <a:noFill/>
                    </a:lnL>
                    <a:lnR>
                      <a:noFill/>
                    </a:lnR>
                    <a:lnT>
                      <a:noFill/>
                    </a:lnT>
                    <a:lnB>
                      <a:noFill/>
                    </a:lnB>
                    <a:solidFill>
                      <a:srgbClr val="376091"/>
                    </a:solidFill>
                  </a:tcPr>
                </a:tc>
                <a:tc>
                  <a:txBody>
                    <a:bodyPr/>
                    <a:lstStyle/>
                    <a:p>
                      <a:pPr algn="l" fontAlgn="b"/>
                      <a:r>
                        <a:rPr lang="en-US" sz="1200" b="0" i="0" u="none" strike="noStrike" dirty="0">
                          <a:solidFill>
                            <a:srgbClr val="000000"/>
                          </a:solidFill>
                          <a:latin typeface="Arial"/>
                        </a:rPr>
                        <a:t> </a:t>
                      </a:r>
                    </a:p>
                  </a:txBody>
                  <a:tcPr marL="9525" marR="9525" marT="9525" marB="0" anchor="b">
                    <a:lnL>
                      <a:noFill/>
                    </a:lnL>
                    <a:lnR>
                      <a:noFill/>
                    </a:lnR>
                    <a:lnT>
                      <a:noFill/>
                    </a:lnT>
                    <a:lnB>
                      <a:noFill/>
                    </a:lnB>
                    <a:solidFill>
                      <a:srgbClr val="376091"/>
                    </a:solidFill>
                  </a:tcPr>
                </a:tc>
                <a:tc>
                  <a:txBody>
                    <a:bodyPr/>
                    <a:lstStyle/>
                    <a:p>
                      <a:pPr algn="l" fontAlgn="b"/>
                      <a:r>
                        <a:rPr lang="en-US" sz="1200" b="0" i="0" u="none" strike="noStrike">
                          <a:solidFill>
                            <a:srgbClr val="000000"/>
                          </a:solidFill>
                          <a:latin typeface="Arial"/>
                        </a:rPr>
                        <a:t> </a:t>
                      </a:r>
                    </a:p>
                  </a:txBody>
                  <a:tcPr marL="9525" marR="9525" marT="9525" marB="0" anchor="b">
                    <a:lnL>
                      <a:noFill/>
                    </a:lnL>
                    <a:lnR>
                      <a:noFill/>
                    </a:lnR>
                    <a:lnT>
                      <a:noFill/>
                    </a:lnT>
                    <a:lnB>
                      <a:noFill/>
                    </a:lnB>
                    <a:solidFill>
                      <a:srgbClr val="376091"/>
                    </a:solidFill>
                  </a:tcPr>
                </a:tc>
                <a:extLst>
                  <a:ext uri="{0D108BD9-81ED-4DB2-BD59-A6C34878D82A}">
                    <a16:rowId xmlns:a16="http://schemas.microsoft.com/office/drawing/2014/main" val="10000"/>
                  </a:ext>
                </a:extLst>
              </a:tr>
              <a:tr h="493395">
                <a:tc>
                  <a:txBody>
                    <a:bodyPr/>
                    <a:lstStyle/>
                    <a:p>
                      <a:pPr algn="l" fontAlgn="b"/>
                      <a:r>
                        <a:rPr lang="en-US" sz="1200" b="0" i="0" u="none" strike="noStrike" dirty="0">
                          <a:solidFill>
                            <a:schemeClr val="accent1">
                              <a:lumMod val="75000"/>
                            </a:schemeClr>
                          </a:solidFill>
                          <a:latin typeface="Arial"/>
                        </a:rPr>
                        <a:t> </a:t>
                      </a:r>
                      <a:r>
                        <a:rPr lang="mk-MK" sz="1200" b="0" i="0" u="none" strike="noStrike" dirty="0" smtClean="0">
                          <a:solidFill>
                            <a:schemeClr val="accent1">
                              <a:lumMod val="75000"/>
                            </a:schemeClr>
                          </a:solidFill>
                          <a:latin typeface="Arial"/>
                        </a:rPr>
                        <a:t>ТВ</a:t>
                      </a:r>
                      <a:endParaRPr lang="en-US" sz="1200" b="0" i="0" u="none" strike="noStrike" dirty="0">
                        <a:solidFill>
                          <a:schemeClr val="accent1">
                            <a:lumMod val="75000"/>
                          </a:schemeClr>
                        </a:solidFill>
                        <a:latin typeface="Arial"/>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mk-MK" sz="1200" b="0" i="0" u="none" strike="noStrike" dirty="0">
                          <a:solidFill>
                            <a:schemeClr val="accent1">
                              <a:lumMod val="75000"/>
                            </a:schemeClr>
                          </a:solidFill>
                          <a:latin typeface="Arial"/>
                        </a:rPr>
                        <a:t>Просечен неделен досег</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ru-RU" sz="1200" b="0" i="0" u="none" strike="noStrike" dirty="0">
                          <a:solidFill>
                            <a:schemeClr val="accent1">
                              <a:lumMod val="75000"/>
                            </a:schemeClr>
                          </a:solidFill>
                          <a:latin typeface="Arial"/>
                        </a:rPr>
                        <a:t>Удел во  гледаноста во регионот</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mk-MK" sz="1200" b="0" i="0" u="none" strike="noStrike" dirty="0">
                          <a:solidFill>
                            <a:schemeClr val="accent1">
                              <a:lumMod val="75000"/>
                            </a:schemeClr>
                          </a:solidFill>
                          <a:latin typeface="Arial"/>
                        </a:rPr>
                        <a:t>Удел во вкупната гледаност</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00025">
                <a:tc>
                  <a:txBody>
                    <a:bodyPr/>
                    <a:lstStyle/>
                    <a:p>
                      <a:pPr algn="l" fontAlgn="b"/>
                      <a:r>
                        <a:rPr lang="mk-MK" sz="1200" b="0" i="0" u="none" strike="noStrike">
                          <a:solidFill>
                            <a:srgbClr val="000000"/>
                          </a:solidFill>
                          <a:latin typeface="Arial"/>
                        </a:rPr>
                        <a:t>ТВ Феста</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6.95%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2.44%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0.17%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02"/>
                  </a:ext>
                </a:extLst>
              </a:tr>
              <a:tr h="200025">
                <a:tc>
                  <a:txBody>
                    <a:bodyPr/>
                    <a:lstStyle/>
                    <a:p>
                      <a:pPr algn="l" fontAlgn="b"/>
                      <a:r>
                        <a:rPr lang="mk-MK" sz="1200" b="0" i="0" u="none" strike="noStrike" dirty="0">
                          <a:solidFill>
                            <a:srgbClr val="000000"/>
                          </a:solidFill>
                          <a:latin typeface="Arial"/>
                        </a:rPr>
                        <a:t>ТВ Нова </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16.80%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2.91%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0.09%</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3"/>
                  </a:ext>
                </a:extLst>
              </a:tr>
              <a:tr h="200025">
                <a:tc>
                  <a:txBody>
                    <a:bodyPr/>
                    <a:lstStyle/>
                    <a:p>
                      <a:pPr algn="l" fontAlgn="b"/>
                      <a:r>
                        <a:rPr lang="mk-MK" sz="1200" b="0" i="0" u="none" strike="noStrike">
                          <a:solidFill>
                            <a:srgbClr val="000000"/>
                          </a:solidFill>
                          <a:latin typeface="Arial"/>
                        </a:rPr>
                        <a:t>ТВ Кочани-ЛД</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9.30%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2.60%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0.08%</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4"/>
                  </a:ext>
                </a:extLst>
              </a:tr>
              <a:tr h="200025">
                <a:tc>
                  <a:txBody>
                    <a:bodyPr/>
                    <a:lstStyle/>
                    <a:p>
                      <a:pPr algn="l" fontAlgn="b"/>
                      <a:r>
                        <a:rPr lang="mk-MK" sz="1200" b="0" i="0" u="none" strike="noStrike">
                          <a:solidFill>
                            <a:srgbClr val="000000"/>
                          </a:solidFill>
                          <a:latin typeface="Arial"/>
                        </a:rPr>
                        <a:t>ТВ Канал 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10.56%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3.28%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5"/>
                  </a:ext>
                </a:extLst>
              </a:tr>
              <a:tr h="200025">
                <a:tc>
                  <a:txBody>
                    <a:bodyPr/>
                    <a:lstStyle/>
                    <a:p>
                      <a:pPr algn="l" fontAlgn="b"/>
                      <a:r>
                        <a:rPr lang="mk-MK" sz="1200" b="0" i="0" u="none" strike="noStrike">
                          <a:solidFill>
                            <a:srgbClr val="000000"/>
                          </a:solidFill>
                          <a:latin typeface="Arial"/>
                        </a:rPr>
                        <a:t>ТВ Протел</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19.88%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4.57%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0.08%</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6"/>
                  </a:ext>
                </a:extLst>
              </a:tr>
              <a:tr h="200025">
                <a:tc>
                  <a:txBody>
                    <a:bodyPr/>
                    <a:lstStyle/>
                    <a:p>
                      <a:pPr algn="l" fontAlgn="b"/>
                      <a:r>
                        <a:rPr lang="mk-MK" sz="1200" b="0" i="0" u="none" strike="noStrike">
                          <a:solidFill>
                            <a:srgbClr val="000000"/>
                          </a:solidFill>
                          <a:latin typeface="Arial"/>
                        </a:rPr>
                        <a:t>ТВ Канал 21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9.40%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3.20%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0.12%</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7"/>
                  </a:ext>
                </a:extLst>
              </a:tr>
              <a:tr h="200025">
                <a:tc>
                  <a:txBody>
                    <a:bodyPr/>
                    <a:lstStyle/>
                    <a:p>
                      <a:pPr algn="l" fontAlgn="b"/>
                      <a:r>
                        <a:rPr lang="mk-MK" sz="1200" b="0" i="0" u="none" strike="noStrike">
                          <a:solidFill>
                            <a:srgbClr val="000000"/>
                          </a:solidFill>
                          <a:latin typeface="Arial"/>
                        </a:rPr>
                        <a:t>ТВ Здравкин</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9.71%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2.40%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0.09%</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8"/>
                  </a:ext>
                </a:extLst>
              </a:tr>
              <a:tr h="200025">
                <a:tc>
                  <a:txBody>
                    <a:bodyPr/>
                    <a:lstStyle/>
                    <a:p>
                      <a:pPr algn="l" fontAlgn="b"/>
                      <a:r>
                        <a:rPr lang="mk-MK" sz="1200" b="0" i="0" u="none" strike="noStrike" dirty="0">
                          <a:solidFill>
                            <a:srgbClr val="000000"/>
                          </a:solidFill>
                          <a:latin typeface="Arial"/>
                        </a:rPr>
                        <a:t>ТВ Свет</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16.81%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5.93%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0.06%</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9"/>
                  </a:ext>
                </a:extLst>
              </a:tr>
              <a:tr h="200025">
                <a:tc>
                  <a:txBody>
                    <a:bodyPr/>
                    <a:lstStyle/>
                    <a:p>
                      <a:pPr algn="l" fontAlgn="b"/>
                      <a:r>
                        <a:rPr lang="mk-MK" sz="1200" b="0" i="0" u="none" strike="noStrike" dirty="0">
                          <a:solidFill>
                            <a:srgbClr val="000000"/>
                          </a:solidFill>
                          <a:latin typeface="Arial"/>
                        </a:rPr>
                        <a:t>ТВ </a:t>
                      </a:r>
                      <a:r>
                        <a:rPr lang="mk-MK" sz="1200" b="0" i="0" u="none" strike="noStrike" dirty="0" smtClean="0">
                          <a:solidFill>
                            <a:srgbClr val="000000"/>
                          </a:solidFill>
                          <a:latin typeface="Arial"/>
                        </a:rPr>
                        <a:t>Канал Визија</a:t>
                      </a:r>
                      <a:endParaRPr lang="mk-MK" sz="1200" b="0" i="0" u="none" strike="noStrike" dirty="0">
                        <a:solidFill>
                          <a:srgbClr val="000000"/>
                        </a:solidFill>
                        <a:latin typeface="Arial"/>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8.63%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1.83%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0"/>
                  </a:ext>
                </a:extLst>
              </a:tr>
              <a:tr h="200025">
                <a:tc>
                  <a:txBody>
                    <a:bodyPr/>
                    <a:lstStyle/>
                    <a:p>
                      <a:pPr algn="l" fontAlgn="b"/>
                      <a:r>
                        <a:rPr lang="mk-MK" sz="1200" b="0" i="0" u="none" strike="noStrike">
                          <a:solidFill>
                            <a:srgbClr val="000000"/>
                          </a:solidFill>
                          <a:latin typeface="Arial"/>
                        </a:rPr>
                        <a:t>ТВ Морис</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13.75%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4.07%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0.12%</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1"/>
                  </a:ext>
                </a:extLst>
              </a:tr>
              <a:tr h="200025">
                <a:tc>
                  <a:txBody>
                    <a:bodyPr/>
                    <a:lstStyle/>
                    <a:p>
                      <a:pPr algn="l" fontAlgn="b"/>
                      <a:r>
                        <a:rPr lang="mk-MK" sz="1200" b="0" i="0" u="none" strike="noStrike">
                          <a:solidFill>
                            <a:srgbClr val="000000"/>
                          </a:solidFill>
                          <a:latin typeface="Arial"/>
                        </a:rPr>
                        <a:t>ТВ Калтрина</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14.23%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2.78%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0.08%</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2"/>
                  </a:ext>
                </a:extLst>
              </a:tr>
              <a:tr h="200025">
                <a:tc>
                  <a:txBody>
                    <a:bodyPr/>
                    <a:lstStyle/>
                    <a:p>
                      <a:pPr algn="l" fontAlgn="b"/>
                      <a:r>
                        <a:rPr lang="mk-MK" sz="1200" b="0" i="0" u="none" strike="noStrike">
                          <a:solidFill>
                            <a:srgbClr val="000000"/>
                          </a:solidFill>
                          <a:latin typeface="Arial"/>
                        </a:rPr>
                        <a:t>ТВ Спектра</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12.24%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2.95%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3"/>
                  </a:ext>
                </a:extLst>
              </a:tr>
              <a:tr h="200025">
                <a:tc>
                  <a:txBody>
                    <a:bodyPr/>
                    <a:lstStyle/>
                    <a:p>
                      <a:pPr algn="l" fontAlgn="b"/>
                      <a:r>
                        <a:rPr lang="mk-MK" sz="1200" b="0" i="0" u="none" strike="noStrike">
                          <a:solidFill>
                            <a:srgbClr val="000000"/>
                          </a:solidFill>
                          <a:latin typeface="Arial"/>
                        </a:rPr>
                        <a:t>ТВ Дибра </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13.13%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2.66%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0.04%</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4"/>
                  </a:ext>
                </a:extLst>
              </a:tr>
              <a:tr h="200025">
                <a:tc>
                  <a:txBody>
                    <a:bodyPr/>
                    <a:lstStyle/>
                    <a:p>
                      <a:pPr algn="l" fontAlgn="b"/>
                      <a:r>
                        <a:rPr lang="mk-MK" sz="1200" b="0" i="0" u="none" strike="noStrike">
                          <a:solidFill>
                            <a:srgbClr val="000000"/>
                          </a:solidFill>
                          <a:latin typeface="Arial"/>
                        </a:rPr>
                        <a:t>ТВ Гурра</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5.36%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1.71%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0.06%</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5"/>
                  </a:ext>
                </a:extLst>
              </a:tr>
              <a:tr h="200025">
                <a:tc>
                  <a:txBody>
                    <a:bodyPr/>
                    <a:lstStyle/>
                    <a:p>
                      <a:pPr algn="l" fontAlgn="b"/>
                      <a:r>
                        <a:rPr lang="mk-MK" sz="1200" b="0" i="0" u="none" strike="noStrike">
                          <a:solidFill>
                            <a:srgbClr val="000000"/>
                          </a:solidFill>
                          <a:latin typeface="Arial"/>
                        </a:rPr>
                        <a:t>ТВ Аниса</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4.11%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1.35%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0.05%</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6"/>
                  </a:ext>
                </a:extLst>
              </a:tr>
              <a:tr h="200025">
                <a:tc>
                  <a:txBody>
                    <a:bodyPr/>
                    <a:lstStyle/>
                    <a:p>
                      <a:pPr algn="l" fontAlgn="b"/>
                      <a:r>
                        <a:rPr lang="mk-MK" sz="1200" b="0" i="0" u="none" strike="noStrike">
                          <a:solidFill>
                            <a:srgbClr val="000000"/>
                          </a:solidFill>
                          <a:latin typeface="Arial"/>
                        </a:rPr>
                        <a:t>ТВ Дуе</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4.25%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1.49%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0.07%</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7"/>
                  </a:ext>
                </a:extLst>
              </a:tr>
              <a:tr h="200025">
                <a:tc>
                  <a:txBody>
                    <a:bodyPr/>
                    <a:lstStyle/>
                    <a:p>
                      <a:pPr algn="l" fontAlgn="b"/>
                      <a:r>
                        <a:rPr lang="mk-MK" sz="1200" b="0" i="0" u="none" strike="noStrike">
                          <a:solidFill>
                            <a:srgbClr val="000000"/>
                          </a:solidFill>
                          <a:latin typeface="Arial"/>
                        </a:rPr>
                        <a:t>Г-ТВ </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10.76%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2.44%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0.12%</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8"/>
                  </a:ext>
                </a:extLst>
              </a:tr>
              <a:tr h="200025">
                <a:tc>
                  <a:txBody>
                    <a:bodyPr/>
                    <a:lstStyle/>
                    <a:p>
                      <a:pPr algn="l" fontAlgn="b"/>
                      <a:r>
                        <a:rPr lang="mk-MK" sz="1200" b="0" i="0" u="none" strike="noStrike">
                          <a:solidFill>
                            <a:srgbClr val="000000"/>
                          </a:solidFill>
                          <a:latin typeface="Arial"/>
                        </a:rPr>
                        <a:t>ТВ Плус</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5.85%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1.47%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9"/>
                  </a:ext>
                </a:extLst>
              </a:tr>
              <a:tr h="200025">
                <a:tc>
                  <a:txBody>
                    <a:bodyPr/>
                    <a:lstStyle/>
                    <a:p>
                      <a:pPr algn="l" fontAlgn="b"/>
                      <a:r>
                        <a:rPr lang="mk-MK" sz="1200" b="0" i="0" u="none" strike="noStrike">
                          <a:solidFill>
                            <a:srgbClr val="000000"/>
                          </a:solidFill>
                          <a:latin typeface="Arial"/>
                        </a:rPr>
                        <a:t>ТВ Ускана медиа</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a:rPr>
                        <a:t>10.40%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a:rPr>
                        <a:t>3.19%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0.12%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20"/>
                  </a:ext>
                </a:extLst>
              </a:tr>
            </a:tbl>
          </a:graphicData>
        </a:graphic>
      </p:graphicFrame>
      <p:cxnSp>
        <p:nvCxnSpPr>
          <p:cNvPr id="6" name="Straight Connector 5">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92985" y="2286000"/>
            <a:ext cx="5486400" cy="369332"/>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Највисок просечен неделен досег постигнала ТВ </a:t>
            </a:r>
            <a:r>
              <a:rPr lang="mk-MK" sz="1200" dirty="0">
                <a:latin typeface="Arial" pitchFamily="34" charset="0"/>
                <a:cs typeface="Arial" pitchFamily="34" charset="0"/>
              </a:rPr>
              <a:t>П</a:t>
            </a:r>
            <a:r>
              <a:rPr lang="mk-MK" sz="1200" dirty="0" smtClean="0">
                <a:latin typeface="Arial" pitchFamily="34" charset="0"/>
                <a:cs typeface="Arial" pitchFamily="34" charset="0"/>
              </a:rPr>
              <a:t>ротел (19,88%).</a:t>
            </a:r>
            <a:endParaRPr lang="en-US" sz="1200" dirty="0">
              <a:latin typeface="Arial" pitchFamily="34" charset="0"/>
              <a:cs typeface="Arial" pitchFamily="34" charset="0"/>
            </a:endParaRPr>
          </a:p>
        </p:txBody>
      </p:sp>
      <p:sp>
        <p:nvSpPr>
          <p:cNvPr id="10" name="Rectangle 9"/>
          <p:cNvSpPr/>
          <p:nvPr/>
        </p:nvSpPr>
        <p:spPr>
          <a:xfrm>
            <a:off x="685800" y="1219200"/>
            <a:ext cx="5027612"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Просечен неделен досег и удел во гледаноста на локалните телевизии</a:t>
            </a:r>
            <a:endParaRPr lang="en-US" sz="1000" b="1" dirty="0">
              <a:solidFill>
                <a:schemeClr val="accent1">
                  <a:lumMod val="75000"/>
                </a:schemeClr>
              </a:solidFill>
              <a:latin typeface="Arial" pitchFamily="34" charset="0"/>
              <a:cs typeface="Arial" pitchFamily="34" charset="0"/>
            </a:endParaRPr>
          </a:p>
        </p:txBody>
      </p:sp>
      <p:sp>
        <p:nvSpPr>
          <p:cNvPr id="11" name="Rectangle 10"/>
          <p:cNvSpPr/>
          <p:nvPr/>
        </p:nvSpPr>
        <p:spPr>
          <a:xfrm>
            <a:off x="6107191" y="2874795"/>
            <a:ext cx="5486400" cy="923330"/>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Најголем удел во гледаноста во регионот во кој емитува програма имала ТВ Свет (5,93%), </a:t>
            </a:r>
            <a:r>
              <a:rPr lang="mk-MK" sz="1200" dirty="0">
                <a:latin typeface="Arial" pitchFamily="34" charset="0"/>
                <a:cs typeface="Arial" pitchFamily="34" charset="0"/>
              </a:rPr>
              <a:t>а </a:t>
            </a:r>
            <a:r>
              <a:rPr lang="mk-MK" sz="1200" dirty="0" smtClean="0">
                <a:latin typeface="Arial" pitchFamily="34" charset="0"/>
                <a:cs typeface="Arial" pitchFamily="34" charset="0"/>
              </a:rPr>
              <a:t>најголем </a:t>
            </a:r>
            <a:r>
              <a:rPr lang="mk-MK" sz="1200" dirty="0">
                <a:latin typeface="Arial" pitchFamily="34" charset="0"/>
                <a:cs typeface="Arial" pitchFamily="34" charset="0"/>
              </a:rPr>
              <a:t>удел во вкупната гледаност имала ТВ Феста – 0,17</a:t>
            </a:r>
            <a:r>
              <a:rPr lang="mk-MK" sz="1200" dirty="0" smtClean="0">
                <a:latin typeface="Arial" pitchFamily="34" charset="0"/>
                <a:cs typeface="Arial" pitchFamily="34" charset="0"/>
              </a:rPr>
              <a:t>%. </a:t>
            </a:r>
            <a:endParaRPr lang="en-US" sz="12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76012" y="6356352"/>
            <a:ext cx="303373" cy="365125"/>
          </a:xfrm>
        </p:spPr>
        <p:txBody>
          <a:bodyPr/>
          <a:lstStyle/>
          <a:p>
            <a:fld id="{DD0A17F7-02ED-4BA6-9293-FD2D32B19D33}" type="slidenum">
              <a:rPr lang="en-US" smtClean="0"/>
              <a:pPr/>
              <a:t>4</a:t>
            </a:fld>
            <a:endParaRPr lang="en-US" dirty="0"/>
          </a:p>
        </p:txBody>
      </p:sp>
      <p:sp>
        <p:nvSpPr>
          <p:cNvPr id="6" name="TextBox 5"/>
          <p:cNvSpPr txBox="1"/>
          <p:nvPr/>
        </p:nvSpPr>
        <p:spPr>
          <a:xfrm>
            <a:off x="303212" y="609600"/>
            <a:ext cx="3352800" cy="430887"/>
          </a:xfrm>
          <a:prstGeom prst="rect">
            <a:avLst/>
          </a:prstGeom>
          <a:noFill/>
        </p:spPr>
        <p:txBody>
          <a:bodyPr wrap="square" rtlCol="0">
            <a:spAutoFit/>
          </a:bodyPr>
          <a:lstStyle/>
          <a:p>
            <a:r>
              <a:rPr lang="mk-MK" dirty="0">
                <a:solidFill>
                  <a:schemeClr val="accent1">
                    <a:lumMod val="75000"/>
                  </a:schemeClr>
                </a:solidFill>
                <a:latin typeface="Arial" pitchFamily="34" charset="0"/>
                <a:ea typeface="Tahoma" pitchFamily="34" charset="0"/>
                <a:cs typeface="Arial" pitchFamily="34" charset="0"/>
              </a:rPr>
              <a:t>РЕЗИМЕ</a:t>
            </a:r>
            <a:endParaRPr lang="en-US" dirty="0">
              <a:solidFill>
                <a:schemeClr val="accent1">
                  <a:lumMod val="75000"/>
                </a:schemeClr>
              </a:solidFill>
              <a:latin typeface="Arial" pitchFamily="34" charset="0"/>
              <a:ea typeface="Tahoma" pitchFamily="34" charset="0"/>
              <a:cs typeface="Arial" pitchFamily="34" charset="0"/>
            </a:endParaRPr>
          </a:p>
        </p:txBody>
      </p:sp>
      <p:cxnSp>
        <p:nvCxnSpPr>
          <p:cNvPr id="7" name="Straight Connector 6"/>
          <p:cNvCxnSpPr/>
          <p:nvPr/>
        </p:nvCxnSpPr>
        <p:spPr>
          <a:xfrm>
            <a:off x="0" y="10668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103812" y="1219200"/>
            <a:ext cx="1600200" cy="338554"/>
          </a:xfrm>
          <a:prstGeom prst="rect">
            <a:avLst/>
          </a:prstGeom>
          <a:noFill/>
        </p:spPr>
        <p:txBody>
          <a:bodyPr wrap="square" rtlCol="0">
            <a:spAutoFit/>
          </a:bodyPr>
          <a:lstStyle/>
          <a:p>
            <a:r>
              <a:rPr lang="mk-MK" sz="1600" dirty="0">
                <a:solidFill>
                  <a:schemeClr val="accent1">
                    <a:lumMod val="75000"/>
                  </a:schemeClr>
                </a:solidFill>
                <a:latin typeface="Arial" pitchFamily="34" charset="0"/>
                <a:cs typeface="Arial" pitchFamily="34" charset="0"/>
              </a:rPr>
              <a:t>Клучни наоди</a:t>
            </a:r>
            <a:endParaRPr lang="en-US" sz="1600" dirty="0">
              <a:solidFill>
                <a:schemeClr val="accent1">
                  <a:lumMod val="75000"/>
                </a:schemeClr>
              </a:solidFill>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773597812"/>
              </p:ext>
            </p:extLst>
          </p:nvPr>
        </p:nvGraphicFramePr>
        <p:xfrm>
          <a:off x="2093912" y="1510889"/>
          <a:ext cx="7239000" cy="4142768"/>
        </p:xfrm>
        <a:graphic>
          <a:graphicData uri="http://schemas.openxmlformats.org/drawingml/2006/table">
            <a:tbl>
              <a:tblPr/>
              <a:tblGrid>
                <a:gridCol w="2707005">
                  <a:extLst>
                    <a:ext uri="{9D8B030D-6E8A-4147-A177-3AD203B41FA5}">
                      <a16:colId xmlns:a16="http://schemas.microsoft.com/office/drawing/2014/main" val="20000"/>
                    </a:ext>
                  </a:extLst>
                </a:gridCol>
                <a:gridCol w="746760">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933450">
                  <a:extLst>
                    <a:ext uri="{9D8B030D-6E8A-4147-A177-3AD203B41FA5}">
                      <a16:colId xmlns:a16="http://schemas.microsoft.com/office/drawing/2014/main" val="20003"/>
                    </a:ext>
                  </a:extLst>
                </a:gridCol>
                <a:gridCol w="1026795">
                  <a:extLst>
                    <a:ext uri="{9D8B030D-6E8A-4147-A177-3AD203B41FA5}">
                      <a16:colId xmlns:a16="http://schemas.microsoft.com/office/drawing/2014/main" val="20004"/>
                    </a:ext>
                  </a:extLst>
                </a:gridCol>
                <a:gridCol w="891540">
                  <a:extLst>
                    <a:ext uri="{9D8B030D-6E8A-4147-A177-3AD203B41FA5}">
                      <a16:colId xmlns:a16="http://schemas.microsoft.com/office/drawing/2014/main" val="20005"/>
                    </a:ext>
                  </a:extLst>
                </a:gridCol>
              </a:tblGrid>
              <a:tr h="372904">
                <a:tc rowSpan="2">
                  <a:txBody>
                    <a:bodyPr/>
                    <a:lstStyle/>
                    <a:p>
                      <a:pPr algn="l" fontAlgn="b"/>
                      <a:r>
                        <a:rPr lang="en-US" sz="1200" b="0" i="0" u="none" strike="noStrike" dirty="0">
                          <a:solidFill>
                            <a:srgbClr val="FFFFFF"/>
                          </a:solidFill>
                          <a:latin typeface="Arial" pitchFamily="34" charset="0"/>
                          <a:cs typeface="Arial"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ctr" fontAlgn="ctr"/>
                      <a:r>
                        <a:rPr lang="mk-MK" sz="1200" b="0" i="0" u="none" strike="noStrike" dirty="0">
                          <a:solidFill>
                            <a:srgbClr val="FFFFFF"/>
                          </a:solidFill>
                          <a:latin typeface="Arial" pitchFamily="34" charset="0"/>
                          <a:cs typeface="Arial" pitchFamily="34" charset="0"/>
                        </a:rPr>
                        <a:t>Вкупни приходи</a:t>
                      </a:r>
                    </a:p>
                  </a:txBody>
                  <a:tcPr marL="9525" marR="9525" marT="9525" marB="0" anchor="ctr">
                    <a:lnL>
                      <a:noFill/>
                    </a:lnL>
                    <a:lnR>
                      <a:noFill/>
                    </a:lnR>
                    <a:lnT>
                      <a:noFill/>
                    </a:lnT>
                    <a:lnB w="6350" cap="flat" cmpd="sng" algn="ctr">
                      <a:noFill/>
                      <a:prstDash val="solid"/>
                      <a:round/>
                      <a:headEnd type="none" w="med" len="med"/>
                      <a:tailEnd type="none" w="med" len="med"/>
                    </a:lnB>
                    <a:solidFill>
                      <a:srgbClr val="376091"/>
                    </a:solidFill>
                  </a:tcPr>
                </a:tc>
                <a:tc>
                  <a:txBody>
                    <a:bodyPr/>
                    <a:lstStyle/>
                    <a:p>
                      <a:pPr algn="ctr" fontAlgn="ctr"/>
                      <a:r>
                        <a:rPr lang="mk-MK" sz="1200" b="0" i="0" u="none" strike="noStrike" dirty="0">
                          <a:solidFill>
                            <a:srgbClr val="FFFFFF"/>
                          </a:solidFill>
                          <a:latin typeface="Arial" pitchFamily="34" charset="0"/>
                          <a:cs typeface="Arial" pitchFamily="34" charset="0"/>
                        </a:rPr>
                        <a:t>Приходи од реклами</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76091"/>
                    </a:solidFill>
                  </a:tcPr>
                </a:tc>
                <a:tc>
                  <a:txBody>
                    <a:bodyPr/>
                    <a:lstStyle/>
                    <a:p>
                      <a:pPr algn="ctr" fontAlgn="ctr"/>
                      <a:r>
                        <a:rPr lang="mk-MK" sz="1200" b="0" i="0" u="none" strike="noStrike" dirty="0">
                          <a:solidFill>
                            <a:srgbClr val="FFFFFF"/>
                          </a:solidFill>
                          <a:latin typeface="Arial" pitchFamily="34" charset="0"/>
                          <a:cs typeface="Arial" pitchFamily="34" charset="0"/>
                        </a:rPr>
                        <a:t>Вкупни трошоци</a:t>
                      </a:r>
                    </a:p>
                  </a:txBody>
                  <a:tcPr marL="9525" marR="9525" marT="9525"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76091"/>
                    </a:solidFill>
                  </a:tcPr>
                </a:tc>
                <a:tc>
                  <a:txBody>
                    <a:bodyPr/>
                    <a:lstStyle/>
                    <a:p>
                      <a:pPr algn="ctr" fontAlgn="ctr"/>
                      <a:r>
                        <a:rPr lang="mk-MK" sz="1200" b="0" i="0" u="none" strike="noStrike" dirty="0">
                          <a:solidFill>
                            <a:srgbClr val="FFFFFF"/>
                          </a:solidFill>
                          <a:latin typeface="Arial" pitchFamily="34" charset="0"/>
                          <a:cs typeface="Arial" pitchFamily="34" charset="0"/>
                        </a:rPr>
                        <a:t>Резултати од работењето</a:t>
                      </a:r>
                    </a:p>
                  </a:txBody>
                  <a:tcPr marL="9525" marR="9525" marT="9525" marB="0" anchor="ctr">
                    <a:lnL>
                      <a:noFill/>
                    </a:lnL>
                    <a:lnR>
                      <a:noFill/>
                    </a:lnR>
                    <a:lnT>
                      <a:noFill/>
                    </a:lnT>
                    <a:lnB w="6350" cap="flat" cmpd="sng" algn="ctr">
                      <a:noFill/>
                      <a:prstDash val="solid"/>
                      <a:round/>
                      <a:headEnd type="none" w="med" len="med"/>
                      <a:tailEnd type="none" w="med" len="med"/>
                    </a:lnB>
                    <a:solidFill>
                      <a:srgbClr val="376091"/>
                    </a:solidFill>
                  </a:tcPr>
                </a:tc>
                <a:tc rowSpan="2">
                  <a:txBody>
                    <a:bodyPr/>
                    <a:lstStyle/>
                    <a:p>
                      <a:pPr algn="ctr" fontAlgn="ctr"/>
                      <a:r>
                        <a:rPr lang="ru-RU" sz="1200" b="0" i="0" u="none" strike="noStrike" dirty="0">
                          <a:solidFill>
                            <a:srgbClr val="FFFFFF"/>
                          </a:solidFill>
                          <a:latin typeface="Arial" pitchFamily="34" charset="0"/>
                          <a:cs typeface="Arial" pitchFamily="34" charset="0"/>
                        </a:rPr>
                        <a:t>Просечен број на вработени во рро</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00"/>
                  </a:ext>
                </a:extLst>
              </a:tr>
              <a:tr h="370523">
                <a:tc vMerge="1">
                  <a:txBody>
                    <a:bodyPr/>
                    <a:lstStyle/>
                    <a:p>
                      <a:endParaRPr lang="en-US"/>
                    </a:p>
                  </a:txBody>
                  <a:tcPr/>
                </a:tc>
                <a:tc gridSpan="4">
                  <a:txBody>
                    <a:bodyPr/>
                    <a:lstStyle/>
                    <a:p>
                      <a:pPr algn="ctr" fontAlgn="ctr"/>
                      <a:r>
                        <a:rPr lang="mk-MK" sz="1000" b="0" i="0" u="none" strike="noStrike" dirty="0" smtClean="0">
                          <a:solidFill>
                            <a:srgbClr val="FFFFFF"/>
                          </a:solidFill>
                          <a:latin typeface="Arial" pitchFamily="34" charset="0"/>
                          <a:cs typeface="Arial" pitchFamily="34" charset="0"/>
                        </a:rPr>
                        <a:t>во</a:t>
                      </a:r>
                      <a:r>
                        <a:rPr lang="mk-MK" sz="1000" b="0" i="0" u="none" strike="noStrike" baseline="0" dirty="0" smtClean="0">
                          <a:solidFill>
                            <a:srgbClr val="FFFFFF"/>
                          </a:solidFill>
                          <a:latin typeface="Arial" pitchFamily="34" charset="0"/>
                          <a:cs typeface="Arial" pitchFamily="34" charset="0"/>
                        </a:rPr>
                        <a:t> милиони денари</a:t>
                      </a:r>
                      <a:endParaRPr lang="mk-MK" sz="1000" b="0" i="0" u="none" strike="noStrike" dirty="0">
                        <a:solidFill>
                          <a:srgbClr val="FFFFFF"/>
                        </a:solidFill>
                        <a:latin typeface="Arial" pitchFamily="34" charset="0"/>
                        <a:cs typeface="Arial" pitchFamily="34" charset="0"/>
                      </a:endParaRPr>
                    </a:p>
                  </a:txBody>
                  <a:tcPr marL="9525" marR="9525" marT="9525"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76091"/>
                    </a:solidFill>
                  </a:tcPr>
                </a:tc>
                <a:tc hMerge="1">
                  <a:txBody>
                    <a:bodyPr/>
                    <a:lstStyle/>
                    <a:p>
                      <a:endParaRPr lang="en-US" dirty="0"/>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hMerge="1">
                  <a:txBody>
                    <a:bodyPr/>
                    <a:lstStyle/>
                    <a:p>
                      <a:endParaRPr lang="en-US" dirty="0"/>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hMerge="1">
                  <a:txBody>
                    <a:bodyPr/>
                    <a:lstStyle/>
                    <a:p>
                      <a:endParaRPr lang="en-US" dirty="0"/>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vMerge="1">
                  <a:txBody>
                    <a:bodyPr/>
                    <a:lstStyle/>
                    <a:p>
                      <a:endParaRPr lang="en-US"/>
                    </a:p>
                  </a:txBody>
                  <a:tcPr/>
                </a:tc>
                <a:extLst>
                  <a:ext uri="{0D108BD9-81ED-4DB2-BD59-A6C34878D82A}">
                    <a16:rowId xmlns:a16="http://schemas.microsoft.com/office/drawing/2014/main" val="1381760835"/>
                  </a:ext>
                </a:extLst>
              </a:tr>
              <a:tr h="226464">
                <a:tc>
                  <a:txBody>
                    <a:bodyPr/>
                    <a:lstStyle/>
                    <a:p>
                      <a:pPr algn="l" fontAlgn="b"/>
                      <a:r>
                        <a:rPr lang="mk-MK" sz="1200" b="1" i="0" u="none" strike="noStrike" dirty="0" smtClean="0">
                          <a:solidFill>
                            <a:schemeClr val="accent1">
                              <a:lumMod val="75000"/>
                            </a:schemeClr>
                          </a:solidFill>
                          <a:latin typeface="Arial" pitchFamily="34" charset="0"/>
                          <a:cs typeface="Arial" pitchFamily="34" charset="0"/>
                        </a:rPr>
                        <a:t>Македонска</a:t>
                      </a:r>
                      <a:r>
                        <a:rPr lang="mk-MK" sz="1200" b="1" i="0" u="none" strike="noStrike" baseline="0" dirty="0" smtClean="0">
                          <a:solidFill>
                            <a:schemeClr val="accent1">
                              <a:lumMod val="75000"/>
                            </a:schemeClr>
                          </a:solidFill>
                          <a:latin typeface="Arial" pitchFamily="34" charset="0"/>
                          <a:cs typeface="Arial" pitchFamily="34" charset="0"/>
                        </a:rPr>
                        <a:t> </a:t>
                      </a:r>
                      <a:r>
                        <a:rPr lang="mk-MK" sz="1200" b="1" i="0" u="none" strike="noStrike" dirty="0" err="1" smtClean="0">
                          <a:solidFill>
                            <a:schemeClr val="accent1">
                              <a:lumMod val="75000"/>
                            </a:schemeClr>
                          </a:solidFill>
                          <a:latin typeface="Arial" pitchFamily="34" charset="0"/>
                          <a:cs typeface="Arial" pitchFamily="34" charset="0"/>
                        </a:rPr>
                        <a:t>радиотелевизија</a:t>
                      </a:r>
                      <a:endParaRPr lang="mk-MK" sz="1200" b="1" i="0" u="none" strike="noStrike" dirty="0">
                        <a:solidFill>
                          <a:schemeClr val="accent1">
                            <a:lumMod val="75000"/>
                          </a:schemeClr>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1" i="0" u="none" strike="noStrike" dirty="0" smtClean="0">
                          <a:solidFill>
                            <a:schemeClr val="accent1">
                              <a:lumMod val="75000"/>
                            </a:schemeClr>
                          </a:solidFill>
                          <a:latin typeface="Arial" pitchFamily="34" charset="0"/>
                          <a:cs typeface="Arial" pitchFamily="34" charset="0"/>
                        </a:rPr>
                        <a:t>928.</a:t>
                      </a:r>
                      <a:r>
                        <a:rPr lang="mk-MK" sz="1200" b="1" i="0" u="none" strike="noStrike" dirty="0" smtClean="0">
                          <a:solidFill>
                            <a:schemeClr val="accent1">
                              <a:lumMod val="75000"/>
                            </a:schemeClr>
                          </a:solidFill>
                          <a:latin typeface="Arial" pitchFamily="34" charset="0"/>
                          <a:cs typeface="Arial" pitchFamily="34" charset="0"/>
                        </a:rPr>
                        <a:t>68</a:t>
                      </a:r>
                      <a:endParaRPr lang="en-US" sz="1200" b="1" i="0" u="none" strike="noStrike" dirty="0">
                        <a:solidFill>
                          <a:schemeClr val="accent1">
                            <a:lumMod val="75000"/>
                          </a:schemeClr>
                        </a:solidFill>
                        <a:latin typeface="Arial" pitchFamily="34" charset="0"/>
                        <a:cs typeface="Arial" pitchFamily="34" charset="0"/>
                      </a:endParaRPr>
                    </a:p>
                  </a:txBody>
                  <a:tcPr marL="9525" marR="9525" marT="9525" marB="0" anchor="b">
                    <a:lnL>
                      <a:noFill/>
                    </a:lnL>
                    <a:lnR>
                      <a:noFill/>
                    </a:lnR>
                    <a:lnT w="6350" cap="flat" cmpd="sng" algn="ctr">
                      <a:noFill/>
                      <a:prstDash val="solid"/>
                      <a:round/>
                      <a:headEnd type="none" w="med" len="med"/>
                      <a:tailEnd type="none" w="med" len="med"/>
                    </a:lnT>
                    <a:lnB>
                      <a:noFill/>
                    </a:lnB>
                    <a:solidFill>
                      <a:schemeClr val="bg2"/>
                    </a:solidFill>
                  </a:tcPr>
                </a:tc>
                <a:tc>
                  <a:txBody>
                    <a:bodyPr/>
                    <a:lstStyle/>
                    <a:p>
                      <a:pPr algn="r" fontAlgn="b"/>
                      <a:r>
                        <a:rPr lang="en-US" sz="1200" b="1" i="0" u="none" strike="noStrike" dirty="0">
                          <a:solidFill>
                            <a:schemeClr val="accent1">
                              <a:lumMod val="75000"/>
                            </a:schemeClr>
                          </a:solidFill>
                          <a:latin typeface="Arial" pitchFamily="34" charset="0"/>
                          <a:cs typeface="Arial" pitchFamily="34" charset="0"/>
                        </a:rPr>
                        <a:t>12.99</a:t>
                      </a:r>
                    </a:p>
                  </a:txBody>
                  <a:tcPr marL="9525" marR="9525" marT="9525" marB="0" anchor="b">
                    <a:lnL>
                      <a:noFill/>
                    </a:lnL>
                    <a:lnR>
                      <a:noFill/>
                    </a:lnR>
                    <a:lnT w="6350" cap="flat" cmpd="sng" algn="ctr">
                      <a:noFill/>
                      <a:prstDash val="solid"/>
                      <a:round/>
                      <a:headEnd type="none" w="med" len="med"/>
                      <a:tailEnd type="none" w="med" len="med"/>
                    </a:lnT>
                    <a:lnB>
                      <a:noFill/>
                    </a:lnB>
                    <a:solidFill>
                      <a:schemeClr val="bg2"/>
                    </a:solidFill>
                  </a:tcPr>
                </a:tc>
                <a:tc>
                  <a:txBody>
                    <a:bodyPr/>
                    <a:lstStyle/>
                    <a:p>
                      <a:pPr algn="r" fontAlgn="b"/>
                      <a:r>
                        <a:rPr lang="en-US" sz="1200" b="1" i="0" u="none" strike="noStrike" dirty="0" smtClean="0">
                          <a:solidFill>
                            <a:schemeClr val="accent1">
                              <a:lumMod val="75000"/>
                            </a:schemeClr>
                          </a:solidFill>
                          <a:latin typeface="Arial" pitchFamily="34" charset="0"/>
                          <a:cs typeface="Arial" pitchFamily="34" charset="0"/>
                        </a:rPr>
                        <a:t>1,455.</a:t>
                      </a:r>
                      <a:r>
                        <a:rPr lang="mk-MK" sz="1200" b="1" i="0" u="none" strike="noStrike" dirty="0" smtClean="0">
                          <a:solidFill>
                            <a:schemeClr val="accent1">
                              <a:lumMod val="75000"/>
                            </a:schemeClr>
                          </a:solidFill>
                          <a:latin typeface="Arial" pitchFamily="34" charset="0"/>
                          <a:cs typeface="Arial" pitchFamily="34" charset="0"/>
                        </a:rPr>
                        <a:t>83</a:t>
                      </a:r>
                      <a:endParaRPr lang="en-US" sz="1200" b="1" i="0" u="none" strike="noStrike" dirty="0">
                        <a:solidFill>
                          <a:schemeClr val="accent1">
                            <a:lumMod val="75000"/>
                          </a:schemeClr>
                        </a:solidFill>
                        <a:latin typeface="Arial" pitchFamily="34" charset="0"/>
                        <a:cs typeface="Arial" pitchFamily="34" charset="0"/>
                      </a:endParaRPr>
                    </a:p>
                  </a:txBody>
                  <a:tcPr marL="9525" marR="9525" marT="9525" marB="0" anchor="b">
                    <a:lnL>
                      <a:noFill/>
                    </a:lnL>
                    <a:lnR>
                      <a:noFill/>
                    </a:lnR>
                    <a:lnT w="6350" cap="flat" cmpd="sng" algn="ctr">
                      <a:noFill/>
                      <a:prstDash val="solid"/>
                      <a:round/>
                      <a:headEnd type="none" w="med" len="med"/>
                      <a:tailEnd type="none" w="med" len="med"/>
                    </a:lnT>
                    <a:lnB>
                      <a:noFill/>
                    </a:lnB>
                    <a:solidFill>
                      <a:schemeClr val="bg2"/>
                    </a:solidFill>
                  </a:tcPr>
                </a:tc>
                <a:tc>
                  <a:txBody>
                    <a:bodyPr/>
                    <a:lstStyle/>
                    <a:p>
                      <a:pPr algn="r" fontAlgn="b"/>
                      <a:r>
                        <a:rPr lang="en-US" sz="1200" b="1" i="0" u="none" strike="noStrike" dirty="0">
                          <a:solidFill>
                            <a:schemeClr val="accent1">
                              <a:lumMod val="75000"/>
                            </a:schemeClr>
                          </a:solidFill>
                          <a:latin typeface="Arial" pitchFamily="34" charset="0"/>
                          <a:cs typeface="Arial" pitchFamily="34" charset="0"/>
                        </a:rPr>
                        <a:t>-527.15</a:t>
                      </a:r>
                    </a:p>
                  </a:txBody>
                  <a:tcPr marL="9525" marR="9525" marT="9525" marB="0" anchor="b">
                    <a:lnL>
                      <a:noFill/>
                    </a:lnL>
                    <a:lnR>
                      <a:noFill/>
                    </a:lnR>
                    <a:lnT w="6350" cap="flat" cmpd="sng" algn="ctr">
                      <a:noFill/>
                      <a:prstDash val="solid"/>
                      <a:round/>
                      <a:headEnd type="none" w="med" len="med"/>
                      <a:tailEnd type="none" w="med" len="med"/>
                    </a:lnT>
                    <a:lnB>
                      <a:noFill/>
                    </a:lnB>
                    <a:solidFill>
                      <a:schemeClr val="bg2"/>
                    </a:solidFill>
                  </a:tcPr>
                </a:tc>
                <a:tc>
                  <a:txBody>
                    <a:bodyPr/>
                    <a:lstStyle/>
                    <a:p>
                      <a:pPr algn="r" fontAlgn="b"/>
                      <a:r>
                        <a:rPr lang="en-US" sz="1200" b="1" i="0" u="none" strike="noStrike" dirty="0">
                          <a:solidFill>
                            <a:schemeClr val="accent1">
                              <a:lumMod val="75000"/>
                            </a:schemeClr>
                          </a:solidFill>
                          <a:latin typeface="Arial" pitchFamily="34" charset="0"/>
                          <a:cs typeface="Arial" pitchFamily="34" charset="0"/>
                        </a:rPr>
                        <a:t>773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01"/>
                  </a:ext>
                </a:extLst>
              </a:tr>
              <a:tr h="226464">
                <a:tc>
                  <a:txBody>
                    <a:bodyPr/>
                    <a:lstStyle/>
                    <a:p>
                      <a:pPr algn="l" fontAlgn="b"/>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l" fontAlgn="b"/>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l" fontAlgn="b"/>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l" fontAlgn="b"/>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l" fontAlgn="b"/>
                      <a:endParaRPr lang="en-US" sz="12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l" fontAlgn="b"/>
                      <a:endParaRPr lang="en-US" sz="12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2"/>
                  </a:ext>
                </a:extLst>
              </a:tr>
              <a:tr h="226464">
                <a:tc>
                  <a:txBody>
                    <a:bodyPr/>
                    <a:lstStyle/>
                    <a:p>
                      <a:pPr algn="l" fontAlgn="b"/>
                      <a:r>
                        <a:rPr lang="mk-MK" sz="1200" b="1" i="0" u="none" strike="noStrike" dirty="0">
                          <a:solidFill>
                            <a:schemeClr val="accent1">
                              <a:lumMod val="75000"/>
                            </a:schemeClr>
                          </a:solidFill>
                          <a:latin typeface="Arial" pitchFamily="34" charset="0"/>
                          <a:cs typeface="Arial" pitchFamily="34" charset="0"/>
                        </a:rPr>
                        <a:t>Комерцијални телевизии</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1" i="0" u="none" strike="noStrike" dirty="0">
                          <a:solidFill>
                            <a:schemeClr val="accent1">
                              <a:lumMod val="75000"/>
                            </a:schemeClr>
                          </a:solidFill>
                          <a:latin typeface="Arial" pitchFamily="34" charset="0"/>
                          <a:cs typeface="Arial" pitchFamily="34" charset="0"/>
                        </a:rPr>
                        <a:t>1,360</a:t>
                      </a:r>
                      <a:r>
                        <a:rPr lang="mk-MK" sz="1200" b="1" i="0" u="none" strike="noStrike" dirty="0" smtClean="0">
                          <a:solidFill>
                            <a:schemeClr val="accent1">
                              <a:lumMod val="75000"/>
                            </a:schemeClr>
                          </a:solidFill>
                          <a:latin typeface="Arial" pitchFamily="34" charset="0"/>
                          <a:cs typeface="Arial" pitchFamily="34" charset="0"/>
                        </a:rPr>
                        <a:t>.36</a:t>
                      </a:r>
                      <a:r>
                        <a:rPr lang="en-US" sz="1200" baseline="30000" dirty="0" smtClean="0">
                          <a:latin typeface="Arial" panose="020B0604020202020204" pitchFamily="34" charset="0"/>
                          <a:cs typeface="Arial" panose="020B0604020202020204" pitchFamily="34" charset="0"/>
                        </a:rPr>
                        <a:t>1</a:t>
                      </a:r>
                      <a:endParaRPr lang="en-US" sz="1200" b="1" i="0" u="none" strike="noStrike" dirty="0">
                        <a:solidFill>
                          <a:schemeClr val="accent1">
                            <a:lumMod val="75000"/>
                          </a:schemeClr>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1" i="0" u="none" strike="noStrike" dirty="0">
                          <a:solidFill>
                            <a:schemeClr val="accent1">
                              <a:lumMod val="75000"/>
                            </a:schemeClr>
                          </a:solidFill>
                          <a:latin typeface="Arial" pitchFamily="34" charset="0"/>
                          <a:cs typeface="Arial" pitchFamily="34" charset="0"/>
                        </a:rPr>
                        <a:t>1,26</a:t>
                      </a:r>
                      <a:r>
                        <a:rPr lang="mk-MK" sz="1200" b="1" i="0" u="none" strike="noStrike" dirty="0" smtClean="0">
                          <a:solidFill>
                            <a:schemeClr val="accent1">
                              <a:lumMod val="75000"/>
                            </a:schemeClr>
                          </a:solidFill>
                          <a:latin typeface="Arial" pitchFamily="34" charset="0"/>
                          <a:cs typeface="Arial" pitchFamily="34" charset="0"/>
                        </a:rPr>
                        <a:t>6.54</a:t>
                      </a:r>
                      <a:r>
                        <a:rPr lang="en-US" sz="1200" baseline="30000" dirty="0" smtClean="0">
                          <a:latin typeface="Arial" panose="020B0604020202020204" pitchFamily="34" charset="0"/>
                          <a:cs typeface="Arial" panose="020B0604020202020204" pitchFamily="34" charset="0"/>
                        </a:rPr>
                        <a:t>1</a:t>
                      </a:r>
                      <a:endParaRPr lang="en-US" sz="1200" b="1" i="0" u="none" strike="noStrike" dirty="0">
                        <a:solidFill>
                          <a:schemeClr val="accent1">
                            <a:lumMod val="75000"/>
                          </a:schemeClr>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1" i="0" u="none" strike="noStrike" dirty="0">
                          <a:solidFill>
                            <a:schemeClr val="accent1">
                              <a:lumMod val="75000"/>
                            </a:schemeClr>
                          </a:solidFill>
                          <a:latin typeface="Arial" pitchFamily="34" charset="0"/>
                          <a:cs typeface="Arial" pitchFamily="34" charset="0"/>
                        </a:rPr>
                        <a:t>1,364</a:t>
                      </a:r>
                      <a:r>
                        <a:rPr lang="mk-MK" sz="1200" b="1" i="0" u="none" strike="noStrike" dirty="0" smtClean="0">
                          <a:solidFill>
                            <a:schemeClr val="accent1">
                              <a:lumMod val="75000"/>
                            </a:schemeClr>
                          </a:solidFill>
                          <a:latin typeface="Arial" pitchFamily="34" charset="0"/>
                          <a:cs typeface="Arial" pitchFamily="34" charset="0"/>
                        </a:rPr>
                        <a:t>.12</a:t>
                      </a:r>
                      <a:r>
                        <a:rPr lang="en-US" sz="1200" baseline="30000" dirty="0" smtClean="0">
                          <a:latin typeface="Arial" panose="020B0604020202020204" pitchFamily="34" charset="0"/>
                          <a:cs typeface="Arial" panose="020B0604020202020204" pitchFamily="34" charset="0"/>
                        </a:rPr>
                        <a:t>1</a:t>
                      </a:r>
                      <a:endParaRPr lang="en-US" sz="1200" b="1" i="0" u="none" strike="noStrike" dirty="0">
                        <a:solidFill>
                          <a:schemeClr val="accent1">
                            <a:lumMod val="75000"/>
                          </a:schemeClr>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mk-MK" sz="1200" b="1" i="0" u="none" strike="noStrike" dirty="0">
                          <a:solidFill>
                            <a:schemeClr val="accent1">
                              <a:lumMod val="75000"/>
                            </a:schemeClr>
                          </a:solidFill>
                          <a:latin typeface="Arial" pitchFamily="34" charset="0"/>
                          <a:cs typeface="Arial" pitchFamily="34" charset="0"/>
                        </a:rPr>
                        <a:t>-</a:t>
                      </a:r>
                      <a:r>
                        <a:rPr lang="mk-MK" sz="1200" b="1" i="0" u="none" strike="noStrike" dirty="0" smtClean="0">
                          <a:solidFill>
                            <a:schemeClr val="accent1">
                              <a:lumMod val="75000"/>
                            </a:schemeClr>
                          </a:solidFill>
                          <a:latin typeface="Arial" pitchFamily="34" charset="0"/>
                          <a:cs typeface="Arial" pitchFamily="34" charset="0"/>
                        </a:rPr>
                        <a:t>7.6</a:t>
                      </a:r>
                      <a:r>
                        <a:rPr lang="en-US" sz="1200" b="1" i="0" u="none" strike="noStrike" dirty="0" smtClean="0">
                          <a:solidFill>
                            <a:schemeClr val="accent1">
                              <a:lumMod val="75000"/>
                            </a:schemeClr>
                          </a:solidFill>
                          <a:latin typeface="Arial" pitchFamily="34" charset="0"/>
                          <a:cs typeface="Arial" pitchFamily="34" charset="0"/>
                        </a:rPr>
                        <a:t>4</a:t>
                      </a:r>
                      <a:endParaRPr lang="en-US" sz="1200" b="1" i="0" u="none" strike="noStrike" dirty="0">
                        <a:solidFill>
                          <a:schemeClr val="accent1">
                            <a:lumMod val="75000"/>
                          </a:schemeClr>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1" i="0" u="none" strike="noStrike" dirty="0" smtClean="0">
                          <a:solidFill>
                            <a:schemeClr val="accent1">
                              <a:lumMod val="75000"/>
                            </a:schemeClr>
                          </a:solidFill>
                          <a:latin typeface="Arial" pitchFamily="34" charset="0"/>
                          <a:cs typeface="Arial" pitchFamily="34" charset="0"/>
                        </a:rPr>
                        <a:t>1,00</a:t>
                      </a:r>
                      <a:r>
                        <a:rPr lang="mk-MK" sz="1200" b="1" i="0" u="none" strike="noStrike" dirty="0" smtClean="0">
                          <a:solidFill>
                            <a:schemeClr val="accent1">
                              <a:lumMod val="75000"/>
                            </a:schemeClr>
                          </a:solidFill>
                          <a:latin typeface="Arial" pitchFamily="34" charset="0"/>
                          <a:cs typeface="Arial" pitchFamily="34" charset="0"/>
                        </a:rPr>
                        <a:t>5</a:t>
                      </a:r>
                      <a:r>
                        <a:rPr lang="en-US" sz="1200" baseline="30000" dirty="0" smtClean="0">
                          <a:latin typeface="Arial" panose="020B0604020202020204" pitchFamily="34" charset="0"/>
                          <a:cs typeface="Arial" panose="020B0604020202020204" pitchFamily="34" charset="0"/>
                        </a:rPr>
                        <a:t>1</a:t>
                      </a:r>
                      <a:endParaRPr lang="en-US" sz="1200" b="1" i="0" u="none" strike="noStrike" dirty="0">
                        <a:solidFill>
                          <a:schemeClr val="accent1">
                            <a:lumMod val="75000"/>
                          </a:schemeClr>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226464">
                <a:tc>
                  <a:txBody>
                    <a:bodyPr/>
                    <a:lstStyle/>
                    <a:p>
                      <a:pPr algn="l" fontAlgn="b"/>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l" fontAlgn="b"/>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l" fontAlgn="b"/>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l" fontAlgn="b"/>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l" fontAlgn="b"/>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l" fontAlgn="b"/>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04"/>
                  </a:ext>
                </a:extLst>
              </a:tr>
              <a:tr h="226464">
                <a:tc>
                  <a:txBody>
                    <a:bodyPr/>
                    <a:lstStyle/>
                    <a:p>
                      <a:pPr algn="l" fontAlgn="b"/>
                      <a:r>
                        <a:rPr lang="mk-MK" sz="1200" b="0" i="0" u="none" strike="noStrike">
                          <a:solidFill>
                            <a:srgbClr val="000000"/>
                          </a:solidFill>
                          <a:latin typeface="Arial" pitchFamily="34" charset="0"/>
                          <a:cs typeface="Arial" pitchFamily="34" charset="0"/>
                        </a:rPr>
                        <a:t>ТВ на државно ниво-терестријални</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1,120.49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1,062.4</a:t>
                      </a:r>
                      <a:r>
                        <a:rPr lang="mk-MK" sz="1200" b="0" i="0" u="none" strike="noStrike" dirty="0" smtClean="0">
                          <a:solidFill>
                            <a:srgbClr val="000000"/>
                          </a:solidFill>
                          <a:latin typeface="Arial" pitchFamily="34" charset="0"/>
                          <a:cs typeface="Arial" pitchFamily="34" charset="0"/>
                        </a:rPr>
                        <a:t>4</a:t>
                      </a:r>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1,061.47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55.80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569</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5"/>
                  </a:ext>
                </a:extLst>
              </a:tr>
              <a:tr h="226464">
                <a:tc>
                  <a:txBody>
                    <a:bodyPr/>
                    <a:lstStyle/>
                    <a:p>
                      <a:pPr algn="l" fontAlgn="b"/>
                      <a:r>
                        <a:rPr lang="ru-RU" sz="1200" b="0" i="0" u="none" strike="noStrike" dirty="0">
                          <a:solidFill>
                            <a:srgbClr val="000000"/>
                          </a:solidFill>
                          <a:latin typeface="Arial" pitchFamily="34" charset="0"/>
                          <a:cs typeface="Arial" pitchFamily="34" charset="0"/>
                        </a:rPr>
                        <a:t>ТВ на државно ниво преку сателит</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73.31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64.30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81.96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-8.65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101</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6"/>
                  </a:ext>
                </a:extLst>
              </a:tr>
              <a:tr h="226464">
                <a:tc>
                  <a:txBody>
                    <a:bodyPr/>
                    <a:lstStyle/>
                    <a:p>
                      <a:pPr algn="l" fontAlgn="b"/>
                      <a:r>
                        <a:rPr lang="ru-RU" sz="1200" b="0" i="0" u="none" strike="noStrike" dirty="0">
                          <a:solidFill>
                            <a:srgbClr val="000000"/>
                          </a:solidFill>
                          <a:latin typeface="Arial" pitchFamily="34" charset="0"/>
                          <a:cs typeface="Arial" pitchFamily="34" charset="0"/>
                        </a:rPr>
                        <a:t>ТВ на државно ниво преку ОЈКМ</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56.49</a:t>
                      </a:r>
                      <a:r>
                        <a:rPr lang="en-US" sz="1200" baseline="30000" dirty="0" smtClean="0">
                          <a:latin typeface="Arial" panose="020B0604020202020204" pitchFamily="34" charset="0"/>
                          <a:cs typeface="Arial" panose="020B0604020202020204" pitchFamily="34" charset="0"/>
                        </a:rPr>
                        <a:t>1</a:t>
                      </a:r>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55.25</a:t>
                      </a:r>
                      <a:r>
                        <a:rPr lang="en-US" sz="1200" baseline="30000" dirty="0" smtClean="0">
                          <a:latin typeface="Arial" panose="020B0604020202020204" pitchFamily="34" charset="0"/>
                          <a:cs typeface="Arial" panose="020B0604020202020204" pitchFamily="34" charset="0"/>
                        </a:rPr>
                        <a:t>1</a:t>
                      </a:r>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113.33</a:t>
                      </a:r>
                      <a:r>
                        <a:rPr lang="en-US" sz="1200" baseline="30000" dirty="0" smtClean="0">
                          <a:latin typeface="Arial" panose="020B0604020202020204" pitchFamily="34" charset="0"/>
                          <a:cs typeface="Arial" panose="020B0604020202020204" pitchFamily="34" charset="0"/>
                        </a:rPr>
                        <a:t>1</a:t>
                      </a:r>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a:t>
                      </a:r>
                      <a:r>
                        <a:rPr lang="en-US" sz="1200" b="0" i="0" u="none" strike="noStrike" dirty="0" smtClean="0">
                          <a:solidFill>
                            <a:srgbClr val="000000"/>
                          </a:solidFill>
                          <a:latin typeface="Arial" pitchFamily="34" charset="0"/>
                          <a:cs typeface="Arial" pitchFamily="34" charset="0"/>
                        </a:rPr>
                        <a:t>57.03</a:t>
                      </a:r>
                      <a:r>
                        <a:rPr lang="en-US" sz="1200" baseline="30000" dirty="0" smtClean="0">
                          <a:latin typeface="Arial" panose="020B0604020202020204" pitchFamily="34" charset="0"/>
                          <a:cs typeface="Arial" panose="020B0604020202020204" pitchFamily="34" charset="0"/>
                        </a:rPr>
                        <a:t>1</a:t>
                      </a:r>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153</a:t>
                      </a:r>
                      <a:r>
                        <a:rPr lang="en-US" sz="1200" baseline="30000" dirty="0" smtClean="0">
                          <a:latin typeface="Arial" panose="020B0604020202020204" pitchFamily="34" charset="0"/>
                          <a:cs typeface="Arial" panose="020B0604020202020204" pitchFamily="34" charset="0"/>
                        </a:rPr>
                        <a:t>1</a:t>
                      </a:r>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7"/>
                  </a:ext>
                </a:extLst>
              </a:tr>
              <a:tr h="226464">
                <a:tc>
                  <a:txBody>
                    <a:bodyPr/>
                    <a:lstStyle/>
                    <a:p>
                      <a:pPr algn="l" fontAlgn="b"/>
                      <a:r>
                        <a:rPr lang="mk-MK" sz="1200" b="0" i="0" u="none" strike="noStrike">
                          <a:solidFill>
                            <a:srgbClr val="000000"/>
                          </a:solidFill>
                          <a:latin typeface="Arial" pitchFamily="34" charset="0"/>
                          <a:cs typeface="Arial" pitchFamily="34" charset="0"/>
                        </a:rPr>
                        <a:t>ТВ на регионално</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79.33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60.59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79.47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-0.51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135</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8"/>
                  </a:ext>
                </a:extLst>
              </a:tr>
              <a:tr h="226464">
                <a:tc>
                  <a:txBody>
                    <a:bodyPr/>
                    <a:lstStyle/>
                    <a:p>
                      <a:pPr algn="l" fontAlgn="b"/>
                      <a:r>
                        <a:rPr lang="mk-MK" sz="1200" b="0" i="0" u="none" strike="noStrike" dirty="0">
                          <a:solidFill>
                            <a:srgbClr val="000000"/>
                          </a:solidFill>
                          <a:latin typeface="Arial" pitchFamily="34" charset="0"/>
                          <a:cs typeface="Arial" pitchFamily="34" charset="0"/>
                        </a:rPr>
                        <a:t>ТВ на локално</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30.74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23.96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27.89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2.76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47</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9"/>
                  </a:ext>
                </a:extLst>
              </a:tr>
              <a:tr h="226464">
                <a:tc>
                  <a:txBody>
                    <a:bodyPr/>
                    <a:lstStyle/>
                    <a:p>
                      <a:pPr algn="l" fontAlgn="b"/>
                      <a:endParaRPr lang="en-US" sz="12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l" fontAlgn="b"/>
                      <a:endParaRPr lang="en-US" sz="12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l" fontAlgn="b"/>
                      <a:endParaRPr lang="en-US" sz="12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l" fontAlgn="b"/>
                      <a:endParaRPr lang="en-US" sz="12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l" fontAlgn="b"/>
                      <a:endParaRPr lang="en-US" sz="1200" b="0" i="0" u="none" strike="noStrike">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l" fontAlgn="b"/>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0"/>
                  </a:ext>
                </a:extLst>
              </a:tr>
              <a:tr h="226464">
                <a:tc>
                  <a:txBody>
                    <a:bodyPr/>
                    <a:lstStyle/>
                    <a:p>
                      <a:pPr algn="l" fontAlgn="b"/>
                      <a:r>
                        <a:rPr lang="mk-MK" sz="1200" b="1" i="0" u="none" strike="noStrike" dirty="0">
                          <a:solidFill>
                            <a:schemeClr val="accent1">
                              <a:lumMod val="75000"/>
                            </a:schemeClr>
                          </a:solidFill>
                          <a:latin typeface="Arial" pitchFamily="34" charset="0"/>
                          <a:cs typeface="Arial" pitchFamily="34" charset="0"/>
                        </a:rPr>
                        <a:t>Комерцијални радиостаници</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1" i="0" u="none" strike="noStrike" dirty="0" smtClean="0">
                          <a:solidFill>
                            <a:schemeClr val="accent1">
                              <a:lumMod val="75000"/>
                            </a:schemeClr>
                          </a:solidFill>
                          <a:latin typeface="Arial" pitchFamily="34" charset="0"/>
                          <a:cs typeface="Arial" pitchFamily="34" charset="0"/>
                        </a:rPr>
                        <a:t>1</a:t>
                      </a:r>
                      <a:r>
                        <a:rPr lang="mk-MK" sz="1200" b="1" i="0" u="none" strike="noStrike" dirty="0" smtClean="0">
                          <a:solidFill>
                            <a:schemeClr val="accent1">
                              <a:lumMod val="75000"/>
                            </a:schemeClr>
                          </a:solidFill>
                          <a:latin typeface="Arial" pitchFamily="34" charset="0"/>
                          <a:cs typeface="Arial" pitchFamily="34" charset="0"/>
                        </a:rPr>
                        <a:t>43.91</a:t>
                      </a:r>
                      <a:endParaRPr lang="en-US" sz="1200" b="1" i="0" u="none" strike="noStrike" dirty="0">
                        <a:solidFill>
                          <a:schemeClr val="accent1">
                            <a:lumMod val="75000"/>
                          </a:schemeClr>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1" i="0" u="none" strike="noStrike" dirty="0">
                          <a:solidFill>
                            <a:schemeClr val="accent1">
                              <a:lumMod val="75000"/>
                            </a:schemeClr>
                          </a:solidFill>
                          <a:latin typeface="Arial" pitchFamily="34" charset="0"/>
                          <a:cs typeface="Arial" pitchFamily="34" charset="0"/>
                        </a:rPr>
                        <a:t>113</a:t>
                      </a:r>
                      <a:r>
                        <a:rPr lang="mk-MK" sz="1200" b="1" i="0" u="none" strike="noStrike" dirty="0">
                          <a:solidFill>
                            <a:schemeClr val="accent1">
                              <a:lumMod val="75000"/>
                            </a:schemeClr>
                          </a:solidFill>
                          <a:latin typeface="Arial" pitchFamily="34" charset="0"/>
                          <a:cs typeface="Arial" pitchFamily="34" charset="0"/>
                        </a:rPr>
                        <a:t>.05</a:t>
                      </a:r>
                      <a:endParaRPr lang="en-US" sz="1200" b="1" i="0" u="none" strike="noStrike" dirty="0">
                        <a:solidFill>
                          <a:schemeClr val="accent1">
                            <a:lumMod val="75000"/>
                          </a:schemeClr>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1" i="0" u="none" strike="noStrike" dirty="0">
                          <a:solidFill>
                            <a:schemeClr val="accent1">
                              <a:lumMod val="75000"/>
                            </a:schemeClr>
                          </a:solidFill>
                          <a:latin typeface="Arial" pitchFamily="34" charset="0"/>
                          <a:cs typeface="Arial" pitchFamily="34" charset="0"/>
                        </a:rPr>
                        <a:t>143</a:t>
                      </a:r>
                      <a:r>
                        <a:rPr lang="mk-MK" sz="1200" b="1" i="0" u="none" strike="noStrike" dirty="0" smtClean="0">
                          <a:solidFill>
                            <a:schemeClr val="accent1">
                              <a:lumMod val="75000"/>
                            </a:schemeClr>
                          </a:solidFill>
                          <a:latin typeface="Arial" pitchFamily="34" charset="0"/>
                          <a:cs typeface="Arial" pitchFamily="34" charset="0"/>
                        </a:rPr>
                        <a:t>.3</a:t>
                      </a:r>
                      <a:r>
                        <a:rPr lang="en-US" sz="1200" b="1" i="0" u="none" strike="noStrike" dirty="0" smtClean="0">
                          <a:solidFill>
                            <a:schemeClr val="accent1">
                              <a:lumMod val="75000"/>
                            </a:schemeClr>
                          </a:solidFill>
                          <a:latin typeface="Arial" pitchFamily="34" charset="0"/>
                          <a:cs typeface="Arial" pitchFamily="34" charset="0"/>
                        </a:rPr>
                        <a:t>9</a:t>
                      </a:r>
                      <a:endParaRPr lang="en-US" sz="1200" b="1" i="0" u="none" strike="noStrike" dirty="0">
                        <a:solidFill>
                          <a:schemeClr val="accent1">
                            <a:lumMod val="75000"/>
                          </a:schemeClr>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mk-MK" sz="1200" b="1" i="0" u="none" strike="noStrike" dirty="0" smtClean="0">
                          <a:solidFill>
                            <a:schemeClr val="accent1">
                              <a:lumMod val="75000"/>
                            </a:schemeClr>
                          </a:solidFill>
                          <a:latin typeface="Arial" pitchFamily="34" charset="0"/>
                          <a:cs typeface="Arial" pitchFamily="34" charset="0"/>
                        </a:rPr>
                        <a:t>-0.01</a:t>
                      </a:r>
                      <a:endParaRPr lang="en-US" sz="1200" b="1" i="0" u="none" strike="noStrike" dirty="0">
                        <a:solidFill>
                          <a:schemeClr val="accent1">
                            <a:lumMod val="75000"/>
                          </a:schemeClr>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1" i="0" u="none" strike="noStrike" dirty="0" smtClean="0">
                          <a:solidFill>
                            <a:schemeClr val="accent1">
                              <a:lumMod val="75000"/>
                            </a:schemeClr>
                          </a:solidFill>
                          <a:latin typeface="Arial" pitchFamily="34" charset="0"/>
                          <a:cs typeface="Arial" pitchFamily="34" charset="0"/>
                        </a:rPr>
                        <a:t>19</a:t>
                      </a:r>
                      <a:r>
                        <a:rPr lang="mk-MK" sz="1200" b="1" i="0" u="none" strike="noStrike" dirty="0" smtClean="0">
                          <a:solidFill>
                            <a:schemeClr val="accent1">
                              <a:lumMod val="75000"/>
                            </a:schemeClr>
                          </a:solidFill>
                          <a:latin typeface="Arial" pitchFamily="34" charset="0"/>
                          <a:cs typeface="Arial" pitchFamily="34" charset="0"/>
                        </a:rPr>
                        <a:t>0</a:t>
                      </a:r>
                      <a:endParaRPr lang="en-US" sz="1200" b="1" i="0" u="none" strike="noStrike" dirty="0">
                        <a:solidFill>
                          <a:schemeClr val="accent1">
                            <a:lumMod val="75000"/>
                          </a:schemeClr>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1"/>
                  </a:ext>
                </a:extLst>
              </a:tr>
              <a:tr h="226464">
                <a:tc>
                  <a:txBody>
                    <a:bodyPr/>
                    <a:lstStyle/>
                    <a:p>
                      <a:pPr algn="l" fontAlgn="b"/>
                      <a:endParaRPr lang="en-US" sz="1200" b="0" i="0" u="none" strike="noStrike">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l" fontAlgn="b"/>
                      <a:endParaRPr lang="en-US" sz="1200" b="0" i="0" u="none" strike="noStrike">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l" fontAlgn="b"/>
                      <a:endParaRPr lang="en-US" sz="1200" b="0" i="0" u="none" strike="noStrike">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endParaRPr lang="en-US" sz="1200" b="0" i="0" u="none" strike="noStrike">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12"/>
                  </a:ext>
                </a:extLst>
              </a:tr>
              <a:tr h="226464">
                <a:tc>
                  <a:txBody>
                    <a:bodyPr/>
                    <a:lstStyle/>
                    <a:p>
                      <a:pPr algn="l" fontAlgn="b"/>
                      <a:r>
                        <a:rPr lang="mk-MK" sz="1200" b="0" i="0" u="none" strike="noStrike" dirty="0">
                          <a:solidFill>
                            <a:srgbClr val="000000"/>
                          </a:solidFill>
                          <a:latin typeface="Arial" pitchFamily="34" charset="0"/>
                          <a:cs typeface="Arial" pitchFamily="34" charset="0"/>
                        </a:rPr>
                        <a:t>РА на државно ниво</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51.58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36.26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50.63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0.38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45</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3"/>
                  </a:ext>
                </a:extLst>
              </a:tr>
              <a:tr h="226464">
                <a:tc>
                  <a:txBody>
                    <a:bodyPr/>
                    <a:lstStyle/>
                    <a:p>
                      <a:pPr algn="l" fontAlgn="b"/>
                      <a:r>
                        <a:rPr lang="mk-MK" sz="1200" b="0" i="0" u="none" strike="noStrike">
                          <a:solidFill>
                            <a:srgbClr val="000000"/>
                          </a:solidFill>
                          <a:latin typeface="Arial" pitchFamily="34" charset="0"/>
                          <a:cs typeface="Arial" pitchFamily="34" charset="0"/>
                        </a:rPr>
                        <a:t>РА на регионално ниво</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4</a:t>
                      </a:r>
                      <a:r>
                        <a:rPr lang="mk-MK" sz="1200" b="0" i="0" u="none" strike="noStrike" dirty="0" smtClean="0">
                          <a:solidFill>
                            <a:srgbClr val="000000"/>
                          </a:solidFill>
                          <a:latin typeface="Arial" pitchFamily="34" charset="0"/>
                          <a:cs typeface="Arial" pitchFamily="34" charset="0"/>
                        </a:rPr>
                        <a:t>7.27</a:t>
                      </a:r>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42.53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47.53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-1.88</a:t>
                      </a:r>
                    </a:p>
                  </a:txBody>
                  <a:tcPr marL="9525" marR="9525" marT="9525" marB="0" anchor="b">
                    <a:lnL>
                      <a:noFill/>
                    </a:lnL>
                    <a:lnR>
                      <a:noFill/>
                    </a:lnR>
                    <a:lnT>
                      <a:noFill/>
                    </a:lnT>
                    <a:lnB>
                      <a:noFill/>
                    </a:lnB>
                    <a:solidFill>
                      <a:schemeClr val="bg2"/>
                    </a:solidFill>
                  </a:tcPr>
                </a:tc>
                <a:tc>
                  <a:txBody>
                    <a:bodyPr/>
                    <a:lstStyle/>
                    <a:p>
                      <a:pPr algn="r" fontAlgn="b"/>
                      <a:r>
                        <a:rPr lang="mk-MK" sz="1200" b="0" i="0" u="none" strike="noStrike" dirty="0" smtClean="0">
                          <a:solidFill>
                            <a:srgbClr val="000000"/>
                          </a:solidFill>
                          <a:latin typeface="Arial" pitchFamily="34" charset="0"/>
                          <a:cs typeface="Arial" pitchFamily="34" charset="0"/>
                        </a:rPr>
                        <a:t>49</a:t>
                      </a:r>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4"/>
                  </a:ext>
                </a:extLst>
              </a:tr>
              <a:tr h="226464">
                <a:tc>
                  <a:txBody>
                    <a:bodyPr/>
                    <a:lstStyle/>
                    <a:p>
                      <a:pPr algn="l" fontAlgn="b"/>
                      <a:r>
                        <a:rPr lang="mk-MK" sz="1200" b="0" i="0" u="none" strike="noStrike">
                          <a:solidFill>
                            <a:srgbClr val="000000"/>
                          </a:solidFill>
                          <a:latin typeface="Arial" pitchFamily="34" charset="0"/>
                          <a:cs typeface="Arial" pitchFamily="34" charset="0"/>
                        </a:rPr>
                        <a:t>РА на локално ниво</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45.06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34.26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45.23</a:t>
                      </a:r>
                      <a:endParaRPr lang="en-US"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chemeClr val="tx1"/>
                          </a:solidFill>
                          <a:latin typeface="Arial" pitchFamily="34" charset="0"/>
                          <a:cs typeface="Arial" pitchFamily="34" charset="0"/>
                        </a:rPr>
                        <a:t>1.50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chemeClr val="tx1"/>
                          </a:solidFill>
                          <a:latin typeface="Arial" pitchFamily="34" charset="0"/>
                          <a:cs typeface="Arial" pitchFamily="34" charset="0"/>
                        </a:rPr>
                        <a:t>9</a:t>
                      </a:r>
                      <a:r>
                        <a:rPr lang="mk-MK" sz="1200" b="0" i="0" u="none" strike="noStrike" dirty="0" smtClean="0">
                          <a:solidFill>
                            <a:schemeClr val="tx1"/>
                          </a:solidFill>
                          <a:latin typeface="Arial" pitchFamily="34" charset="0"/>
                          <a:cs typeface="Arial" pitchFamily="34" charset="0"/>
                        </a:rPr>
                        <a:t>6</a:t>
                      </a:r>
                      <a:endParaRPr lang="en-US" sz="12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5"/>
                  </a:ext>
                </a:extLst>
              </a:tr>
            </a:tbl>
          </a:graphicData>
        </a:graphic>
      </p:graphicFrame>
      <p:sp>
        <p:nvSpPr>
          <p:cNvPr id="13" name="TextBox 12"/>
          <p:cNvSpPr txBox="1"/>
          <p:nvPr/>
        </p:nvSpPr>
        <p:spPr>
          <a:xfrm>
            <a:off x="322262" y="5769473"/>
            <a:ext cx="10820400" cy="707886"/>
          </a:xfrm>
          <a:prstGeom prst="rect">
            <a:avLst/>
          </a:prstGeom>
          <a:noFill/>
        </p:spPr>
        <p:txBody>
          <a:bodyPr wrap="square" rtlCol="0">
            <a:spAutoFit/>
          </a:bodyPr>
          <a:lstStyle/>
          <a:p>
            <a:pPr algn="just"/>
            <a:r>
              <a:rPr lang="en-US" sz="1000" baseline="30000" dirty="0">
                <a:latin typeface="Arial" panose="020B0604020202020204" pitchFamily="34" charset="0"/>
                <a:cs typeface="Arial" panose="020B0604020202020204" pitchFamily="34" charset="0"/>
              </a:rPr>
              <a:t>1</a:t>
            </a:r>
            <a:r>
              <a:rPr lang="mk-MK" sz="1000" dirty="0" smtClean="0">
                <a:latin typeface="Arial" panose="020B0604020202020204" pitchFamily="34" charset="0"/>
                <a:cs typeface="Arial" panose="020B0604020202020204" pitchFamily="34" charset="0"/>
              </a:rPr>
              <a:t>Во овие износи не се вклучени податоците за 1ТВ, поради тоа што во периодот кога се прибираа податоците дозволата на оваа телевизија веќе беше одземена. Ова е важно да се има предвид поради тоа што во претходната година оваа телевизија </a:t>
            </a:r>
            <a:r>
              <a:rPr lang="mk-MK" sz="1000" dirty="0">
                <a:latin typeface="Arial" panose="020B0604020202020204" pitchFamily="34" charset="0"/>
                <a:cs typeface="Arial" panose="020B0604020202020204" pitchFamily="34" charset="0"/>
              </a:rPr>
              <a:t>прикажа позначајни вкупни приходи и приходи од реклами (највисоки од телевизиите што емитуваа на државно ниво преку оператор на јавна електронска комуникациска </a:t>
            </a:r>
            <a:r>
              <a:rPr lang="mk-MK" sz="1000" dirty="0" smtClean="0">
                <a:latin typeface="Arial" panose="020B0604020202020204" pitchFamily="34" charset="0"/>
                <a:cs typeface="Arial" panose="020B0604020202020204" pitchFamily="34" charset="0"/>
              </a:rPr>
              <a:t>мрежа), а во 2019 година имаше дозвола се до ноември. Агенцијата </a:t>
            </a:r>
            <a:r>
              <a:rPr lang="mk-MK" sz="1000" dirty="0">
                <a:latin typeface="Arial" panose="020B0604020202020204" pitchFamily="34" charset="0"/>
                <a:cs typeface="Arial" panose="020B0604020202020204" pitchFamily="34" charset="0"/>
              </a:rPr>
              <a:t>се обиде преку Управата за јавни приходи да обезбеди податоци барем за бројот на ангажирани лица, но од таму не добивме никаков одговор и покрај тоа </a:t>
            </a:r>
            <a:r>
              <a:rPr lang="mk-MK" sz="1000" dirty="0" smtClean="0">
                <a:latin typeface="Arial" panose="020B0604020202020204" pitchFamily="34" charset="0"/>
                <a:cs typeface="Arial" panose="020B0604020202020204" pitchFamily="34" charset="0"/>
              </a:rPr>
              <a:t>што </a:t>
            </a:r>
            <a:r>
              <a:rPr lang="mk-MK" sz="1000" dirty="0">
                <a:latin typeface="Arial" panose="020B0604020202020204" pitchFamily="34" charset="0"/>
                <a:cs typeface="Arial" panose="020B0604020202020204" pitchFamily="34" charset="0"/>
              </a:rPr>
              <a:t>се обративме </a:t>
            </a:r>
            <a:r>
              <a:rPr lang="mk-MK" sz="1000" dirty="0" smtClean="0">
                <a:latin typeface="Arial" panose="020B0604020202020204" pitchFamily="34" charset="0"/>
                <a:cs typeface="Arial" panose="020B0604020202020204" pitchFamily="34" charset="0"/>
              </a:rPr>
              <a:t>три </a:t>
            </a:r>
            <a:r>
              <a:rPr lang="mk-MK" sz="1000" dirty="0">
                <a:latin typeface="Arial" panose="020B0604020202020204" pitchFamily="34" charset="0"/>
                <a:cs typeface="Arial" panose="020B0604020202020204" pitchFamily="34" charset="0"/>
              </a:rPr>
              <a:t>пати. </a:t>
            </a:r>
            <a:endParaRPr lang="en-US" sz="1000" dirty="0">
              <a:latin typeface="Arial" panose="020B0604020202020204" pitchFamily="34" charset="0"/>
              <a:cs typeface="Arial" panose="020B0604020202020204" pitchFamily="34" charset="0"/>
            </a:endParaRPr>
          </a:p>
        </p:txBody>
      </p:sp>
      <p:cxnSp>
        <p:nvCxnSpPr>
          <p:cNvPr id="14" name="Straight Connector 13"/>
          <p:cNvCxnSpPr/>
          <p:nvPr/>
        </p:nvCxnSpPr>
        <p:spPr>
          <a:xfrm>
            <a:off x="379412" y="5769473"/>
            <a:ext cx="10896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40</a:t>
            </a:fld>
            <a:endParaRPr lang="en-US" dirty="0"/>
          </a:p>
        </p:txBody>
      </p:sp>
      <p:cxnSp>
        <p:nvCxnSpPr>
          <p:cNvPr id="5" name="Straight Connector 4"/>
          <p:cNvCxnSpPr/>
          <p:nvPr/>
        </p:nvCxnSpPr>
        <p:spPr>
          <a:xfrm>
            <a:off x="0" y="10668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5612" y="457200"/>
            <a:ext cx="4724400" cy="430887"/>
          </a:xfrm>
          <a:prstGeom prst="rect">
            <a:avLst/>
          </a:prstGeom>
          <a:noFill/>
        </p:spPr>
        <p:txBody>
          <a:bodyPr wrap="square" rtlCol="0">
            <a:spAutoFit/>
          </a:bodyPr>
          <a:lstStyle/>
          <a:p>
            <a:r>
              <a:rPr lang="mk-MK" dirty="0">
                <a:solidFill>
                  <a:schemeClr val="accent1">
                    <a:lumMod val="75000"/>
                  </a:schemeClr>
                </a:solidFill>
                <a:latin typeface="Tahoma" pitchFamily="34" charset="0"/>
                <a:ea typeface="Tahoma" pitchFamily="34" charset="0"/>
                <a:cs typeface="Tahoma" pitchFamily="34" charset="0"/>
              </a:rPr>
              <a:t>КОМЕРЦИЈАЛНИ РАДИОСТАНИЦИ</a:t>
            </a:r>
            <a:endParaRPr lang="en-US" dirty="0">
              <a:solidFill>
                <a:schemeClr val="accent1">
                  <a:lumMod val="75000"/>
                </a:schemeClr>
              </a:solidFill>
              <a:latin typeface="Tahoma" pitchFamily="34" charset="0"/>
              <a:ea typeface="Tahoma" pitchFamily="34" charset="0"/>
              <a:cs typeface="Tahoma" pitchFamily="34" charset="0"/>
            </a:endParaRPr>
          </a:p>
        </p:txBody>
      </p:sp>
      <p:sp>
        <p:nvSpPr>
          <p:cNvPr id="7" name="Rectangle 6"/>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31812" y="1295400"/>
            <a:ext cx="4419600" cy="51054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046412" y="2590800"/>
            <a:ext cx="1905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3046412" y="5257800"/>
            <a:ext cx="1905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6200000">
            <a:off x="1712912" y="3924300"/>
            <a:ext cx="2743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4951412" y="2590800"/>
            <a:ext cx="2819400" cy="76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951412" y="5257800"/>
            <a:ext cx="2819400" cy="76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rot="16200000">
            <a:off x="6399212" y="3962400"/>
            <a:ext cx="2667000" cy="76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descr="C:\Users\s.gudeska-zdravkovsk\Desktop\unnamed.jpg"/>
          <p:cNvPicPr>
            <a:picLocks noChangeAspect="1" noChangeArrowheads="1"/>
          </p:cNvPicPr>
          <p:nvPr/>
        </p:nvPicPr>
        <p:blipFill>
          <a:blip r:embed="rId2" cstate="print"/>
          <a:srcRect/>
          <a:stretch>
            <a:fillRect/>
          </a:stretch>
        </p:blipFill>
        <p:spPr bwMode="auto">
          <a:xfrm>
            <a:off x="3198812" y="2743200"/>
            <a:ext cx="4419600" cy="24384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41</a:t>
            </a:fld>
            <a:endParaRPr lang="en-US" dirty="0"/>
          </a:p>
        </p:txBody>
      </p:sp>
      <p:cxnSp>
        <p:nvCxnSpPr>
          <p:cNvPr id="5" name="Straight Connector 4">
            <a:extLst>
              <a:ext uri="{FF2B5EF4-FFF2-40B4-BE49-F238E27FC236}">
                <a16:creationId xmlns:a16="http://schemas.microsoft.com/office/drawing/2014/main" id="{F78502DD-388B-1B4B-8E60-03F10EA72610}"/>
              </a:ext>
            </a:extLst>
          </p:cNvPr>
          <p:cNvCxnSpPr/>
          <p:nvPr/>
        </p:nvCxnSpPr>
        <p:spPr>
          <a:xfrm>
            <a:off x="0" y="9906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ED1D12-57AF-8440-8786-B51825718510}"/>
              </a:ext>
            </a:extLst>
          </p:cNvPr>
          <p:cNvSpPr txBox="1"/>
          <p:nvPr/>
        </p:nvSpPr>
        <p:spPr>
          <a:xfrm>
            <a:off x="227012" y="533400"/>
            <a:ext cx="4876800" cy="430887"/>
          </a:xfrm>
          <a:prstGeom prst="rect">
            <a:avLst/>
          </a:prstGeom>
          <a:noFill/>
        </p:spPr>
        <p:txBody>
          <a:bodyPr wrap="square" rtlCol="0">
            <a:spAutoFit/>
          </a:bodyPr>
          <a:lstStyle/>
          <a:p>
            <a:r>
              <a:rPr lang="mk-MK" dirty="0" smtClean="0">
                <a:solidFill>
                  <a:schemeClr val="accent1">
                    <a:lumMod val="75000"/>
                  </a:schemeClr>
                </a:solidFill>
                <a:latin typeface="Arial" pitchFamily="34" charset="0"/>
                <a:ea typeface="Tahoma" pitchFamily="34" charset="0"/>
                <a:cs typeface="Arial" pitchFamily="34" charset="0"/>
              </a:rPr>
              <a:t>Радиостаници на државно ниво</a:t>
            </a:r>
            <a:endParaRPr lang="en-US" dirty="0">
              <a:solidFill>
                <a:schemeClr val="accent1">
                  <a:lumMod val="75000"/>
                </a:schemeClr>
              </a:solidFill>
              <a:latin typeface="Arial" pitchFamily="34" charset="0"/>
              <a:ea typeface="Tahoma" pitchFamily="34" charset="0"/>
              <a:cs typeface="Arial" pitchFamily="34" charset="0"/>
            </a:endParaRPr>
          </a:p>
        </p:txBody>
      </p:sp>
      <p:sp>
        <p:nvSpPr>
          <p:cNvPr id="8" name="Rectangle 7"/>
          <p:cNvSpPr/>
          <p:nvPr/>
        </p:nvSpPr>
        <p:spPr>
          <a:xfrm>
            <a:off x="227012" y="1143000"/>
            <a:ext cx="5486400" cy="1166153"/>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Радиостаниците Антена 5, Канал 77</a:t>
            </a:r>
            <a:r>
              <a:rPr lang="en-US" sz="1200" dirty="0" smtClean="0">
                <a:latin typeface="Arial" pitchFamily="34" charset="0"/>
                <a:cs typeface="Arial" pitchFamily="34" charset="0"/>
              </a:rPr>
              <a:t> </a:t>
            </a:r>
            <a:r>
              <a:rPr lang="mk-MK" sz="1200" dirty="0" smtClean="0">
                <a:latin typeface="Arial" pitchFamily="34" charset="0"/>
                <a:cs typeface="Arial" pitchFamily="34" charset="0"/>
              </a:rPr>
              <a:t>и Метрополис заеднички оствариле приходи од 51,58 милиони денари, што е за 3,40 милиони денари помалку отколку во претходната година. РА Јон во 2019 година не остварила приходи од работењето.</a:t>
            </a:r>
            <a:endParaRPr lang="en-US" sz="1200" dirty="0" smtClean="0">
              <a:latin typeface="Arial" pitchFamily="34" charset="0"/>
              <a:cs typeface="Arial" pitchFamily="34" charset="0"/>
            </a:endParaRPr>
          </a:p>
        </p:txBody>
      </p:sp>
      <p:sp>
        <p:nvSpPr>
          <p:cNvPr id="9" name="Rectangle 8"/>
          <p:cNvSpPr/>
          <p:nvPr/>
        </p:nvSpPr>
        <p:spPr>
          <a:xfrm>
            <a:off x="227012" y="2438400"/>
            <a:ext cx="5486400" cy="889154"/>
          </a:xfrm>
          <a:prstGeom prst="rect">
            <a:avLst/>
          </a:prstGeom>
        </p:spPr>
        <p:txBody>
          <a:bodyPr wrap="square">
            <a:spAutoFit/>
          </a:bodyPr>
          <a:lstStyle/>
          <a:p>
            <a:pPr marL="173038" indent="-173038" algn="just">
              <a:lnSpc>
                <a:spcPct val="150000"/>
              </a:lnSpc>
              <a:buFont typeface="Arial" panose="020B0604020202020204" pitchFamily="34" charset="0"/>
              <a:buChar char="•"/>
            </a:pPr>
            <a:r>
              <a:rPr lang="mk-MK" sz="1200" dirty="0" smtClean="0">
                <a:latin typeface="Arial" pitchFamily="34" charset="0"/>
                <a:cs typeface="Arial" pitchFamily="34" charset="0"/>
              </a:rPr>
              <a:t>Највисоки биле приходите на РА Антена 5 – 26,16 милиони денари. Вкупните приходи на РА Канал 77 изнесувале 20,46 милиони денари, а на РА Метрополис – 4,95 милиони денари.</a:t>
            </a:r>
            <a:endParaRPr lang="en-US" sz="1200" dirty="0" smtClean="0">
              <a:latin typeface="Arial" pitchFamily="34" charset="0"/>
              <a:cs typeface="Arial" pitchFamily="34" charset="0"/>
            </a:endParaRPr>
          </a:p>
        </p:txBody>
      </p:sp>
      <p:sp>
        <p:nvSpPr>
          <p:cNvPr id="11" name="TextBox 10">
            <a:extLst>
              <a:ext uri="{FF2B5EF4-FFF2-40B4-BE49-F238E27FC236}">
                <a16:creationId xmlns:a16="http://schemas.microsoft.com/office/drawing/2014/main" id="{5D5CC75D-82B1-AE4D-8CD9-7BBB5C8A7476}"/>
              </a:ext>
            </a:extLst>
          </p:cNvPr>
          <p:cNvSpPr txBox="1"/>
          <p:nvPr/>
        </p:nvSpPr>
        <p:spPr>
          <a:xfrm>
            <a:off x="455612" y="3733800"/>
            <a:ext cx="51054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a:t>
            </a:r>
            <a:r>
              <a:rPr lang="mk-MK" sz="1400" dirty="0" smtClean="0">
                <a:solidFill>
                  <a:schemeClr val="bg1"/>
                </a:solidFill>
                <a:latin typeface="Arial" panose="020B0604020202020204" pitchFamily="34" charset="0"/>
                <a:cs typeface="Arial" panose="020B0604020202020204" pitchFamily="34" charset="0"/>
              </a:rPr>
              <a:t>приходи</a:t>
            </a:r>
            <a:endParaRPr lang="x-none" sz="1400" dirty="0">
              <a:solidFill>
                <a:schemeClr val="bg1"/>
              </a:solidFill>
              <a:latin typeface="Arial" panose="020B0604020202020204" pitchFamily="34" charset="0"/>
              <a:cs typeface="Arial" panose="020B0604020202020204" pitchFamily="34" charset="0"/>
            </a:endParaRPr>
          </a:p>
        </p:txBody>
      </p:sp>
      <p:sp>
        <p:nvSpPr>
          <p:cNvPr id="12" name="Right Triangle 11">
            <a:extLst>
              <a:ext uri="{FF2B5EF4-FFF2-40B4-BE49-F238E27FC236}">
                <a16:creationId xmlns:a16="http://schemas.microsoft.com/office/drawing/2014/main" id="{B12E7CEF-76BF-9D4D-A3F4-31FE79449C26}"/>
              </a:ext>
            </a:extLst>
          </p:cNvPr>
          <p:cNvSpPr/>
          <p:nvPr/>
        </p:nvSpPr>
        <p:spPr>
          <a:xfrm rot="10951459">
            <a:off x="459223" y="4045230"/>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graphicFrame>
        <p:nvGraphicFramePr>
          <p:cNvPr id="15" name="Chart 14"/>
          <p:cNvGraphicFramePr/>
          <p:nvPr/>
        </p:nvGraphicFramePr>
        <p:xfrm>
          <a:off x="608012" y="3886200"/>
          <a:ext cx="4895851" cy="2286000"/>
        </p:xfrm>
        <a:graphic>
          <a:graphicData uri="http://schemas.openxmlformats.org/drawingml/2006/chart">
            <c:chart xmlns:c="http://schemas.openxmlformats.org/drawingml/2006/chart" xmlns:r="http://schemas.openxmlformats.org/officeDocument/2006/relationships" r:id="rId2"/>
          </a:graphicData>
        </a:graphic>
      </p:graphicFrame>
      <p:sp>
        <p:nvSpPr>
          <p:cNvPr id="16" name="Rectangle 15"/>
          <p:cNvSpPr/>
          <p:nvPr/>
        </p:nvSpPr>
        <p:spPr>
          <a:xfrm>
            <a:off x="5942012" y="1143000"/>
            <a:ext cx="5562600" cy="92333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Повисоки приходи во однос на претходната година прикажала само РА Антена 5 за 9,7</a:t>
            </a:r>
            <a:r>
              <a:rPr lang="en-US" sz="1200" dirty="0" smtClean="0">
                <a:latin typeface="Arial" pitchFamily="34" charset="0"/>
                <a:cs typeface="Arial" pitchFamily="34" charset="0"/>
              </a:rPr>
              <a:t>8</a:t>
            </a:r>
            <a:r>
              <a:rPr lang="mk-MK" sz="1200" dirty="0" smtClean="0">
                <a:latin typeface="Arial" pitchFamily="34" charset="0"/>
                <a:cs typeface="Arial" pitchFamily="34" charset="0"/>
              </a:rPr>
              <a:t>%, додека пак РА Канал 77 и РА</a:t>
            </a:r>
            <a:r>
              <a:rPr lang="en-US" sz="1200" dirty="0" smtClean="0">
                <a:latin typeface="Arial" pitchFamily="34" charset="0"/>
                <a:cs typeface="Arial" pitchFamily="34" charset="0"/>
              </a:rPr>
              <a:t> </a:t>
            </a:r>
            <a:r>
              <a:rPr lang="mk-MK" sz="1200" dirty="0" err="1" smtClean="0">
                <a:latin typeface="Arial" pitchFamily="34" charset="0"/>
                <a:cs typeface="Arial" pitchFamily="34" charset="0"/>
              </a:rPr>
              <a:t>Метрополис</a:t>
            </a:r>
            <a:r>
              <a:rPr lang="mk-MK" sz="1200" dirty="0" smtClean="0">
                <a:latin typeface="Arial" pitchFamily="34" charset="0"/>
                <a:cs typeface="Arial" pitchFamily="34" charset="0"/>
              </a:rPr>
              <a:t> ги намалиле  приходите за 20,4</a:t>
            </a:r>
            <a:r>
              <a:rPr lang="en-US" sz="1200" dirty="0" smtClean="0">
                <a:latin typeface="Arial" pitchFamily="34" charset="0"/>
                <a:cs typeface="Arial" pitchFamily="34" charset="0"/>
              </a:rPr>
              <a:t>2</a:t>
            </a:r>
            <a:r>
              <a:rPr lang="mk-MK" sz="1200" dirty="0" smtClean="0">
                <a:latin typeface="Arial" pitchFamily="34" charset="0"/>
                <a:cs typeface="Arial" pitchFamily="34" charset="0"/>
              </a:rPr>
              <a:t>%, односно за 8,84%.</a:t>
            </a:r>
            <a:endParaRPr lang="en-US" sz="1200" dirty="0" smtClean="0">
              <a:latin typeface="Arial" pitchFamily="34" charset="0"/>
              <a:cs typeface="Arial" pitchFamily="34" charset="0"/>
            </a:endParaRPr>
          </a:p>
        </p:txBody>
      </p:sp>
      <p:graphicFrame>
        <p:nvGraphicFramePr>
          <p:cNvPr id="17" name="Table 16"/>
          <p:cNvGraphicFramePr>
            <a:graphicFrameLocks noGrp="1"/>
          </p:cNvGraphicFramePr>
          <p:nvPr/>
        </p:nvGraphicFramePr>
        <p:xfrm>
          <a:off x="6094412" y="3886200"/>
          <a:ext cx="5181601" cy="2080260"/>
        </p:xfrm>
        <a:graphic>
          <a:graphicData uri="http://schemas.openxmlformats.org/drawingml/2006/table">
            <a:tbl>
              <a:tblPr/>
              <a:tblGrid>
                <a:gridCol w="3240018">
                  <a:extLst>
                    <a:ext uri="{9D8B030D-6E8A-4147-A177-3AD203B41FA5}">
                      <a16:colId xmlns:a16="http://schemas.microsoft.com/office/drawing/2014/main" val="20000"/>
                    </a:ext>
                  </a:extLst>
                </a:gridCol>
                <a:gridCol w="1164950">
                  <a:extLst>
                    <a:ext uri="{9D8B030D-6E8A-4147-A177-3AD203B41FA5}">
                      <a16:colId xmlns:a16="http://schemas.microsoft.com/office/drawing/2014/main" val="20001"/>
                    </a:ext>
                  </a:extLst>
                </a:gridCol>
                <a:gridCol w="776633">
                  <a:extLst>
                    <a:ext uri="{9D8B030D-6E8A-4147-A177-3AD203B41FA5}">
                      <a16:colId xmlns:a16="http://schemas.microsoft.com/office/drawing/2014/main" val="20002"/>
                    </a:ext>
                  </a:extLst>
                </a:gridCol>
              </a:tblGrid>
              <a:tr h="361950">
                <a:tc>
                  <a:txBody>
                    <a:bodyPr/>
                    <a:lstStyle/>
                    <a:p>
                      <a:pPr algn="l" fontAlgn="b"/>
                      <a:r>
                        <a:rPr lang="ru-RU" sz="1200" b="0" i="0" u="none" strike="noStrike" dirty="0">
                          <a:solidFill>
                            <a:srgbClr val="FFFFFF"/>
                          </a:solidFill>
                          <a:latin typeface="Arial"/>
                        </a:rPr>
                        <a:t>Структура на приходите на комерцијалните радија на државно ниво</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0" i="0" u="none" strike="noStrike" dirty="0">
                          <a:solidFill>
                            <a:srgbClr val="FFFFFF"/>
                          </a:solidFill>
                          <a:latin typeface="Arial"/>
                        </a:rPr>
                        <a:t>износ</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0" i="0" u="none" strike="noStrike" dirty="0">
                          <a:solidFill>
                            <a:srgbClr val="FFFFFF"/>
                          </a:solidFill>
                          <a:latin typeface="Arial"/>
                        </a:rPr>
                        <a:t>учество</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190500">
                <a:tc>
                  <a:txBody>
                    <a:bodyPr/>
                    <a:lstStyle/>
                    <a:p>
                      <a:pPr algn="l" fontAlgn="t"/>
                      <a:r>
                        <a:rPr lang="mk-MK" sz="1200" b="0" i="0" u="none" strike="noStrike" dirty="0">
                          <a:solidFill>
                            <a:srgbClr val="000000"/>
                          </a:solidFill>
                          <a:latin typeface="Arial"/>
                        </a:rPr>
                        <a:t>Реклами и </a:t>
                      </a:r>
                      <a:r>
                        <a:rPr lang="mk-MK" sz="1200" b="0" i="0" u="none" strike="noStrike" dirty="0" err="1">
                          <a:solidFill>
                            <a:srgbClr val="000000"/>
                          </a:solidFill>
                          <a:latin typeface="Arial"/>
                        </a:rPr>
                        <a:t>телешопинг</a:t>
                      </a:r>
                      <a:endParaRPr lang="mk-MK" sz="1200" b="0" i="0" u="none" strike="noStrike" dirty="0">
                        <a:solidFill>
                          <a:srgbClr val="000000"/>
                        </a:solidFill>
                        <a:latin typeface="Arial"/>
                      </a:endParaRPr>
                    </a:p>
                  </a:txBody>
                  <a:tcPr marL="0" marR="0" marT="0"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36.2</a:t>
                      </a:r>
                      <a:r>
                        <a:rPr lang="mk-MK" sz="1200" b="0" i="0" u="none" strike="noStrike" dirty="0" smtClean="0">
                          <a:solidFill>
                            <a:srgbClr val="000000"/>
                          </a:solidFill>
                          <a:latin typeface="Arial"/>
                        </a:rPr>
                        <a:t>6</a:t>
                      </a:r>
                      <a:endParaRPr lang="en-US" sz="1200" b="0" i="0" u="none" strike="noStrike" dirty="0">
                        <a:solidFill>
                          <a:srgbClr val="000000"/>
                        </a:solidFill>
                        <a:latin typeface="Arial"/>
                      </a:endParaRP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70.3</a:t>
                      </a:r>
                      <a:r>
                        <a:rPr lang="mk-MK" sz="1200" b="0" i="0" u="none" strike="noStrike" dirty="0" smtClean="0">
                          <a:solidFill>
                            <a:srgbClr val="000000"/>
                          </a:solidFill>
                          <a:latin typeface="Arial"/>
                        </a:rPr>
                        <a:t>0</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90500">
                <a:tc>
                  <a:txBody>
                    <a:bodyPr/>
                    <a:lstStyle/>
                    <a:p>
                      <a:pPr algn="l" fontAlgn="t"/>
                      <a:r>
                        <a:rPr lang="mk-MK" sz="1200" b="0" i="0" u="none" strike="noStrike" dirty="0">
                          <a:solidFill>
                            <a:srgbClr val="000000"/>
                          </a:solidFill>
                          <a:latin typeface="Arial"/>
                        </a:rPr>
                        <a:t>Спонзорства</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90500">
                <a:tc>
                  <a:txBody>
                    <a:bodyPr/>
                    <a:lstStyle/>
                    <a:p>
                      <a:pPr algn="l" fontAlgn="t"/>
                      <a:r>
                        <a:rPr lang="mk-MK" sz="1200" b="0" i="0" u="none" strike="noStrike" dirty="0">
                          <a:solidFill>
                            <a:srgbClr val="000000"/>
                          </a:solidFill>
                          <a:latin typeface="Arial"/>
                        </a:rPr>
                        <a:t>Продажба на содржини</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3.90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7.5</a:t>
                      </a:r>
                      <a:r>
                        <a:rPr lang="mk-MK" sz="1200" b="0" i="0" u="none" strike="noStrike" dirty="0" smtClean="0">
                          <a:solidFill>
                            <a:srgbClr val="000000"/>
                          </a:solidFill>
                          <a:latin typeface="Arial"/>
                        </a:rPr>
                        <a:t>6</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190500">
                <a:tc>
                  <a:txBody>
                    <a:bodyPr/>
                    <a:lstStyle/>
                    <a:p>
                      <a:pPr algn="l" fontAlgn="t"/>
                      <a:r>
                        <a:rPr lang="ru-RU" sz="1200" b="0" i="0" u="none" strike="noStrike">
                          <a:solidFill>
                            <a:srgbClr val="000000"/>
                          </a:solidFill>
                          <a:latin typeface="Arial"/>
                        </a:rPr>
                        <a:t>Приходи обезбедени од трети страни</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3.43</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6.6</a:t>
                      </a:r>
                      <a:r>
                        <a:rPr lang="mk-MK" sz="1200" b="0" i="0" u="none" strike="noStrike" dirty="0" smtClean="0">
                          <a:solidFill>
                            <a:srgbClr val="000000"/>
                          </a:solidFill>
                          <a:latin typeface="Arial"/>
                        </a:rPr>
                        <a:t>5</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190500">
                <a:tc>
                  <a:txBody>
                    <a:bodyPr/>
                    <a:lstStyle/>
                    <a:p>
                      <a:pPr algn="l" fontAlgn="t"/>
                      <a:r>
                        <a:rPr lang="mk-MK" sz="1200" b="0" i="0" u="none" strike="noStrike" dirty="0">
                          <a:solidFill>
                            <a:srgbClr val="000000"/>
                          </a:solidFill>
                          <a:latin typeface="Arial"/>
                        </a:rPr>
                        <a:t>Останати приходи</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7.9</a:t>
                      </a:r>
                      <a:r>
                        <a:rPr lang="mk-MK" sz="1200" b="0" i="0" u="none" strike="noStrike" dirty="0" smtClean="0">
                          <a:solidFill>
                            <a:srgbClr val="000000"/>
                          </a:solidFill>
                          <a:latin typeface="Arial"/>
                        </a:rPr>
                        <a:t>9</a:t>
                      </a:r>
                      <a:endParaRPr lang="en-US" sz="1200" b="0" i="0" u="none" strike="noStrike" dirty="0">
                        <a:solidFill>
                          <a:srgbClr val="000000"/>
                        </a:solidFill>
                        <a:latin typeface="Arial"/>
                      </a:endParaRP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15.4</a:t>
                      </a:r>
                      <a:r>
                        <a:rPr lang="mk-MK" sz="1200" b="0" i="0" u="none" strike="noStrike" dirty="0" smtClean="0">
                          <a:solidFill>
                            <a:srgbClr val="000000"/>
                          </a:solidFill>
                          <a:latin typeface="Arial"/>
                        </a:rPr>
                        <a:t>9</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5"/>
                  </a:ext>
                </a:extLst>
              </a:tr>
              <a:tr h="190500">
                <a:tc>
                  <a:txBody>
                    <a:bodyPr/>
                    <a:lstStyle/>
                    <a:p>
                      <a:pPr algn="l" fontAlgn="b"/>
                      <a:r>
                        <a:rPr lang="mk-MK" sz="1200" b="0" i="0" u="none" strike="noStrike">
                          <a:solidFill>
                            <a:srgbClr val="FFFFFF"/>
                          </a:solidFill>
                          <a:latin typeface="Arial"/>
                        </a:rPr>
                        <a:t>Приходи од основна дејност</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51.58</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100.00%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376091"/>
                    </a:solidFill>
                  </a:tcPr>
                </a:tc>
                <a:extLst>
                  <a:ext uri="{0D108BD9-81ED-4DB2-BD59-A6C34878D82A}">
                    <a16:rowId xmlns:a16="http://schemas.microsoft.com/office/drawing/2014/main" val="10006"/>
                  </a:ext>
                </a:extLst>
              </a:tr>
              <a:tr h="190500">
                <a:tc>
                  <a:txBody>
                    <a:bodyPr/>
                    <a:lstStyle/>
                    <a:p>
                      <a:pPr algn="l" fontAlgn="b"/>
                      <a:r>
                        <a:rPr lang="mk-MK" sz="1200" b="0" i="0" u="none" strike="noStrike" dirty="0">
                          <a:solidFill>
                            <a:srgbClr val="000000"/>
                          </a:solidFill>
                          <a:latin typeface="Arial"/>
                        </a:rPr>
                        <a:t>Приходи од други дејности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90500">
                <a:tc>
                  <a:txBody>
                    <a:bodyPr/>
                    <a:lstStyle/>
                    <a:p>
                      <a:pPr algn="l" fontAlgn="b"/>
                      <a:r>
                        <a:rPr lang="mk-MK" sz="1200" b="0" i="0" u="none" strike="noStrike" dirty="0">
                          <a:solidFill>
                            <a:srgbClr val="000000"/>
                          </a:solidFill>
                          <a:latin typeface="Arial"/>
                        </a:rPr>
                        <a:t>Вонредни приходи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90500">
                <a:tc>
                  <a:txBody>
                    <a:bodyPr/>
                    <a:lstStyle/>
                    <a:p>
                      <a:pPr algn="l" fontAlgn="b"/>
                      <a:r>
                        <a:rPr lang="mk-MK" sz="1200" b="0" i="0" u="none" strike="noStrike">
                          <a:solidFill>
                            <a:srgbClr val="FFFFFF"/>
                          </a:solidFill>
                          <a:latin typeface="Arial"/>
                        </a:rPr>
                        <a:t>Вкупни приходи</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a:solidFill>
                            <a:srgbClr val="FFFFFF"/>
                          </a:solidFill>
                          <a:latin typeface="Arial"/>
                        </a:rPr>
                        <a:t>51.58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09"/>
                  </a:ext>
                </a:extLst>
              </a:tr>
            </a:tbl>
          </a:graphicData>
        </a:graphic>
      </p:graphicFrame>
      <p:sp>
        <p:nvSpPr>
          <p:cNvPr id="18" name="Rectangle 17"/>
          <p:cNvSpPr/>
          <p:nvPr/>
        </p:nvSpPr>
        <p:spPr>
          <a:xfrm>
            <a:off x="5942012" y="2209800"/>
            <a:ext cx="5562600" cy="88915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Доминантно учество во структурата на приходите во овој сегмент на радиската индустрија имале приходите остварени од продажба на времето за рекламирање (70,30%). </a:t>
            </a:r>
            <a:endParaRPr lang="en-US" sz="1200" dirty="0">
              <a:latin typeface="Arial" pitchFamily="34" charset="0"/>
              <a:cs typeface="Arial" pitchFamily="34" charset="0"/>
            </a:endParaRPr>
          </a:p>
        </p:txBody>
      </p:sp>
      <p:sp>
        <p:nvSpPr>
          <p:cNvPr id="14" name="Rectangle 13"/>
          <p:cNvSpPr/>
          <p:nvPr/>
        </p:nvSpPr>
        <p:spPr>
          <a:xfrm>
            <a:off x="6627812" y="3429000"/>
            <a:ext cx="4113212"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Структура на приходи на радиостаниците на државно ниво</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42</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0812" y="685800"/>
            <a:ext cx="5562599" cy="199715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Највисоки приходи од рекламирање, во износ од 26,16 милиони денари, остварила РА Антена 5, што претставува 72,15% од вкупните приходи од рекламирање коишто ги оствариле радиостаниците на државно ниво заедно. Останатите две радиостаници прикажале значително помалку приходи од рекламирање (РА Канал 77 – 5,20 милиони денари, а РА Метрополис – 4,90 милиони денари). РА Јон не остварила приходи од реклами.</a:t>
            </a:r>
            <a:endParaRPr lang="en-US" sz="1200" dirty="0" smtClean="0">
              <a:latin typeface="Arial" pitchFamily="34" charset="0"/>
              <a:cs typeface="Arial" pitchFamily="34" charset="0"/>
            </a:endParaRPr>
          </a:p>
        </p:txBody>
      </p:sp>
      <p:graphicFrame>
        <p:nvGraphicFramePr>
          <p:cNvPr id="8" name="Chart 7"/>
          <p:cNvGraphicFramePr/>
          <p:nvPr>
            <p:extLst>
              <p:ext uri="{D42A27DB-BD31-4B8C-83A1-F6EECF244321}">
                <p14:modId xmlns:p14="http://schemas.microsoft.com/office/powerpoint/2010/main" val="2288280691"/>
              </p:ext>
            </p:extLst>
          </p:nvPr>
        </p:nvGraphicFramePr>
        <p:xfrm>
          <a:off x="650994" y="3581400"/>
          <a:ext cx="4572000"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6018212" y="685800"/>
            <a:ext cx="5562600" cy="116615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Продажбата на времето за рекламирање, била единствен извор на приходи за РА Антена 5 и најзначаен извор на приходи за РА Метрополис. Најголемо учество во вкупните приходи на РА Канал 77 имале приходите од категоријата „останати приходи“  (38,71%).</a:t>
            </a:r>
            <a:endParaRPr lang="en-US" sz="1200" dirty="0" smtClean="0">
              <a:latin typeface="Arial" pitchFamily="34" charset="0"/>
              <a:cs typeface="Arial" pitchFamily="34" charset="0"/>
            </a:endParaRPr>
          </a:p>
        </p:txBody>
      </p:sp>
      <p:sp>
        <p:nvSpPr>
          <p:cNvPr id="10" name="Rectangle 9"/>
          <p:cNvSpPr/>
          <p:nvPr/>
        </p:nvSpPr>
        <p:spPr>
          <a:xfrm>
            <a:off x="6018212" y="2286000"/>
            <a:ext cx="5562600" cy="144315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Платено политичко рекламирање за </a:t>
            </a:r>
            <a:r>
              <a:rPr lang="ru-RU" sz="1200" dirty="0" smtClean="0">
                <a:latin typeface="Arial" pitchFamily="34" charset="0"/>
                <a:cs typeface="Arial" pitchFamily="34" charset="0"/>
              </a:rPr>
              <a:t>време на Претседателските избори емитувале сите три радиостаници. Најмногу приходи по овој основ остварила РА Метрополис – 0,88 милиони денари, а најмалку РА Антена 5 – 0,19 милиони денари. Приходот на РА Канал 77 изнесувал 0,63 милиони денари.</a:t>
            </a:r>
            <a:endParaRPr lang="en-US" sz="1200" dirty="0" smtClean="0">
              <a:latin typeface="Arial" pitchFamily="34" charset="0"/>
              <a:cs typeface="Arial" pitchFamily="34" charset="0"/>
            </a:endParaRPr>
          </a:p>
        </p:txBody>
      </p:sp>
      <p:sp>
        <p:nvSpPr>
          <p:cNvPr id="11" name="Rectangle 10"/>
          <p:cNvSpPr/>
          <p:nvPr/>
        </p:nvSpPr>
        <p:spPr>
          <a:xfrm>
            <a:off x="6094412" y="4038600"/>
            <a:ext cx="5486399" cy="1800493"/>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Вкупните трошоци коишто во анализираната година ги направиле овие четири радиостаници изнесувале 50,63 милиони денари. Највисоки трошоци во износ од 23,72 милиони денари направила РА Антена 5. РА Канал 77 потрошила 20,25 милиони денари, РА Метрополис - 4,91 милиони денари, а РА Јон – 1,75 милиони денари. </a:t>
            </a:r>
            <a:endParaRPr lang="en-US" sz="1200" dirty="0" smtClean="0">
              <a:latin typeface="Arial" pitchFamily="34" charset="0"/>
              <a:cs typeface="Arial" pitchFamily="34" charset="0"/>
            </a:endParaRPr>
          </a:p>
          <a:p>
            <a:pPr algn="just">
              <a:lnSpc>
                <a:spcPct val="150000"/>
              </a:lnSpc>
            </a:pPr>
            <a:endParaRPr lang="en-US" sz="1400" dirty="0">
              <a:latin typeface="Arial" pitchFamily="34" charset="0"/>
              <a:cs typeface="Arial" pitchFamily="34" charset="0"/>
            </a:endParaRPr>
          </a:p>
        </p:txBody>
      </p:sp>
      <p:sp>
        <p:nvSpPr>
          <p:cNvPr id="12" name="Rectangle 11"/>
          <p:cNvSpPr/>
          <p:nvPr/>
        </p:nvSpPr>
        <p:spPr>
          <a:xfrm>
            <a:off x="838200" y="3028890"/>
            <a:ext cx="4418012" cy="400110"/>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Удел во приходите од рекламирање на комерцијалните радија на државно ниво</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123612" y="6356352"/>
            <a:ext cx="455773" cy="365125"/>
          </a:xfrm>
        </p:spPr>
        <p:txBody>
          <a:bodyPr/>
          <a:lstStyle/>
          <a:p>
            <a:fld id="{DD0A17F7-02ED-4BA6-9293-FD2D32B19D33}" type="slidenum">
              <a:rPr lang="en-US" smtClean="0"/>
              <a:pPr/>
              <a:t>43</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3212" y="685800"/>
            <a:ext cx="5715000" cy="88915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РА Антена 5 потрошила речиси исто како и претходната година, додека пак РА Канал 77 и РА Метрополис ги намалиле трошоците за 19,99%, односно за 7,53%.</a:t>
            </a:r>
            <a:endParaRPr lang="en-US" sz="1200" dirty="0">
              <a:latin typeface="Arial" pitchFamily="34" charset="0"/>
              <a:cs typeface="Arial" pitchFamily="34" charset="0"/>
            </a:endParaRPr>
          </a:p>
        </p:txBody>
      </p:sp>
      <p:graphicFrame>
        <p:nvGraphicFramePr>
          <p:cNvPr id="8" name="Chart 7"/>
          <p:cNvGraphicFramePr/>
          <p:nvPr/>
        </p:nvGraphicFramePr>
        <p:xfrm>
          <a:off x="531812" y="1981200"/>
          <a:ext cx="4867275"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D5CC75D-82B1-AE4D-8CD9-7BBB5C8A7476}"/>
              </a:ext>
            </a:extLst>
          </p:cNvPr>
          <p:cNvSpPr txBox="1"/>
          <p:nvPr/>
        </p:nvSpPr>
        <p:spPr>
          <a:xfrm>
            <a:off x="455612" y="1905000"/>
            <a:ext cx="51054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a:t>
            </a:r>
            <a:r>
              <a:rPr lang="mk-MK" sz="1400" dirty="0" smtClean="0">
                <a:solidFill>
                  <a:schemeClr val="bg1"/>
                </a:solidFill>
                <a:latin typeface="Arial" panose="020B0604020202020204" pitchFamily="34" charset="0"/>
                <a:cs typeface="Arial" panose="020B0604020202020204" pitchFamily="34" charset="0"/>
              </a:rPr>
              <a:t>трошоци</a:t>
            </a:r>
            <a:endParaRPr lang="x-none" sz="1400" dirty="0">
              <a:solidFill>
                <a:schemeClr val="bg1"/>
              </a:solidFill>
              <a:latin typeface="Arial" panose="020B0604020202020204" pitchFamily="34" charset="0"/>
              <a:cs typeface="Arial" panose="020B0604020202020204" pitchFamily="34" charset="0"/>
            </a:endParaRPr>
          </a:p>
        </p:txBody>
      </p:sp>
      <p:sp>
        <p:nvSpPr>
          <p:cNvPr id="10" name="Right Triangle 9">
            <a:extLst>
              <a:ext uri="{FF2B5EF4-FFF2-40B4-BE49-F238E27FC236}">
                <a16:creationId xmlns:a16="http://schemas.microsoft.com/office/drawing/2014/main" id="{B12E7CEF-76BF-9D4D-A3F4-31FE79449C26}"/>
              </a:ext>
            </a:extLst>
          </p:cNvPr>
          <p:cNvSpPr/>
          <p:nvPr/>
        </p:nvSpPr>
        <p:spPr>
          <a:xfrm rot="10951459">
            <a:off x="459222" y="2216429"/>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graphicFrame>
        <p:nvGraphicFramePr>
          <p:cNvPr id="12" name="Table 11"/>
          <p:cNvGraphicFramePr>
            <a:graphicFrameLocks noGrp="1"/>
          </p:cNvGraphicFramePr>
          <p:nvPr>
            <p:extLst>
              <p:ext uri="{D42A27DB-BD31-4B8C-83A1-F6EECF244321}">
                <p14:modId xmlns:p14="http://schemas.microsoft.com/office/powerpoint/2010/main" val="936638365"/>
              </p:ext>
            </p:extLst>
          </p:nvPr>
        </p:nvGraphicFramePr>
        <p:xfrm>
          <a:off x="6170612" y="1447800"/>
          <a:ext cx="5486400" cy="3536931"/>
        </p:xfrm>
        <a:graphic>
          <a:graphicData uri="http://schemas.openxmlformats.org/drawingml/2006/table">
            <a:tbl>
              <a:tblPr/>
              <a:tblGrid>
                <a:gridCol w="3798277">
                  <a:extLst>
                    <a:ext uri="{9D8B030D-6E8A-4147-A177-3AD203B41FA5}">
                      <a16:colId xmlns:a16="http://schemas.microsoft.com/office/drawing/2014/main" val="20000"/>
                    </a:ext>
                  </a:extLst>
                </a:gridCol>
                <a:gridCol w="759655">
                  <a:extLst>
                    <a:ext uri="{9D8B030D-6E8A-4147-A177-3AD203B41FA5}">
                      <a16:colId xmlns:a16="http://schemas.microsoft.com/office/drawing/2014/main" val="20001"/>
                    </a:ext>
                  </a:extLst>
                </a:gridCol>
                <a:gridCol w="928468">
                  <a:extLst>
                    <a:ext uri="{9D8B030D-6E8A-4147-A177-3AD203B41FA5}">
                      <a16:colId xmlns:a16="http://schemas.microsoft.com/office/drawing/2014/main" val="20002"/>
                    </a:ext>
                  </a:extLst>
                </a:gridCol>
              </a:tblGrid>
              <a:tr h="350341">
                <a:tc>
                  <a:txBody>
                    <a:bodyPr/>
                    <a:lstStyle/>
                    <a:p>
                      <a:pPr algn="l" fontAlgn="b"/>
                      <a:r>
                        <a:rPr lang="ru-RU" sz="1200" b="0" i="0" u="none" strike="noStrike" dirty="0">
                          <a:solidFill>
                            <a:srgbClr val="FFFFFF"/>
                          </a:solidFill>
                          <a:latin typeface="Arial"/>
                        </a:rPr>
                        <a:t>Структура на трошоците на комерцијалните радија на државно ниво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0" i="0" u="none" strike="noStrike" dirty="0">
                          <a:solidFill>
                            <a:srgbClr val="FFFFFF"/>
                          </a:solidFill>
                          <a:latin typeface="Arial"/>
                        </a:rPr>
                        <a:t>износ</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0" i="0" u="none" strike="noStrike">
                          <a:solidFill>
                            <a:srgbClr val="FFFFFF"/>
                          </a:solidFill>
                          <a:latin typeface="Arial"/>
                        </a:rPr>
                        <a:t>учество</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175171">
                <a:tc>
                  <a:txBody>
                    <a:bodyPr/>
                    <a:lstStyle/>
                    <a:p>
                      <a:pPr algn="l" fontAlgn="b"/>
                      <a:r>
                        <a:rPr lang="mk-MK" sz="1200" b="0" i="0" u="none" strike="noStrike">
                          <a:solidFill>
                            <a:srgbClr val="000000"/>
                          </a:solidFill>
                          <a:latin typeface="Arial"/>
                        </a:rPr>
                        <a:t>Материјални трошоци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4.77</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9.42%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75171">
                <a:tc>
                  <a:txBody>
                    <a:bodyPr/>
                    <a:lstStyle/>
                    <a:p>
                      <a:pPr algn="l" fontAlgn="b"/>
                      <a:r>
                        <a:rPr lang="ru-RU" sz="1200" b="0" i="0" u="none" strike="noStrike" dirty="0">
                          <a:solidFill>
                            <a:srgbClr val="000000"/>
                          </a:solidFill>
                          <a:latin typeface="Arial"/>
                        </a:rPr>
                        <a:t>Трошоци за набавка на програма</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4.74</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9.3</a:t>
                      </a:r>
                      <a:r>
                        <a:rPr lang="mk-MK" sz="1200" b="0" i="0" u="none" strike="noStrike" dirty="0" smtClean="0">
                          <a:solidFill>
                            <a:srgbClr val="000000"/>
                          </a:solidFill>
                          <a:latin typeface="Arial"/>
                        </a:rPr>
                        <a:t>6</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75171">
                <a:tc>
                  <a:txBody>
                    <a:bodyPr/>
                    <a:lstStyle/>
                    <a:p>
                      <a:pPr algn="l" fontAlgn="b"/>
                      <a:r>
                        <a:rPr lang="mk-MK" sz="1200" b="0" i="0" u="none" strike="noStrike">
                          <a:solidFill>
                            <a:srgbClr val="000000"/>
                          </a:solidFill>
                          <a:latin typeface="Arial"/>
                        </a:rPr>
                        <a:t>Нематеријални трошоци (услуги)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9.0</a:t>
                      </a:r>
                      <a:r>
                        <a:rPr lang="mk-MK" sz="1200" b="0" i="0" u="none" strike="noStrike" dirty="0" smtClean="0">
                          <a:solidFill>
                            <a:srgbClr val="000000"/>
                          </a:solidFill>
                          <a:latin typeface="Arial"/>
                        </a:rPr>
                        <a:t>7</a:t>
                      </a:r>
                      <a:endParaRPr lang="en-US" sz="1200" b="0" i="0" u="none" strike="noStrike" dirty="0">
                        <a:solidFill>
                          <a:srgbClr val="000000"/>
                        </a:solidFill>
                        <a:latin typeface="Arial"/>
                      </a:endParaRP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17.9</a:t>
                      </a:r>
                      <a:r>
                        <a:rPr lang="mk-MK" sz="1200" b="0" i="0" u="none" strike="noStrike" dirty="0" smtClean="0">
                          <a:solidFill>
                            <a:srgbClr val="000000"/>
                          </a:solidFill>
                          <a:latin typeface="Arial"/>
                        </a:rPr>
                        <a:t>1</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350341">
                <a:tc>
                  <a:txBody>
                    <a:bodyPr/>
                    <a:lstStyle/>
                    <a:p>
                      <a:pPr algn="l" fontAlgn="b"/>
                      <a:r>
                        <a:rPr lang="ru-RU" sz="1200" b="0" i="0" u="none" strike="noStrike" dirty="0">
                          <a:solidFill>
                            <a:srgbClr val="000000"/>
                          </a:solidFill>
                          <a:latin typeface="Arial"/>
                        </a:rPr>
                        <a:t>Плати и други надоместоци на лица директно поврзани со производство на програма</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9.78</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19.32%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279032">
                <a:tc>
                  <a:txBody>
                    <a:bodyPr/>
                    <a:lstStyle/>
                    <a:p>
                      <a:pPr algn="l" fontAlgn="b"/>
                      <a:r>
                        <a:rPr lang="ru-RU" sz="1200" b="0" i="0" u="none" strike="noStrike">
                          <a:solidFill>
                            <a:srgbClr val="FFFFFF"/>
                          </a:solidFill>
                          <a:latin typeface="Arial"/>
                        </a:rPr>
                        <a:t>Директни трошоци за создавање на програмата</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28.36</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smtClean="0">
                          <a:solidFill>
                            <a:srgbClr val="FFFFFF"/>
                          </a:solidFill>
                          <a:latin typeface="Arial"/>
                        </a:rPr>
                        <a:t>56.0</a:t>
                      </a:r>
                      <a:r>
                        <a:rPr lang="mk-MK" sz="1200" b="0" i="0" u="none" strike="noStrike" dirty="0" smtClean="0">
                          <a:solidFill>
                            <a:srgbClr val="FFFFFF"/>
                          </a:solidFill>
                          <a:latin typeface="Arial"/>
                        </a:rPr>
                        <a:t>1</a:t>
                      </a:r>
                      <a:r>
                        <a:rPr lang="en-US" sz="1200" b="0" i="0" u="none" strike="noStrike" dirty="0" smtClean="0">
                          <a:solidFill>
                            <a:srgbClr val="FFFFFF"/>
                          </a:solidFill>
                          <a:latin typeface="Arial"/>
                        </a:rPr>
                        <a:t>%</a:t>
                      </a:r>
                      <a:endParaRPr lang="en-US" sz="1200" b="0" i="0" u="none" strike="noStrike" dirty="0">
                        <a:solidFill>
                          <a:srgbClr val="FFFFFF"/>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376091"/>
                    </a:solidFill>
                  </a:tcPr>
                </a:tc>
                <a:extLst>
                  <a:ext uri="{0D108BD9-81ED-4DB2-BD59-A6C34878D82A}">
                    <a16:rowId xmlns:a16="http://schemas.microsoft.com/office/drawing/2014/main" val="10005"/>
                  </a:ext>
                </a:extLst>
              </a:tr>
              <a:tr h="418547">
                <a:tc>
                  <a:txBody>
                    <a:bodyPr/>
                    <a:lstStyle/>
                    <a:p>
                      <a:pPr algn="l" fontAlgn="b"/>
                      <a:r>
                        <a:rPr lang="ru-RU" sz="1200" b="0" i="0" u="none" strike="noStrike" dirty="0">
                          <a:solidFill>
                            <a:srgbClr val="000000"/>
                          </a:solidFill>
                          <a:latin typeface="Arial"/>
                        </a:rPr>
                        <a:t>Плати и други надоместоци на лица кои не се директно поврзани со производство на програма</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8.95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17.6</a:t>
                      </a:r>
                      <a:r>
                        <a:rPr lang="mk-MK" sz="1200" b="0" i="0" u="none" strike="noStrike" dirty="0" smtClean="0">
                          <a:solidFill>
                            <a:srgbClr val="000000"/>
                          </a:solidFill>
                          <a:latin typeface="Arial"/>
                        </a:rPr>
                        <a:t>8</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6"/>
                  </a:ext>
                </a:extLst>
              </a:tr>
              <a:tr h="175171">
                <a:tc>
                  <a:txBody>
                    <a:bodyPr/>
                    <a:lstStyle/>
                    <a:p>
                      <a:pPr algn="l" fontAlgn="b"/>
                      <a:r>
                        <a:rPr lang="mk-MK" sz="1200" b="0" i="0" u="none" strike="noStrike">
                          <a:solidFill>
                            <a:srgbClr val="000000"/>
                          </a:solidFill>
                          <a:latin typeface="Arial"/>
                        </a:rPr>
                        <a:t>Амортизација на опремата</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4.83</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9.54%</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75171">
                <a:tc>
                  <a:txBody>
                    <a:bodyPr/>
                    <a:lstStyle/>
                    <a:p>
                      <a:pPr algn="l" fontAlgn="b"/>
                      <a:r>
                        <a:rPr lang="ru-RU" sz="1200" b="0" i="0" u="none" strike="noStrike">
                          <a:solidFill>
                            <a:srgbClr val="000000"/>
                          </a:solidFill>
                          <a:latin typeface="Arial"/>
                        </a:rPr>
                        <a:t>Амортизација на права и лиценци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75171">
                <a:tc>
                  <a:txBody>
                    <a:bodyPr/>
                    <a:lstStyle/>
                    <a:p>
                      <a:pPr algn="l" fontAlgn="b"/>
                      <a:r>
                        <a:rPr lang="ru-RU" sz="1200" b="0" i="0" u="none" strike="noStrike">
                          <a:solidFill>
                            <a:srgbClr val="000000"/>
                          </a:solidFill>
                          <a:latin typeface="Arial"/>
                        </a:rPr>
                        <a:t>Кирии и останати режиски трошоци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3.91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7.72%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9"/>
                  </a:ext>
                </a:extLst>
              </a:tr>
              <a:tr h="279032">
                <a:tc>
                  <a:txBody>
                    <a:bodyPr/>
                    <a:lstStyle/>
                    <a:p>
                      <a:pPr algn="l" fontAlgn="b"/>
                      <a:r>
                        <a:rPr lang="ru-RU" sz="1200" b="0" i="0" u="none" strike="noStrike">
                          <a:solidFill>
                            <a:srgbClr val="000000"/>
                          </a:solidFill>
                          <a:latin typeface="Arial"/>
                        </a:rPr>
                        <a:t>Сите останати неопфатени трошоци од работењето</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4.2</a:t>
                      </a:r>
                      <a:r>
                        <a:rPr lang="mk-MK"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8.3</a:t>
                      </a:r>
                      <a:r>
                        <a:rPr lang="mk-MK" sz="1200" b="0" i="0" u="none" strike="noStrike" dirty="0" smtClean="0">
                          <a:solidFill>
                            <a:srgbClr val="000000"/>
                          </a:solidFill>
                          <a:latin typeface="Arial"/>
                        </a:rPr>
                        <a:t>8</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0"/>
                  </a:ext>
                </a:extLst>
              </a:tr>
              <a:tr h="175171">
                <a:tc>
                  <a:txBody>
                    <a:bodyPr/>
                    <a:lstStyle/>
                    <a:p>
                      <a:pPr algn="l" fontAlgn="b"/>
                      <a:r>
                        <a:rPr lang="mk-MK" sz="1200" b="0" i="0" u="none" strike="noStrike">
                          <a:solidFill>
                            <a:srgbClr val="FFFFFF"/>
                          </a:solidFill>
                          <a:latin typeface="Arial"/>
                        </a:rPr>
                        <a:t>Вкупно трошоци на работењето</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376091"/>
                    </a:solidFill>
                  </a:tcPr>
                </a:tc>
                <a:tc>
                  <a:txBody>
                    <a:bodyPr/>
                    <a:lstStyle/>
                    <a:p>
                      <a:pPr algn="r" fontAlgn="b"/>
                      <a:r>
                        <a:rPr lang="en-US" sz="1200" b="0" i="0" u="none" strike="noStrike" dirty="0" smtClean="0">
                          <a:solidFill>
                            <a:srgbClr val="FFFFFF"/>
                          </a:solidFill>
                          <a:latin typeface="Arial"/>
                        </a:rPr>
                        <a:t>50.</a:t>
                      </a:r>
                      <a:r>
                        <a:rPr lang="mk-MK" sz="1200" b="0" i="0" u="none" strike="noStrike" dirty="0" smtClean="0">
                          <a:solidFill>
                            <a:srgbClr val="FFFFFF"/>
                          </a:solidFill>
                          <a:latin typeface="Arial"/>
                        </a:rPr>
                        <a:t>29</a:t>
                      </a:r>
                      <a:endParaRPr lang="en-US" sz="1200" b="0" i="0" u="none" strike="noStrike" dirty="0">
                        <a:solidFill>
                          <a:srgbClr val="FFFFFF"/>
                        </a:solidFill>
                        <a:latin typeface="Arial"/>
                      </a:endParaRP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99.33%</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376091"/>
                    </a:solidFill>
                  </a:tcPr>
                </a:tc>
                <a:extLst>
                  <a:ext uri="{0D108BD9-81ED-4DB2-BD59-A6C34878D82A}">
                    <a16:rowId xmlns:a16="http://schemas.microsoft.com/office/drawing/2014/main" val="10011"/>
                  </a:ext>
                </a:extLst>
              </a:tr>
              <a:tr h="175171">
                <a:tc>
                  <a:txBody>
                    <a:bodyPr/>
                    <a:lstStyle/>
                    <a:p>
                      <a:pPr algn="l" fontAlgn="b"/>
                      <a:r>
                        <a:rPr lang="mk-MK" sz="1200" b="0" i="0" u="none" strike="noStrike">
                          <a:solidFill>
                            <a:srgbClr val="000000"/>
                          </a:solidFill>
                          <a:latin typeface="Arial"/>
                        </a:rPr>
                        <a:t>Расходи од други активности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0.34</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0.67%</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2"/>
                  </a:ext>
                </a:extLst>
              </a:tr>
              <a:tr h="175171">
                <a:tc>
                  <a:txBody>
                    <a:bodyPr/>
                    <a:lstStyle/>
                    <a:p>
                      <a:pPr algn="l" fontAlgn="b"/>
                      <a:r>
                        <a:rPr lang="mk-MK" sz="1200" b="0" i="0" u="none" strike="noStrike">
                          <a:solidFill>
                            <a:srgbClr val="000000"/>
                          </a:solidFill>
                          <a:latin typeface="Arial"/>
                        </a:rPr>
                        <a:t>Вонредни расходи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3"/>
                  </a:ext>
                </a:extLst>
              </a:tr>
              <a:tr h="175171">
                <a:tc>
                  <a:txBody>
                    <a:bodyPr/>
                    <a:lstStyle/>
                    <a:p>
                      <a:pPr algn="l" fontAlgn="b"/>
                      <a:r>
                        <a:rPr lang="mk-MK" sz="1200" b="0" i="0" u="none" strike="noStrike" dirty="0">
                          <a:solidFill>
                            <a:srgbClr val="FFFFFF"/>
                          </a:solidFill>
                          <a:latin typeface="Arial"/>
                        </a:rPr>
                        <a:t>Вкупно трошоци на работењето</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a:solidFill>
                            <a:srgbClr val="FFFFFF"/>
                          </a:solidFill>
                          <a:latin typeface="Arial"/>
                        </a:rPr>
                        <a:t>50.63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14"/>
                  </a:ext>
                </a:extLst>
              </a:tr>
            </a:tbl>
          </a:graphicData>
        </a:graphic>
      </p:graphicFrame>
      <p:sp>
        <p:nvSpPr>
          <p:cNvPr id="14" name="Rectangle 13"/>
          <p:cNvSpPr/>
          <p:nvPr/>
        </p:nvSpPr>
        <p:spPr>
          <a:xfrm>
            <a:off x="150812" y="4648200"/>
            <a:ext cx="5715000" cy="1720151"/>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За плати и други надоместоци за вработените биле потрошени 18,73 милиони денари, односно 37% од вкупните трошоци на овие радиостаници. Половина од овој трошок бил на РА Канал 77 (9,12 милиони денари). РА Антена 5 издвоила 7,39 милиони денари за плати за вработените, РА Метрополис – 2,09 милиони денари и РА Јон – 0,13 милиони денари.</a:t>
            </a:r>
            <a:endParaRPr lang="en-US" sz="1200" dirty="0">
              <a:latin typeface="Arial" pitchFamily="34" charset="0"/>
              <a:cs typeface="Arial" pitchFamily="34" charset="0"/>
            </a:endParaRPr>
          </a:p>
        </p:txBody>
      </p:sp>
      <p:sp>
        <p:nvSpPr>
          <p:cNvPr id="13" name="Rectangle 12"/>
          <p:cNvSpPr/>
          <p:nvPr/>
        </p:nvSpPr>
        <p:spPr>
          <a:xfrm>
            <a:off x="6932612" y="1154669"/>
            <a:ext cx="4265612"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Структура на трошоците на радиостаниците на државно ниво</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44</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49071" y="722765"/>
            <a:ext cx="5715000" cy="646331"/>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РА Антена 5, РА Канал 77 и РА Метрополис годината ја завршиле со позитивен финансиски резултат, а РА Јон со загуба. </a:t>
            </a:r>
            <a:endParaRPr lang="en-US" sz="1200"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496487904"/>
              </p:ext>
            </p:extLst>
          </p:nvPr>
        </p:nvGraphicFramePr>
        <p:xfrm>
          <a:off x="419517" y="2095952"/>
          <a:ext cx="5334001" cy="962025"/>
        </p:xfrm>
        <a:graphic>
          <a:graphicData uri="http://schemas.openxmlformats.org/drawingml/2006/table">
            <a:tbl>
              <a:tblPr/>
              <a:tblGrid>
                <a:gridCol w="1601756">
                  <a:extLst>
                    <a:ext uri="{9D8B030D-6E8A-4147-A177-3AD203B41FA5}">
                      <a16:colId xmlns:a16="http://schemas.microsoft.com/office/drawing/2014/main" val="20000"/>
                    </a:ext>
                  </a:extLst>
                </a:gridCol>
                <a:gridCol w="746449">
                  <a:extLst>
                    <a:ext uri="{9D8B030D-6E8A-4147-A177-3AD203B41FA5}">
                      <a16:colId xmlns:a16="http://schemas.microsoft.com/office/drawing/2014/main" val="20001"/>
                    </a:ext>
                  </a:extLst>
                </a:gridCol>
                <a:gridCol w="746449">
                  <a:extLst>
                    <a:ext uri="{9D8B030D-6E8A-4147-A177-3AD203B41FA5}">
                      <a16:colId xmlns:a16="http://schemas.microsoft.com/office/drawing/2014/main" val="20002"/>
                    </a:ext>
                  </a:extLst>
                </a:gridCol>
                <a:gridCol w="746449">
                  <a:extLst>
                    <a:ext uri="{9D8B030D-6E8A-4147-A177-3AD203B41FA5}">
                      <a16:colId xmlns:a16="http://schemas.microsoft.com/office/drawing/2014/main" val="20003"/>
                    </a:ext>
                  </a:extLst>
                </a:gridCol>
                <a:gridCol w="746449">
                  <a:extLst>
                    <a:ext uri="{9D8B030D-6E8A-4147-A177-3AD203B41FA5}">
                      <a16:colId xmlns:a16="http://schemas.microsoft.com/office/drawing/2014/main" val="20004"/>
                    </a:ext>
                  </a:extLst>
                </a:gridCol>
                <a:gridCol w="746449">
                  <a:extLst>
                    <a:ext uri="{9D8B030D-6E8A-4147-A177-3AD203B41FA5}">
                      <a16:colId xmlns:a16="http://schemas.microsoft.com/office/drawing/2014/main" val="20005"/>
                    </a:ext>
                  </a:extLst>
                </a:gridCol>
              </a:tblGrid>
              <a:tr h="167640">
                <a:tc>
                  <a:txBody>
                    <a:bodyPr/>
                    <a:lstStyle/>
                    <a:p>
                      <a:pPr algn="l" fontAlgn="b"/>
                      <a:r>
                        <a:rPr lang="en-US" sz="1200" b="0" i="0" u="none" strike="noStrike" dirty="0">
                          <a:solidFill>
                            <a:srgbClr val="000000"/>
                          </a:solidFill>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2016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2017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2019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00"/>
                  </a:ext>
                </a:extLst>
              </a:tr>
              <a:tr h="167640">
                <a:tc>
                  <a:txBody>
                    <a:bodyPr/>
                    <a:lstStyle/>
                    <a:p>
                      <a:pPr algn="l" fontAlgn="b"/>
                      <a:r>
                        <a:rPr lang="mk-MK" sz="1200" b="0" i="0" u="none" strike="noStrike" dirty="0">
                          <a:solidFill>
                            <a:srgbClr val="000000"/>
                          </a:solidFill>
                          <a:latin typeface="Arial"/>
                        </a:rPr>
                        <a:t>РА Антена 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0.51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-0.20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0.17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0.37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a:rPr>
                        <a:t>1.90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01"/>
                  </a:ext>
                </a:extLst>
              </a:tr>
              <a:tr h="167640">
                <a:tc>
                  <a:txBody>
                    <a:bodyPr/>
                    <a:lstStyle/>
                    <a:p>
                      <a:pPr algn="l" fontAlgn="b"/>
                      <a:r>
                        <a:rPr lang="mk-MK" sz="1200" b="0" i="0" u="none" strike="noStrike" dirty="0">
                          <a:solidFill>
                            <a:srgbClr val="000000"/>
                          </a:solidFill>
                          <a:latin typeface="Arial"/>
                        </a:rPr>
                        <a:t>РА Канал 77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0.37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0.29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0.33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67640">
                <a:tc>
                  <a:txBody>
                    <a:bodyPr/>
                    <a:lstStyle/>
                    <a:p>
                      <a:pPr algn="l" fontAlgn="b"/>
                      <a:r>
                        <a:rPr lang="mk-MK" sz="1200" b="0" i="0" u="none" strike="noStrike" dirty="0">
                          <a:solidFill>
                            <a:srgbClr val="000000"/>
                          </a:solidFill>
                          <a:latin typeface="Arial"/>
                        </a:rPr>
                        <a:t>РА  Метрополис</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-3.51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-1.79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167640">
                <a:tc>
                  <a:txBody>
                    <a:bodyPr/>
                    <a:lstStyle/>
                    <a:p>
                      <a:pPr algn="l" fontAlgn="b"/>
                      <a:r>
                        <a:rPr lang="mk-MK" sz="1200" b="0" i="0" u="none" strike="noStrike" dirty="0">
                          <a:solidFill>
                            <a:srgbClr val="000000"/>
                          </a:solidFill>
                          <a:latin typeface="Arial"/>
                        </a:rPr>
                        <a:t>РА Јон</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latin typeface="Calibri"/>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latin typeface="Calibri"/>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latin typeface="Calibri"/>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200" b="0" i="0" u="none" strike="noStrike" dirty="0">
                          <a:solidFill>
                            <a:srgbClr val="000000"/>
                          </a:solidFill>
                          <a:latin typeface="Calibri"/>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-1.75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bl>
          </a:graphicData>
        </a:graphic>
      </p:graphicFrame>
      <p:graphicFrame>
        <p:nvGraphicFramePr>
          <p:cNvPr id="13" name="Chart 12"/>
          <p:cNvGraphicFramePr/>
          <p:nvPr/>
        </p:nvGraphicFramePr>
        <p:xfrm>
          <a:off x="7161212" y="2743200"/>
          <a:ext cx="48006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6170612" y="4572000"/>
            <a:ext cx="1371600" cy="276999"/>
          </a:xfrm>
          <a:prstGeom prst="rect">
            <a:avLst/>
          </a:prstGeom>
          <a:noFill/>
        </p:spPr>
        <p:txBody>
          <a:bodyPr wrap="square" rtlCol="0">
            <a:spAutoFit/>
          </a:bodyPr>
          <a:lstStyle/>
          <a:p>
            <a:r>
              <a:rPr lang="mk-MK" sz="1200" dirty="0" smtClean="0">
                <a:latin typeface="Arial" pitchFamily="34" charset="0"/>
                <a:cs typeface="Arial" pitchFamily="34" charset="0"/>
              </a:rPr>
              <a:t>РА Антена 5</a:t>
            </a:r>
            <a:endParaRPr lang="en-US" sz="1200" dirty="0">
              <a:latin typeface="Arial" pitchFamily="34" charset="0"/>
              <a:cs typeface="Arial" pitchFamily="34" charset="0"/>
            </a:endParaRPr>
          </a:p>
        </p:txBody>
      </p:sp>
      <p:sp>
        <p:nvSpPr>
          <p:cNvPr id="15" name="TextBox 14"/>
          <p:cNvSpPr txBox="1"/>
          <p:nvPr/>
        </p:nvSpPr>
        <p:spPr>
          <a:xfrm>
            <a:off x="6170612" y="4114800"/>
            <a:ext cx="1371600" cy="276999"/>
          </a:xfrm>
          <a:prstGeom prst="rect">
            <a:avLst/>
          </a:prstGeom>
          <a:noFill/>
        </p:spPr>
        <p:txBody>
          <a:bodyPr wrap="square" rtlCol="0">
            <a:spAutoFit/>
          </a:bodyPr>
          <a:lstStyle/>
          <a:p>
            <a:r>
              <a:rPr lang="mk-MK" sz="1200" dirty="0" smtClean="0">
                <a:latin typeface="Arial" pitchFamily="34" charset="0"/>
                <a:cs typeface="Arial" pitchFamily="34" charset="0"/>
              </a:rPr>
              <a:t>РА Канал 77</a:t>
            </a:r>
            <a:endParaRPr lang="en-US" sz="1200" dirty="0">
              <a:latin typeface="Arial" pitchFamily="34" charset="0"/>
              <a:cs typeface="Arial" pitchFamily="34" charset="0"/>
            </a:endParaRPr>
          </a:p>
        </p:txBody>
      </p:sp>
      <p:sp>
        <p:nvSpPr>
          <p:cNvPr id="16" name="TextBox 15"/>
          <p:cNvSpPr txBox="1"/>
          <p:nvPr/>
        </p:nvSpPr>
        <p:spPr>
          <a:xfrm>
            <a:off x="6170612" y="3352800"/>
            <a:ext cx="1371600" cy="276999"/>
          </a:xfrm>
          <a:prstGeom prst="rect">
            <a:avLst/>
          </a:prstGeom>
          <a:noFill/>
        </p:spPr>
        <p:txBody>
          <a:bodyPr wrap="square" rtlCol="0">
            <a:spAutoFit/>
          </a:bodyPr>
          <a:lstStyle/>
          <a:p>
            <a:r>
              <a:rPr lang="mk-MK" sz="1200" dirty="0" smtClean="0">
                <a:latin typeface="Arial" pitchFamily="34" charset="0"/>
                <a:cs typeface="Arial" pitchFamily="34" charset="0"/>
              </a:rPr>
              <a:t>РА Метрополис</a:t>
            </a:r>
            <a:endParaRPr lang="en-US" sz="1200" dirty="0">
              <a:latin typeface="Arial" pitchFamily="34" charset="0"/>
              <a:cs typeface="Arial" pitchFamily="34" charset="0"/>
            </a:endParaRPr>
          </a:p>
        </p:txBody>
      </p:sp>
      <p:sp>
        <p:nvSpPr>
          <p:cNvPr id="17" name="TextBox 16"/>
          <p:cNvSpPr txBox="1"/>
          <p:nvPr/>
        </p:nvSpPr>
        <p:spPr>
          <a:xfrm>
            <a:off x="6170612" y="3733800"/>
            <a:ext cx="1524000" cy="276999"/>
          </a:xfrm>
          <a:prstGeom prst="rect">
            <a:avLst/>
          </a:prstGeom>
          <a:noFill/>
        </p:spPr>
        <p:txBody>
          <a:bodyPr wrap="square" rtlCol="0">
            <a:spAutoFit/>
          </a:bodyPr>
          <a:lstStyle/>
          <a:p>
            <a:r>
              <a:rPr lang="mk-MK" sz="1200" dirty="0" smtClean="0">
                <a:latin typeface="Arial" pitchFamily="34" charset="0"/>
                <a:cs typeface="Arial" pitchFamily="34" charset="0"/>
              </a:rPr>
              <a:t>Македонско радио</a:t>
            </a:r>
            <a:endParaRPr lang="en-US" sz="1200" dirty="0">
              <a:latin typeface="Arial" pitchFamily="34" charset="0"/>
              <a:cs typeface="Arial" pitchFamily="34" charset="0"/>
            </a:endParaRPr>
          </a:p>
        </p:txBody>
      </p:sp>
      <p:sp>
        <p:nvSpPr>
          <p:cNvPr id="18" name="TextBox 17"/>
          <p:cNvSpPr txBox="1"/>
          <p:nvPr/>
        </p:nvSpPr>
        <p:spPr>
          <a:xfrm>
            <a:off x="6246812" y="2895600"/>
            <a:ext cx="1371600" cy="276999"/>
          </a:xfrm>
          <a:prstGeom prst="rect">
            <a:avLst/>
          </a:prstGeom>
          <a:noFill/>
        </p:spPr>
        <p:txBody>
          <a:bodyPr wrap="square" rtlCol="0">
            <a:spAutoFit/>
          </a:bodyPr>
          <a:lstStyle/>
          <a:p>
            <a:r>
              <a:rPr lang="mk-MK" sz="1200" dirty="0" smtClean="0">
                <a:latin typeface="Arial" pitchFamily="34" charset="0"/>
                <a:cs typeface="Arial" pitchFamily="34" charset="0"/>
              </a:rPr>
              <a:t>РА Јон</a:t>
            </a:r>
            <a:endParaRPr lang="en-US" sz="1200" dirty="0">
              <a:latin typeface="Arial" pitchFamily="34" charset="0"/>
              <a:cs typeface="Arial" pitchFamily="34" charset="0"/>
            </a:endParaRPr>
          </a:p>
        </p:txBody>
      </p:sp>
      <p:sp>
        <p:nvSpPr>
          <p:cNvPr id="20" name="Rectangle 19"/>
          <p:cNvSpPr/>
          <p:nvPr/>
        </p:nvSpPr>
        <p:spPr>
          <a:xfrm>
            <a:off x="6200654" y="835645"/>
            <a:ext cx="5562600" cy="889154"/>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Најслушана радиостаница била РА Антена 5 со просечен неделен досег од 18%. РА Канал 77 ја слушале 12% од испитаниците, Македонското радио 7%, РА Метрополис 4% и РА Јон 0,20%.</a:t>
            </a:r>
            <a:endParaRPr lang="en-US" sz="1200" dirty="0">
              <a:latin typeface="Arial" pitchFamily="34" charset="0"/>
              <a:cs typeface="Arial" pitchFamily="34" charset="0"/>
            </a:endParaRPr>
          </a:p>
        </p:txBody>
      </p:sp>
      <p:sp>
        <p:nvSpPr>
          <p:cNvPr id="21" name="Rectangle 20"/>
          <p:cNvSpPr/>
          <p:nvPr/>
        </p:nvSpPr>
        <p:spPr>
          <a:xfrm>
            <a:off x="341312" y="3646707"/>
            <a:ext cx="5486400" cy="335156"/>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Просечниот број на вработени изнесувал вкупно 45 лица.</a:t>
            </a:r>
            <a:endParaRPr lang="en-US" sz="1200" dirty="0">
              <a:latin typeface="Arial" pitchFamily="34" charset="0"/>
              <a:cs typeface="Arial"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51979085"/>
              </p:ext>
            </p:extLst>
          </p:nvPr>
        </p:nvGraphicFramePr>
        <p:xfrm>
          <a:off x="1086552" y="4573780"/>
          <a:ext cx="3581400" cy="1154430"/>
        </p:xfrm>
        <a:graphic>
          <a:graphicData uri="http://schemas.openxmlformats.org/drawingml/2006/table">
            <a:tbl>
              <a:tblPr/>
              <a:tblGrid>
                <a:gridCol w="1828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tblGrid>
              <a:tr h="114300">
                <a:tc>
                  <a:txBody>
                    <a:bodyPr/>
                    <a:lstStyle/>
                    <a:p>
                      <a:pPr algn="l" fontAlgn="b"/>
                      <a:r>
                        <a:rPr lang="en-US" sz="1200" b="0" i="0" u="none" strike="noStrike" dirty="0">
                          <a:solidFill>
                            <a:srgbClr val="000000"/>
                          </a:solidFill>
                          <a:latin typeface="Arial"/>
                        </a:rPr>
                        <a:t> </a:t>
                      </a:r>
                    </a:p>
                  </a:txBody>
                  <a:tcPr marL="9525" marR="9525" marT="9525"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2018</a:t>
                      </a:r>
                    </a:p>
                  </a:txBody>
                  <a:tcPr marL="9525" marR="9525" marT="9525"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a:rPr>
                        <a:t>2019</a:t>
                      </a:r>
                    </a:p>
                  </a:txBody>
                  <a:tcPr marL="9525" marR="9525" marT="9525" marB="0" anchor="b">
                    <a:lnL>
                      <a:noFill/>
                    </a:lnL>
                    <a:lnR>
                      <a:noFill/>
                    </a:lnR>
                    <a:lnT>
                      <a:noFill/>
                    </a:lnT>
                    <a:lnB>
                      <a:noFill/>
                    </a:lnB>
                    <a:solidFill>
                      <a:srgbClr val="376091"/>
                    </a:solidFill>
                  </a:tcPr>
                </a:tc>
                <a:extLst>
                  <a:ext uri="{0D108BD9-81ED-4DB2-BD59-A6C34878D82A}">
                    <a16:rowId xmlns:a16="http://schemas.microsoft.com/office/drawing/2014/main" val="10000"/>
                  </a:ext>
                </a:extLst>
              </a:tr>
              <a:tr h="114300">
                <a:tc>
                  <a:txBody>
                    <a:bodyPr/>
                    <a:lstStyle/>
                    <a:p>
                      <a:pPr algn="l" fontAlgn="b"/>
                      <a:r>
                        <a:rPr lang="mk-MK" sz="1200" b="0" i="0" u="none" strike="noStrike" dirty="0">
                          <a:solidFill>
                            <a:srgbClr val="000000"/>
                          </a:solidFill>
                          <a:latin typeface="Arial"/>
                        </a:rPr>
                        <a:t>РА Антена 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15</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1"/>
                  </a:ext>
                </a:extLst>
              </a:tr>
              <a:tr h="114300">
                <a:tc>
                  <a:txBody>
                    <a:bodyPr/>
                    <a:lstStyle/>
                    <a:p>
                      <a:pPr algn="l" fontAlgn="b"/>
                      <a:r>
                        <a:rPr lang="mk-MK" sz="1200" b="0" i="0" u="none" strike="noStrike" dirty="0">
                          <a:solidFill>
                            <a:srgbClr val="000000"/>
                          </a:solidFill>
                          <a:latin typeface="Arial"/>
                        </a:rPr>
                        <a:t>РА Канал 77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14</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2"/>
                  </a:ext>
                </a:extLst>
              </a:tr>
              <a:tr h="114300">
                <a:tc>
                  <a:txBody>
                    <a:bodyPr/>
                    <a:lstStyle/>
                    <a:p>
                      <a:pPr algn="l" fontAlgn="b"/>
                      <a:r>
                        <a:rPr lang="mk-MK" sz="1200" b="0" i="0" u="none" strike="noStrike" dirty="0">
                          <a:solidFill>
                            <a:srgbClr val="000000"/>
                          </a:solidFill>
                          <a:latin typeface="Arial"/>
                        </a:rPr>
                        <a:t>РА </a:t>
                      </a:r>
                      <a:r>
                        <a:rPr lang="mk-MK" sz="1200" b="0" i="0" u="none" strike="noStrike" dirty="0" err="1">
                          <a:solidFill>
                            <a:srgbClr val="000000"/>
                          </a:solidFill>
                          <a:latin typeface="Arial"/>
                        </a:rPr>
                        <a:t>Метрополис</a:t>
                      </a:r>
                      <a:endParaRPr lang="mk-MK" sz="1200" b="0" i="0" u="none" strike="noStrike" dirty="0">
                        <a:solidFill>
                          <a:srgbClr val="000000"/>
                        </a:solidFill>
                        <a:latin typeface="Arial"/>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11</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3"/>
                  </a:ext>
                </a:extLst>
              </a:tr>
              <a:tr h="114300">
                <a:tc>
                  <a:txBody>
                    <a:bodyPr/>
                    <a:lstStyle/>
                    <a:p>
                      <a:pPr algn="l" fontAlgn="b"/>
                      <a:r>
                        <a:rPr lang="mk-MK" sz="1200" b="0" i="0" u="none" strike="noStrike" dirty="0">
                          <a:solidFill>
                            <a:srgbClr val="000000"/>
                          </a:solidFill>
                          <a:latin typeface="Arial"/>
                        </a:rPr>
                        <a:t>РА Јон</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5</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4"/>
                  </a:ext>
                </a:extLst>
              </a:tr>
              <a:tr h="114300">
                <a:tc>
                  <a:txBody>
                    <a:bodyPr/>
                    <a:lstStyle/>
                    <a:p>
                      <a:pPr algn="l" fontAlgn="b"/>
                      <a:r>
                        <a:rPr lang="mk-MK" sz="1200" b="0" i="0" u="none" strike="noStrike">
                          <a:solidFill>
                            <a:srgbClr val="FFFFFF"/>
                          </a:solidFill>
                          <a:latin typeface="Arial"/>
                        </a:rPr>
                        <a:t>Вкупно</a:t>
                      </a:r>
                    </a:p>
                  </a:txBody>
                  <a:tcPr marL="9525" marR="9525" marT="9525"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35</a:t>
                      </a:r>
                    </a:p>
                  </a:txBody>
                  <a:tcPr marL="9525" marR="9525" marT="9525"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a:rPr>
                        <a:t>45</a:t>
                      </a:r>
                    </a:p>
                  </a:txBody>
                  <a:tcPr marL="9525" marR="9525" marT="9525" marB="0" anchor="b">
                    <a:lnL>
                      <a:noFill/>
                    </a:lnL>
                    <a:lnR>
                      <a:noFill/>
                    </a:lnR>
                    <a:lnT>
                      <a:noFill/>
                    </a:lnT>
                    <a:lnB>
                      <a:noFill/>
                    </a:lnB>
                    <a:solidFill>
                      <a:srgbClr val="376091"/>
                    </a:solidFill>
                  </a:tcPr>
                </a:tc>
                <a:extLst>
                  <a:ext uri="{0D108BD9-81ED-4DB2-BD59-A6C34878D82A}">
                    <a16:rowId xmlns:a16="http://schemas.microsoft.com/office/drawing/2014/main" val="10005"/>
                  </a:ext>
                </a:extLst>
              </a:tr>
            </a:tbl>
          </a:graphicData>
        </a:graphic>
      </p:graphicFrame>
      <p:sp>
        <p:nvSpPr>
          <p:cNvPr id="19" name="Rectangle 18"/>
          <p:cNvSpPr/>
          <p:nvPr/>
        </p:nvSpPr>
        <p:spPr>
          <a:xfrm>
            <a:off x="360571" y="1562284"/>
            <a:ext cx="5257800" cy="400110"/>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Финансиски резултат од работењето на радиостаниците на државно ниво во последните пет години</a:t>
            </a:r>
            <a:endParaRPr lang="en-US" sz="1000" b="1" dirty="0">
              <a:solidFill>
                <a:schemeClr val="accent1">
                  <a:lumMod val="75000"/>
                </a:schemeClr>
              </a:solidFill>
              <a:latin typeface="Arial" pitchFamily="34" charset="0"/>
              <a:cs typeface="Arial" pitchFamily="34" charset="0"/>
            </a:endParaRPr>
          </a:p>
        </p:txBody>
      </p:sp>
      <p:sp>
        <p:nvSpPr>
          <p:cNvPr id="23" name="Rectangle 22"/>
          <p:cNvSpPr/>
          <p:nvPr/>
        </p:nvSpPr>
        <p:spPr>
          <a:xfrm>
            <a:off x="7847012" y="2362200"/>
            <a:ext cx="2514600"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Просечен дневен и неделен досег</a:t>
            </a:r>
            <a:endParaRPr lang="en-US" sz="1000" b="1" dirty="0">
              <a:solidFill>
                <a:schemeClr val="accent1">
                  <a:lumMod val="75000"/>
                </a:schemeClr>
              </a:solidFill>
              <a:latin typeface="Arial" pitchFamily="34" charset="0"/>
              <a:cs typeface="Arial" pitchFamily="34" charset="0"/>
            </a:endParaRPr>
          </a:p>
        </p:txBody>
      </p:sp>
      <p:sp>
        <p:nvSpPr>
          <p:cNvPr id="37889" name="Rectangle 1"/>
          <p:cNvSpPr>
            <a:spLocks noChangeArrowheads="1"/>
          </p:cNvSpPr>
          <p:nvPr/>
        </p:nvSpPr>
        <p:spPr bwMode="auto">
          <a:xfrm>
            <a:off x="297160" y="4114800"/>
            <a:ext cx="5486400" cy="435976"/>
          </a:xfrm>
          <a:prstGeom prst="rect">
            <a:avLst/>
          </a:prstGeom>
          <a:noFill/>
          <a:ln w="9525">
            <a:noFill/>
            <a:miter lim="800000"/>
            <a:headEnd/>
            <a:tailEnd/>
          </a:ln>
          <a:effectLst/>
        </p:spPr>
        <p:txBody>
          <a:bodyPr vert="horz" wrap="square" lIns="0" tIns="12696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sz="10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Просечен број на вработени во редовен работен однос кај радиостаниците на државно ниво</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45</a:t>
            </a:fld>
            <a:endParaRPr lang="en-US" dirty="0"/>
          </a:p>
        </p:txBody>
      </p:sp>
      <p:cxnSp>
        <p:nvCxnSpPr>
          <p:cNvPr id="5" name="Straight Connector 4">
            <a:extLst>
              <a:ext uri="{FF2B5EF4-FFF2-40B4-BE49-F238E27FC236}">
                <a16:creationId xmlns:a16="http://schemas.microsoft.com/office/drawing/2014/main" id="{F78502DD-388B-1B4B-8E60-03F10EA72610}"/>
              </a:ext>
            </a:extLst>
          </p:cNvPr>
          <p:cNvCxnSpPr/>
          <p:nvPr/>
        </p:nvCxnSpPr>
        <p:spPr>
          <a:xfrm>
            <a:off x="0" y="9906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ED1D12-57AF-8440-8786-B51825718510}"/>
              </a:ext>
            </a:extLst>
          </p:cNvPr>
          <p:cNvSpPr txBox="1"/>
          <p:nvPr/>
        </p:nvSpPr>
        <p:spPr>
          <a:xfrm>
            <a:off x="227012" y="533400"/>
            <a:ext cx="4876800" cy="430887"/>
          </a:xfrm>
          <a:prstGeom prst="rect">
            <a:avLst/>
          </a:prstGeom>
          <a:noFill/>
        </p:spPr>
        <p:txBody>
          <a:bodyPr wrap="square" rtlCol="0">
            <a:spAutoFit/>
          </a:bodyPr>
          <a:lstStyle/>
          <a:p>
            <a:r>
              <a:rPr lang="mk-MK" dirty="0" smtClean="0">
                <a:solidFill>
                  <a:schemeClr val="accent1">
                    <a:lumMod val="75000"/>
                  </a:schemeClr>
                </a:solidFill>
                <a:latin typeface="Arial" pitchFamily="34" charset="0"/>
                <a:ea typeface="Tahoma" pitchFamily="34" charset="0"/>
                <a:cs typeface="Arial" pitchFamily="34" charset="0"/>
              </a:rPr>
              <a:t>Радиостаници на регионално ниво</a:t>
            </a:r>
            <a:endParaRPr lang="en-US" dirty="0">
              <a:solidFill>
                <a:schemeClr val="accent1">
                  <a:lumMod val="75000"/>
                </a:schemeClr>
              </a:solidFill>
              <a:latin typeface="Arial" pitchFamily="34" charset="0"/>
              <a:ea typeface="Tahoma" pitchFamily="34" charset="0"/>
              <a:cs typeface="Arial" pitchFamily="34" charset="0"/>
            </a:endParaRPr>
          </a:p>
        </p:txBody>
      </p:sp>
      <p:graphicFrame>
        <p:nvGraphicFramePr>
          <p:cNvPr id="8" name="Chart 7"/>
          <p:cNvGraphicFramePr/>
          <p:nvPr/>
        </p:nvGraphicFramePr>
        <p:xfrm>
          <a:off x="760412" y="3124200"/>
          <a:ext cx="4572000" cy="22860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227012" y="1219200"/>
            <a:ext cx="5486400" cy="120032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Вкупните приходи коишто ги оствариле 17–те регионални радиостаници изнесувале 47,27 милиони денари и биле најниски во последните пет години. Во споредба со претходната година тие се намалиле за 8,28%.</a:t>
            </a:r>
            <a:endParaRPr lang="en-US" sz="1200" dirty="0">
              <a:latin typeface="Arial" pitchFamily="34" charset="0"/>
              <a:cs typeface="Arial" pitchFamily="34" charset="0"/>
            </a:endParaRPr>
          </a:p>
        </p:txBody>
      </p:sp>
      <p:sp>
        <p:nvSpPr>
          <p:cNvPr id="10" name="TextBox 9">
            <a:extLst>
              <a:ext uri="{FF2B5EF4-FFF2-40B4-BE49-F238E27FC236}">
                <a16:creationId xmlns:a16="http://schemas.microsoft.com/office/drawing/2014/main" id="{5D5CC75D-82B1-AE4D-8CD9-7BBB5C8A7476}"/>
              </a:ext>
            </a:extLst>
          </p:cNvPr>
          <p:cNvSpPr txBox="1"/>
          <p:nvPr/>
        </p:nvSpPr>
        <p:spPr>
          <a:xfrm>
            <a:off x="455612" y="2743200"/>
            <a:ext cx="51054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a:t>
            </a:r>
            <a:r>
              <a:rPr lang="mk-MK" sz="1400" dirty="0" smtClean="0">
                <a:solidFill>
                  <a:schemeClr val="bg1"/>
                </a:solidFill>
                <a:latin typeface="Arial" panose="020B0604020202020204" pitchFamily="34" charset="0"/>
                <a:cs typeface="Arial" panose="020B0604020202020204" pitchFamily="34" charset="0"/>
              </a:rPr>
              <a:t>приходи</a:t>
            </a:r>
            <a:endParaRPr lang="x-none" sz="1400" dirty="0">
              <a:solidFill>
                <a:schemeClr val="bg1"/>
              </a:solidFill>
              <a:latin typeface="Arial" panose="020B0604020202020204" pitchFamily="34" charset="0"/>
              <a:cs typeface="Arial" panose="020B0604020202020204" pitchFamily="34" charset="0"/>
            </a:endParaRPr>
          </a:p>
        </p:txBody>
      </p:sp>
      <p:sp>
        <p:nvSpPr>
          <p:cNvPr id="11" name="Right Triangle 10">
            <a:extLst>
              <a:ext uri="{FF2B5EF4-FFF2-40B4-BE49-F238E27FC236}">
                <a16:creationId xmlns:a16="http://schemas.microsoft.com/office/drawing/2014/main" id="{B12E7CEF-76BF-9D4D-A3F4-31FE79449C26}"/>
              </a:ext>
            </a:extLst>
          </p:cNvPr>
          <p:cNvSpPr/>
          <p:nvPr/>
        </p:nvSpPr>
        <p:spPr>
          <a:xfrm rot="10951459">
            <a:off x="459223" y="3054630"/>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2" name="Rectangle 11"/>
          <p:cNvSpPr/>
          <p:nvPr/>
        </p:nvSpPr>
        <p:spPr>
          <a:xfrm>
            <a:off x="303212" y="5410200"/>
            <a:ext cx="5486400" cy="923330"/>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Десет радиостаници прикажале помалку приходи отколку во 2018 година, а најголемо намалување имало кај РА Арачина (за 3,14 милиони денари). </a:t>
            </a:r>
            <a:endParaRPr lang="en-US" sz="1200" dirty="0">
              <a:latin typeface="Arial" pitchFamily="34" charset="0"/>
              <a:cs typeface="Arial" pitchFamily="34" charset="0"/>
            </a:endParaRPr>
          </a:p>
        </p:txBody>
      </p:sp>
      <p:graphicFrame>
        <p:nvGraphicFramePr>
          <p:cNvPr id="14" name="Table 13"/>
          <p:cNvGraphicFramePr>
            <a:graphicFrameLocks noGrp="1"/>
          </p:cNvGraphicFramePr>
          <p:nvPr/>
        </p:nvGraphicFramePr>
        <p:xfrm>
          <a:off x="6170612" y="2743200"/>
          <a:ext cx="5333999" cy="3657600"/>
        </p:xfrm>
        <a:graphic>
          <a:graphicData uri="http://schemas.openxmlformats.org/drawingml/2006/table">
            <a:tbl>
              <a:tblPr/>
              <a:tblGrid>
                <a:gridCol w="2346477">
                  <a:extLst>
                    <a:ext uri="{9D8B030D-6E8A-4147-A177-3AD203B41FA5}">
                      <a16:colId xmlns:a16="http://schemas.microsoft.com/office/drawing/2014/main" val="20000"/>
                    </a:ext>
                  </a:extLst>
                </a:gridCol>
                <a:gridCol w="580571">
                  <a:extLst>
                    <a:ext uri="{9D8B030D-6E8A-4147-A177-3AD203B41FA5}">
                      <a16:colId xmlns:a16="http://schemas.microsoft.com/office/drawing/2014/main" val="20001"/>
                    </a:ext>
                  </a:extLst>
                </a:gridCol>
                <a:gridCol w="665238">
                  <a:extLst>
                    <a:ext uri="{9D8B030D-6E8A-4147-A177-3AD203B41FA5}">
                      <a16:colId xmlns:a16="http://schemas.microsoft.com/office/drawing/2014/main" val="20002"/>
                    </a:ext>
                  </a:extLst>
                </a:gridCol>
                <a:gridCol w="580571">
                  <a:extLst>
                    <a:ext uri="{9D8B030D-6E8A-4147-A177-3AD203B41FA5}">
                      <a16:colId xmlns:a16="http://schemas.microsoft.com/office/drawing/2014/main" val="20003"/>
                    </a:ext>
                  </a:extLst>
                </a:gridCol>
                <a:gridCol w="580571">
                  <a:extLst>
                    <a:ext uri="{9D8B030D-6E8A-4147-A177-3AD203B41FA5}">
                      <a16:colId xmlns:a16="http://schemas.microsoft.com/office/drawing/2014/main" val="20004"/>
                    </a:ext>
                  </a:extLst>
                </a:gridCol>
                <a:gridCol w="580571">
                  <a:extLst>
                    <a:ext uri="{9D8B030D-6E8A-4147-A177-3AD203B41FA5}">
                      <a16:colId xmlns:a16="http://schemas.microsoft.com/office/drawing/2014/main" val="20005"/>
                    </a:ext>
                  </a:extLst>
                </a:gridCol>
              </a:tblGrid>
              <a:tr h="171641">
                <a:tc>
                  <a:txBody>
                    <a:bodyPr/>
                    <a:lstStyle/>
                    <a:p>
                      <a:pPr algn="l" fontAlgn="b"/>
                      <a:r>
                        <a:rPr lang="en-US" sz="1200" b="0" i="0" u="none" strike="noStrike" dirty="0">
                          <a:solidFill>
                            <a:srgbClr val="FFFFFF"/>
                          </a:solidFill>
                          <a:latin typeface="Arial" pitchFamily="34" charset="0"/>
                          <a:cs typeface="Arial" pitchFamily="34" charset="0"/>
                        </a:rPr>
                        <a:t> </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pitchFamily="34" charset="0"/>
                          <a:cs typeface="Arial" pitchFamily="34" charset="0"/>
                        </a:rPr>
                        <a:t>2015</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pitchFamily="34" charset="0"/>
                          <a:cs typeface="Arial" pitchFamily="34" charset="0"/>
                        </a:rPr>
                        <a:t>2016</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pitchFamily="34" charset="0"/>
                          <a:cs typeface="Arial" pitchFamily="34" charset="0"/>
                        </a:rPr>
                        <a:t>2017</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pitchFamily="34" charset="0"/>
                          <a:cs typeface="Arial" pitchFamily="34" charset="0"/>
                        </a:rPr>
                        <a:t>2018</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pitchFamily="34" charset="0"/>
                          <a:cs typeface="Arial" pitchFamily="34" charset="0"/>
                        </a:rPr>
                        <a:t>2019</a:t>
                      </a:r>
                    </a:p>
                  </a:txBody>
                  <a:tcPr marL="0" marR="0" marT="0" marB="0" anchor="b">
                    <a:lnL>
                      <a:noFill/>
                    </a:lnL>
                    <a:lnR>
                      <a:noFill/>
                    </a:lnR>
                    <a:lnT>
                      <a:noFill/>
                    </a:lnT>
                    <a:lnB>
                      <a:noFill/>
                    </a:lnB>
                    <a:solidFill>
                      <a:srgbClr val="376091"/>
                    </a:solidFill>
                  </a:tcPr>
                </a:tc>
                <a:extLst>
                  <a:ext uri="{0D108BD9-81ED-4DB2-BD59-A6C34878D82A}">
                    <a16:rowId xmlns:a16="http://schemas.microsoft.com/office/drawing/2014/main" val="10000"/>
                  </a:ext>
                </a:extLst>
              </a:tr>
              <a:tr h="171641">
                <a:tc>
                  <a:txBody>
                    <a:bodyPr/>
                    <a:lstStyle/>
                    <a:p>
                      <a:pPr algn="l" fontAlgn="b"/>
                      <a:r>
                        <a:rPr lang="mk-MK" sz="1200" b="0" i="0" u="none" strike="noStrike" dirty="0">
                          <a:solidFill>
                            <a:srgbClr val="000000"/>
                          </a:solidFill>
                          <a:latin typeface="Arial" pitchFamily="34" charset="0"/>
                          <a:cs typeface="Arial" pitchFamily="34" charset="0"/>
                        </a:rPr>
                        <a:t>РА </a:t>
                      </a:r>
                      <a:r>
                        <a:rPr lang="mk-MK" sz="1200" b="0" i="0" u="none" strike="noStrike" dirty="0" err="1">
                          <a:solidFill>
                            <a:srgbClr val="000000"/>
                          </a:solidFill>
                          <a:latin typeface="Arial" pitchFamily="34" charset="0"/>
                          <a:cs typeface="Arial" pitchFamily="34" charset="0"/>
                        </a:rPr>
                        <a:t>Арачина</a:t>
                      </a:r>
                      <a:endParaRPr lang="mk-MK"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0.48</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2.45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0.39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3.59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0.45</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1"/>
                  </a:ext>
                </a:extLst>
              </a:tr>
              <a:tr h="171641">
                <a:tc>
                  <a:txBody>
                    <a:bodyPr/>
                    <a:lstStyle/>
                    <a:p>
                      <a:pPr algn="l" fontAlgn="b"/>
                      <a:r>
                        <a:rPr lang="mk-MK" sz="1200" b="0" i="0" u="none" strike="noStrike" dirty="0">
                          <a:solidFill>
                            <a:srgbClr val="000000"/>
                          </a:solidFill>
                          <a:latin typeface="Arial" pitchFamily="34" charset="0"/>
                          <a:cs typeface="Arial" pitchFamily="34" charset="0"/>
                        </a:rPr>
                        <a:t>РА Буба Мара</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12.01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11.50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7.55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7.02</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7.79</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2"/>
                  </a:ext>
                </a:extLst>
              </a:tr>
              <a:tr h="171641">
                <a:tc>
                  <a:txBody>
                    <a:bodyPr/>
                    <a:lstStyle/>
                    <a:p>
                      <a:pPr algn="l" fontAlgn="b"/>
                      <a:r>
                        <a:rPr lang="mk-MK" sz="1200" b="0" i="0" u="none" strike="noStrike" dirty="0">
                          <a:solidFill>
                            <a:srgbClr val="000000"/>
                          </a:solidFill>
                          <a:latin typeface="Arial" pitchFamily="34" charset="0"/>
                          <a:cs typeface="Arial" pitchFamily="34" charset="0"/>
                        </a:rPr>
                        <a:t>РА Ват</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5.96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5.74</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5.31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5.84</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4.56</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3"/>
                  </a:ext>
                </a:extLst>
              </a:tr>
              <a:tr h="171641">
                <a:tc>
                  <a:txBody>
                    <a:bodyPr/>
                    <a:lstStyle/>
                    <a:p>
                      <a:pPr algn="l" fontAlgn="b"/>
                      <a:r>
                        <a:rPr lang="mk-MK" sz="1200" b="0" i="0" u="none" strike="noStrike" dirty="0">
                          <a:solidFill>
                            <a:srgbClr val="000000"/>
                          </a:solidFill>
                          <a:latin typeface="Arial" pitchFamily="34" charset="0"/>
                          <a:cs typeface="Arial" pitchFamily="34" charset="0"/>
                        </a:rPr>
                        <a:t>РА Зона М-1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1.41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1.16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1.01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0.86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0.76</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4"/>
                  </a:ext>
                </a:extLst>
              </a:tr>
              <a:tr h="171641">
                <a:tc>
                  <a:txBody>
                    <a:bodyPr/>
                    <a:lstStyle/>
                    <a:p>
                      <a:pPr algn="l" fontAlgn="b"/>
                      <a:r>
                        <a:rPr lang="mk-MK" sz="1200" b="0" i="0" u="none" strike="noStrike">
                          <a:solidFill>
                            <a:srgbClr val="000000"/>
                          </a:solidFill>
                          <a:latin typeface="Arial" pitchFamily="34" charset="0"/>
                          <a:cs typeface="Arial" pitchFamily="34" charset="0"/>
                        </a:rPr>
                        <a:t>РА Урбан </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1.61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6.78</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4.70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2.36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1.75</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5"/>
                  </a:ext>
                </a:extLst>
              </a:tr>
              <a:tr h="171641">
                <a:tc>
                  <a:txBody>
                    <a:bodyPr/>
                    <a:lstStyle/>
                    <a:p>
                      <a:pPr algn="l" fontAlgn="b"/>
                      <a:r>
                        <a:rPr lang="mk-MK" sz="1200" b="0" i="0" u="none" strike="noStrike">
                          <a:solidFill>
                            <a:srgbClr val="000000"/>
                          </a:solidFill>
                          <a:latin typeface="Arial" pitchFamily="34" charset="0"/>
                          <a:cs typeface="Arial" pitchFamily="34" charset="0"/>
                        </a:rPr>
                        <a:t>РА Клуб ФМ </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1.95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2.91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1.79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2.29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2.46</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6"/>
                  </a:ext>
                </a:extLst>
              </a:tr>
              <a:tr h="171641">
                <a:tc>
                  <a:txBody>
                    <a:bodyPr/>
                    <a:lstStyle/>
                    <a:p>
                      <a:pPr algn="l" fontAlgn="b"/>
                      <a:r>
                        <a:rPr lang="mk-MK" sz="1200" b="0" i="0" u="none" strike="noStrike">
                          <a:solidFill>
                            <a:srgbClr val="000000"/>
                          </a:solidFill>
                          <a:latin typeface="Arial" pitchFamily="34" charset="0"/>
                          <a:cs typeface="Arial" pitchFamily="34" charset="0"/>
                        </a:rPr>
                        <a:t>РА Лајф ФМ</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2.98</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3.12</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2.79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4.18</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3.67</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7"/>
                  </a:ext>
                </a:extLst>
              </a:tr>
              <a:tr h="171641">
                <a:tc>
                  <a:txBody>
                    <a:bodyPr/>
                    <a:lstStyle/>
                    <a:p>
                      <a:pPr algn="l" fontAlgn="b"/>
                      <a:r>
                        <a:rPr lang="mk-MK" sz="1200" b="0" i="0" u="none" strike="noStrike">
                          <a:solidFill>
                            <a:srgbClr val="000000"/>
                          </a:solidFill>
                          <a:latin typeface="Arial" pitchFamily="34" charset="0"/>
                          <a:cs typeface="Arial" pitchFamily="34" charset="0"/>
                        </a:rPr>
                        <a:t>РА Роса АБ</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2.03</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2.39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2.06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1.69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1.63</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8"/>
                  </a:ext>
                </a:extLst>
              </a:tr>
              <a:tr h="171641">
                <a:tc>
                  <a:txBody>
                    <a:bodyPr/>
                    <a:lstStyle/>
                    <a:p>
                      <a:pPr algn="l" fontAlgn="b"/>
                      <a:r>
                        <a:rPr lang="mk-MK" sz="1200" b="0" i="0" u="none" strike="noStrike">
                          <a:solidFill>
                            <a:srgbClr val="000000"/>
                          </a:solidFill>
                          <a:latin typeface="Arial" pitchFamily="34" charset="0"/>
                          <a:cs typeface="Arial" pitchFamily="34" charset="0"/>
                        </a:rPr>
                        <a:t>РА РФМ</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0.58</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0.57</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0.27</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0.53</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0.07</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09"/>
                  </a:ext>
                </a:extLst>
              </a:tr>
              <a:tr h="171641">
                <a:tc>
                  <a:txBody>
                    <a:bodyPr/>
                    <a:lstStyle/>
                    <a:p>
                      <a:pPr algn="l" fontAlgn="b"/>
                      <a:r>
                        <a:rPr lang="mk-MK" sz="1200" b="0" i="0" u="none" strike="noStrike">
                          <a:solidFill>
                            <a:srgbClr val="000000"/>
                          </a:solidFill>
                          <a:latin typeface="Arial" pitchFamily="34" charset="0"/>
                          <a:cs typeface="Arial" pitchFamily="34" charset="0"/>
                        </a:rPr>
                        <a:t>РА Сити</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3.46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3.30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3.70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3.65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4.4</a:t>
                      </a:r>
                      <a:r>
                        <a:rPr lang="mk-MK" sz="1200" b="0" i="0" u="none" strike="noStrike" dirty="0" smtClean="0">
                          <a:solidFill>
                            <a:srgbClr val="000000"/>
                          </a:solidFill>
                          <a:latin typeface="Arial" pitchFamily="34" charset="0"/>
                          <a:cs typeface="Arial" pitchFamily="34" charset="0"/>
                        </a:rPr>
                        <a:t>8</a:t>
                      </a:r>
                      <a:endParaRPr lang="en-US"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10"/>
                  </a:ext>
                </a:extLst>
              </a:tr>
              <a:tr h="171641">
                <a:tc>
                  <a:txBody>
                    <a:bodyPr/>
                    <a:lstStyle/>
                    <a:p>
                      <a:pPr algn="l" fontAlgn="b"/>
                      <a:r>
                        <a:rPr lang="mk-MK" sz="1200" b="0" i="0" u="none" strike="noStrike">
                          <a:solidFill>
                            <a:srgbClr val="000000"/>
                          </a:solidFill>
                          <a:latin typeface="Arial" pitchFamily="34" charset="0"/>
                          <a:cs typeface="Arial" pitchFamily="34" charset="0"/>
                        </a:rPr>
                        <a:t>РА Скај</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3.12</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2.91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2.72</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1.53</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2.08</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11"/>
                  </a:ext>
                </a:extLst>
              </a:tr>
              <a:tr h="171641">
                <a:tc>
                  <a:txBody>
                    <a:bodyPr/>
                    <a:lstStyle/>
                    <a:p>
                      <a:pPr algn="l" fontAlgn="b"/>
                      <a:r>
                        <a:rPr lang="mk-MK" sz="1200" b="0" i="0" u="none" strike="noStrike">
                          <a:solidFill>
                            <a:srgbClr val="000000"/>
                          </a:solidFill>
                          <a:latin typeface="Arial" pitchFamily="34" charset="0"/>
                          <a:cs typeface="Arial" pitchFamily="34" charset="0"/>
                        </a:rPr>
                        <a:t>РА Хит</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1.59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1.60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3.76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1.78</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0.35</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12"/>
                  </a:ext>
                </a:extLst>
              </a:tr>
              <a:tr h="171641">
                <a:tc>
                  <a:txBody>
                    <a:bodyPr/>
                    <a:lstStyle/>
                    <a:p>
                      <a:pPr algn="l" fontAlgn="b"/>
                      <a:r>
                        <a:rPr lang="ru-RU" sz="1200" b="0" i="0" u="none" strike="noStrike" dirty="0">
                          <a:solidFill>
                            <a:srgbClr val="000000"/>
                          </a:solidFill>
                          <a:latin typeface="Arial" pitchFamily="34" charset="0"/>
                          <a:cs typeface="Arial" pitchFamily="34" charset="0"/>
                        </a:rPr>
                        <a:t>РА Спортско радио 90.3 ФМ</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4.88</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7.15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7.68</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7.85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pitchFamily="34" charset="0"/>
                          <a:cs typeface="Arial" pitchFamily="34" charset="0"/>
                        </a:rPr>
                        <a:t>8.1</a:t>
                      </a:r>
                      <a:r>
                        <a:rPr lang="mk-MK" sz="1200" b="0" i="0" u="none" strike="noStrike" dirty="0" smtClean="0">
                          <a:solidFill>
                            <a:srgbClr val="000000"/>
                          </a:solidFill>
                          <a:latin typeface="Arial" pitchFamily="34" charset="0"/>
                          <a:cs typeface="Arial" pitchFamily="34" charset="0"/>
                        </a:rPr>
                        <a:t>7</a:t>
                      </a:r>
                      <a:endParaRPr lang="en-US"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13"/>
                  </a:ext>
                </a:extLst>
              </a:tr>
              <a:tr h="343281">
                <a:tc>
                  <a:txBody>
                    <a:bodyPr/>
                    <a:lstStyle/>
                    <a:p>
                      <a:pPr algn="l" fontAlgn="b"/>
                      <a:r>
                        <a:rPr lang="ru-RU" sz="1200" b="0" i="0" u="none" strike="noStrike" dirty="0">
                          <a:solidFill>
                            <a:srgbClr val="000000"/>
                          </a:solidFill>
                          <a:latin typeface="Arial" pitchFamily="34" charset="0"/>
                          <a:cs typeface="Arial" pitchFamily="34" charset="0"/>
                        </a:rPr>
                        <a:t>Универзитетско радио СТУДЕНТ ФМ 92.9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2.98</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2.29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3.26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2.06</a:t>
                      </a:r>
                    </a:p>
                  </a:txBody>
                  <a:tcPr marL="0" marR="0" marT="0" marB="0" anchor="b">
                    <a:lnL>
                      <a:noFill/>
                    </a:lnL>
                    <a:lnR>
                      <a:noFill/>
                    </a:lnR>
                    <a:lnT>
                      <a:noFill/>
                    </a:lnT>
                    <a:lnB>
                      <a:noFill/>
                    </a:lnB>
                    <a:solidFill>
                      <a:schemeClr val="bg2"/>
                    </a:solidFill>
                  </a:tcPr>
                </a:tc>
                <a:tc>
                  <a:txBody>
                    <a:bodyPr/>
                    <a:lstStyle/>
                    <a:p>
                      <a:pPr algn="r" fontAlgn="b"/>
                      <a:r>
                        <a:rPr lang="mk-MK" sz="1200" b="0" i="0" u="none" strike="noStrike" dirty="0" smtClean="0">
                          <a:solidFill>
                            <a:srgbClr val="000000"/>
                          </a:solidFill>
                          <a:latin typeface="Arial" pitchFamily="34" charset="0"/>
                          <a:cs typeface="Arial" pitchFamily="34" charset="0"/>
                        </a:rPr>
                        <a:t>3.22</a:t>
                      </a:r>
                      <a:endParaRPr lang="en-US" sz="1200" b="0" i="0" u="none" strike="noStrike" dirty="0">
                        <a:solidFill>
                          <a:srgbClr val="000000"/>
                        </a:solidFill>
                        <a:latin typeface="Arial" pitchFamily="34" charset="0"/>
                        <a:cs typeface="Arial" pitchFamily="34" charset="0"/>
                      </a:endParaRP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14"/>
                  </a:ext>
                </a:extLst>
              </a:tr>
              <a:tr h="171641">
                <a:tc>
                  <a:txBody>
                    <a:bodyPr/>
                    <a:lstStyle/>
                    <a:p>
                      <a:pPr algn="l" fontAlgn="b"/>
                      <a:r>
                        <a:rPr lang="mk-MK" sz="1200" b="0" i="0" u="none" strike="noStrike" dirty="0">
                          <a:solidFill>
                            <a:srgbClr val="000000"/>
                          </a:solidFill>
                          <a:latin typeface="Arial" pitchFamily="34" charset="0"/>
                          <a:cs typeface="Arial" pitchFamily="34" charset="0"/>
                        </a:rPr>
                        <a:t>РА Капитол </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0.45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0.59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0.64</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0.84</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0.37</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15"/>
                  </a:ext>
                </a:extLst>
              </a:tr>
              <a:tr h="171641">
                <a:tc>
                  <a:txBody>
                    <a:bodyPr/>
                    <a:lstStyle/>
                    <a:p>
                      <a:pPr algn="l" fontAlgn="b"/>
                      <a:r>
                        <a:rPr lang="mk-MK" sz="1200" b="0" i="0" u="none" strike="noStrike" dirty="0">
                          <a:solidFill>
                            <a:srgbClr val="000000"/>
                          </a:solidFill>
                          <a:latin typeface="Arial" pitchFamily="34" charset="0"/>
                          <a:cs typeface="Arial" pitchFamily="34" charset="0"/>
                        </a:rPr>
                        <a:t>РА Фортуна</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4.66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4.89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3.60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4.91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4.82</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16"/>
                  </a:ext>
                </a:extLst>
              </a:tr>
              <a:tr h="171641">
                <a:tc>
                  <a:txBody>
                    <a:bodyPr/>
                    <a:lstStyle/>
                    <a:p>
                      <a:pPr algn="l" fontAlgn="b"/>
                      <a:r>
                        <a:rPr lang="mk-MK" sz="1200" b="0" i="0" u="none" strike="noStrike" dirty="0">
                          <a:solidFill>
                            <a:srgbClr val="000000"/>
                          </a:solidFill>
                          <a:latin typeface="Arial" pitchFamily="34" charset="0"/>
                          <a:cs typeface="Arial" pitchFamily="34" charset="0"/>
                        </a:rPr>
                        <a:t>РА Џез ФМ</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0.58</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0.59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0.80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0.56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0.64</a:t>
                      </a:r>
                    </a:p>
                  </a:txBody>
                  <a:tcPr marL="0" marR="0" marT="0" marB="0" anchor="b">
                    <a:lnL>
                      <a:noFill/>
                    </a:lnL>
                    <a:lnR>
                      <a:noFill/>
                    </a:lnR>
                    <a:lnT>
                      <a:noFill/>
                    </a:lnT>
                    <a:lnB>
                      <a:noFill/>
                    </a:lnB>
                    <a:solidFill>
                      <a:schemeClr val="bg2"/>
                    </a:solidFill>
                  </a:tcPr>
                </a:tc>
                <a:extLst>
                  <a:ext uri="{0D108BD9-81ED-4DB2-BD59-A6C34878D82A}">
                    <a16:rowId xmlns:a16="http://schemas.microsoft.com/office/drawing/2014/main" val="10017"/>
                  </a:ext>
                </a:extLst>
              </a:tr>
              <a:tr h="171641">
                <a:tc>
                  <a:txBody>
                    <a:bodyPr/>
                    <a:lstStyle/>
                    <a:p>
                      <a:pPr algn="l" fontAlgn="b"/>
                      <a:r>
                        <a:rPr lang="mk-MK" sz="1200" b="0" i="0" u="none" strike="noStrike" dirty="0">
                          <a:solidFill>
                            <a:srgbClr val="FFFFFF"/>
                          </a:solidFill>
                          <a:latin typeface="Arial" pitchFamily="34" charset="0"/>
                          <a:cs typeface="Arial" pitchFamily="34" charset="0"/>
                        </a:rPr>
                        <a:t>ВКУПНО </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50.73</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59.94</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52.02</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a:solidFill>
                            <a:srgbClr val="FFFFFF"/>
                          </a:solidFill>
                          <a:latin typeface="Arial" pitchFamily="34" charset="0"/>
                          <a:cs typeface="Arial" pitchFamily="34" charset="0"/>
                        </a:rPr>
                        <a:t>51.54</a:t>
                      </a:r>
                    </a:p>
                  </a:txBody>
                  <a:tcPr marL="0" marR="0" marT="0" marB="0" anchor="b">
                    <a:lnL>
                      <a:noFill/>
                    </a:lnL>
                    <a:lnR>
                      <a:noFill/>
                    </a:lnR>
                    <a:lnT>
                      <a:noFill/>
                    </a:lnT>
                    <a:lnB>
                      <a:noFill/>
                    </a:lnB>
                    <a:solidFill>
                      <a:srgbClr val="376091"/>
                    </a:solidFill>
                  </a:tcPr>
                </a:tc>
                <a:tc>
                  <a:txBody>
                    <a:bodyPr/>
                    <a:lstStyle/>
                    <a:p>
                      <a:pPr algn="r" fontAlgn="b"/>
                      <a:r>
                        <a:rPr lang="mk-MK" sz="1200" b="0" i="0" u="none" strike="noStrike" dirty="0" smtClean="0">
                          <a:solidFill>
                            <a:srgbClr val="FFFFFF"/>
                          </a:solidFill>
                          <a:latin typeface="Arial" pitchFamily="34" charset="0"/>
                          <a:cs typeface="Arial" pitchFamily="34" charset="0"/>
                        </a:rPr>
                        <a:t>47.27</a:t>
                      </a:r>
                      <a:endParaRPr lang="en-US" sz="1200" b="0" i="0" u="none" strike="noStrike" dirty="0">
                        <a:solidFill>
                          <a:srgbClr val="FFFFFF"/>
                        </a:solidFill>
                        <a:latin typeface="Arial" pitchFamily="34" charset="0"/>
                        <a:cs typeface="Arial" pitchFamily="34" charset="0"/>
                      </a:endParaRPr>
                    </a:p>
                  </a:txBody>
                  <a:tcPr marL="0" marR="0" marT="0" marB="0" anchor="b">
                    <a:lnL>
                      <a:noFill/>
                    </a:lnL>
                    <a:lnR>
                      <a:noFill/>
                    </a:lnR>
                    <a:lnT>
                      <a:noFill/>
                    </a:lnT>
                    <a:lnB>
                      <a:noFill/>
                    </a:lnB>
                    <a:solidFill>
                      <a:srgbClr val="376091"/>
                    </a:solidFill>
                  </a:tcPr>
                </a:tc>
                <a:extLst>
                  <a:ext uri="{0D108BD9-81ED-4DB2-BD59-A6C34878D82A}">
                    <a16:rowId xmlns:a16="http://schemas.microsoft.com/office/drawing/2014/main" val="10018"/>
                  </a:ext>
                </a:extLst>
              </a:tr>
            </a:tbl>
          </a:graphicData>
        </a:graphic>
      </p:graphicFrame>
      <p:sp>
        <p:nvSpPr>
          <p:cNvPr id="15" name="Rectangle 14"/>
          <p:cNvSpPr/>
          <p:nvPr/>
        </p:nvSpPr>
        <p:spPr>
          <a:xfrm>
            <a:off x="6399212" y="2286000"/>
            <a:ext cx="4876800" cy="400110"/>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Вкупни приходи на радиостаниците на регионално ниво во последните пет години</a:t>
            </a:r>
            <a:endParaRPr lang="en-US" sz="1000" b="1" dirty="0">
              <a:solidFill>
                <a:schemeClr val="accent1">
                  <a:lumMod val="75000"/>
                </a:schemeClr>
              </a:solidFill>
              <a:latin typeface="Arial" pitchFamily="34" charset="0"/>
              <a:cs typeface="Arial" pitchFamily="34" charset="0"/>
            </a:endParaRPr>
          </a:p>
        </p:txBody>
      </p:sp>
      <p:sp>
        <p:nvSpPr>
          <p:cNvPr id="16" name="Rectangle 15"/>
          <p:cNvSpPr/>
          <p:nvPr/>
        </p:nvSpPr>
        <p:spPr>
          <a:xfrm>
            <a:off x="6094412" y="1193723"/>
            <a:ext cx="5638800" cy="88915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Највисоки приходи оствариле Спортско радио 90.3 ФМ (8,17 милиони денари) и РА Буба Мара (7,79 милиони денари), а најниски РА РФМ – 0,07 милиони денари.</a:t>
            </a:r>
            <a:endParaRPr lang="en-US" sz="1200" dirty="0">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46</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3212" y="977746"/>
            <a:ext cx="5638800" cy="889154"/>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Повеќе од половината (63%) од вкупните приходи ги оствариле пет радиостаници: Спортско радио 90.3 ФМ, РА Буба Мара, РА Фортуна, РА Ват и РА Сити.</a:t>
            </a:r>
            <a:endParaRPr lang="en-US" sz="1200" dirty="0">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56673873"/>
              </p:ext>
            </p:extLst>
          </p:nvPr>
        </p:nvGraphicFramePr>
        <p:xfrm>
          <a:off x="492843" y="3242637"/>
          <a:ext cx="4915769" cy="2011680"/>
        </p:xfrm>
        <a:graphic>
          <a:graphicData uri="http://schemas.openxmlformats.org/drawingml/2006/table">
            <a:tbl>
              <a:tblPr/>
              <a:tblGrid>
                <a:gridCol w="3238501">
                  <a:extLst>
                    <a:ext uri="{9D8B030D-6E8A-4147-A177-3AD203B41FA5}">
                      <a16:colId xmlns:a16="http://schemas.microsoft.com/office/drawing/2014/main" val="20000"/>
                    </a:ext>
                  </a:extLst>
                </a:gridCol>
                <a:gridCol w="762868">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332509">
                <a:tc>
                  <a:txBody>
                    <a:bodyPr/>
                    <a:lstStyle/>
                    <a:p>
                      <a:pPr algn="l" fontAlgn="b"/>
                      <a:r>
                        <a:rPr lang="ru-RU" sz="1200" b="0" i="0" u="none" strike="noStrike" dirty="0">
                          <a:solidFill>
                            <a:srgbClr val="FFFFFF"/>
                          </a:solidFill>
                          <a:latin typeface="Arial"/>
                        </a:rPr>
                        <a:t>Структура на приходите на радијата на регионално ниво</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0" i="0" u="none" strike="noStrike">
                          <a:solidFill>
                            <a:srgbClr val="FFFFFF"/>
                          </a:solidFill>
                          <a:latin typeface="Arial"/>
                        </a:rPr>
                        <a:t>износ</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0" i="0" u="none" strike="noStrike">
                          <a:solidFill>
                            <a:srgbClr val="FFFFFF"/>
                          </a:solidFill>
                          <a:latin typeface="Arial"/>
                        </a:rPr>
                        <a:t>учество</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166255">
                <a:tc>
                  <a:txBody>
                    <a:bodyPr/>
                    <a:lstStyle/>
                    <a:p>
                      <a:pPr algn="l" fontAlgn="t"/>
                      <a:r>
                        <a:rPr lang="mk-MK" sz="1200" b="0" i="0" u="none" strike="noStrike">
                          <a:solidFill>
                            <a:srgbClr val="000000"/>
                          </a:solidFill>
                          <a:latin typeface="Arial"/>
                        </a:rPr>
                        <a:t>Реклами и телешопинг</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42.53</a:t>
                      </a:r>
                    </a:p>
                  </a:txBody>
                  <a:tcPr marL="0" marR="0" marT="0" marB="0" anchor="b">
                    <a:lnL>
                      <a:noFill/>
                    </a:lnL>
                    <a:lnR>
                      <a:noFill/>
                    </a:lnR>
                    <a:lnT>
                      <a:noFill/>
                    </a:lnT>
                    <a:lnB>
                      <a:noFill/>
                    </a:lnB>
                    <a:solidFill>
                      <a:schemeClr val="bg2"/>
                    </a:solidFill>
                  </a:tcPr>
                </a:tc>
                <a:tc>
                  <a:txBody>
                    <a:bodyPr/>
                    <a:lstStyle/>
                    <a:p>
                      <a:pPr algn="r" fontAlgn="b"/>
                      <a:r>
                        <a:rPr lang="mk-MK" sz="1200" b="0" i="0" u="none" strike="noStrike" dirty="0" smtClean="0">
                          <a:solidFill>
                            <a:srgbClr val="000000"/>
                          </a:solidFill>
                          <a:latin typeface="Arial"/>
                        </a:rPr>
                        <a:t>89.97</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66255">
                <a:tc>
                  <a:txBody>
                    <a:bodyPr/>
                    <a:lstStyle/>
                    <a:p>
                      <a:pPr algn="l" fontAlgn="t"/>
                      <a:r>
                        <a:rPr lang="mk-MK" sz="1200" b="0" i="0" u="none" strike="noStrike">
                          <a:solidFill>
                            <a:srgbClr val="000000"/>
                          </a:solidFill>
                          <a:latin typeface="Arial"/>
                        </a:rPr>
                        <a:t>Спонзорства</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0.15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0.3</a:t>
                      </a:r>
                      <a:r>
                        <a:rPr lang="mk-MK" sz="1200" b="0" i="0" u="none" strike="noStrike" dirty="0" smtClean="0">
                          <a:solidFill>
                            <a:srgbClr val="000000"/>
                          </a:solidFill>
                          <a:latin typeface="Arial"/>
                        </a:rPr>
                        <a:t>2</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66255">
                <a:tc>
                  <a:txBody>
                    <a:bodyPr/>
                    <a:lstStyle/>
                    <a:p>
                      <a:pPr algn="l" fontAlgn="t"/>
                      <a:r>
                        <a:rPr lang="mk-MK" sz="1200" b="0" i="0" u="none" strike="noStrike">
                          <a:solidFill>
                            <a:srgbClr val="000000"/>
                          </a:solidFill>
                          <a:latin typeface="Arial"/>
                        </a:rPr>
                        <a:t>Продажба на содржини</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0.28</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0.</a:t>
                      </a:r>
                      <a:r>
                        <a:rPr lang="mk-MK" sz="1200" b="0" i="0" u="none" strike="noStrike" dirty="0" smtClean="0">
                          <a:solidFill>
                            <a:srgbClr val="000000"/>
                          </a:solidFill>
                          <a:latin typeface="Arial"/>
                        </a:rPr>
                        <a:t>59</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166255">
                <a:tc>
                  <a:txBody>
                    <a:bodyPr/>
                    <a:lstStyle/>
                    <a:p>
                      <a:pPr algn="l" fontAlgn="t"/>
                      <a:r>
                        <a:rPr lang="ru-RU" sz="1200" b="0" i="0" u="none" strike="noStrike" dirty="0">
                          <a:solidFill>
                            <a:srgbClr val="000000"/>
                          </a:solidFill>
                          <a:latin typeface="Arial"/>
                        </a:rPr>
                        <a:t>Приходи обезбедени од трети страни</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0.02</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0.0</a:t>
                      </a:r>
                      <a:r>
                        <a:rPr lang="mk-MK" sz="1200" b="0" i="0" u="none" strike="noStrike" dirty="0" smtClean="0">
                          <a:solidFill>
                            <a:srgbClr val="000000"/>
                          </a:solidFill>
                          <a:latin typeface="Arial"/>
                        </a:rPr>
                        <a:t>4</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166255">
                <a:tc>
                  <a:txBody>
                    <a:bodyPr/>
                    <a:lstStyle/>
                    <a:p>
                      <a:pPr algn="l" fontAlgn="t"/>
                      <a:r>
                        <a:rPr lang="mk-MK" sz="1200" b="0" i="0" u="none" strike="noStrike">
                          <a:solidFill>
                            <a:srgbClr val="000000"/>
                          </a:solidFill>
                          <a:latin typeface="Arial"/>
                        </a:rPr>
                        <a:t>Останати приходи</a:t>
                      </a:r>
                    </a:p>
                  </a:txBody>
                  <a:tcPr marL="0" marR="0" marT="0"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mk-MK" sz="1200" b="0" i="0" u="none" strike="noStrike" dirty="0" smtClean="0">
                          <a:solidFill>
                            <a:srgbClr val="000000"/>
                          </a:solidFill>
                          <a:latin typeface="Arial"/>
                        </a:rPr>
                        <a:t>3.81</a:t>
                      </a:r>
                      <a:endParaRPr lang="en-US" sz="1200" b="0" i="0" u="none" strike="noStrike" dirty="0">
                        <a:solidFill>
                          <a:srgbClr val="000000"/>
                        </a:solidFill>
                        <a:latin typeface="Arial"/>
                      </a:endParaRPr>
                    </a:p>
                  </a:txBody>
                  <a:tcPr marL="0" marR="0" marT="0" marB="0" anchor="b">
                    <a:lnL>
                      <a:noFill/>
                    </a:lnL>
                    <a:lnR>
                      <a:noFill/>
                    </a:lnR>
                    <a:lnT>
                      <a:noFill/>
                    </a:lnT>
                    <a:lnB>
                      <a:noFill/>
                    </a:lnB>
                    <a:solidFill>
                      <a:schemeClr val="bg2"/>
                    </a:solidFill>
                  </a:tcPr>
                </a:tc>
                <a:tc>
                  <a:txBody>
                    <a:bodyPr/>
                    <a:lstStyle/>
                    <a:p>
                      <a:pPr algn="r" fontAlgn="b"/>
                      <a:r>
                        <a:rPr lang="mk-MK" sz="1200" b="0" i="0" u="none" strike="noStrike" dirty="0" smtClean="0">
                          <a:solidFill>
                            <a:srgbClr val="000000"/>
                          </a:solidFill>
                          <a:latin typeface="Arial"/>
                        </a:rPr>
                        <a:t>8</a:t>
                      </a:r>
                      <a:r>
                        <a:rPr lang="en-US" sz="1200" b="0" i="0" u="none" strike="noStrike" dirty="0" smtClean="0">
                          <a:solidFill>
                            <a:srgbClr val="000000"/>
                          </a:solidFill>
                          <a:latin typeface="Arial"/>
                        </a:rPr>
                        <a:t>.</a:t>
                      </a:r>
                      <a:r>
                        <a:rPr lang="mk-MK" sz="1200" b="0" i="0" u="none" strike="noStrike" dirty="0" smtClean="0">
                          <a:solidFill>
                            <a:srgbClr val="000000"/>
                          </a:solidFill>
                          <a:latin typeface="Arial"/>
                        </a:rPr>
                        <a:t>06</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5"/>
                  </a:ext>
                </a:extLst>
              </a:tr>
              <a:tr h="166255">
                <a:tc>
                  <a:txBody>
                    <a:bodyPr/>
                    <a:lstStyle/>
                    <a:p>
                      <a:pPr algn="l" fontAlgn="b"/>
                      <a:r>
                        <a:rPr lang="mk-MK" sz="1200" b="0" i="0" u="none" strike="noStrike">
                          <a:solidFill>
                            <a:srgbClr val="FFFFFF"/>
                          </a:solidFill>
                          <a:latin typeface="Arial"/>
                        </a:rPr>
                        <a:t>Приходи од основна дејност</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376091"/>
                    </a:solidFill>
                  </a:tcPr>
                </a:tc>
                <a:tc>
                  <a:txBody>
                    <a:bodyPr/>
                    <a:lstStyle/>
                    <a:p>
                      <a:pPr algn="r" fontAlgn="b"/>
                      <a:r>
                        <a:rPr lang="mk-MK" sz="1200" b="0" i="0" u="none" strike="noStrike" dirty="0" smtClean="0">
                          <a:solidFill>
                            <a:srgbClr val="FFFFFF"/>
                          </a:solidFill>
                          <a:latin typeface="Arial"/>
                        </a:rPr>
                        <a:t>46.79</a:t>
                      </a:r>
                      <a:endParaRPr lang="en-US" sz="1200" b="0" i="0" u="none" strike="noStrike" dirty="0">
                        <a:solidFill>
                          <a:srgbClr val="FFFFFF"/>
                        </a:solidFill>
                        <a:latin typeface="Arial"/>
                      </a:endParaRP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smtClean="0">
                          <a:solidFill>
                            <a:srgbClr val="FFFFFF"/>
                          </a:solidFill>
                          <a:latin typeface="Arial"/>
                        </a:rPr>
                        <a:t>98.9</a:t>
                      </a:r>
                      <a:r>
                        <a:rPr lang="mk-MK" sz="1200" b="0" i="0" u="none" strike="noStrike" dirty="0" smtClean="0">
                          <a:solidFill>
                            <a:srgbClr val="FFFFFF"/>
                          </a:solidFill>
                          <a:latin typeface="Arial"/>
                        </a:rPr>
                        <a:t>8</a:t>
                      </a:r>
                      <a:r>
                        <a:rPr lang="en-US" sz="1200" b="0" i="0" u="none" strike="noStrike" dirty="0" smtClean="0">
                          <a:solidFill>
                            <a:srgbClr val="FFFFFF"/>
                          </a:solidFill>
                          <a:latin typeface="Arial"/>
                        </a:rPr>
                        <a:t>%</a:t>
                      </a:r>
                      <a:endParaRPr lang="en-US" sz="1200" b="0" i="0" u="none" strike="noStrike" dirty="0">
                        <a:solidFill>
                          <a:srgbClr val="FFFFFF"/>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376091"/>
                    </a:solidFill>
                  </a:tcPr>
                </a:tc>
                <a:extLst>
                  <a:ext uri="{0D108BD9-81ED-4DB2-BD59-A6C34878D82A}">
                    <a16:rowId xmlns:a16="http://schemas.microsoft.com/office/drawing/2014/main" val="10006"/>
                  </a:ext>
                </a:extLst>
              </a:tr>
              <a:tr h="166255">
                <a:tc>
                  <a:txBody>
                    <a:bodyPr/>
                    <a:lstStyle/>
                    <a:p>
                      <a:pPr algn="l" fontAlgn="b"/>
                      <a:r>
                        <a:rPr lang="mk-MK" sz="1200" b="0" i="0" u="none" strike="noStrike">
                          <a:solidFill>
                            <a:srgbClr val="000000"/>
                          </a:solidFill>
                          <a:latin typeface="Arial"/>
                        </a:rPr>
                        <a:t>Приходи од други дејности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66255">
                <a:tc>
                  <a:txBody>
                    <a:bodyPr/>
                    <a:lstStyle/>
                    <a:p>
                      <a:pPr algn="l" fontAlgn="b"/>
                      <a:r>
                        <a:rPr lang="mk-MK" sz="1200" b="0" i="0" u="none" strike="noStrike">
                          <a:solidFill>
                            <a:srgbClr val="000000"/>
                          </a:solidFill>
                          <a:latin typeface="Arial"/>
                        </a:rPr>
                        <a:t>Вонредни приходи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0.4</a:t>
                      </a:r>
                      <a:r>
                        <a:rPr lang="mk-MK" sz="1200" b="0" i="0" u="none" strike="noStrike" dirty="0" smtClean="0">
                          <a:solidFill>
                            <a:srgbClr val="000000"/>
                          </a:solidFill>
                          <a:latin typeface="Arial"/>
                        </a:rPr>
                        <a:t>8</a:t>
                      </a:r>
                      <a:endParaRPr lang="en-US" sz="1200" b="0" i="0" u="none" strike="noStrike" dirty="0">
                        <a:solidFill>
                          <a:srgbClr val="000000"/>
                        </a:solidFill>
                        <a:latin typeface="Arial"/>
                      </a:endParaRP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1.0</a:t>
                      </a:r>
                      <a:r>
                        <a:rPr lang="mk-MK" sz="1200" b="0" i="0" u="none" strike="noStrike" dirty="0" smtClean="0">
                          <a:solidFill>
                            <a:srgbClr val="000000"/>
                          </a:solidFill>
                          <a:latin typeface="Arial"/>
                        </a:rPr>
                        <a:t>2</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66255">
                <a:tc>
                  <a:txBody>
                    <a:bodyPr/>
                    <a:lstStyle/>
                    <a:p>
                      <a:pPr algn="l" fontAlgn="b"/>
                      <a:r>
                        <a:rPr lang="mk-MK" sz="1200" b="0" i="0" u="none" strike="noStrike">
                          <a:solidFill>
                            <a:srgbClr val="FFFFFF"/>
                          </a:solidFill>
                          <a:latin typeface="Arial"/>
                        </a:rPr>
                        <a:t>Вкупни приходи</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mk-MK" sz="1200" b="0" i="0" u="none" strike="noStrike" dirty="0" smtClean="0">
                          <a:solidFill>
                            <a:srgbClr val="FFFFFF"/>
                          </a:solidFill>
                          <a:latin typeface="Arial"/>
                        </a:rPr>
                        <a:t>47.27</a:t>
                      </a:r>
                      <a:endParaRPr lang="en-US" sz="1200" b="0" i="0" u="none" strike="noStrike" dirty="0">
                        <a:solidFill>
                          <a:srgbClr val="FFFFFF"/>
                        </a:solidFill>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09"/>
                  </a:ext>
                </a:extLst>
              </a:tr>
            </a:tbl>
          </a:graphicData>
        </a:graphic>
      </p:graphicFrame>
      <p:sp>
        <p:nvSpPr>
          <p:cNvPr id="13" name="Rectangle 12"/>
          <p:cNvSpPr/>
          <p:nvPr/>
        </p:nvSpPr>
        <p:spPr>
          <a:xfrm>
            <a:off x="227011" y="2188195"/>
            <a:ext cx="5562600" cy="36933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Речиси 90% од вкупните приходи биле остварени од рекламирање. </a:t>
            </a:r>
            <a:endParaRPr lang="en-US" sz="1200" dirty="0">
              <a:latin typeface="Arial" pitchFamily="34" charset="0"/>
              <a:cs typeface="Arial" pitchFamily="34" charset="0"/>
            </a:endParaRPr>
          </a:p>
        </p:txBody>
      </p:sp>
      <p:graphicFrame>
        <p:nvGraphicFramePr>
          <p:cNvPr id="15" name="Chart 14"/>
          <p:cNvGraphicFramePr/>
          <p:nvPr>
            <p:extLst>
              <p:ext uri="{D42A27DB-BD31-4B8C-83A1-F6EECF244321}">
                <p14:modId xmlns:p14="http://schemas.microsoft.com/office/powerpoint/2010/main" val="3156632928"/>
              </p:ext>
            </p:extLst>
          </p:nvPr>
        </p:nvGraphicFramePr>
        <p:xfrm>
          <a:off x="6437312" y="2206317"/>
          <a:ext cx="49530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p:cNvSpPr/>
          <p:nvPr/>
        </p:nvSpPr>
        <p:spPr>
          <a:xfrm>
            <a:off x="6130925" y="977746"/>
            <a:ext cx="5716587" cy="64633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Приходите од реклами биле за 2% пониски отколку во претходната година.</a:t>
            </a:r>
          </a:p>
        </p:txBody>
      </p:sp>
      <p:sp>
        <p:nvSpPr>
          <p:cNvPr id="18" name="Rectangle 17"/>
          <p:cNvSpPr/>
          <p:nvPr/>
        </p:nvSpPr>
        <p:spPr>
          <a:xfrm>
            <a:off x="6132512" y="5515882"/>
            <a:ext cx="5562600" cy="61215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Најмногу приходи од платено политичко  рекламирање за време на Претседателските избори остварила РА Сити (1,54 милиони денари).</a:t>
            </a:r>
            <a:endParaRPr lang="en-US" sz="1200" dirty="0">
              <a:latin typeface="Arial" pitchFamily="34" charset="0"/>
              <a:cs typeface="Arial" pitchFamily="34" charset="0"/>
            </a:endParaRPr>
          </a:p>
        </p:txBody>
      </p:sp>
      <p:sp>
        <p:nvSpPr>
          <p:cNvPr id="16" name="Rectangle 15"/>
          <p:cNvSpPr/>
          <p:nvPr/>
        </p:nvSpPr>
        <p:spPr>
          <a:xfrm>
            <a:off x="798511" y="2996416"/>
            <a:ext cx="4419600" cy="246221"/>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Структура на приходите на радиостаниците на регионално ниво</a:t>
            </a:r>
            <a:endParaRPr lang="en-US" sz="1000" b="1" dirty="0">
              <a:solidFill>
                <a:schemeClr val="accent1">
                  <a:lumMod val="75000"/>
                </a:schemeClr>
              </a:solidFill>
              <a:latin typeface="Arial" pitchFamily="34" charset="0"/>
              <a:cs typeface="Arial" pitchFamily="34" charset="0"/>
            </a:endParaRPr>
          </a:p>
        </p:txBody>
      </p:sp>
      <p:sp>
        <p:nvSpPr>
          <p:cNvPr id="35841" name="Rectangle 1"/>
          <p:cNvSpPr>
            <a:spLocks noChangeArrowheads="1"/>
          </p:cNvSpPr>
          <p:nvPr/>
        </p:nvSpPr>
        <p:spPr bwMode="auto">
          <a:xfrm>
            <a:off x="6415596" y="1807449"/>
            <a:ext cx="5073825"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mk-MK" sz="10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Удел во приходите од рекламирање на радиостаниците на регионално ниво</a:t>
            </a:r>
            <a:endParaRPr kumimoji="0" lang="mk-MK" sz="1800" b="1" i="0" u="none" strike="noStrike" cap="none" normalizeH="0" baseline="0" dirty="0" smtClean="0">
              <a:ln>
                <a:noFill/>
              </a:ln>
              <a:solidFill>
                <a:schemeClr val="accent1">
                  <a:lumMod val="75000"/>
                </a:schemeClr>
              </a:solidFill>
              <a:effectLst/>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47</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3"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3212" y="685800"/>
            <a:ext cx="5486400" cy="120032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Заедничките трошоци на регионалните радиостаници изнесувале нешто повеќе од нивните вкупни приходи, односно 47,53 милиони денари. Во споредба со претходната година тие се намалиле за 8,01%.</a:t>
            </a:r>
            <a:endParaRPr lang="en-US" sz="1200" dirty="0">
              <a:latin typeface="Arial" pitchFamily="34" charset="0"/>
              <a:cs typeface="Arial" pitchFamily="34" charset="0"/>
            </a:endParaRPr>
          </a:p>
        </p:txBody>
      </p:sp>
      <p:graphicFrame>
        <p:nvGraphicFramePr>
          <p:cNvPr id="8" name="Chart 7"/>
          <p:cNvGraphicFramePr/>
          <p:nvPr/>
        </p:nvGraphicFramePr>
        <p:xfrm>
          <a:off x="608012" y="2438400"/>
          <a:ext cx="4648200" cy="204787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5D5CC75D-82B1-AE4D-8CD9-7BBB5C8A7476}"/>
              </a:ext>
            </a:extLst>
          </p:cNvPr>
          <p:cNvSpPr txBox="1"/>
          <p:nvPr/>
        </p:nvSpPr>
        <p:spPr>
          <a:xfrm>
            <a:off x="379412" y="2133600"/>
            <a:ext cx="51054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a:t>
            </a:r>
            <a:r>
              <a:rPr lang="mk-MK" sz="1400" dirty="0" smtClean="0">
                <a:solidFill>
                  <a:schemeClr val="bg1"/>
                </a:solidFill>
                <a:latin typeface="Arial" panose="020B0604020202020204" pitchFamily="34" charset="0"/>
                <a:cs typeface="Arial" panose="020B0604020202020204" pitchFamily="34" charset="0"/>
              </a:rPr>
              <a:t>трошоци</a:t>
            </a:r>
            <a:endParaRPr lang="x-none" sz="1400" dirty="0">
              <a:solidFill>
                <a:schemeClr val="bg1"/>
              </a:solidFill>
              <a:latin typeface="Arial" panose="020B0604020202020204" pitchFamily="34" charset="0"/>
              <a:cs typeface="Arial" panose="020B0604020202020204" pitchFamily="34" charset="0"/>
            </a:endParaRPr>
          </a:p>
        </p:txBody>
      </p:sp>
      <p:sp>
        <p:nvSpPr>
          <p:cNvPr id="10" name="Right Triangle 9">
            <a:extLst>
              <a:ext uri="{FF2B5EF4-FFF2-40B4-BE49-F238E27FC236}">
                <a16:creationId xmlns:a16="http://schemas.microsoft.com/office/drawing/2014/main" id="{B12E7CEF-76BF-9D4D-A3F4-31FE79449C26}"/>
              </a:ext>
            </a:extLst>
          </p:cNvPr>
          <p:cNvSpPr/>
          <p:nvPr/>
        </p:nvSpPr>
        <p:spPr>
          <a:xfrm rot="10951459">
            <a:off x="383023" y="2445029"/>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1" name="Rectangle 10"/>
          <p:cNvSpPr/>
          <p:nvPr/>
        </p:nvSpPr>
        <p:spPr>
          <a:xfrm>
            <a:off x="303212" y="4495800"/>
            <a:ext cx="5486400" cy="1754326"/>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Најмногу средства потрошила радиостаницата Спортско радио 90.3 ФМ (7,64 милиони денари), а позначајни трошоци прикажале и РА Буба Мара (6,99 милиони денари) и РА Ват (5,64 милиони денари).</a:t>
            </a:r>
          </a:p>
          <a:p>
            <a:pPr marL="171450" indent="-171450" algn="just">
              <a:lnSpc>
                <a:spcPct val="150000"/>
              </a:lnSpc>
              <a:buFont typeface="Arial" panose="020B0604020202020204" pitchFamily="34" charset="0"/>
              <a:buChar char="•"/>
            </a:pPr>
            <a:endParaRPr lang="mk-MK" sz="1200" dirty="0" smtClean="0">
              <a:latin typeface="Arial" pitchFamily="34" charset="0"/>
              <a:cs typeface="Arial" pitchFamily="34" charset="0"/>
            </a:endParaRPr>
          </a:p>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Пониски трошоци во споредба со 2018 година прикажале десет радиостаници, а повисоки седум.</a:t>
            </a:r>
            <a:endParaRPr lang="en-US" sz="1200" dirty="0">
              <a:latin typeface="Arial" pitchFamily="34" charset="0"/>
              <a:cs typeface="Arial" pitchFamily="34" charset="0"/>
            </a:endParaRPr>
          </a:p>
        </p:txBody>
      </p:sp>
      <p:sp>
        <p:nvSpPr>
          <p:cNvPr id="12" name="Rectangle 11"/>
          <p:cNvSpPr/>
          <p:nvPr/>
        </p:nvSpPr>
        <p:spPr>
          <a:xfrm>
            <a:off x="6018212" y="685800"/>
            <a:ext cx="5562600" cy="889154"/>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Најголемо намалување на трошоците имало кај РА Арачина - за речиси пет пати помалку од минатата година. Позначајно зголемување на трошоците немало кај ниту една радиостаница.</a:t>
            </a:r>
            <a:endParaRPr lang="en-US" sz="1200" dirty="0">
              <a:latin typeface="Arial" pitchFamily="34" charset="0"/>
              <a:cs typeface="Arial" pitchFamily="34" charset="0"/>
            </a:endParaRPr>
          </a:p>
        </p:txBody>
      </p:sp>
      <p:graphicFrame>
        <p:nvGraphicFramePr>
          <p:cNvPr id="13" name="Table 12"/>
          <p:cNvGraphicFramePr>
            <a:graphicFrameLocks noGrp="1"/>
          </p:cNvGraphicFramePr>
          <p:nvPr/>
        </p:nvGraphicFramePr>
        <p:xfrm>
          <a:off x="6246812" y="3124200"/>
          <a:ext cx="5105400" cy="3199814"/>
        </p:xfrm>
        <a:graphic>
          <a:graphicData uri="http://schemas.openxmlformats.org/drawingml/2006/table">
            <a:tbl>
              <a:tblPr/>
              <a:tblGrid>
                <a:gridCol w="3797920">
                  <a:extLst>
                    <a:ext uri="{9D8B030D-6E8A-4147-A177-3AD203B41FA5}">
                      <a16:colId xmlns:a16="http://schemas.microsoft.com/office/drawing/2014/main" val="20000"/>
                    </a:ext>
                  </a:extLst>
                </a:gridCol>
                <a:gridCol w="597705">
                  <a:extLst>
                    <a:ext uri="{9D8B030D-6E8A-4147-A177-3AD203B41FA5}">
                      <a16:colId xmlns:a16="http://schemas.microsoft.com/office/drawing/2014/main" val="20001"/>
                    </a:ext>
                  </a:extLst>
                </a:gridCol>
                <a:gridCol w="709775">
                  <a:extLst>
                    <a:ext uri="{9D8B030D-6E8A-4147-A177-3AD203B41FA5}">
                      <a16:colId xmlns:a16="http://schemas.microsoft.com/office/drawing/2014/main" val="20002"/>
                    </a:ext>
                  </a:extLst>
                </a:gridCol>
              </a:tblGrid>
              <a:tr h="273734">
                <a:tc>
                  <a:txBody>
                    <a:bodyPr/>
                    <a:lstStyle/>
                    <a:p>
                      <a:pPr algn="l" fontAlgn="b"/>
                      <a:r>
                        <a:rPr lang="ru-RU" sz="1200" b="0" i="0" u="none" strike="noStrike" dirty="0">
                          <a:solidFill>
                            <a:srgbClr val="FFFFFF"/>
                          </a:solidFill>
                          <a:latin typeface="Arial"/>
                        </a:rPr>
                        <a:t>Структура на трошоците на регионалните радија</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0" i="0" u="none" strike="noStrike" dirty="0">
                          <a:solidFill>
                            <a:srgbClr val="FFFFFF"/>
                          </a:solidFill>
                          <a:latin typeface="Arial"/>
                        </a:rPr>
                        <a:t>износ</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0" i="0" u="none" strike="noStrike" dirty="0">
                          <a:solidFill>
                            <a:srgbClr val="FFFFFF"/>
                          </a:solidFill>
                          <a:latin typeface="Arial"/>
                        </a:rPr>
                        <a:t>учество</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149579">
                <a:tc>
                  <a:txBody>
                    <a:bodyPr/>
                    <a:lstStyle/>
                    <a:p>
                      <a:pPr algn="l" fontAlgn="b"/>
                      <a:r>
                        <a:rPr lang="mk-MK" sz="1200" b="0" i="0" u="none" strike="noStrike" dirty="0">
                          <a:solidFill>
                            <a:srgbClr val="000000"/>
                          </a:solidFill>
                          <a:latin typeface="Arial"/>
                        </a:rPr>
                        <a:t>Материјални трошоци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5.09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10.71%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49579">
                <a:tc>
                  <a:txBody>
                    <a:bodyPr/>
                    <a:lstStyle/>
                    <a:p>
                      <a:pPr algn="l" fontAlgn="b"/>
                      <a:r>
                        <a:rPr lang="ru-RU" sz="1200" b="0" i="0" u="none" strike="noStrike" dirty="0">
                          <a:solidFill>
                            <a:srgbClr val="000000"/>
                          </a:solidFill>
                          <a:latin typeface="Arial"/>
                        </a:rPr>
                        <a:t>Трошоци за набавка на програма</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3.61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7.</a:t>
                      </a:r>
                      <a:r>
                        <a:rPr lang="mk-MK" sz="1200" b="0" i="0" u="none" strike="noStrike" dirty="0" smtClean="0">
                          <a:solidFill>
                            <a:srgbClr val="000000"/>
                          </a:solidFill>
                          <a:latin typeface="Arial"/>
                        </a:rPr>
                        <a:t>60</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49579">
                <a:tc>
                  <a:txBody>
                    <a:bodyPr/>
                    <a:lstStyle/>
                    <a:p>
                      <a:pPr algn="l" fontAlgn="b"/>
                      <a:r>
                        <a:rPr lang="mk-MK" sz="1200" b="0" i="0" u="none" strike="noStrike" dirty="0">
                          <a:solidFill>
                            <a:srgbClr val="000000"/>
                          </a:solidFill>
                          <a:latin typeface="Arial"/>
                        </a:rPr>
                        <a:t>Нематеријални трошоци (услуги)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4.19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8.8</a:t>
                      </a:r>
                      <a:r>
                        <a:rPr lang="mk-MK" sz="1200" b="0" i="0" u="none" strike="noStrike" dirty="0" smtClean="0">
                          <a:solidFill>
                            <a:srgbClr val="000000"/>
                          </a:solidFill>
                          <a:latin typeface="Arial"/>
                        </a:rPr>
                        <a:t>1</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299158">
                <a:tc>
                  <a:txBody>
                    <a:bodyPr/>
                    <a:lstStyle/>
                    <a:p>
                      <a:pPr algn="l" fontAlgn="b"/>
                      <a:r>
                        <a:rPr lang="ru-RU" sz="1200" b="0" i="0" u="none" strike="noStrike" dirty="0">
                          <a:solidFill>
                            <a:srgbClr val="000000"/>
                          </a:solidFill>
                          <a:latin typeface="Arial"/>
                        </a:rPr>
                        <a:t>Плати и други надоместоци на лица директно поврзани со производство на програма</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17.98</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37.8</a:t>
                      </a:r>
                      <a:r>
                        <a:rPr lang="mk-MK" sz="1200" b="0" i="0" u="none" strike="noStrike" dirty="0" smtClean="0">
                          <a:solidFill>
                            <a:srgbClr val="000000"/>
                          </a:solidFill>
                          <a:latin typeface="Arial"/>
                        </a:rPr>
                        <a:t>3</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149579">
                <a:tc>
                  <a:txBody>
                    <a:bodyPr/>
                    <a:lstStyle/>
                    <a:p>
                      <a:pPr algn="l" fontAlgn="b"/>
                      <a:r>
                        <a:rPr lang="ru-RU" sz="1200" b="0" i="0" u="none" strike="noStrike" dirty="0">
                          <a:solidFill>
                            <a:srgbClr val="FFFFFF"/>
                          </a:solidFill>
                          <a:latin typeface="Arial"/>
                        </a:rPr>
                        <a:t>Директни трошоци за создавање на програмата</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30.87</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64.95%</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376091"/>
                    </a:solidFill>
                  </a:tcPr>
                </a:tc>
                <a:extLst>
                  <a:ext uri="{0D108BD9-81ED-4DB2-BD59-A6C34878D82A}">
                    <a16:rowId xmlns:a16="http://schemas.microsoft.com/office/drawing/2014/main" val="10005"/>
                  </a:ext>
                </a:extLst>
              </a:tr>
              <a:tr h="299158">
                <a:tc>
                  <a:txBody>
                    <a:bodyPr/>
                    <a:lstStyle/>
                    <a:p>
                      <a:pPr algn="l" fontAlgn="b"/>
                      <a:r>
                        <a:rPr lang="ru-RU" sz="1200" b="0" i="0" u="none" strike="noStrike" dirty="0">
                          <a:solidFill>
                            <a:srgbClr val="000000"/>
                          </a:solidFill>
                          <a:latin typeface="Arial"/>
                        </a:rPr>
                        <a:t>Плати и други надоместоци на лица кои не се директно поврзани со производство на програма</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4.40</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9.26%</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6"/>
                  </a:ext>
                </a:extLst>
              </a:tr>
              <a:tr h="149579">
                <a:tc>
                  <a:txBody>
                    <a:bodyPr/>
                    <a:lstStyle/>
                    <a:p>
                      <a:pPr algn="l" fontAlgn="b"/>
                      <a:r>
                        <a:rPr lang="mk-MK" sz="1200" b="0" i="0" u="none" strike="noStrike" dirty="0">
                          <a:solidFill>
                            <a:srgbClr val="000000"/>
                          </a:solidFill>
                          <a:latin typeface="Arial"/>
                        </a:rPr>
                        <a:t>Амортизација на опремата</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2.16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4.54%</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49579">
                <a:tc>
                  <a:txBody>
                    <a:bodyPr/>
                    <a:lstStyle/>
                    <a:p>
                      <a:pPr algn="l" fontAlgn="b"/>
                      <a:r>
                        <a:rPr lang="ru-RU" sz="1200" b="0" i="0" u="none" strike="noStrike" dirty="0">
                          <a:solidFill>
                            <a:srgbClr val="000000"/>
                          </a:solidFill>
                          <a:latin typeface="Arial"/>
                        </a:rPr>
                        <a:t>Амортизација на права и лиценци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1.2</a:t>
                      </a:r>
                      <a:r>
                        <a:rPr lang="mk-MK" sz="1200" b="0" i="0" u="none" strike="noStrike" dirty="0" smtClean="0">
                          <a:solidFill>
                            <a:srgbClr val="000000"/>
                          </a:solidFill>
                          <a:latin typeface="Arial"/>
                        </a:rPr>
                        <a:t>4</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49579">
                <a:tc>
                  <a:txBody>
                    <a:bodyPr/>
                    <a:lstStyle/>
                    <a:p>
                      <a:pPr algn="l" fontAlgn="b"/>
                      <a:r>
                        <a:rPr lang="ru-RU" sz="1200" b="0" i="0" u="none" strike="noStrike" dirty="0">
                          <a:solidFill>
                            <a:srgbClr val="000000"/>
                          </a:solidFill>
                          <a:latin typeface="Arial"/>
                        </a:rPr>
                        <a:t>Кирии и останати режиски трошоци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1.81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3.8</a:t>
                      </a:r>
                      <a:r>
                        <a:rPr lang="mk-MK" sz="1200" b="0" i="0" u="none" strike="noStrike" dirty="0" smtClean="0">
                          <a:solidFill>
                            <a:srgbClr val="000000"/>
                          </a:solidFill>
                          <a:latin typeface="Arial"/>
                        </a:rPr>
                        <a:t>1</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9"/>
                  </a:ext>
                </a:extLst>
              </a:tr>
              <a:tr h="149579">
                <a:tc>
                  <a:txBody>
                    <a:bodyPr/>
                    <a:lstStyle/>
                    <a:p>
                      <a:pPr algn="l" fontAlgn="b"/>
                      <a:r>
                        <a:rPr lang="ru-RU" sz="1200" b="0" i="0" u="none" strike="noStrike">
                          <a:solidFill>
                            <a:srgbClr val="000000"/>
                          </a:solidFill>
                          <a:latin typeface="Arial"/>
                        </a:rPr>
                        <a:t>Сите останати неопфатени трошоци од работењето</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7.08</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14.</a:t>
                      </a:r>
                      <a:r>
                        <a:rPr lang="mk-MK" sz="1200" b="0" i="0" u="none" strike="noStrike" dirty="0" smtClean="0">
                          <a:solidFill>
                            <a:srgbClr val="000000"/>
                          </a:solidFill>
                          <a:latin typeface="Arial"/>
                        </a:rPr>
                        <a:t>90</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0"/>
                  </a:ext>
                </a:extLst>
              </a:tr>
              <a:tr h="149579">
                <a:tc>
                  <a:txBody>
                    <a:bodyPr/>
                    <a:lstStyle/>
                    <a:p>
                      <a:pPr algn="l" fontAlgn="b"/>
                      <a:r>
                        <a:rPr lang="mk-MK" sz="1200" b="0" i="0" u="none" strike="noStrike">
                          <a:solidFill>
                            <a:srgbClr val="FFFFFF"/>
                          </a:solidFill>
                          <a:latin typeface="Arial"/>
                        </a:rPr>
                        <a:t>Вкупно трошоци на работењето</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46.91</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smtClean="0">
                          <a:solidFill>
                            <a:srgbClr val="FFFFFF"/>
                          </a:solidFill>
                          <a:latin typeface="Arial"/>
                        </a:rPr>
                        <a:t>98.</a:t>
                      </a:r>
                      <a:r>
                        <a:rPr lang="mk-MK" sz="1200" b="0" i="0" u="none" strike="noStrike" dirty="0" smtClean="0">
                          <a:solidFill>
                            <a:srgbClr val="FFFFFF"/>
                          </a:solidFill>
                          <a:latin typeface="Arial"/>
                        </a:rPr>
                        <a:t>70</a:t>
                      </a:r>
                      <a:r>
                        <a:rPr lang="en-US" sz="1200" b="0" i="0" u="none" strike="noStrike" dirty="0" smtClean="0">
                          <a:solidFill>
                            <a:srgbClr val="FFFFFF"/>
                          </a:solidFill>
                          <a:latin typeface="Arial"/>
                        </a:rPr>
                        <a:t>%</a:t>
                      </a:r>
                      <a:endParaRPr lang="en-US" sz="1200" b="0" i="0" u="none" strike="noStrike" dirty="0">
                        <a:solidFill>
                          <a:srgbClr val="FFFFFF"/>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376091"/>
                    </a:solidFill>
                  </a:tcPr>
                </a:tc>
                <a:extLst>
                  <a:ext uri="{0D108BD9-81ED-4DB2-BD59-A6C34878D82A}">
                    <a16:rowId xmlns:a16="http://schemas.microsoft.com/office/drawing/2014/main" val="10011"/>
                  </a:ext>
                </a:extLst>
              </a:tr>
              <a:tr h="149579">
                <a:tc>
                  <a:txBody>
                    <a:bodyPr/>
                    <a:lstStyle/>
                    <a:p>
                      <a:pPr algn="l" fontAlgn="b"/>
                      <a:r>
                        <a:rPr lang="mk-MK" sz="1200" b="0" i="0" u="none" strike="noStrike" dirty="0">
                          <a:solidFill>
                            <a:srgbClr val="000000"/>
                          </a:solidFill>
                          <a:latin typeface="Arial"/>
                        </a:rPr>
                        <a:t>Расходи од други активности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0.21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0.4</a:t>
                      </a:r>
                      <a:r>
                        <a:rPr lang="mk-MK" sz="1200" b="0" i="0" u="none" strike="noStrike" dirty="0" smtClean="0">
                          <a:solidFill>
                            <a:srgbClr val="000000"/>
                          </a:solidFill>
                          <a:latin typeface="Arial"/>
                        </a:rPr>
                        <a:t>4</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2"/>
                  </a:ext>
                </a:extLst>
              </a:tr>
              <a:tr h="149579">
                <a:tc>
                  <a:txBody>
                    <a:bodyPr/>
                    <a:lstStyle/>
                    <a:p>
                      <a:pPr algn="l" fontAlgn="b"/>
                      <a:r>
                        <a:rPr lang="mk-MK" sz="1200" b="0" i="0" u="none" strike="noStrike">
                          <a:solidFill>
                            <a:srgbClr val="000000"/>
                          </a:solidFill>
                          <a:latin typeface="Arial"/>
                        </a:rPr>
                        <a:t>Вонредни расходи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mk-MK" sz="1200" b="0" i="0" u="none" strike="noStrike" dirty="0" smtClean="0">
                          <a:solidFill>
                            <a:srgbClr val="000000"/>
                          </a:solidFill>
                          <a:latin typeface="Arial"/>
                        </a:rPr>
                        <a:t>0,41</a:t>
                      </a:r>
                      <a:endParaRPr lang="en-US" sz="1200" b="0" i="0" u="none" strike="noStrike" dirty="0">
                        <a:solidFill>
                          <a:srgbClr val="000000"/>
                        </a:solidFill>
                        <a:latin typeface="Arial"/>
                      </a:endParaRP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0.86</a:t>
                      </a:r>
                      <a:r>
                        <a:rPr lang="en-US" sz="1200" b="0" i="0" u="none" strike="noStrike" dirty="0">
                          <a:solidFill>
                            <a:srgbClr val="000000"/>
                          </a:solidFill>
                          <a:latin typeface="Arial"/>
                        </a:rPr>
                        <a:t>%</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3"/>
                  </a:ext>
                </a:extLst>
              </a:tr>
              <a:tr h="149579">
                <a:tc>
                  <a:txBody>
                    <a:bodyPr/>
                    <a:lstStyle/>
                    <a:p>
                      <a:pPr algn="l" fontAlgn="b"/>
                      <a:r>
                        <a:rPr lang="mk-MK" sz="1200" b="0" i="0" u="none" strike="noStrike" dirty="0">
                          <a:solidFill>
                            <a:srgbClr val="FFFFFF"/>
                          </a:solidFill>
                          <a:latin typeface="Arial"/>
                        </a:rPr>
                        <a:t>Вкупно трошоци на работењето</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a:solidFill>
                            <a:srgbClr val="FFFFFF"/>
                          </a:solidFill>
                          <a:latin typeface="Arial"/>
                        </a:rPr>
                        <a:t>47.53</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14"/>
                  </a:ext>
                </a:extLst>
              </a:tr>
            </a:tbl>
          </a:graphicData>
        </a:graphic>
      </p:graphicFrame>
      <p:sp>
        <p:nvSpPr>
          <p:cNvPr id="14" name="Rectangle 13"/>
          <p:cNvSpPr/>
          <p:nvPr/>
        </p:nvSpPr>
        <p:spPr>
          <a:xfrm>
            <a:off x="6018212" y="1981200"/>
            <a:ext cx="5562600" cy="612155"/>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Во структурата на трошоците на регионалните радиостаници најзначајно учество имале трошоците за плати за вработените. </a:t>
            </a:r>
            <a:endParaRPr lang="en-US" sz="1200" dirty="0">
              <a:latin typeface="Arial" pitchFamily="34" charset="0"/>
              <a:cs typeface="Arial" pitchFamily="34" charset="0"/>
            </a:endParaRPr>
          </a:p>
        </p:txBody>
      </p:sp>
      <p:sp>
        <p:nvSpPr>
          <p:cNvPr id="15" name="Rectangle 14"/>
          <p:cNvSpPr/>
          <p:nvPr/>
        </p:nvSpPr>
        <p:spPr>
          <a:xfrm>
            <a:off x="6475412" y="2819400"/>
            <a:ext cx="4572000" cy="246221"/>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Структура на трошоците на радиостаниците на регионално ниво</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48</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7012" y="609600"/>
            <a:ext cx="5562600" cy="1166153"/>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За оваа намена во 2019 година биле издвоени 22,38 милиони денари. Најмногу средства за плати потрошиле РА Буба Мара (3,82 милиони денари), Спортско радио 90.3 ФМ (3,48 милиони денари) и РА Фортуна (2,82 милиони денари).</a:t>
            </a:r>
          </a:p>
        </p:txBody>
      </p:sp>
      <p:sp>
        <p:nvSpPr>
          <p:cNvPr id="8" name="Rectangle 7"/>
          <p:cNvSpPr/>
          <p:nvPr/>
        </p:nvSpPr>
        <p:spPr>
          <a:xfrm>
            <a:off x="5942012" y="609600"/>
            <a:ext cx="5638800" cy="889154"/>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Позитивен финансиски резултат прикажале осум регионални радиостаници, а највисока била добивката на РА Буба Мара (0,64 милиони денари). </a:t>
            </a:r>
            <a:endParaRPr lang="en-US" sz="1200" dirty="0">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8890402"/>
              </p:ext>
            </p:extLst>
          </p:nvPr>
        </p:nvGraphicFramePr>
        <p:xfrm>
          <a:off x="303213" y="2661223"/>
          <a:ext cx="5257799" cy="3270885"/>
        </p:xfrm>
        <a:graphic>
          <a:graphicData uri="http://schemas.openxmlformats.org/drawingml/2006/table">
            <a:tbl>
              <a:tblPr/>
              <a:tblGrid>
                <a:gridCol w="2118814">
                  <a:extLst>
                    <a:ext uri="{9D8B030D-6E8A-4147-A177-3AD203B41FA5}">
                      <a16:colId xmlns:a16="http://schemas.microsoft.com/office/drawing/2014/main" val="20000"/>
                    </a:ext>
                  </a:extLst>
                </a:gridCol>
                <a:gridCol w="627797">
                  <a:extLst>
                    <a:ext uri="{9D8B030D-6E8A-4147-A177-3AD203B41FA5}">
                      <a16:colId xmlns:a16="http://schemas.microsoft.com/office/drawing/2014/main" val="20001"/>
                    </a:ext>
                  </a:extLst>
                </a:gridCol>
                <a:gridCol w="627797">
                  <a:extLst>
                    <a:ext uri="{9D8B030D-6E8A-4147-A177-3AD203B41FA5}">
                      <a16:colId xmlns:a16="http://schemas.microsoft.com/office/drawing/2014/main" val="20002"/>
                    </a:ext>
                  </a:extLst>
                </a:gridCol>
                <a:gridCol w="627797">
                  <a:extLst>
                    <a:ext uri="{9D8B030D-6E8A-4147-A177-3AD203B41FA5}">
                      <a16:colId xmlns:a16="http://schemas.microsoft.com/office/drawing/2014/main" val="20003"/>
                    </a:ext>
                  </a:extLst>
                </a:gridCol>
                <a:gridCol w="627797">
                  <a:extLst>
                    <a:ext uri="{9D8B030D-6E8A-4147-A177-3AD203B41FA5}">
                      <a16:colId xmlns:a16="http://schemas.microsoft.com/office/drawing/2014/main" val="20004"/>
                    </a:ext>
                  </a:extLst>
                </a:gridCol>
                <a:gridCol w="627797">
                  <a:extLst>
                    <a:ext uri="{9D8B030D-6E8A-4147-A177-3AD203B41FA5}">
                      <a16:colId xmlns:a16="http://schemas.microsoft.com/office/drawing/2014/main" val="20005"/>
                    </a:ext>
                  </a:extLst>
                </a:gridCol>
              </a:tblGrid>
              <a:tr h="165847">
                <a:tc>
                  <a:txBody>
                    <a:bodyPr/>
                    <a:lstStyle/>
                    <a:p>
                      <a:pPr algn="l" fontAlgn="b"/>
                      <a:r>
                        <a:rPr lang="en-US" sz="1200" b="0" i="0" u="none" strike="noStrike" dirty="0">
                          <a:solidFill>
                            <a:srgbClr val="FFFFFF"/>
                          </a:solidFill>
                          <a:latin typeface="Arial" pitchFamily="34" charset="0"/>
                          <a:cs typeface="Arial"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1" i="0" u="none" strike="noStrike">
                          <a:solidFill>
                            <a:srgbClr val="FFFFFF"/>
                          </a:solidFill>
                          <a:latin typeface="Arial" pitchFamily="34" charset="0"/>
                          <a:cs typeface="Arial" pitchFamily="34" charset="0"/>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1" i="0" u="none" strike="noStrike">
                          <a:solidFill>
                            <a:srgbClr val="FFFFFF"/>
                          </a:solidFill>
                          <a:latin typeface="Arial" pitchFamily="34" charset="0"/>
                          <a:cs typeface="Arial" pitchFamily="34" charset="0"/>
                        </a:rPr>
                        <a:t>2016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1" i="0" u="none" strike="noStrike">
                          <a:solidFill>
                            <a:srgbClr val="FFFFFF"/>
                          </a:solidFill>
                          <a:latin typeface="Arial" pitchFamily="34" charset="0"/>
                          <a:cs typeface="Arial" pitchFamily="34" charset="0"/>
                        </a:rPr>
                        <a:t>2017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1" i="0" u="none" strike="noStrike">
                          <a:solidFill>
                            <a:srgbClr val="FFFFFF"/>
                          </a:solidFill>
                          <a:latin typeface="Arial" pitchFamily="34" charset="0"/>
                          <a:cs typeface="Arial" pitchFamily="34" charset="0"/>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en-US" sz="1200" b="1" i="0" u="none" strike="noStrike">
                          <a:solidFill>
                            <a:srgbClr val="FFFFFF"/>
                          </a:solidFill>
                          <a:latin typeface="Arial" pitchFamily="34" charset="0"/>
                          <a:cs typeface="Arial" pitchFamily="34" charset="0"/>
                        </a:rPr>
                        <a:t>2019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165847">
                <a:tc>
                  <a:txBody>
                    <a:bodyPr/>
                    <a:lstStyle/>
                    <a:p>
                      <a:pPr algn="l" fontAlgn="b"/>
                      <a:r>
                        <a:rPr lang="mk-MK" sz="1200" b="0" i="0" u="none" strike="noStrike" dirty="0">
                          <a:solidFill>
                            <a:srgbClr val="000000"/>
                          </a:solidFill>
                          <a:latin typeface="Arial" pitchFamily="34" charset="0"/>
                          <a:cs typeface="Arial" pitchFamily="34" charset="0"/>
                        </a:rPr>
                        <a:t>РА </a:t>
                      </a:r>
                      <a:r>
                        <a:rPr lang="mk-MK" sz="1200" b="0" i="0" u="none" strike="noStrike" dirty="0" err="1">
                          <a:solidFill>
                            <a:srgbClr val="000000"/>
                          </a:solidFill>
                          <a:latin typeface="Arial" pitchFamily="34" charset="0"/>
                          <a:cs typeface="Arial" pitchFamily="34" charset="0"/>
                        </a:rPr>
                        <a:t>Арачина</a:t>
                      </a:r>
                      <a:endParaRPr lang="mk-MK" sz="1200" b="0"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0.24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-0.54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0.30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-0.22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65847">
                <a:tc>
                  <a:txBody>
                    <a:bodyPr/>
                    <a:lstStyle/>
                    <a:p>
                      <a:pPr algn="l" fontAlgn="b"/>
                      <a:r>
                        <a:rPr lang="mk-MK" sz="1200" b="0" i="0" u="none" strike="noStrike" dirty="0">
                          <a:solidFill>
                            <a:srgbClr val="000000"/>
                          </a:solidFill>
                          <a:latin typeface="Arial" pitchFamily="34" charset="0"/>
                          <a:cs typeface="Arial" pitchFamily="34" charset="0"/>
                        </a:rPr>
                        <a:t>РА Буба Мара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0.67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0.29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0.64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65847">
                <a:tc>
                  <a:txBody>
                    <a:bodyPr/>
                    <a:lstStyle/>
                    <a:p>
                      <a:pPr algn="l" fontAlgn="b"/>
                      <a:r>
                        <a:rPr lang="mk-MK" sz="1200" b="0" i="0" u="none" strike="noStrike" dirty="0">
                          <a:solidFill>
                            <a:srgbClr val="000000"/>
                          </a:solidFill>
                          <a:latin typeface="Arial" pitchFamily="34" charset="0"/>
                          <a:cs typeface="Arial" pitchFamily="34" charset="0"/>
                        </a:rPr>
                        <a:t>РА Ват</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-1.46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-1.09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1.09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-1.13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165847">
                <a:tc>
                  <a:txBody>
                    <a:bodyPr/>
                    <a:lstStyle/>
                    <a:p>
                      <a:pPr algn="l" fontAlgn="b"/>
                      <a:r>
                        <a:rPr lang="mk-MK" sz="1200" b="0" i="0" u="none" strike="noStrike">
                          <a:solidFill>
                            <a:srgbClr val="000000"/>
                          </a:solidFill>
                          <a:latin typeface="Arial" pitchFamily="34" charset="0"/>
                          <a:cs typeface="Arial" pitchFamily="34" charset="0"/>
                        </a:rPr>
                        <a:t>РА Зона М-1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0.43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-0.26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-0.20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165847">
                <a:tc>
                  <a:txBody>
                    <a:bodyPr/>
                    <a:lstStyle/>
                    <a:p>
                      <a:pPr algn="l" fontAlgn="b"/>
                      <a:r>
                        <a:rPr lang="mk-MK" sz="1200" b="0" i="0" u="none" strike="noStrike">
                          <a:solidFill>
                            <a:srgbClr val="000000"/>
                          </a:solidFill>
                          <a:latin typeface="Arial" pitchFamily="34" charset="0"/>
                          <a:cs typeface="Arial" pitchFamily="34" charset="0"/>
                        </a:rPr>
                        <a:t>РА Урбан</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1.65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0.45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-0.42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5"/>
                  </a:ext>
                </a:extLst>
              </a:tr>
              <a:tr h="165847">
                <a:tc>
                  <a:txBody>
                    <a:bodyPr/>
                    <a:lstStyle/>
                    <a:p>
                      <a:pPr algn="l" fontAlgn="b"/>
                      <a:r>
                        <a:rPr lang="mk-MK" sz="1200" b="0" i="0" u="none" strike="noStrike">
                          <a:solidFill>
                            <a:srgbClr val="000000"/>
                          </a:solidFill>
                          <a:latin typeface="Arial" pitchFamily="34" charset="0"/>
                          <a:cs typeface="Arial" pitchFamily="34" charset="0"/>
                        </a:rPr>
                        <a:t>РА Клуб ФМ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1.44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0.20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6"/>
                  </a:ext>
                </a:extLst>
              </a:tr>
              <a:tr h="165847">
                <a:tc>
                  <a:txBody>
                    <a:bodyPr/>
                    <a:lstStyle/>
                    <a:p>
                      <a:pPr algn="l" fontAlgn="b"/>
                      <a:r>
                        <a:rPr lang="mk-MK" sz="1200" b="0" i="0" u="none" strike="noStrike">
                          <a:solidFill>
                            <a:srgbClr val="000000"/>
                          </a:solidFill>
                          <a:latin typeface="Arial" pitchFamily="34" charset="0"/>
                          <a:cs typeface="Arial" pitchFamily="34" charset="0"/>
                        </a:rPr>
                        <a:t>РА Лајф ФМ</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0.14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0.47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65847">
                <a:tc>
                  <a:txBody>
                    <a:bodyPr/>
                    <a:lstStyle/>
                    <a:p>
                      <a:pPr algn="l" fontAlgn="b"/>
                      <a:r>
                        <a:rPr lang="mk-MK" sz="1200" b="0" i="0" u="none" strike="noStrike">
                          <a:solidFill>
                            <a:srgbClr val="000000"/>
                          </a:solidFill>
                          <a:latin typeface="Arial" pitchFamily="34" charset="0"/>
                          <a:cs typeface="Arial" pitchFamily="34" charset="0"/>
                        </a:rPr>
                        <a:t>РА Роса АБ</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-1.10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65847">
                <a:tc>
                  <a:txBody>
                    <a:bodyPr/>
                    <a:lstStyle/>
                    <a:p>
                      <a:pPr algn="l" fontAlgn="b"/>
                      <a:r>
                        <a:rPr lang="mk-MK" sz="1200" b="0" i="0" u="none" strike="noStrike">
                          <a:solidFill>
                            <a:srgbClr val="000000"/>
                          </a:solidFill>
                          <a:latin typeface="Arial" pitchFamily="34" charset="0"/>
                          <a:cs typeface="Arial" pitchFamily="34" charset="0"/>
                        </a:rPr>
                        <a:t>РА РФМ</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-0.51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-0.43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-1.29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9"/>
                  </a:ext>
                </a:extLst>
              </a:tr>
              <a:tr h="165847">
                <a:tc>
                  <a:txBody>
                    <a:bodyPr/>
                    <a:lstStyle/>
                    <a:p>
                      <a:pPr algn="l" fontAlgn="b"/>
                      <a:r>
                        <a:rPr lang="mk-MK" sz="1200" b="0" i="0" u="none" strike="noStrike">
                          <a:solidFill>
                            <a:srgbClr val="000000"/>
                          </a:solidFill>
                          <a:latin typeface="Arial" pitchFamily="34" charset="0"/>
                          <a:cs typeface="Arial" pitchFamily="34" charset="0"/>
                        </a:rPr>
                        <a:t>РА Сити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0"/>
                  </a:ext>
                </a:extLst>
              </a:tr>
              <a:tr h="165847">
                <a:tc>
                  <a:txBody>
                    <a:bodyPr/>
                    <a:lstStyle/>
                    <a:p>
                      <a:pPr algn="l" fontAlgn="b"/>
                      <a:r>
                        <a:rPr lang="mk-MK" sz="1200" b="0" i="0" u="none" strike="noStrike">
                          <a:solidFill>
                            <a:srgbClr val="000000"/>
                          </a:solidFill>
                          <a:latin typeface="Arial" pitchFamily="34" charset="0"/>
                          <a:cs typeface="Arial" pitchFamily="34" charset="0"/>
                        </a:rPr>
                        <a:t>РА Скај</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0.97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0.91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1"/>
                  </a:ext>
                </a:extLst>
              </a:tr>
              <a:tr h="165847">
                <a:tc>
                  <a:txBody>
                    <a:bodyPr/>
                    <a:lstStyle/>
                    <a:p>
                      <a:pPr algn="l" fontAlgn="b"/>
                      <a:r>
                        <a:rPr lang="mk-MK" sz="1200" b="0" i="0" u="none" strike="noStrike">
                          <a:solidFill>
                            <a:srgbClr val="000000"/>
                          </a:solidFill>
                          <a:latin typeface="Arial" pitchFamily="34" charset="0"/>
                          <a:cs typeface="Arial" pitchFamily="34" charset="0"/>
                        </a:rPr>
                        <a:t>РА Хит</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-1.19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-1.77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1.03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-0.02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2"/>
                  </a:ext>
                </a:extLst>
              </a:tr>
              <a:tr h="165847">
                <a:tc>
                  <a:txBody>
                    <a:bodyPr/>
                    <a:lstStyle/>
                    <a:p>
                      <a:pPr algn="l" fontAlgn="b"/>
                      <a:r>
                        <a:rPr lang="ru-RU" sz="1200" b="0" i="0" u="none" strike="noStrike">
                          <a:solidFill>
                            <a:srgbClr val="000000"/>
                          </a:solidFill>
                          <a:latin typeface="Arial" pitchFamily="34" charset="0"/>
                          <a:cs typeface="Arial" pitchFamily="34" charset="0"/>
                        </a:rPr>
                        <a:t>РА Спортско радио 90.3 ФМ</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-0.41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-0.38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0.25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0.30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0.45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3"/>
                  </a:ext>
                </a:extLst>
              </a:tr>
              <a:tr h="165847">
                <a:tc>
                  <a:txBody>
                    <a:bodyPr/>
                    <a:lstStyle/>
                    <a:p>
                      <a:pPr algn="l" fontAlgn="b"/>
                      <a:r>
                        <a:rPr lang="mk-MK" sz="1200" b="0" i="0" u="none" strike="noStrike">
                          <a:solidFill>
                            <a:srgbClr val="000000"/>
                          </a:solidFill>
                          <a:latin typeface="Arial" pitchFamily="34" charset="0"/>
                          <a:cs typeface="Arial" pitchFamily="34" charset="0"/>
                        </a:rPr>
                        <a:t>РА Капитол</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4"/>
                  </a:ext>
                </a:extLst>
              </a:tr>
              <a:tr h="165847">
                <a:tc>
                  <a:txBody>
                    <a:bodyPr/>
                    <a:lstStyle/>
                    <a:p>
                      <a:pPr algn="l" fontAlgn="b"/>
                      <a:r>
                        <a:rPr lang="mk-MK" sz="1200" b="0" i="0" u="none" strike="noStrike">
                          <a:solidFill>
                            <a:srgbClr val="000000"/>
                          </a:solidFill>
                          <a:latin typeface="Arial" pitchFamily="34" charset="0"/>
                          <a:cs typeface="Arial" pitchFamily="34" charset="0"/>
                        </a:rPr>
                        <a:t>РА Фортуна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0.29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-0.65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-0.15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5"/>
                  </a:ext>
                </a:extLst>
              </a:tr>
              <a:tr h="165847">
                <a:tc>
                  <a:txBody>
                    <a:bodyPr/>
                    <a:lstStyle/>
                    <a:p>
                      <a:pPr algn="l" fontAlgn="b"/>
                      <a:r>
                        <a:rPr lang="mk-MK" sz="1200" b="0" i="0" u="none" strike="noStrike">
                          <a:solidFill>
                            <a:srgbClr val="000000"/>
                          </a:solidFill>
                          <a:latin typeface="Arial" pitchFamily="34" charset="0"/>
                          <a:cs typeface="Arial" pitchFamily="34" charset="0"/>
                        </a:rPr>
                        <a:t>РА Џез ФМ</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0.13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-0.44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-0.12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6"/>
                  </a:ext>
                </a:extLst>
              </a:tr>
            </a:tbl>
          </a:graphicData>
        </a:graphic>
      </p:graphicFrame>
      <p:sp>
        <p:nvSpPr>
          <p:cNvPr id="10" name="Rectangle 9"/>
          <p:cNvSpPr/>
          <p:nvPr/>
        </p:nvSpPr>
        <p:spPr>
          <a:xfrm>
            <a:off x="5942012" y="1600200"/>
            <a:ext cx="5715000" cy="612155"/>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Со загуба работеле осум радиостаници. Загубата на РА РФМ била највисока (1,29 милиони денари). </a:t>
            </a:r>
            <a:endParaRPr lang="en-US" sz="1200" dirty="0">
              <a:latin typeface="Arial" pitchFamily="34" charset="0"/>
              <a:cs typeface="Arial" pitchFamily="34" charset="0"/>
            </a:endParaRPr>
          </a:p>
        </p:txBody>
      </p:sp>
      <p:sp>
        <p:nvSpPr>
          <p:cNvPr id="11" name="Rectangle 10"/>
          <p:cNvSpPr/>
          <p:nvPr/>
        </p:nvSpPr>
        <p:spPr>
          <a:xfrm>
            <a:off x="5942012" y="2286000"/>
            <a:ext cx="5715000" cy="923330"/>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Просечниот број на вработени во 2019 година се намалил за две лица. Најмногу вработени имало во Спортско радио 90.3 ФМ и РА Буба Мара, по шест лица.</a:t>
            </a:r>
            <a:endParaRPr lang="en-US" sz="1200" dirty="0">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3847045778"/>
              </p:ext>
            </p:extLst>
          </p:nvPr>
        </p:nvGraphicFramePr>
        <p:xfrm>
          <a:off x="6119004" y="3825178"/>
          <a:ext cx="5410198" cy="2106930"/>
        </p:xfrm>
        <a:graphic>
          <a:graphicData uri="http://schemas.openxmlformats.org/drawingml/2006/table">
            <a:tbl>
              <a:tblPr/>
              <a:tblGrid>
                <a:gridCol w="1412682">
                  <a:extLst>
                    <a:ext uri="{9D8B030D-6E8A-4147-A177-3AD203B41FA5}">
                      <a16:colId xmlns:a16="http://schemas.microsoft.com/office/drawing/2014/main" val="20000"/>
                    </a:ext>
                  </a:extLst>
                </a:gridCol>
                <a:gridCol w="568518">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609598">
                  <a:extLst>
                    <a:ext uri="{9D8B030D-6E8A-4147-A177-3AD203B41FA5}">
                      <a16:colId xmlns:a16="http://schemas.microsoft.com/office/drawing/2014/main" val="20005"/>
                    </a:ext>
                  </a:extLst>
                </a:gridCol>
              </a:tblGrid>
              <a:tr h="192405">
                <a:tc>
                  <a:txBody>
                    <a:bodyPr/>
                    <a:lstStyle/>
                    <a:p>
                      <a:pPr algn="l" fontAlgn="b"/>
                      <a:r>
                        <a:rPr lang="en-US" sz="1200" b="0" i="0" u="none" strike="noStrike" dirty="0">
                          <a:solidFill>
                            <a:srgbClr val="FFFFFF"/>
                          </a:solidFill>
                          <a:latin typeface="Arial" pitchFamily="34" charset="0"/>
                          <a:cs typeface="Arial" pitchFamily="34" charset="0"/>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en-US" sz="1200" b="0" i="0" u="none" strike="noStrike" dirty="0">
                          <a:solidFill>
                            <a:srgbClr val="FFFFFF"/>
                          </a:solidFill>
                          <a:latin typeface="Arial" pitchFamily="34" charset="0"/>
                          <a:cs typeface="Arial" pitchFamily="34" charset="0"/>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en-US" sz="1200" b="0" i="0" u="none" strike="noStrike" dirty="0">
                          <a:solidFill>
                            <a:srgbClr val="FFFFFF"/>
                          </a:solidFill>
                          <a:latin typeface="Arial" pitchFamily="34" charset="0"/>
                          <a:cs typeface="Arial" pitchFamily="34" charset="0"/>
                        </a:rPr>
                        <a:t>2019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l" fontAlgn="b"/>
                      <a:r>
                        <a:rPr lang="en-US" sz="1200" b="0" i="0" u="none" strike="noStrike" dirty="0">
                          <a:solidFill>
                            <a:srgbClr val="FFFFFF"/>
                          </a:solidFill>
                          <a:latin typeface="Arial" pitchFamily="34" charset="0"/>
                          <a:cs typeface="Arial"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en-US" sz="1200" b="0" i="0" u="none" strike="noStrike" dirty="0">
                          <a:solidFill>
                            <a:srgbClr val="FFFFFF"/>
                          </a:solidFill>
                          <a:latin typeface="Arial" pitchFamily="34" charset="0"/>
                          <a:cs typeface="Arial" pitchFamily="34" charset="0"/>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ctr" fontAlgn="b"/>
                      <a:r>
                        <a:rPr lang="en-US" sz="1200" b="0" i="0" u="none" strike="noStrike" dirty="0">
                          <a:solidFill>
                            <a:srgbClr val="FFFFFF"/>
                          </a:solidFill>
                          <a:latin typeface="Arial" pitchFamily="34" charset="0"/>
                          <a:cs typeface="Arial" pitchFamily="34" charset="0"/>
                        </a:rPr>
                        <a:t>2019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190500">
                <a:tc>
                  <a:txBody>
                    <a:bodyPr/>
                    <a:lstStyle/>
                    <a:p>
                      <a:pPr algn="l" fontAlgn="b"/>
                      <a:r>
                        <a:rPr lang="mk-MK" sz="1200" b="0" i="0" u="none" strike="noStrike" dirty="0">
                          <a:solidFill>
                            <a:srgbClr val="000000"/>
                          </a:solidFill>
                          <a:latin typeface="Arial" pitchFamily="34" charset="0"/>
                          <a:cs typeface="Arial" pitchFamily="34" charset="0"/>
                        </a:rPr>
                        <a:t>РА </a:t>
                      </a:r>
                      <a:r>
                        <a:rPr lang="mk-MK" sz="1200" b="0" i="0" u="none" strike="noStrike" dirty="0" err="1">
                          <a:solidFill>
                            <a:srgbClr val="000000"/>
                          </a:solidFill>
                          <a:latin typeface="Arial" pitchFamily="34" charset="0"/>
                          <a:cs typeface="Arial" pitchFamily="34" charset="0"/>
                        </a:rPr>
                        <a:t>Арачина</a:t>
                      </a:r>
                      <a:endParaRPr lang="mk-MK" sz="1200" b="0" i="0" u="none" strike="noStrike" dirty="0">
                        <a:solidFill>
                          <a:srgbClr val="000000"/>
                        </a:solidFill>
                        <a:latin typeface="Arial" pitchFamily="34" charset="0"/>
                        <a:cs typeface="Arial"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dirty="0">
                          <a:solidFill>
                            <a:srgbClr val="000000"/>
                          </a:solidFill>
                          <a:latin typeface="Arial" pitchFamily="34" charset="0"/>
                          <a:cs typeface="Arial" pitchFamily="34" charset="0"/>
                        </a:rPr>
                        <a:t>РА Сити</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5</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90500">
                <a:tc>
                  <a:txBody>
                    <a:bodyPr/>
                    <a:lstStyle/>
                    <a:p>
                      <a:pPr algn="l" fontAlgn="b"/>
                      <a:r>
                        <a:rPr lang="mk-MK" sz="1200" b="0" i="0" u="none" strike="noStrike" dirty="0">
                          <a:solidFill>
                            <a:srgbClr val="000000"/>
                          </a:solidFill>
                          <a:latin typeface="Arial" pitchFamily="34" charset="0"/>
                          <a:cs typeface="Arial" pitchFamily="34" charset="0"/>
                        </a:rPr>
                        <a:t>РА Буба Мара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6</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6</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dirty="0">
                          <a:solidFill>
                            <a:srgbClr val="000000"/>
                          </a:solidFill>
                          <a:latin typeface="Arial" pitchFamily="34" charset="0"/>
                          <a:cs typeface="Arial" pitchFamily="34" charset="0"/>
                        </a:rPr>
                        <a:t>РА Скај</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6</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90500">
                <a:tc>
                  <a:txBody>
                    <a:bodyPr/>
                    <a:lstStyle/>
                    <a:p>
                      <a:pPr algn="l" fontAlgn="b"/>
                      <a:r>
                        <a:rPr lang="mk-MK" sz="1200" b="0" i="0" u="none" strike="noStrike" dirty="0">
                          <a:solidFill>
                            <a:srgbClr val="000000"/>
                          </a:solidFill>
                          <a:latin typeface="Arial" pitchFamily="34" charset="0"/>
                          <a:cs typeface="Arial" pitchFamily="34" charset="0"/>
                        </a:rPr>
                        <a:t>РА Ват</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2</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3</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dirty="0">
                          <a:solidFill>
                            <a:srgbClr val="000000"/>
                          </a:solidFill>
                          <a:latin typeface="Arial" pitchFamily="34" charset="0"/>
                          <a:cs typeface="Arial" pitchFamily="34" charset="0"/>
                        </a:rPr>
                        <a:t> РА Хит</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323850">
                <a:tc>
                  <a:txBody>
                    <a:bodyPr/>
                    <a:lstStyle/>
                    <a:p>
                      <a:pPr algn="l" fontAlgn="b"/>
                      <a:r>
                        <a:rPr lang="mk-MK" sz="1200" b="0" i="0" u="none" strike="noStrike">
                          <a:solidFill>
                            <a:srgbClr val="000000"/>
                          </a:solidFill>
                          <a:latin typeface="Arial" pitchFamily="34" charset="0"/>
                          <a:cs typeface="Arial" pitchFamily="34" charset="0"/>
                        </a:rPr>
                        <a:t>РА Зона М-1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l" fontAlgn="b"/>
                      <a:r>
                        <a:rPr lang="ru-RU" sz="1200" b="0" i="0" u="none" strike="noStrike" dirty="0">
                          <a:solidFill>
                            <a:srgbClr val="000000"/>
                          </a:solidFill>
                          <a:latin typeface="Arial" pitchFamily="34" charset="0"/>
                          <a:cs typeface="Arial" pitchFamily="34" charset="0"/>
                        </a:rPr>
                        <a:t>РА Спортско радио 90.3 ФМ</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6</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190500">
                <a:tc>
                  <a:txBody>
                    <a:bodyPr/>
                    <a:lstStyle/>
                    <a:p>
                      <a:pPr algn="l" fontAlgn="b"/>
                      <a:r>
                        <a:rPr lang="mk-MK" sz="1200" b="0" i="0" u="none" strike="noStrike">
                          <a:solidFill>
                            <a:srgbClr val="000000"/>
                          </a:solidFill>
                          <a:latin typeface="Arial" pitchFamily="34" charset="0"/>
                          <a:cs typeface="Arial" pitchFamily="34" charset="0"/>
                        </a:rPr>
                        <a:t>РА Урбан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3</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2</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a:solidFill>
                            <a:srgbClr val="000000"/>
                          </a:solidFill>
                          <a:latin typeface="Arial" pitchFamily="34" charset="0"/>
                          <a:cs typeface="Arial" pitchFamily="34" charset="0"/>
                        </a:rPr>
                        <a:t>РА Капитол </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2</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5"/>
                  </a:ext>
                </a:extLst>
              </a:tr>
              <a:tr h="190500">
                <a:tc>
                  <a:txBody>
                    <a:bodyPr/>
                    <a:lstStyle/>
                    <a:p>
                      <a:pPr algn="l" fontAlgn="b"/>
                      <a:r>
                        <a:rPr lang="mk-MK" sz="1200" b="0" i="0" u="none" strike="noStrike">
                          <a:solidFill>
                            <a:srgbClr val="000000"/>
                          </a:solidFill>
                          <a:latin typeface="Arial" pitchFamily="34" charset="0"/>
                          <a:cs typeface="Arial" pitchFamily="34" charset="0"/>
                        </a:rPr>
                        <a:t>РА Клуб ФМ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5</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5</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a:solidFill>
                            <a:srgbClr val="000000"/>
                          </a:solidFill>
                          <a:latin typeface="Arial" pitchFamily="34" charset="0"/>
                          <a:cs typeface="Arial" pitchFamily="34" charset="0"/>
                        </a:rPr>
                        <a:t>РА Фортуна</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5</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6"/>
                  </a:ext>
                </a:extLst>
              </a:tr>
              <a:tr h="190500">
                <a:tc>
                  <a:txBody>
                    <a:bodyPr/>
                    <a:lstStyle/>
                    <a:p>
                      <a:pPr algn="l" fontAlgn="b"/>
                      <a:r>
                        <a:rPr lang="mk-MK" sz="1200" b="0" i="0" u="none" strike="noStrike">
                          <a:solidFill>
                            <a:srgbClr val="000000"/>
                          </a:solidFill>
                          <a:latin typeface="Arial" pitchFamily="34" charset="0"/>
                          <a:cs typeface="Arial" pitchFamily="34" charset="0"/>
                        </a:rPr>
                        <a:t>РА Лајф ФМ</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4</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4</a:t>
                      </a:r>
                    </a:p>
                  </a:txBody>
                  <a:tcPr marL="9525" marR="9525" marT="9525" marB="0" anchor="b">
                    <a:lnL>
                      <a:noFill/>
                    </a:lnL>
                    <a:lnR>
                      <a:noFill/>
                    </a:lnR>
                    <a:lnT>
                      <a:noFill/>
                    </a:lnT>
                    <a:lnB>
                      <a:noFill/>
                    </a:lnB>
                    <a:solidFill>
                      <a:schemeClr val="bg2"/>
                    </a:solidFill>
                  </a:tcPr>
                </a:tc>
                <a:tc>
                  <a:txBody>
                    <a:bodyPr/>
                    <a:lstStyle/>
                    <a:p>
                      <a:pPr algn="l" fontAlgn="b"/>
                      <a:r>
                        <a:rPr lang="mk-MK" sz="1200" b="0" i="0" u="none" strike="noStrike" dirty="0">
                          <a:solidFill>
                            <a:srgbClr val="000000"/>
                          </a:solidFill>
                          <a:latin typeface="Arial" pitchFamily="34" charset="0"/>
                          <a:cs typeface="Arial" pitchFamily="34" charset="0"/>
                        </a:rPr>
                        <a:t>РА Џез ФМ</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1</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90500">
                <a:tc>
                  <a:txBody>
                    <a:bodyPr/>
                    <a:lstStyle/>
                    <a:p>
                      <a:pPr algn="l" fontAlgn="b"/>
                      <a:r>
                        <a:rPr lang="mk-MK" sz="1200" b="0" i="0" u="none" strike="noStrike">
                          <a:solidFill>
                            <a:srgbClr val="000000"/>
                          </a:solidFill>
                          <a:latin typeface="Arial" pitchFamily="34" charset="0"/>
                          <a:cs typeface="Arial" pitchFamily="34" charset="0"/>
                        </a:rPr>
                        <a:t>РА Роса АБ</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pitchFamily="34" charset="0"/>
                          <a:cs typeface="Arial" pitchFamily="34" charset="0"/>
                        </a:rPr>
                        <a:t>3</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dirty="0">
                          <a:solidFill>
                            <a:srgbClr val="000000"/>
                          </a:solidFill>
                          <a:latin typeface="Arial" pitchFamily="34" charset="0"/>
                          <a:cs typeface="Arial" pitchFamily="34" charset="0"/>
                        </a:rPr>
                        <a:t>4</a:t>
                      </a:r>
                    </a:p>
                  </a:txBody>
                  <a:tcPr marL="9525" marR="9525" marT="9525" marB="0" anchor="b">
                    <a:lnL>
                      <a:noFill/>
                    </a:lnL>
                    <a:lnR>
                      <a:noFill/>
                    </a:lnR>
                    <a:lnT>
                      <a:noFill/>
                    </a:lnT>
                    <a:lnB>
                      <a:noFill/>
                    </a:lnB>
                    <a:solidFill>
                      <a:schemeClr val="bg2"/>
                    </a:solidFill>
                  </a:tcPr>
                </a:tc>
                <a:tc>
                  <a:txBody>
                    <a:bodyPr/>
                    <a:lstStyle/>
                    <a:p>
                      <a:pPr algn="l" fontAlgn="b"/>
                      <a:endParaRPr lang="mk-MK" sz="12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ctr" fontAlgn="b"/>
                      <a:endParaRPr lang="en-US" sz="1200" b="0" i="0" u="none" strike="noStrike" dirty="0">
                        <a:solidFill>
                          <a:schemeClr val="tx1"/>
                        </a:solidFill>
                        <a:latin typeface="Arial" pitchFamily="34" charset="0"/>
                        <a:cs typeface="Arial" pitchFamily="34" charset="0"/>
                      </a:endParaRPr>
                    </a:p>
                  </a:txBody>
                  <a:tcPr marL="9525" marR="9525" marT="9525" marB="0" anchor="b">
                    <a:lnL>
                      <a:noFill/>
                    </a:lnL>
                    <a:lnR>
                      <a:noFill/>
                    </a:lnR>
                    <a:lnT>
                      <a:noFill/>
                    </a:lnT>
                    <a:lnB>
                      <a:noFill/>
                    </a:lnB>
                    <a:solidFill>
                      <a:schemeClr val="bg2"/>
                    </a:solidFill>
                  </a:tcPr>
                </a:tc>
                <a:tc>
                  <a:txBody>
                    <a:bodyPr/>
                    <a:lstStyle/>
                    <a:p>
                      <a:pPr algn="ctr" fontAlgn="b"/>
                      <a:endParaRPr lang="en-US" sz="1200" b="0" i="0" u="none" strike="noStrike" dirty="0">
                        <a:solidFill>
                          <a:schemeClr val="tx1"/>
                        </a:solidFill>
                        <a:latin typeface="Arial" pitchFamily="34" charset="0"/>
                        <a:cs typeface="Arial"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90500">
                <a:tc>
                  <a:txBody>
                    <a:bodyPr/>
                    <a:lstStyle/>
                    <a:p>
                      <a:pPr algn="l" fontAlgn="b"/>
                      <a:r>
                        <a:rPr lang="mk-MK" sz="1200" b="0" i="0" u="none" strike="noStrike">
                          <a:solidFill>
                            <a:srgbClr val="000000"/>
                          </a:solidFill>
                          <a:latin typeface="Arial" pitchFamily="34" charset="0"/>
                          <a:cs typeface="Arial" pitchFamily="34" charset="0"/>
                        </a:rPr>
                        <a:t>РА РФМ</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mk-MK" sz="1200" b="0" i="0" u="none" strike="noStrike" dirty="0" err="1">
                          <a:solidFill>
                            <a:srgbClr val="000000"/>
                          </a:solidFill>
                          <a:latin typeface="Arial" pitchFamily="34" charset="0"/>
                          <a:cs typeface="Arial" pitchFamily="34" charset="0"/>
                        </a:rPr>
                        <a:t>н.п</a:t>
                      </a:r>
                      <a:endParaRPr lang="mk-MK"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mk-MK" sz="1200" b="0" i="0" u="none" strike="noStrike" dirty="0" err="1">
                          <a:solidFill>
                            <a:srgbClr val="000000"/>
                          </a:solidFill>
                          <a:latin typeface="Arial" pitchFamily="34" charset="0"/>
                          <a:cs typeface="Arial" pitchFamily="34" charset="0"/>
                        </a:rPr>
                        <a:t>н.п</a:t>
                      </a:r>
                      <a:endParaRPr lang="mk-MK" sz="1200" b="0" i="0" u="none" strike="noStrike" dirty="0">
                        <a:solidFill>
                          <a:srgbClr val="000000"/>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l" fontAlgn="b"/>
                      <a:r>
                        <a:rPr lang="mk-MK" sz="1200" b="0" i="0" u="none" strike="noStrike" dirty="0">
                          <a:solidFill>
                            <a:srgbClr val="FFFFFF"/>
                          </a:solidFill>
                          <a:latin typeface="Arial" pitchFamily="34" charset="0"/>
                          <a:cs typeface="Arial" pitchFamily="34" charset="0"/>
                        </a:rPr>
                        <a:t>ВКУПНО</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mk-MK" sz="1200" b="0" i="0" u="none" strike="noStrike" dirty="0" smtClean="0">
                          <a:solidFill>
                            <a:srgbClr val="FFFFFF"/>
                          </a:solidFill>
                          <a:latin typeface="Arial" pitchFamily="34" charset="0"/>
                          <a:cs typeface="Arial" pitchFamily="34" charset="0"/>
                        </a:rPr>
                        <a:t>51</a:t>
                      </a:r>
                      <a:endParaRPr lang="en-US" sz="1200" b="0" i="0" u="none" strike="noStrike" dirty="0">
                        <a:solidFill>
                          <a:srgbClr val="FFFFFF"/>
                        </a:solidFill>
                        <a:latin typeface="Arial" pitchFamily="34" charset="0"/>
                        <a:cs typeface="Arial"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b"/>
                      <a:r>
                        <a:rPr lang="mk-MK" sz="1200" b="0" i="0" u="none" strike="noStrike" dirty="0" smtClean="0">
                          <a:solidFill>
                            <a:srgbClr val="FFFFFF"/>
                          </a:solidFill>
                          <a:latin typeface="Arial" pitchFamily="34" charset="0"/>
                          <a:cs typeface="Arial" pitchFamily="34" charset="0"/>
                        </a:rPr>
                        <a:t>49</a:t>
                      </a:r>
                      <a:endParaRPr lang="en-US" sz="1200" b="0" i="0" u="none" strike="noStrike" dirty="0">
                        <a:solidFill>
                          <a:srgbClr val="FFFFFF"/>
                        </a:solidFill>
                        <a:latin typeface="Arial" pitchFamily="34" charset="0"/>
                        <a:cs typeface="Arial"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9"/>
                  </a:ext>
                </a:extLst>
              </a:tr>
            </a:tbl>
          </a:graphicData>
        </a:graphic>
      </p:graphicFrame>
      <p:sp>
        <p:nvSpPr>
          <p:cNvPr id="13" name="Rectangle 12"/>
          <p:cNvSpPr/>
          <p:nvPr/>
        </p:nvSpPr>
        <p:spPr>
          <a:xfrm>
            <a:off x="362010" y="2024184"/>
            <a:ext cx="5257799" cy="400110"/>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Финансиски резултат од работењето на радиостаниците на регионално ниво во последните пет години</a:t>
            </a:r>
            <a:endParaRPr lang="en-US" sz="1000" b="1" dirty="0">
              <a:solidFill>
                <a:schemeClr val="accent1">
                  <a:lumMod val="75000"/>
                </a:schemeClr>
              </a:solidFill>
              <a:latin typeface="Arial" pitchFamily="34" charset="0"/>
              <a:cs typeface="Arial" pitchFamily="34" charset="0"/>
            </a:endParaRPr>
          </a:p>
        </p:txBody>
      </p:sp>
      <p:sp>
        <p:nvSpPr>
          <p:cNvPr id="14" name="Rectangle 13"/>
          <p:cNvSpPr/>
          <p:nvPr/>
        </p:nvSpPr>
        <p:spPr>
          <a:xfrm>
            <a:off x="6299858" y="3365418"/>
            <a:ext cx="5105400" cy="400110"/>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Просечен број на вработени во редовен работен однос кај радиостаниците на регионално ниво</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49</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281519499"/>
              </p:ext>
            </p:extLst>
          </p:nvPr>
        </p:nvGraphicFramePr>
        <p:xfrm>
          <a:off x="645318" y="2048307"/>
          <a:ext cx="5333999" cy="3838575"/>
        </p:xfrm>
        <a:graphic>
          <a:graphicData uri="http://schemas.openxmlformats.org/drawingml/2006/table">
            <a:tbl>
              <a:tblPr/>
              <a:tblGrid>
                <a:gridCol w="3005070">
                  <a:extLst>
                    <a:ext uri="{9D8B030D-6E8A-4147-A177-3AD203B41FA5}">
                      <a16:colId xmlns:a16="http://schemas.microsoft.com/office/drawing/2014/main" val="20000"/>
                    </a:ext>
                  </a:extLst>
                </a:gridCol>
                <a:gridCol w="1126901">
                  <a:extLst>
                    <a:ext uri="{9D8B030D-6E8A-4147-A177-3AD203B41FA5}">
                      <a16:colId xmlns:a16="http://schemas.microsoft.com/office/drawing/2014/main" val="20001"/>
                    </a:ext>
                  </a:extLst>
                </a:gridCol>
                <a:gridCol w="1202028">
                  <a:extLst>
                    <a:ext uri="{9D8B030D-6E8A-4147-A177-3AD203B41FA5}">
                      <a16:colId xmlns:a16="http://schemas.microsoft.com/office/drawing/2014/main" val="20002"/>
                    </a:ext>
                  </a:extLst>
                </a:gridCol>
              </a:tblGrid>
              <a:tr h="178804">
                <a:tc>
                  <a:txBody>
                    <a:bodyPr/>
                    <a:lstStyle/>
                    <a:p>
                      <a:pPr algn="l" fontAlgn="b"/>
                      <a:r>
                        <a:rPr lang="en-US" sz="1200" b="0" i="0" u="none" strike="noStrike" dirty="0">
                          <a:solidFill>
                            <a:schemeClr val="accent1">
                              <a:lumMod val="75000"/>
                            </a:schemeClr>
                          </a:solidFill>
                          <a:latin typeface="Arial" pitchFamily="34" charset="0"/>
                          <a:cs typeface="Arial" pitchFamily="34" charset="0"/>
                        </a:rPr>
                        <a:t> </a:t>
                      </a:r>
                    </a:p>
                  </a:txBody>
                  <a:tcPr marL="9525" marR="9525" marT="9525" marB="0" anchor="b">
                    <a:lnL>
                      <a:noFill/>
                    </a:lnL>
                    <a:lnR>
                      <a:noFill/>
                    </a:lnR>
                    <a:lnT>
                      <a:noFill/>
                    </a:lnT>
                    <a:lnB>
                      <a:noFill/>
                    </a:lnB>
                    <a:solidFill>
                      <a:srgbClr val="376091"/>
                    </a:solidFill>
                  </a:tcPr>
                </a:tc>
                <a:tc>
                  <a:txBody>
                    <a:bodyPr/>
                    <a:lstStyle/>
                    <a:p>
                      <a:pPr algn="l" fontAlgn="b"/>
                      <a:r>
                        <a:rPr lang="en-US" sz="1200" b="0" i="0" u="none" strike="noStrike">
                          <a:solidFill>
                            <a:schemeClr val="accent1">
                              <a:lumMod val="75000"/>
                            </a:schemeClr>
                          </a:solidFill>
                          <a:latin typeface="Arial" pitchFamily="34" charset="0"/>
                          <a:cs typeface="Arial" pitchFamily="34" charset="0"/>
                        </a:rPr>
                        <a:t> </a:t>
                      </a:r>
                    </a:p>
                  </a:txBody>
                  <a:tcPr marL="9525" marR="9525" marT="9525" marB="0" anchor="b">
                    <a:lnL>
                      <a:noFill/>
                    </a:lnL>
                    <a:lnR>
                      <a:noFill/>
                    </a:lnR>
                    <a:lnT>
                      <a:noFill/>
                    </a:lnT>
                    <a:lnB>
                      <a:noFill/>
                    </a:lnB>
                    <a:solidFill>
                      <a:srgbClr val="376091"/>
                    </a:solidFill>
                  </a:tcPr>
                </a:tc>
                <a:tc>
                  <a:txBody>
                    <a:bodyPr/>
                    <a:lstStyle/>
                    <a:p>
                      <a:pPr algn="l" fontAlgn="b"/>
                      <a:r>
                        <a:rPr lang="en-US" sz="1200" b="0" i="0" u="none" strike="noStrike" dirty="0">
                          <a:solidFill>
                            <a:schemeClr val="accent1">
                              <a:lumMod val="75000"/>
                            </a:schemeClr>
                          </a:solidFill>
                          <a:latin typeface="Arial" pitchFamily="34" charset="0"/>
                          <a:cs typeface="Arial" pitchFamily="34" charset="0"/>
                        </a:rPr>
                        <a:t> </a:t>
                      </a:r>
                    </a:p>
                  </a:txBody>
                  <a:tcPr marL="9525" marR="9525" marT="9525" marB="0" anchor="b">
                    <a:lnL>
                      <a:noFill/>
                    </a:lnL>
                    <a:lnR>
                      <a:noFill/>
                    </a:lnR>
                    <a:lnT>
                      <a:noFill/>
                    </a:lnT>
                    <a:lnB>
                      <a:noFill/>
                    </a:lnB>
                    <a:solidFill>
                      <a:srgbClr val="376091"/>
                    </a:solidFill>
                  </a:tcPr>
                </a:tc>
                <a:extLst>
                  <a:ext uri="{0D108BD9-81ED-4DB2-BD59-A6C34878D82A}">
                    <a16:rowId xmlns:a16="http://schemas.microsoft.com/office/drawing/2014/main" val="10000"/>
                  </a:ext>
                </a:extLst>
              </a:tr>
              <a:tr h="362920">
                <a:tc>
                  <a:txBody>
                    <a:bodyPr/>
                    <a:lstStyle/>
                    <a:p>
                      <a:pPr algn="l" fontAlgn="b"/>
                      <a:r>
                        <a:rPr lang="mk-MK" sz="1200" b="0" i="0" u="none" strike="noStrike" dirty="0">
                          <a:solidFill>
                            <a:schemeClr val="accent1">
                              <a:lumMod val="75000"/>
                            </a:schemeClr>
                          </a:solidFill>
                          <a:latin typeface="Arial" pitchFamily="34" charset="0"/>
                          <a:cs typeface="Arial" pitchFamily="34" charset="0"/>
                        </a:rPr>
                        <a:t>Радиостаница</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mk-MK" sz="1200" b="0" i="0" u="none" strike="noStrike" dirty="0">
                          <a:solidFill>
                            <a:schemeClr val="accent1">
                              <a:lumMod val="75000"/>
                            </a:schemeClr>
                          </a:solidFill>
                          <a:latin typeface="Arial" pitchFamily="34" charset="0"/>
                          <a:cs typeface="Arial" pitchFamily="34" charset="0"/>
                        </a:rPr>
                        <a:t>Просечен дневен досег</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mk-MK" sz="1200" b="0" i="0" u="none" strike="noStrike" dirty="0">
                          <a:solidFill>
                            <a:schemeClr val="accent1">
                              <a:lumMod val="75000"/>
                            </a:schemeClr>
                          </a:solidFill>
                          <a:latin typeface="Arial" pitchFamily="34" charset="0"/>
                          <a:cs typeface="Arial" pitchFamily="34" charset="0"/>
                        </a:rPr>
                        <a:t>Просечен неделен досег</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178804">
                <a:tc>
                  <a:txBody>
                    <a:bodyPr/>
                    <a:lstStyle/>
                    <a:p>
                      <a:pPr algn="l" fontAlgn="b"/>
                      <a:r>
                        <a:rPr lang="mk-MK" sz="1200" b="0" i="0" u="none" strike="noStrike" dirty="0">
                          <a:solidFill>
                            <a:srgbClr val="000000"/>
                          </a:solidFill>
                          <a:latin typeface="Arial" pitchFamily="34" charset="0"/>
                          <a:cs typeface="Arial" pitchFamily="34" charset="0"/>
                        </a:rPr>
                        <a:t>РА Буба Мара</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6.10%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12.70%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2"/>
                    </a:solidFill>
                  </a:tcPr>
                </a:tc>
                <a:extLst>
                  <a:ext uri="{0D108BD9-81ED-4DB2-BD59-A6C34878D82A}">
                    <a16:rowId xmlns:a16="http://schemas.microsoft.com/office/drawing/2014/main" val="10002"/>
                  </a:ext>
                </a:extLst>
              </a:tr>
              <a:tr h="178804">
                <a:tc>
                  <a:txBody>
                    <a:bodyPr/>
                    <a:lstStyle/>
                    <a:p>
                      <a:pPr algn="l" fontAlgn="b"/>
                      <a:r>
                        <a:rPr lang="mk-MK" sz="1200" b="0" i="0" u="none" strike="noStrike" dirty="0">
                          <a:solidFill>
                            <a:srgbClr val="000000"/>
                          </a:solidFill>
                          <a:latin typeface="Arial" pitchFamily="34" charset="0"/>
                          <a:cs typeface="Arial" pitchFamily="34" charset="0"/>
                        </a:rPr>
                        <a:t>РА Сити</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5.50%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11.00%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3"/>
                  </a:ext>
                </a:extLst>
              </a:tr>
              <a:tr h="178804">
                <a:tc>
                  <a:txBody>
                    <a:bodyPr/>
                    <a:lstStyle/>
                    <a:p>
                      <a:pPr algn="l" fontAlgn="b"/>
                      <a:r>
                        <a:rPr lang="mk-MK" sz="1200" b="0" i="0" u="none" strike="noStrike" dirty="0">
                          <a:solidFill>
                            <a:srgbClr val="000000"/>
                          </a:solidFill>
                          <a:latin typeface="Arial" pitchFamily="34" charset="0"/>
                          <a:cs typeface="Arial" pitchFamily="34" charset="0"/>
                        </a:rPr>
                        <a:t>РА Фортуна</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5.30%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11.00%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4"/>
                  </a:ext>
                </a:extLst>
              </a:tr>
              <a:tr h="178804">
                <a:tc>
                  <a:txBody>
                    <a:bodyPr/>
                    <a:lstStyle/>
                    <a:p>
                      <a:pPr algn="l" fontAlgn="b"/>
                      <a:r>
                        <a:rPr lang="mk-MK" sz="1200" b="0" i="0" u="none" strike="noStrike" dirty="0">
                          <a:solidFill>
                            <a:srgbClr val="000000"/>
                          </a:solidFill>
                          <a:latin typeface="Arial" pitchFamily="34" charset="0"/>
                          <a:cs typeface="Arial" pitchFamily="34" charset="0"/>
                        </a:rPr>
                        <a:t>РА Зона М-1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8.40%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5"/>
                  </a:ext>
                </a:extLst>
              </a:tr>
              <a:tr h="178804">
                <a:tc>
                  <a:txBody>
                    <a:bodyPr/>
                    <a:lstStyle/>
                    <a:p>
                      <a:pPr algn="l" fontAlgn="b"/>
                      <a:r>
                        <a:rPr lang="mk-MK" sz="1200" b="0" i="0" u="none" strike="noStrike">
                          <a:solidFill>
                            <a:srgbClr val="000000"/>
                          </a:solidFill>
                          <a:latin typeface="Arial" pitchFamily="34" charset="0"/>
                          <a:cs typeface="Arial" pitchFamily="34" charset="0"/>
                        </a:rPr>
                        <a:t>РА Скај</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3.70%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7.00%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6"/>
                  </a:ext>
                </a:extLst>
              </a:tr>
              <a:tr h="178804">
                <a:tc>
                  <a:txBody>
                    <a:bodyPr/>
                    <a:lstStyle/>
                    <a:p>
                      <a:pPr algn="l" fontAlgn="b"/>
                      <a:r>
                        <a:rPr lang="mk-MK" sz="1200" b="0" i="0" u="none" strike="noStrike">
                          <a:solidFill>
                            <a:srgbClr val="000000"/>
                          </a:solidFill>
                          <a:latin typeface="Arial" pitchFamily="34" charset="0"/>
                          <a:cs typeface="Arial" pitchFamily="34" charset="0"/>
                        </a:rPr>
                        <a:t>РА Лајф ФМ</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2.10%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3.70%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7"/>
                  </a:ext>
                </a:extLst>
              </a:tr>
              <a:tr h="178804">
                <a:tc>
                  <a:txBody>
                    <a:bodyPr/>
                    <a:lstStyle/>
                    <a:p>
                      <a:pPr algn="l" fontAlgn="b"/>
                      <a:r>
                        <a:rPr lang="ru-RU" sz="1200" b="0" i="0" u="none" strike="noStrike">
                          <a:solidFill>
                            <a:srgbClr val="000000"/>
                          </a:solidFill>
                          <a:latin typeface="Arial" pitchFamily="34" charset="0"/>
                          <a:cs typeface="Arial" pitchFamily="34" charset="0"/>
                        </a:rPr>
                        <a:t>РА Спортско радио 90.3 ФМ</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1.70%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3.40%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8"/>
                  </a:ext>
                </a:extLst>
              </a:tr>
              <a:tr h="178804">
                <a:tc>
                  <a:txBody>
                    <a:bodyPr/>
                    <a:lstStyle/>
                    <a:p>
                      <a:pPr algn="l" fontAlgn="b"/>
                      <a:r>
                        <a:rPr lang="mk-MK" sz="1200" b="0" i="0" u="none" strike="noStrike">
                          <a:solidFill>
                            <a:srgbClr val="000000"/>
                          </a:solidFill>
                          <a:latin typeface="Arial" pitchFamily="34" charset="0"/>
                          <a:cs typeface="Arial" pitchFamily="34" charset="0"/>
                        </a:rPr>
                        <a:t>РА Ват</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1.60%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4.40%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09"/>
                  </a:ext>
                </a:extLst>
              </a:tr>
              <a:tr h="178804">
                <a:tc>
                  <a:txBody>
                    <a:bodyPr/>
                    <a:lstStyle/>
                    <a:p>
                      <a:pPr algn="l" fontAlgn="b"/>
                      <a:r>
                        <a:rPr lang="mk-MK" sz="1200" b="0" i="0" u="none" strike="noStrike">
                          <a:solidFill>
                            <a:srgbClr val="000000"/>
                          </a:solidFill>
                          <a:latin typeface="Arial" pitchFamily="34" charset="0"/>
                          <a:cs typeface="Arial" pitchFamily="34" charset="0"/>
                        </a:rPr>
                        <a:t>РА Роса АБ</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1.40%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3.50%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0"/>
                  </a:ext>
                </a:extLst>
              </a:tr>
              <a:tr h="178804">
                <a:tc>
                  <a:txBody>
                    <a:bodyPr/>
                    <a:lstStyle/>
                    <a:p>
                      <a:pPr algn="l" fontAlgn="b"/>
                      <a:r>
                        <a:rPr lang="mk-MK" sz="1200" b="0" i="0" u="none" strike="noStrike">
                          <a:solidFill>
                            <a:srgbClr val="000000"/>
                          </a:solidFill>
                          <a:latin typeface="Arial" pitchFamily="34" charset="0"/>
                          <a:cs typeface="Arial" pitchFamily="34" charset="0"/>
                        </a:rPr>
                        <a:t>РА Арачина</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1.30%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3.20%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1"/>
                  </a:ext>
                </a:extLst>
              </a:tr>
              <a:tr h="178804">
                <a:tc>
                  <a:txBody>
                    <a:bodyPr/>
                    <a:lstStyle/>
                    <a:p>
                      <a:pPr algn="l" fontAlgn="b"/>
                      <a:r>
                        <a:rPr lang="mk-MK" sz="1200" b="0" i="0" u="none" strike="noStrike">
                          <a:solidFill>
                            <a:srgbClr val="000000"/>
                          </a:solidFill>
                          <a:latin typeface="Arial" pitchFamily="34" charset="0"/>
                          <a:cs typeface="Arial" pitchFamily="34" charset="0"/>
                        </a:rPr>
                        <a:t>РА Капитол</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1.00%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2.00%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2"/>
                  </a:ext>
                </a:extLst>
              </a:tr>
              <a:tr h="178804">
                <a:tc>
                  <a:txBody>
                    <a:bodyPr/>
                    <a:lstStyle/>
                    <a:p>
                      <a:pPr algn="l" fontAlgn="b"/>
                      <a:r>
                        <a:rPr lang="mk-MK" sz="1200" b="0" i="0" u="none" strike="noStrike">
                          <a:solidFill>
                            <a:srgbClr val="000000"/>
                          </a:solidFill>
                          <a:latin typeface="Arial" pitchFamily="34" charset="0"/>
                          <a:cs typeface="Arial" pitchFamily="34" charset="0"/>
                        </a:rPr>
                        <a:t>РА Клуб ФМ </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0.80%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1.70%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3"/>
                  </a:ext>
                </a:extLst>
              </a:tr>
              <a:tr h="178804">
                <a:tc>
                  <a:txBody>
                    <a:bodyPr/>
                    <a:lstStyle/>
                    <a:p>
                      <a:pPr algn="l" fontAlgn="b"/>
                      <a:r>
                        <a:rPr lang="mk-MK" sz="1200" b="0" i="0" u="none" strike="noStrike">
                          <a:solidFill>
                            <a:srgbClr val="000000"/>
                          </a:solidFill>
                          <a:latin typeface="Arial" pitchFamily="34" charset="0"/>
                          <a:cs typeface="Arial" pitchFamily="34" charset="0"/>
                        </a:rPr>
                        <a:t>РА Џез ФМ</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0.50%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1.20%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4"/>
                  </a:ext>
                </a:extLst>
              </a:tr>
              <a:tr h="178804">
                <a:tc>
                  <a:txBody>
                    <a:bodyPr/>
                    <a:lstStyle/>
                    <a:p>
                      <a:pPr algn="l" fontAlgn="b"/>
                      <a:r>
                        <a:rPr lang="mk-MK" sz="1200" b="0" i="0" u="none" strike="noStrike">
                          <a:solidFill>
                            <a:srgbClr val="000000"/>
                          </a:solidFill>
                          <a:latin typeface="Arial" pitchFamily="34" charset="0"/>
                          <a:cs typeface="Arial" pitchFamily="34" charset="0"/>
                        </a:rPr>
                        <a:t>РА Урбан</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0.40%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0.90%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5"/>
                  </a:ext>
                </a:extLst>
              </a:tr>
              <a:tr h="178804">
                <a:tc>
                  <a:txBody>
                    <a:bodyPr/>
                    <a:lstStyle/>
                    <a:p>
                      <a:pPr algn="l" fontAlgn="b"/>
                      <a:r>
                        <a:rPr lang="mk-MK" sz="1200" b="0" i="0" u="none" strike="noStrike">
                          <a:solidFill>
                            <a:srgbClr val="000000"/>
                          </a:solidFill>
                          <a:latin typeface="Arial" pitchFamily="34" charset="0"/>
                          <a:cs typeface="Arial" pitchFamily="34" charset="0"/>
                        </a:rPr>
                        <a:t> РА Хит</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0.40%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1.00%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6"/>
                  </a:ext>
                </a:extLst>
              </a:tr>
              <a:tr h="178804">
                <a:tc>
                  <a:txBody>
                    <a:bodyPr/>
                    <a:lstStyle/>
                    <a:p>
                      <a:pPr algn="l" fontAlgn="b"/>
                      <a:r>
                        <a:rPr lang="mk-MK" sz="1200" b="0" i="0" u="none" strike="noStrike">
                          <a:solidFill>
                            <a:srgbClr val="000000"/>
                          </a:solidFill>
                          <a:latin typeface="Arial" pitchFamily="34" charset="0"/>
                          <a:cs typeface="Arial" pitchFamily="34" charset="0"/>
                        </a:rPr>
                        <a:t>РА РФМ</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0.10%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0.10%</a:t>
                      </a:r>
                    </a:p>
                  </a:txBody>
                  <a:tcPr marL="9525" marR="9525" marT="9525" marB="0" anchor="b">
                    <a:lnL>
                      <a:noFill/>
                    </a:lnL>
                    <a:lnR>
                      <a:noFill/>
                    </a:lnR>
                    <a:lnT>
                      <a:noFill/>
                    </a:lnT>
                    <a:lnB>
                      <a:noFill/>
                    </a:lnB>
                    <a:solidFill>
                      <a:schemeClr val="bg2"/>
                    </a:solidFill>
                  </a:tcPr>
                </a:tc>
                <a:extLst>
                  <a:ext uri="{0D108BD9-81ED-4DB2-BD59-A6C34878D82A}">
                    <a16:rowId xmlns:a16="http://schemas.microsoft.com/office/drawing/2014/main" val="10017"/>
                  </a:ext>
                </a:extLst>
              </a:tr>
              <a:tr h="178804">
                <a:tc>
                  <a:txBody>
                    <a:bodyPr/>
                    <a:lstStyle/>
                    <a:p>
                      <a:pPr algn="l" fontAlgn="b"/>
                      <a:r>
                        <a:rPr lang="ru-RU" sz="1200" b="0" i="0" u="none" strike="noStrike">
                          <a:solidFill>
                            <a:srgbClr val="000000"/>
                          </a:solidFill>
                          <a:latin typeface="Arial" pitchFamily="34" charset="0"/>
                          <a:cs typeface="Arial" pitchFamily="34" charset="0"/>
                        </a:rPr>
                        <a:t>Универзитетско радио СТУДЕНТ ФМ 92.9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pitchFamily="34" charset="0"/>
                          <a:cs typeface="Arial" pitchFamily="34" charset="0"/>
                        </a:rPr>
                        <a:t>0.00%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pitchFamily="34" charset="0"/>
                          <a:cs typeface="Arial" pitchFamily="34" charset="0"/>
                        </a:rPr>
                        <a:t>0.10%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18"/>
                  </a:ext>
                </a:extLst>
              </a:tr>
            </a:tbl>
          </a:graphicData>
        </a:graphic>
      </p:graphicFrame>
      <p:sp>
        <p:nvSpPr>
          <p:cNvPr id="8" name="Rectangle 7"/>
          <p:cNvSpPr/>
          <p:nvPr/>
        </p:nvSpPr>
        <p:spPr>
          <a:xfrm>
            <a:off x="379412" y="726625"/>
            <a:ext cx="5943600" cy="923330"/>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Во 2019 година најслушани регионални радиостаници биле РА Буба Мара со просечен неделен досег од 12,70</a:t>
            </a:r>
            <a:r>
              <a:rPr lang="ru-RU" sz="1200" dirty="0">
                <a:latin typeface="Arial" pitchFamily="34" charset="0"/>
                <a:cs typeface="Arial" pitchFamily="34" charset="0"/>
              </a:rPr>
              <a:t>%, РА </a:t>
            </a:r>
            <a:r>
              <a:rPr lang="ru-RU" sz="1200" dirty="0" smtClean="0">
                <a:latin typeface="Arial" pitchFamily="34" charset="0"/>
                <a:cs typeface="Arial" pitchFamily="34" charset="0"/>
              </a:rPr>
              <a:t>Сити и РА Фортуна, двете со просечен </a:t>
            </a:r>
            <a:r>
              <a:rPr lang="ru-RU" sz="1200" dirty="0">
                <a:latin typeface="Arial" pitchFamily="34" charset="0"/>
                <a:cs typeface="Arial" pitchFamily="34" charset="0"/>
              </a:rPr>
              <a:t>неделен досег од </a:t>
            </a:r>
            <a:r>
              <a:rPr lang="ru-RU" sz="1200" dirty="0" smtClean="0">
                <a:latin typeface="Arial" pitchFamily="34" charset="0"/>
                <a:cs typeface="Arial" pitchFamily="34" charset="0"/>
              </a:rPr>
              <a:t>11%. </a:t>
            </a:r>
          </a:p>
        </p:txBody>
      </p:sp>
      <p:sp>
        <p:nvSpPr>
          <p:cNvPr id="9" name="Rectangle 8"/>
          <p:cNvSpPr/>
          <p:nvPr/>
        </p:nvSpPr>
        <p:spPr>
          <a:xfrm>
            <a:off x="1065212" y="1767580"/>
            <a:ext cx="4494212" cy="246221"/>
          </a:xfrm>
          <a:prstGeom prst="rect">
            <a:avLst/>
          </a:prstGeom>
        </p:spPr>
        <p:txBody>
          <a:bodyPr wrap="square">
            <a:spAutoFit/>
          </a:bodyPr>
          <a:lstStyle/>
          <a:p>
            <a:r>
              <a:rPr lang="mk-MK" sz="1000" b="1" dirty="0" smtClean="0">
                <a:solidFill>
                  <a:schemeClr val="accent1">
                    <a:lumMod val="75000"/>
                  </a:schemeClr>
                </a:solidFill>
                <a:latin typeface="Arial" pitchFamily="34" charset="0"/>
                <a:cs typeface="Arial" pitchFamily="34" charset="0"/>
              </a:rPr>
              <a:t>Просечен дневен и неделен досег на регионалните радиостаници</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gudeska-zdravkovsk\Desktop\unnamed.png"/>
          <p:cNvPicPr>
            <a:picLocks noChangeAspect="1" noChangeArrowheads="1"/>
          </p:cNvPicPr>
          <p:nvPr/>
        </p:nvPicPr>
        <p:blipFill>
          <a:blip r:embed="rId3" cstate="print"/>
          <a:srcRect/>
          <a:stretch>
            <a:fillRect/>
          </a:stretch>
        </p:blipFill>
        <p:spPr bwMode="auto">
          <a:xfrm>
            <a:off x="5408612" y="2303165"/>
            <a:ext cx="1371599" cy="1257299"/>
          </a:xfrm>
          <a:prstGeom prst="rect">
            <a:avLst/>
          </a:prstGeom>
          <a:noFill/>
        </p:spPr>
      </p:pic>
      <p:sp>
        <p:nvSpPr>
          <p:cNvPr id="4" name="Slide Number Placeholder 3"/>
          <p:cNvSpPr>
            <a:spLocks noGrp="1"/>
          </p:cNvSpPr>
          <p:nvPr>
            <p:ph type="sldNum" sz="quarter" idx="12"/>
          </p:nvPr>
        </p:nvSpPr>
        <p:spPr>
          <a:xfrm>
            <a:off x="11199812" y="6356352"/>
            <a:ext cx="379573" cy="365125"/>
          </a:xfrm>
        </p:spPr>
        <p:txBody>
          <a:bodyPr/>
          <a:lstStyle/>
          <a:p>
            <a:fld id="{DD0A17F7-02ED-4BA6-9293-FD2D32B19D33}" type="slidenum">
              <a:rPr lang="en-US" smtClean="0"/>
              <a:pPr/>
              <a:t>5</a:t>
            </a:fld>
            <a:endParaRPr lang="en-US" dirty="0"/>
          </a:p>
        </p:txBody>
      </p:sp>
      <p:cxnSp>
        <p:nvCxnSpPr>
          <p:cNvPr id="6" name="Straight Connector 5"/>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5613" y="760512"/>
            <a:ext cx="2362200" cy="307777"/>
          </a:xfrm>
          <a:prstGeom prst="rect">
            <a:avLst/>
          </a:prstGeom>
          <a:noFill/>
        </p:spPr>
        <p:txBody>
          <a:bodyPr wrap="square" rtlCol="0">
            <a:spAutoFit/>
          </a:bodyPr>
          <a:lstStyle/>
          <a:p>
            <a:r>
              <a:rPr lang="mk-MK" sz="1400" u="sng" dirty="0">
                <a:solidFill>
                  <a:schemeClr val="accent1">
                    <a:lumMod val="75000"/>
                  </a:schemeClr>
                </a:solidFill>
                <a:latin typeface="Arial" pitchFamily="34" charset="0"/>
                <a:cs typeface="Arial" pitchFamily="34" charset="0"/>
              </a:rPr>
              <a:t>Број на радиодифузери</a:t>
            </a:r>
            <a:endParaRPr lang="en-US" sz="1400" u="sng" dirty="0">
              <a:solidFill>
                <a:schemeClr val="accent1">
                  <a:lumMod val="75000"/>
                </a:schemeClr>
              </a:solidFill>
              <a:latin typeface="Arial" pitchFamily="34" charset="0"/>
              <a:cs typeface="Arial" pitchFamily="34" charset="0"/>
            </a:endParaRPr>
          </a:p>
        </p:txBody>
      </p:sp>
      <p:sp>
        <p:nvSpPr>
          <p:cNvPr id="10" name="TextBox 9"/>
          <p:cNvSpPr txBox="1"/>
          <p:nvPr/>
        </p:nvSpPr>
        <p:spPr>
          <a:xfrm>
            <a:off x="6567628" y="3585820"/>
            <a:ext cx="5260833" cy="96949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На </a:t>
            </a:r>
            <a:r>
              <a:rPr lang="mk-MK" sz="1200" dirty="0">
                <a:latin typeface="Arial" pitchFamily="34" charset="0"/>
                <a:cs typeface="Arial" pitchFamily="34" charset="0"/>
              </a:rPr>
              <a:t>крајот од анализираната </a:t>
            </a:r>
            <a:r>
              <a:rPr lang="mk-MK" sz="1200" dirty="0" smtClean="0">
                <a:latin typeface="Arial" pitchFamily="34" charset="0"/>
                <a:cs typeface="Arial" pitchFamily="34" charset="0"/>
              </a:rPr>
              <a:t>година, покрај јавниот сервис </a:t>
            </a:r>
            <a:r>
              <a:rPr lang="mk-MK" sz="1200" dirty="0">
                <a:latin typeface="Arial" pitchFamily="34" charset="0"/>
                <a:cs typeface="Arial" pitchFamily="34" charset="0"/>
              </a:rPr>
              <a:t>програма </a:t>
            </a:r>
            <a:r>
              <a:rPr lang="mk-MK" sz="1200" dirty="0" smtClean="0">
                <a:latin typeface="Arial" pitchFamily="34" charset="0"/>
                <a:cs typeface="Arial" pitchFamily="34" charset="0"/>
              </a:rPr>
              <a:t>емитуваа уште 49 </a:t>
            </a:r>
            <a:r>
              <a:rPr lang="mk-MK" sz="1200" dirty="0">
                <a:latin typeface="Arial" pitchFamily="34" charset="0"/>
                <a:cs typeface="Arial" pitchFamily="34" charset="0"/>
              </a:rPr>
              <a:t>телевизии и 72 радиостаници.</a:t>
            </a:r>
            <a:endParaRPr lang="en-US" sz="1200" dirty="0">
              <a:latin typeface="Arial" pitchFamily="34" charset="0"/>
              <a:cs typeface="Arial" pitchFamily="34" charset="0"/>
            </a:endParaRPr>
          </a:p>
          <a:p>
            <a:pPr algn="just">
              <a:lnSpc>
                <a:spcPct val="150000"/>
              </a:lnSpc>
            </a:pPr>
            <a:endParaRPr lang="en-US" sz="1400" dirty="0">
              <a:latin typeface="Arial" pitchFamily="34" charset="0"/>
              <a:cs typeface="Arial" pitchFamily="34" charset="0"/>
            </a:endParaRPr>
          </a:p>
        </p:txBody>
      </p:sp>
      <p:sp>
        <p:nvSpPr>
          <p:cNvPr id="1027" name="Rectangle 3"/>
          <p:cNvSpPr>
            <a:spLocks noChangeArrowheads="1"/>
          </p:cNvSpPr>
          <p:nvPr/>
        </p:nvSpPr>
        <p:spPr bwMode="auto">
          <a:xfrm>
            <a:off x="227012" y="5257800"/>
            <a:ext cx="109728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mk-MK" sz="9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9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 </a:t>
            </a:r>
            <a:r>
              <a:rPr kumimoji="0" lang="mk-MK" sz="900" b="0" i="0" u="none" strike="noStrike" cap="none" normalizeH="0" baseline="0" dirty="0">
                <a:ln>
                  <a:noFill/>
                </a:ln>
                <a:solidFill>
                  <a:schemeClr val="tx1"/>
                </a:solidFill>
                <a:effectLst/>
                <a:latin typeface="Arial" pitchFamily="34" charset="0"/>
                <a:ea typeface="Calibri" pitchFamily="34" charset="0"/>
                <a:cs typeface="Arial" pitchFamily="34" charset="0"/>
              </a:rPr>
              <a:t>Одлука за одземање на дозволата за телевизиско емитување на Трговското </a:t>
            </a:r>
            <a:r>
              <a:rPr kumimoji="0" lang="mk-MK" sz="900" b="0" i="0" u="none" strike="noStrike" cap="none" normalizeH="0" baseline="0" dirty="0" err="1">
                <a:ln>
                  <a:noFill/>
                </a:ln>
                <a:solidFill>
                  <a:schemeClr val="tx1"/>
                </a:solidFill>
                <a:effectLst/>
                <a:latin typeface="Arial" pitchFamily="34" charset="0"/>
                <a:ea typeface="Calibri" pitchFamily="34" charset="0"/>
                <a:cs typeface="Arial" pitchFamily="34" charset="0"/>
              </a:rPr>
              <a:t>радиодифузно</a:t>
            </a:r>
            <a:r>
              <a:rPr kumimoji="0" lang="mk-MK" sz="900" b="0" i="0" u="none" strike="noStrike" cap="none" normalizeH="0" baseline="0" dirty="0">
                <a:ln>
                  <a:noFill/>
                </a:ln>
                <a:solidFill>
                  <a:schemeClr val="tx1"/>
                </a:solidFill>
                <a:effectLst/>
                <a:latin typeface="Arial" pitchFamily="34" charset="0"/>
                <a:ea typeface="Calibri" pitchFamily="34" charset="0"/>
                <a:cs typeface="Arial" pitchFamily="34" charset="0"/>
              </a:rPr>
              <a:t> друштво КАНАЛ 5 ПЛУС ДООЕЛ Скопје, УП1 Бр. 08-52 од 27.02.2019 година</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mk-MK" sz="900" baseline="30000" dirty="0">
                <a:latin typeface="Arial" pitchFamily="34" charset="0"/>
                <a:ea typeface="Calibri" pitchFamily="34" charset="0"/>
                <a:cs typeface="Arial" pitchFamily="34" charset="0"/>
              </a:rPr>
              <a:t>3</a:t>
            </a:r>
            <a:r>
              <a:rPr kumimoji="0" lang="en-US" sz="9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 </a:t>
            </a:r>
            <a:r>
              <a:rPr kumimoji="0" lang="mk-MK" sz="900" b="0" i="0" u="none" strike="noStrike" cap="none" normalizeH="0" baseline="0" dirty="0">
                <a:ln>
                  <a:noFill/>
                </a:ln>
                <a:solidFill>
                  <a:schemeClr val="tx1"/>
                </a:solidFill>
                <a:effectLst/>
                <a:latin typeface="Arial" pitchFamily="34" charset="0"/>
                <a:ea typeface="Calibri" pitchFamily="34" charset="0"/>
                <a:cs typeface="Arial" pitchFamily="34" charset="0"/>
              </a:rPr>
              <a:t>Одлука за одземање на дозволата за телевизиско емитување на Трговското </a:t>
            </a:r>
            <a:r>
              <a:rPr kumimoji="0" lang="mk-MK" sz="900" b="0" i="0" u="none" strike="noStrike" cap="none" normalizeH="0" baseline="0" dirty="0" err="1">
                <a:ln>
                  <a:noFill/>
                </a:ln>
                <a:solidFill>
                  <a:schemeClr val="tx1"/>
                </a:solidFill>
                <a:effectLst/>
                <a:latin typeface="Arial" pitchFamily="34" charset="0"/>
                <a:ea typeface="Calibri" pitchFamily="34" charset="0"/>
                <a:cs typeface="Arial" pitchFamily="34" charset="0"/>
              </a:rPr>
              <a:t>радиодифузно</a:t>
            </a:r>
            <a:r>
              <a:rPr kumimoji="0" lang="mk-MK" sz="900" b="0" i="0" u="none" strike="noStrike" cap="none" normalizeH="0" baseline="0" dirty="0">
                <a:ln>
                  <a:noFill/>
                </a:ln>
                <a:solidFill>
                  <a:schemeClr val="tx1"/>
                </a:solidFill>
                <a:effectLst/>
                <a:latin typeface="Arial" pitchFamily="34" charset="0"/>
                <a:ea typeface="Calibri" pitchFamily="34" charset="0"/>
                <a:cs typeface="Arial" pitchFamily="34" charset="0"/>
              </a:rPr>
              <a:t> друштво ТВ СКОПЈЕ ДОО Скопје, УП1 Бр. 08-54 од 27.02.2019 година</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900" baseline="30000" dirty="0" smtClean="0">
                <a:latin typeface="Arial" pitchFamily="34" charset="0"/>
                <a:ea typeface="Calibri" pitchFamily="34" charset="0"/>
                <a:cs typeface="Arial" pitchFamily="34" charset="0"/>
              </a:rPr>
              <a:t>4</a:t>
            </a:r>
            <a:r>
              <a:rPr kumimoji="0" lang="en-US" sz="9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 </a:t>
            </a:r>
            <a:r>
              <a:rPr kumimoji="0" lang="mk-MK" sz="900" b="0" i="0" u="none" strike="noStrike" cap="none" normalizeH="0" baseline="0" dirty="0">
                <a:ln>
                  <a:noFill/>
                </a:ln>
                <a:solidFill>
                  <a:schemeClr val="tx1"/>
                </a:solidFill>
                <a:effectLst/>
                <a:latin typeface="Arial" pitchFamily="34" charset="0"/>
                <a:ea typeface="Calibri" pitchFamily="34" charset="0"/>
                <a:cs typeface="Arial" pitchFamily="34" charset="0"/>
              </a:rPr>
              <a:t>Одлука за одземање на дозволата за телевизиско емитување на Трговското </a:t>
            </a:r>
            <a:r>
              <a:rPr kumimoji="0" lang="mk-MK" sz="900" b="0" i="0" u="none" strike="noStrike" cap="none" normalizeH="0" baseline="0" dirty="0" err="1">
                <a:ln>
                  <a:noFill/>
                </a:ln>
                <a:solidFill>
                  <a:schemeClr val="tx1"/>
                </a:solidFill>
                <a:effectLst/>
                <a:latin typeface="Arial" pitchFamily="34" charset="0"/>
                <a:ea typeface="Calibri" pitchFamily="34" charset="0"/>
                <a:cs typeface="Arial" pitchFamily="34" charset="0"/>
              </a:rPr>
              <a:t>радиодифузно</a:t>
            </a:r>
            <a:r>
              <a:rPr kumimoji="0" lang="mk-MK" sz="900" b="0" i="0" u="none" strike="noStrike" cap="none" normalizeH="0" baseline="0" dirty="0">
                <a:ln>
                  <a:noFill/>
                </a:ln>
                <a:solidFill>
                  <a:schemeClr val="tx1"/>
                </a:solidFill>
                <a:effectLst/>
                <a:latin typeface="Arial" pitchFamily="34" charset="0"/>
                <a:ea typeface="Calibri" pitchFamily="34" charset="0"/>
                <a:cs typeface="Arial" pitchFamily="34" charset="0"/>
              </a:rPr>
              <a:t> друштво К ТРИ Телевизија ДООЕЛ Куманово, УП1 Бр. 08-66 од 27.02.2019 година</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mk-MK" sz="900" baseline="30000" dirty="0">
                <a:latin typeface="Arial" pitchFamily="34" charset="0"/>
                <a:ea typeface="Calibri" pitchFamily="34" charset="0"/>
                <a:cs typeface="Arial" pitchFamily="34" charset="0"/>
              </a:rPr>
              <a:t>5</a:t>
            </a:r>
            <a:r>
              <a:rPr kumimoji="0" lang="en-US" sz="9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 </a:t>
            </a:r>
            <a:r>
              <a:rPr kumimoji="0" lang="mk-MK" sz="900" b="0" i="0" u="none" strike="noStrike" cap="none" normalizeH="0" baseline="0" dirty="0">
                <a:ln>
                  <a:noFill/>
                </a:ln>
                <a:solidFill>
                  <a:schemeClr val="tx1"/>
                </a:solidFill>
                <a:effectLst/>
                <a:latin typeface="Arial" pitchFamily="34" charset="0"/>
                <a:ea typeface="Calibri" pitchFamily="34" charset="0"/>
                <a:cs typeface="Arial" pitchFamily="34" charset="0"/>
              </a:rPr>
              <a:t>Решение за бришење од регистарот на радиодифузери, УП1 Бр. 08-33, од 08.02.2019 година</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mk-MK" sz="900" baseline="30000" dirty="0">
                <a:latin typeface="Arial" pitchFamily="34" charset="0"/>
                <a:ea typeface="Calibri" pitchFamily="34" charset="0"/>
                <a:cs typeface="Arial" pitchFamily="34" charset="0"/>
              </a:rPr>
              <a:t>6</a:t>
            </a:r>
            <a:r>
              <a:rPr kumimoji="0" lang="en-US" sz="9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 </a:t>
            </a:r>
            <a:r>
              <a:rPr kumimoji="0" lang="mk-MK" sz="900" b="0" i="0" u="none" strike="noStrike" cap="none" normalizeH="0" baseline="0" dirty="0">
                <a:ln>
                  <a:noFill/>
                </a:ln>
                <a:solidFill>
                  <a:schemeClr val="tx1"/>
                </a:solidFill>
                <a:effectLst/>
                <a:latin typeface="Arial" pitchFamily="34" charset="0"/>
                <a:ea typeface="Calibri" pitchFamily="34" charset="0"/>
                <a:cs typeface="Arial" pitchFamily="34" charset="0"/>
              </a:rPr>
              <a:t>Одлука за одземање на дозволата за телевизиско емитување на Трговското </a:t>
            </a:r>
            <a:r>
              <a:rPr kumimoji="0" lang="mk-MK" sz="900" b="0" i="0" u="none" strike="noStrike" cap="none" normalizeH="0" baseline="0" dirty="0" err="1">
                <a:ln>
                  <a:noFill/>
                </a:ln>
                <a:solidFill>
                  <a:schemeClr val="tx1"/>
                </a:solidFill>
                <a:effectLst/>
                <a:latin typeface="Arial" pitchFamily="34" charset="0"/>
                <a:ea typeface="Calibri" pitchFamily="34" charset="0"/>
                <a:cs typeface="Arial" pitchFamily="34" charset="0"/>
              </a:rPr>
              <a:t>радиодифузно</a:t>
            </a:r>
            <a:r>
              <a:rPr kumimoji="0" lang="mk-MK" sz="900" b="0" i="0" u="none" strike="noStrike" cap="none" normalizeH="0" baseline="0" dirty="0">
                <a:ln>
                  <a:noFill/>
                </a:ln>
                <a:solidFill>
                  <a:schemeClr val="tx1"/>
                </a:solidFill>
                <a:effectLst/>
                <a:latin typeface="Arial" pitchFamily="34" charset="0"/>
                <a:ea typeface="Calibri" pitchFamily="34" charset="0"/>
                <a:cs typeface="Arial" pitchFamily="34" charset="0"/>
              </a:rPr>
              <a:t> друштво 1ТВ ДООЕЛ Скопје, УП1 Бр. 08-495 од 05.11.2019 година</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mk-MK" sz="900" baseline="30000" dirty="0">
                <a:latin typeface="Arial" pitchFamily="34" charset="0"/>
                <a:ea typeface="Calibri" pitchFamily="34" charset="0"/>
                <a:cs typeface="Arial" pitchFamily="34" charset="0"/>
              </a:rPr>
              <a:t>7</a:t>
            </a:r>
            <a:r>
              <a:rPr kumimoji="0" lang="en-US" sz="9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 </a:t>
            </a:r>
            <a:r>
              <a:rPr kumimoji="0" lang="mk-MK" sz="900" b="0" i="0" u="none" strike="noStrike" cap="none" normalizeH="0" baseline="0" dirty="0">
                <a:ln>
                  <a:noFill/>
                </a:ln>
                <a:solidFill>
                  <a:schemeClr val="tx1"/>
                </a:solidFill>
                <a:effectLst/>
                <a:latin typeface="Arial" pitchFamily="34" charset="0"/>
                <a:ea typeface="Calibri" pitchFamily="34" charset="0"/>
                <a:cs typeface="Arial" pitchFamily="34" charset="0"/>
              </a:rPr>
              <a:t>Одлука за доделување дозвола за телевизиско емитување преку јавна електронска комуникациска мрежа што не користи ограничен ресурс на регионално ниво, УП1 Бр. 08-466 од 19.11.2019 година</a:t>
            </a:r>
            <a:endParaRPr kumimoji="0" lang="en-US" sz="9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mk-MK" sz="900" baseline="30000" dirty="0">
                <a:latin typeface="Arial" pitchFamily="34" charset="0"/>
                <a:ea typeface="Calibri" pitchFamily="34" charset="0"/>
                <a:cs typeface="Arial" pitchFamily="34" charset="0"/>
              </a:rPr>
              <a:t>8</a:t>
            </a:r>
            <a:r>
              <a:rPr kumimoji="0" lang="en-US" sz="9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 </a:t>
            </a:r>
            <a:r>
              <a:rPr kumimoji="0" lang="mk-MK" sz="900" b="0" i="0" u="none" strike="noStrike" cap="none" normalizeH="0" baseline="0" dirty="0">
                <a:ln>
                  <a:noFill/>
                </a:ln>
                <a:solidFill>
                  <a:schemeClr val="tx1"/>
                </a:solidFill>
                <a:effectLst/>
                <a:latin typeface="Arial" pitchFamily="34" charset="0"/>
                <a:ea typeface="Calibri" pitchFamily="34" charset="0"/>
                <a:cs typeface="Arial" pitchFamily="34" charset="0"/>
              </a:rPr>
              <a:t>Одлука за доделување дозвола за радио емитување на програмски сервис, </a:t>
            </a:r>
            <a:r>
              <a:rPr kumimoji="0" lang="mk-MK" sz="900" b="0" i="0" u="none" strike="noStrike" cap="none" normalizeH="0" baseline="0" dirty="0" err="1">
                <a:ln>
                  <a:noFill/>
                </a:ln>
                <a:solidFill>
                  <a:schemeClr val="tx1"/>
                </a:solidFill>
                <a:effectLst/>
                <a:latin typeface="Arial" pitchFamily="34" charset="0"/>
                <a:ea typeface="Calibri" pitchFamily="34" charset="0"/>
                <a:cs typeface="Arial" pitchFamily="34" charset="0"/>
              </a:rPr>
              <a:t>говорно-музичко</a:t>
            </a:r>
            <a:r>
              <a:rPr kumimoji="0" lang="mk-MK" sz="900" b="0" i="0" u="none" strike="noStrike" cap="none" normalizeH="0" baseline="0" dirty="0">
                <a:ln>
                  <a:noFill/>
                </a:ln>
                <a:solidFill>
                  <a:schemeClr val="tx1"/>
                </a:solidFill>
                <a:effectLst/>
                <a:latin typeface="Arial" pitchFamily="34" charset="0"/>
                <a:ea typeface="Calibri" pitchFamily="34" charset="0"/>
                <a:cs typeface="Arial" pitchFamily="34" charset="0"/>
              </a:rPr>
              <a:t> радио од специјализиран формат кај кое доминантниот вид на програма има забавна функција, на албански и на македонски јазик, на државно ниво, УП1 Бр. 08-527 од 03.04.2019 година</a:t>
            </a:r>
            <a:endParaRPr lang="mk-MK" sz="900" dirty="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mk-MK" sz="900" baseline="30000" dirty="0">
                <a:latin typeface="Arial" pitchFamily="34" charset="0"/>
                <a:ea typeface="Calibri" pitchFamily="34" charset="0"/>
                <a:cs typeface="Arial" pitchFamily="34" charset="0"/>
              </a:rPr>
              <a:t>9</a:t>
            </a:r>
            <a:r>
              <a:rPr kumimoji="0" lang="en-US" sz="9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 </a:t>
            </a:r>
            <a:r>
              <a:rPr kumimoji="0" lang="mk-MK" sz="900" b="0" i="0" u="none" strike="noStrike" cap="none" normalizeH="0" baseline="0" dirty="0">
                <a:ln>
                  <a:noFill/>
                </a:ln>
                <a:solidFill>
                  <a:schemeClr val="tx1"/>
                </a:solidFill>
                <a:effectLst/>
                <a:latin typeface="Arial" pitchFamily="34" charset="0"/>
                <a:ea typeface="Calibri" pitchFamily="34" charset="0"/>
                <a:cs typeface="Arial" pitchFamily="34" charset="0"/>
              </a:rPr>
              <a:t>Одлука за </a:t>
            </a:r>
            <a:r>
              <a:rPr kumimoji="0" lang="mk-MK"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доделување</a:t>
            </a:r>
            <a:r>
              <a:rPr kumimoji="0" lang="mk-MK" sz="9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mk-MK"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дозвола </a:t>
            </a:r>
            <a:r>
              <a:rPr kumimoji="0" lang="mk-MK" sz="900" b="0" i="0" u="none" strike="noStrike" cap="none" normalizeH="0" baseline="0" dirty="0">
                <a:ln>
                  <a:noFill/>
                </a:ln>
                <a:solidFill>
                  <a:schemeClr val="tx1"/>
                </a:solidFill>
                <a:effectLst/>
                <a:latin typeface="Arial" pitchFamily="34" charset="0"/>
                <a:ea typeface="Calibri" pitchFamily="34" charset="0"/>
                <a:cs typeface="Arial" pitchFamily="34" charset="0"/>
              </a:rPr>
              <a:t>за непрофитна </a:t>
            </a:r>
            <a:r>
              <a:rPr kumimoji="0" lang="mk-MK" sz="900" b="0" i="0" u="none" strike="noStrike" cap="none" normalizeH="0" baseline="0" dirty="0" err="1">
                <a:ln>
                  <a:noFill/>
                </a:ln>
                <a:solidFill>
                  <a:schemeClr val="tx1"/>
                </a:solidFill>
                <a:effectLst/>
                <a:latin typeface="Arial" pitchFamily="34" charset="0"/>
                <a:ea typeface="Calibri" pitchFamily="34" charset="0"/>
                <a:cs typeface="Arial" pitchFamily="34" charset="0"/>
              </a:rPr>
              <a:t>радиодифузна</a:t>
            </a:r>
            <a:r>
              <a:rPr kumimoji="0" lang="mk-MK" sz="900" b="0" i="0" u="none" strike="noStrike" cap="none" normalizeH="0" baseline="0" dirty="0">
                <a:ln>
                  <a:noFill/>
                </a:ln>
                <a:solidFill>
                  <a:schemeClr val="tx1"/>
                </a:solidFill>
                <a:effectLst/>
                <a:latin typeface="Arial" pitchFamily="34" charset="0"/>
                <a:ea typeface="Calibri" pitchFamily="34" charset="0"/>
                <a:cs typeface="Arial" pitchFamily="34" charset="0"/>
              </a:rPr>
              <a:t> установа за радио емитување на програмски сервис на локално ниво, на подрачјето на општина Струмица, УП1 Бр. 08-488 од 16.11.2018 година</a:t>
            </a:r>
            <a:endParaRPr kumimoji="0" lang="mk-MK" sz="900" b="0" i="0" u="none" strike="noStrike" cap="none" normalizeH="0" baseline="0" dirty="0">
              <a:ln>
                <a:noFill/>
              </a:ln>
              <a:solidFill>
                <a:schemeClr val="tx1"/>
              </a:solidFill>
              <a:effectLst/>
              <a:latin typeface="Arial" pitchFamily="34" charset="0"/>
              <a:cs typeface="Arial" pitchFamily="34" charset="0"/>
            </a:endParaRPr>
          </a:p>
        </p:txBody>
      </p:sp>
      <p:cxnSp>
        <p:nvCxnSpPr>
          <p:cNvPr id="12" name="Straight Connector 11"/>
          <p:cNvCxnSpPr/>
          <p:nvPr/>
        </p:nvCxnSpPr>
        <p:spPr>
          <a:xfrm>
            <a:off x="303212" y="5257800"/>
            <a:ext cx="1089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492945" y="1018817"/>
            <a:ext cx="5260834" cy="2585323"/>
          </a:xfrm>
          <a:prstGeom prst="rect">
            <a:avLst/>
          </a:prstGeom>
        </p:spPr>
        <p:txBody>
          <a:bodyPr wrap="square">
            <a:spAutoFit/>
          </a:bodyPr>
          <a:lstStyle/>
          <a:p>
            <a:pPr algn="just">
              <a:lnSpc>
                <a:spcPct val="150000"/>
              </a:lnSpc>
            </a:pPr>
            <a:endParaRPr lang="mk-MK" sz="1200" dirty="0" smtClean="0">
              <a:latin typeface="Arial" pitchFamily="34" charset="0"/>
              <a:cs typeface="Arial" pitchFamily="34" charset="0"/>
            </a:endParaRPr>
          </a:p>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Беа доделени вкупно три дозволи: на </a:t>
            </a:r>
            <a:r>
              <a:rPr lang="mk-MK" sz="1200" dirty="0">
                <a:latin typeface="Arial" pitchFamily="34" charset="0"/>
                <a:cs typeface="Arial" pitchFamily="34" charset="0"/>
              </a:rPr>
              <a:t>ТВ  Кисс</a:t>
            </a:r>
            <a:r>
              <a:rPr lang="en-US" sz="1200" dirty="0">
                <a:latin typeface="Arial" pitchFamily="34" charset="0"/>
                <a:cs typeface="Arial" pitchFamily="34" charset="0"/>
              </a:rPr>
              <a:t>&amp;</a:t>
            </a:r>
            <a:r>
              <a:rPr lang="mk-MK" sz="1200" dirty="0" smtClean="0">
                <a:latin typeface="Arial" pitchFamily="34" charset="0"/>
                <a:cs typeface="Arial" pitchFamily="34" charset="0"/>
              </a:rPr>
              <a:t>Менада</a:t>
            </a:r>
            <a:r>
              <a:rPr lang="mk-MK" sz="1200" baseline="30000" dirty="0" smtClean="0">
                <a:latin typeface="Arial" pitchFamily="34" charset="0"/>
                <a:cs typeface="Arial" pitchFamily="34" charset="0"/>
              </a:rPr>
              <a:t>7 </a:t>
            </a:r>
            <a:r>
              <a:rPr lang="mk-MK" sz="1200" dirty="0" smtClean="0">
                <a:latin typeface="Arial" pitchFamily="34" charset="0"/>
                <a:cs typeface="Arial" pitchFamily="34" charset="0"/>
              </a:rPr>
              <a:t>за телевизиско емитување на регионално ниво, на РА Јон</a:t>
            </a:r>
            <a:r>
              <a:rPr lang="mk-MK" sz="1200" baseline="30000" dirty="0" smtClean="0">
                <a:latin typeface="Arial" pitchFamily="34" charset="0"/>
                <a:cs typeface="Arial" pitchFamily="34" charset="0"/>
              </a:rPr>
              <a:t>8 </a:t>
            </a:r>
            <a:r>
              <a:rPr lang="mk-MK" sz="1200" dirty="0" smtClean="0">
                <a:latin typeface="Arial" pitchFamily="34" charset="0"/>
                <a:cs typeface="Arial" pitchFamily="34" charset="0"/>
              </a:rPr>
              <a:t> за емитување радиопрограма на државно ниво, и на непрофитното радио Марија-Благовест</a:t>
            </a:r>
            <a:r>
              <a:rPr lang="mk-MK" sz="1200" baseline="30000" dirty="0">
                <a:latin typeface="Arial" pitchFamily="34" charset="0"/>
                <a:cs typeface="Arial" pitchFamily="34" charset="0"/>
              </a:rPr>
              <a:t>9</a:t>
            </a:r>
            <a:r>
              <a:rPr lang="mk-MK" sz="1200" dirty="0" smtClean="0">
                <a:latin typeface="Arial" pitchFamily="34" charset="0"/>
                <a:cs typeface="Arial" pitchFamily="34" charset="0"/>
              </a:rPr>
              <a:t> за емитување на локално ниво (одлуката за</a:t>
            </a:r>
            <a:r>
              <a:rPr lang="en-US" sz="1200" dirty="0" smtClean="0">
                <a:latin typeface="Arial" pitchFamily="34" charset="0"/>
                <a:cs typeface="Arial" pitchFamily="34" charset="0"/>
              </a:rPr>
              <a:t> </a:t>
            </a:r>
            <a:r>
              <a:rPr lang="mk-MK" sz="1200" dirty="0" smtClean="0">
                <a:latin typeface="Arial" pitchFamily="34" charset="0"/>
                <a:cs typeface="Arial" pitchFamily="34" charset="0"/>
              </a:rPr>
              <a:t>доделување дозвола на ова радио беше донесена на крајот од 2018 година, а дозволата за работа му беше издадена во февруари 2019 година). </a:t>
            </a:r>
          </a:p>
          <a:p>
            <a:pPr marL="285750" indent="-285750" algn="just">
              <a:lnSpc>
                <a:spcPct val="150000"/>
              </a:lnSpc>
              <a:buFont typeface="Arial" panose="020B0604020202020204" pitchFamily="34" charset="0"/>
              <a:buChar char="•"/>
            </a:pPr>
            <a:endParaRPr lang="en-US" sz="1200" dirty="0"/>
          </a:p>
        </p:txBody>
      </p:sp>
      <p:sp>
        <p:nvSpPr>
          <p:cNvPr id="16" name="Rectangle 15"/>
          <p:cNvSpPr/>
          <p:nvPr/>
        </p:nvSpPr>
        <p:spPr>
          <a:xfrm>
            <a:off x="112713" y="1339690"/>
            <a:ext cx="5372099" cy="3693319"/>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mk-MK" sz="1200" dirty="0" smtClean="0">
                <a:latin typeface="Arial" panose="020B0604020202020204" pitchFamily="34" charset="0"/>
                <a:cs typeface="Arial" panose="020B0604020202020204" pitchFamily="34" charset="0"/>
              </a:rPr>
              <a:t>На почетокот </a:t>
            </a:r>
            <a:r>
              <a:rPr lang="mk-MK" sz="1200" dirty="0">
                <a:latin typeface="Arial" panose="020B0604020202020204" pitchFamily="34" charset="0"/>
                <a:cs typeface="Arial" panose="020B0604020202020204" pitchFamily="34" charset="0"/>
              </a:rPr>
              <a:t>од 2019 година програма емитуваа </a:t>
            </a:r>
            <a:r>
              <a:rPr lang="mk-MK" sz="1200" dirty="0" smtClean="0">
                <a:latin typeface="Arial" panose="020B0604020202020204" pitchFamily="34" charset="0"/>
                <a:cs typeface="Arial" panose="020B0604020202020204" pitchFamily="34" charset="0"/>
              </a:rPr>
              <a:t>53 </a:t>
            </a:r>
            <a:r>
              <a:rPr lang="mk-MK" sz="1200" dirty="0">
                <a:latin typeface="Arial" panose="020B0604020202020204" pitchFamily="34" charset="0"/>
                <a:cs typeface="Arial" panose="020B0604020202020204" pitchFamily="34" charset="0"/>
              </a:rPr>
              <a:t>комерцијални </a:t>
            </a:r>
            <a:r>
              <a:rPr lang="mk-MK" sz="1200" dirty="0" smtClean="0">
                <a:latin typeface="Arial" panose="020B0604020202020204" pitchFamily="34" charset="0"/>
                <a:cs typeface="Arial" panose="020B0604020202020204" pitchFamily="34" charset="0"/>
              </a:rPr>
              <a:t>телевизии, 67 </a:t>
            </a:r>
            <a:r>
              <a:rPr lang="mk-MK" sz="1200" dirty="0">
                <a:latin typeface="Arial" panose="020B0604020202020204" pitchFamily="34" charset="0"/>
                <a:cs typeface="Arial" panose="020B0604020202020204" pitchFamily="34" charset="0"/>
              </a:rPr>
              <a:t>комерцијални радиостаници и три непрофитни радиостаници. </a:t>
            </a:r>
            <a:endParaRPr lang="mk-MK" sz="1200" dirty="0" smtClean="0">
              <a:latin typeface="Arial" panose="020B0604020202020204" pitchFamily="34" charset="0"/>
              <a:cs typeface="Arial" panose="020B0604020202020204" pitchFamily="34" charset="0"/>
            </a:endParaRPr>
          </a:p>
          <a:p>
            <a:pPr>
              <a:lnSpc>
                <a:spcPct val="150000"/>
              </a:lnSpc>
            </a:pPr>
            <a:endParaRPr lang="mk-MK" sz="1200" dirty="0">
              <a:latin typeface="Arial" panose="020B0604020202020204" pitchFamily="34" charset="0"/>
              <a:cs typeface="Arial" panose="020B0604020202020204" pitchFamily="34" charset="0"/>
            </a:endParaRPr>
          </a:p>
          <a:p>
            <a:pPr marL="171450" indent="-171450" algn="just">
              <a:lnSpc>
                <a:spcPct val="150000"/>
              </a:lnSpc>
              <a:buFont typeface="Arial" panose="020B0604020202020204" pitchFamily="34" charset="0"/>
              <a:buChar char="•"/>
            </a:pPr>
            <a:r>
              <a:rPr lang="mk-MK" sz="1200" dirty="0" smtClean="0">
                <a:latin typeface="Arial" panose="020B0604020202020204" pitchFamily="34" charset="0"/>
                <a:cs typeface="Arial" panose="020B0604020202020204" pitchFamily="34" charset="0"/>
              </a:rPr>
              <a:t>Одземени беа дозволите на вкупно пет радиодифузери: сателитската </a:t>
            </a:r>
            <a:r>
              <a:rPr lang="mk-MK" sz="1200" dirty="0">
                <a:latin typeface="Arial" panose="020B0604020202020204" pitchFamily="34" charset="0"/>
                <a:cs typeface="Arial" panose="020B0604020202020204" pitchFamily="34" charset="0"/>
              </a:rPr>
              <a:t>телевизија ТВ Канал 5 </a:t>
            </a:r>
            <a:r>
              <a:rPr lang="mk-MK" sz="1200" dirty="0" smtClean="0">
                <a:latin typeface="Arial" panose="020B0604020202020204" pitchFamily="34" charset="0"/>
                <a:cs typeface="Arial" panose="020B0604020202020204" pitchFamily="34" charset="0"/>
              </a:rPr>
              <a:t>Плус</a:t>
            </a:r>
            <a:r>
              <a:rPr lang="mk-MK" sz="1200" baseline="30000" dirty="0" smtClean="0">
                <a:latin typeface="Arial" panose="020B0604020202020204" pitchFamily="34" charset="0"/>
                <a:cs typeface="Arial" panose="020B0604020202020204" pitchFamily="34" charset="0"/>
              </a:rPr>
              <a:t>2</a:t>
            </a:r>
            <a:r>
              <a:rPr lang="mk-MK" sz="1200" dirty="0" smtClean="0">
                <a:latin typeface="Arial" panose="020B0604020202020204" pitchFamily="34" charset="0"/>
                <a:cs typeface="Arial" panose="020B0604020202020204" pitchFamily="34" charset="0"/>
              </a:rPr>
              <a:t>, регионалните </a:t>
            </a:r>
            <a:r>
              <a:rPr lang="mk-MK" sz="1200" dirty="0">
                <a:latin typeface="Arial" panose="020B0604020202020204" pitchFamily="34" charset="0"/>
                <a:cs typeface="Arial" panose="020B0604020202020204" pitchFamily="34" charset="0"/>
              </a:rPr>
              <a:t>телевизии </a:t>
            </a:r>
            <a:r>
              <a:rPr lang="mk-MK" sz="1200" dirty="0" smtClean="0">
                <a:latin typeface="Arial" panose="020B0604020202020204" pitchFamily="34" charset="0"/>
                <a:cs typeface="Arial" panose="020B0604020202020204" pitchFamily="34" charset="0"/>
              </a:rPr>
              <a:t>ТВ Скопје</a:t>
            </a:r>
            <a:r>
              <a:rPr lang="mk-MK" sz="1200" baseline="30000" dirty="0" smtClean="0">
                <a:latin typeface="Arial" panose="020B0604020202020204" pitchFamily="34" charset="0"/>
                <a:cs typeface="Arial" panose="020B0604020202020204" pitchFamily="34" charset="0"/>
              </a:rPr>
              <a:t>3</a:t>
            </a:r>
            <a:r>
              <a:rPr lang="mk-MK" sz="1200" dirty="0" smtClean="0">
                <a:latin typeface="Arial" panose="020B0604020202020204" pitchFamily="34" charset="0"/>
                <a:cs typeface="Arial" panose="020B0604020202020204" pitchFamily="34" charset="0"/>
              </a:rPr>
              <a:t> </a:t>
            </a:r>
            <a:r>
              <a:rPr lang="mk-MK" sz="1200" dirty="0">
                <a:latin typeface="Arial" panose="020B0604020202020204" pitchFamily="34" charset="0"/>
                <a:cs typeface="Arial" panose="020B0604020202020204" pitchFamily="34" charset="0"/>
              </a:rPr>
              <a:t>и ТВ К </a:t>
            </a:r>
            <a:r>
              <a:rPr lang="mk-MK" sz="1200" dirty="0" smtClean="0">
                <a:latin typeface="Arial" panose="020B0604020202020204" pitchFamily="34" charset="0"/>
                <a:cs typeface="Arial" panose="020B0604020202020204" pitchFamily="34" charset="0"/>
              </a:rPr>
              <a:t>Три</a:t>
            </a:r>
            <a:r>
              <a:rPr lang="mk-MK" sz="1200" baseline="30000" dirty="0" smtClean="0">
                <a:latin typeface="Arial" panose="020B0604020202020204" pitchFamily="34" charset="0"/>
                <a:cs typeface="Arial" panose="020B0604020202020204" pitchFamily="34" charset="0"/>
              </a:rPr>
              <a:t>4</a:t>
            </a:r>
            <a:r>
              <a:rPr lang="mk-MK" sz="1200" dirty="0" smtClean="0">
                <a:latin typeface="Arial" panose="020B0604020202020204" pitchFamily="34" charset="0"/>
                <a:cs typeface="Arial" panose="020B0604020202020204" pitchFamily="34" charset="0"/>
              </a:rPr>
              <a:t> </a:t>
            </a:r>
            <a:r>
              <a:rPr lang="mk-MK" sz="1200" dirty="0">
                <a:latin typeface="Arial" panose="020B0604020202020204" pitchFamily="34" charset="0"/>
                <a:cs typeface="Arial" panose="020B0604020202020204" pitchFamily="34" charset="0"/>
              </a:rPr>
              <a:t>(на трите поради неплаќање на надоместокот за дозволата во законски утврдениот рок</a:t>
            </a:r>
            <a:r>
              <a:rPr lang="mk-MK" sz="1200" dirty="0" smtClean="0">
                <a:latin typeface="Arial" panose="020B0604020202020204" pitchFamily="34" charset="0"/>
                <a:cs typeface="Arial" panose="020B0604020202020204" pitchFamily="34" charset="0"/>
              </a:rPr>
              <a:t>), локалната </a:t>
            </a:r>
            <a:r>
              <a:rPr lang="mk-MK" sz="1200" dirty="0">
                <a:latin typeface="Arial" panose="020B0604020202020204" pitchFamily="34" charset="0"/>
                <a:cs typeface="Arial" panose="020B0604020202020204" pitchFamily="34" charset="0"/>
              </a:rPr>
              <a:t>ТВ </a:t>
            </a:r>
            <a:r>
              <a:rPr lang="mk-MK" sz="1200" dirty="0" smtClean="0">
                <a:latin typeface="Arial" panose="020B0604020202020204" pitchFamily="34" charset="0"/>
                <a:cs typeface="Arial" panose="020B0604020202020204" pitchFamily="34" charset="0"/>
              </a:rPr>
              <a:t>Хана</a:t>
            </a:r>
            <a:r>
              <a:rPr lang="mk-MK" sz="1200" baseline="30000" dirty="0" smtClean="0">
                <a:latin typeface="Arial" panose="020B0604020202020204" pitchFamily="34" charset="0"/>
                <a:cs typeface="Arial" panose="020B0604020202020204" pitchFamily="34" charset="0"/>
              </a:rPr>
              <a:t>5</a:t>
            </a:r>
            <a:r>
              <a:rPr lang="mk-MK" sz="1200" dirty="0" smtClean="0">
                <a:latin typeface="Arial" panose="020B0604020202020204" pitchFamily="34" charset="0"/>
                <a:cs typeface="Arial" panose="020B0604020202020204" pitchFamily="34" charset="0"/>
              </a:rPr>
              <a:t> (дозволата престана </a:t>
            </a:r>
            <a:r>
              <a:rPr lang="mk-MK" sz="1200" dirty="0">
                <a:latin typeface="Arial" panose="020B0604020202020204" pitchFamily="34" charset="0"/>
                <a:cs typeface="Arial" panose="020B0604020202020204" pitchFamily="34" charset="0"/>
              </a:rPr>
              <a:t>да важи по сила на закон, откако оваа телевизија ја извести Агенцијата дека престанала со емитување на </a:t>
            </a:r>
            <a:r>
              <a:rPr lang="mk-MK" sz="1200" dirty="0" smtClean="0">
                <a:latin typeface="Arial" panose="020B0604020202020204" pitchFamily="34" charset="0"/>
                <a:cs typeface="Arial" panose="020B0604020202020204" pitchFamily="34" charset="0"/>
              </a:rPr>
              <a:t>програма) и 1ТВ</a:t>
            </a:r>
            <a:r>
              <a:rPr lang="mk-MK" sz="1200" baseline="30000" dirty="0" smtClean="0">
                <a:latin typeface="Arial" panose="020B0604020202020204" pitchFamily="34" charset="0"/>
                <a:cs typeface="Arial" panose="020B0604020202020204" pitchFamily="34" charset="0"/>
              </a:rPr>
              <a:t>6 </a:t>
            </a:r>
            <a:r>
              <a:rPr lang="mk-MK" sz="1200" dirty="0" smtClean="0">
                <a:latin typeface="Arial" panose="020B0604020202020204" pitchFamily="34" charset="0"/>
                <a:cs typeface="Arial" panose="020B0604020202020204" pitchFamily="34" charset="0"/>
              </a:rPr>
              <a:t> </a:t>
            </a:r>
            <a:r>
              <a:rPr lang="mk-MK" sz="1200" dirty="0">
                <a:latin typeface="Arial" panose="020B0604020202020204" pitchFamily="34" charset="0"/>
                <a:cs typeface="Arial" panose="020B0604020202020204" pitchFamily="34" charset="0"/>
              </a:rPr>
              <a:t>која емитуваше програма преку јавна електронска комуникациска мрежа на државно </a:t>
            </a:r>
            <a:r>
              <a:rPr lang="mk-MK" sz="1200" dirty="0" smtClean="0">
                <a:latin typeface="Arial" panose="020B0604020202020204" pitchFamily="34" charset="0"/>
                <a:cs typeface="Arial" panose="020B0604020202020204" pitchFamily="34" charset="0"/>
              </a:rPr>
              <a:t>ниво (поради </a:t>
            </a:r>
            <a:r>
              <a:rPr lang="mk-MK" sz="1200" dirty="0">
                <a:latin typeface="Arial" panose="020B0604020202020204" pitchFamily="34" charset="0"/>
                <a:cs typeface="Arial" panose="020B0604020202020204" pitchFamily="34" charset="0"/>
              </a:rPr>
              <a:t>неисполнување на минималните </a:t>
            </a:r>
            <a:r>
              <a:rPr lang="mk-MK" sz="1200" dirty="0" smtClean="0">
                <a:latin typeface="Arial" panose="020B0604020202020204" pitchFamily="34" charset="0"/>
                <a:cs typeface="Arial" panose="020B0604020202020204" pitchFamily="34" charset="0"/>
              </a:rPr>
              <a:t>кадровски  услови).</a:t>
            </a:r>
            <a:endParaRPr lang="en-US" sz="14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47412" y="6356352"/>
            <a:ext cx="531973" cy="365125"/>
          </a:xfrm>
        </p:spPr>
        <p:txBody>
          <a:bodyPr/>
          <a:lstStyle/>
          <a:p>
            <a:fld id="{DD0A17F7-02ED-4BA6-9293-FD2D32B19D33}" type="slidenum">
              <a:rPr lang="en-US" smtClean="0"/>
              <a:pPr/>
              <a:t>50</a:t>
            </a:fld>
            <a:endParaRPr lang="en-US" dirty="0"/>
          </a:p>
        </p:txBody>
      </p:sp>
      <p:cxnSp>
        <p:nvCxnSpPr>
          <p:cNvPr id="5" name="Straight Connector 4">
            <a:extLst>
              <a:ext uri="{FF2B5EF4-FFF2-40B4-BE49-F238E27FC236}">
                <a16:creationId xmlns:a16="http://schemas.microsoft.com/office/drawing/2014/main" id="{F78502DD-388B-1B4B-8E60-03F10EA72610}"/>
              </a:ext>
            </a:extLst>
          </p:cNvPr>
          <p:cNvCxnSpPr/>
          <p:nvPr/>
        </p:nvCxnSpPr>
        <p:spPr>
          <a:xfrm>
            <a:off x="0" y="9906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FED1D12-57AF-8440-8786-B51825718510}"/>
              </a:ext>
            </a:extLst>
          </p:cNvPr>
          <p:cNvSpPr txBox="1"/>
          <p:nvPr/>
        </p:nvSpPr>
        <p:spPr>
          <a:xfrm>
            <a:off x="227012" y="533400"/>
            <a:ext cx="4876800" cy="430887"/>
          </a:xfrm>
          <a:prstGeom prst="rect">
            <a:avLst/>
          </a:prstGeom>
          <a:noFill/>
        </p:spPr>
        <p:txBody>
          <a:bodyPr wrap="square" rtlCol="0">
            <a:spAutoFit/>
          </a:bodyPr>
          <a:lstStyle/>
          <a:p>
            <a:r>
              <a:rPr lang="mk-MK" dirty="0" smtClean="0">
                <a:solidFill>
                  <a:schemeClr val="accent1">
                    <a:lumMod val="75000"/>
                  </a:schemeClr>
                </a:solidFill>
                <a:latin typeface="Arial" pitchFamily="34" charset="0"/>
                <a:ea typeface="Tahoma" pitchFamily="34" charset="0"/>
                <a:cs typeface="Arial" pitchFamily="34" charset="0"/>
              </a:rPr>
              <a:t>Радиостаници на локално ниво</a:t>
            </a:r>
            <a:endParaRPr lang="en-US" dirty="0">
              <a:solidFill>
                <a:schemeClr val="accent1">
                  <a:lumMod val="75000"/>
                </a:schemeClr>
              </a:solidFill>
              <a:latin typeface="Arial" pitchFamily="34" charset="0"/>
              <a:ea typeface="Tahoma" pitchFamily="34" charset="0"/>
              <a:cs typeface="Arial" pitchFamily="34" charset="0"/>
            </a:endParaRPr>
          </a:p>
        </p:txBody>
      </p:sp>
      <p:sp>
        <p:nvSpPr>
          <p:cNvPr id="8" name="Rectangle 7"/>
          <p:cNvSpPr/>
          <p:nvPr/>
        </p:nvSpPr>
        <p:spPr>
          <a:xfrm>
            <a:off x="150812" y="1143000"/>
            <a:ext cx="5942012" cy="923330"/>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Заедничките приходи на 48-те локални радиостаници изнесувале </a:t>
            </a:r>
            <a:r>
              <a:rPr lang="en-US" sz="1200" dirty="0" smtClean="0">
                <a:latin typeface="Arial" pitchFamily="34" charset="0"/>
                <a:cs typeface="Arial" pitchFamily="34" charset="0"/>
              </a:rPr>
              <a:t>45</a:t>
            </a:r>
            <a:r>
              <a:rPr lang="mk-MK" sz="1200" dirty="0" smtClean="0">
                <a:latin typeface="Arial" pitchFamily="34" charset="0"/>
                <a:cs typeface="Arial" pitchFamily="34" charset="0"/>
              </a:rPr>
              <a:t>,</a:t>
            </a:r>
            <a:r>
              <a:rPr lang="en-US" sz="1200" dirty="0" smtClean="0">
                <a:latin typeface="Arial" pitchFamily="34" charset="0"/>
                <a:cs typeface="Arial" pitchFamily="34" charset="0"/>
              </a:rPr>
              <a:t>06</a:t>
            </a:r>
            <a:r>
              <a:rPr lang="ru-RU" sz="1200" dirty="0" smtClean="0">
                <a:latin typeface="Arial" pitchFamily="34" charset="0"/>
                <a:cs typeface="Arial" pitchFamily="34" charset="0"/>
              </a:rPr>
              <a:t> милиони денари, што е за </a:t>
            </a:r>
            <a:r>
              <a:rPr lang="en-US" sz="1200" dirty="0" smtClean="0">
                <a:latin typeface="Arial" pitchFamily="34" charset="0"/>
                <a:cs typeface="Arial" pitchFamily="34" charset="0"/>
              </a:rPr>
              <a:t>18</a:t>
            </a:r>
            <a:r>
              <a:rPr lang="mk-MK" sz="1200" dirty="0" smtClean="0">
                <a:latin typeface="Arial" pitchFamily="34" charset="0"/>
                <a:cs typeface="Arial" pitchFamily="34" charset="0"/>
              </a:rPr>
              <a:t>,</a:t>
            </a:r>
            <a:r>
              <a:rPr lang="en-US" sz="1200" dirty="0" smtClean="0">
                <a:latin typeface="Arial" pitchFamily="34" charset="0"/>
                <a:cs typeface="Arial" pitchFamily="34" charset="0"/>
              </a:rPr>
              <a:t>21</a:t>
            </a:r>
            <a:r>
              <a:rPr lang="ru-RU" sz="1200" dirty="0" smtClean="0">
                <a:latin typeface="Arial" pitchFamily="34" charset="0"/>
                <a:cs typeface="Arial" pitchFamily="34" charset="0"/>
              </a:rPr>
              <a:t>% повеќе отколку во претходната година. Овие се највисоки приходи на радиостаниците во последните пет години</a:t>
            </a:r>
            <a:r>
              <a:rPr lang="mk-MK" sz="1200" dirty="0" smtClean="0">
                <a:latin typeface="Arial" pitchFamily="34" charset="0"/>
                <a:cs typeface="Arial" pitchFamily="34" charset="0"/>
              </a:rPr>
              <a:t>.</a:t>
            </a:r>
            <a:endParaRPr lang="en-US" sz="1200" dirty="0">
              <a:latin typeface="Arial" pitchFamily="34" charset="0"/>
              <a:cs typeface="Arial" pitchFamily="34" charset="0"/>
            </a:endParaRPr>
          </a:p>
        </p:txBody>
      </p:sp>
      <p:graphicFrame>
        <p:nvGraphicFramePr>
          <p:cNvPr id="9" name="Chart 8"/>
          <p:cNvGraphicFramePr/>
          <p:nvPr>
            <p:extLst>
              <p:ext uri="{D42A27DB-BD31-4B8C-83A1-F6EECF244321}">
                <p14:modId xmlns:p14="http://schemas.microsoft.com/office/powerpoint/2010/main" val="2947262085"/>
              </p:ext>
            </p:extLst>
          </p:nvPr>
        </p:nvGraphicFramePr>
        <p:xfrm>
          <a:off x="748611" y="2832924"/>
          <a:ext cx="4572000" cy="14342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5D5CC75D-82B1-AE4D-8CD9-7BBB5C8A7476}"/>
              </a:ext>
            </a:extLst>
          </p:cNvPr>
          <p:cNvSpPr txBox="1"/>
          <p:nvPr/>
        </p:nvSpPr>
        <p:spPr>
          <a:xfrm>
            <a:off x="531018" y="2356300"/>
            <a:ext cx="51816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a:t>
            </a:r>
            <a:r>
              <a:rPr lang="mk-MK" sz="1400" dirty="0" smtClean="0">
                <a:solidFill>
                  <a:schemeClr val="bg1"/>
                </a:solidFill>
                <a:latin typeface="Arial" panose="020B0604020202020204" pitchFamily="34" charset="0"/>
                <a:cs typeface="Arial" panose="020B0604020202020204" pitchFamily="34" charset="0"/>
              </a:rPr>
              <a:t>приходи</a:t>
            </a:r>
            <a:endParaRPr lang="x-none" sz="1400" dirty="0">
              <a:solidFill>
                <a:schemeClr val="bg1"/>
              </a:solidFill>
              <a:latin typeface="Arial" panose="020B0604020202020204" pitchFamily="34" charset="0"/>
              <a:cs typeface="Arial" panose="020B0604020202020204" pitchFamily="34" charset="0"/>
            </a:endParaRPr>
          </a:p>
        </p:txBody>
      </p:sp>
      <p:sp>
        <p:nvSpPr>
          <p:cNvPr id="11" name="Right Triangle 10">
            <a:extLst>
              <a:ext uri="{FF2B5EF4-FFF2-40B4-BE49-F238E27FC236}">
                <a16:creationId xmlns:a16="http://schemas.microsoft.com/office/drawing/2014/main" id="{B12E7CEF-76BF-9D4D-A3F4-31FE79449C26}"/>
              </a:ext>
            </a:extLst>
          </p:cNvPr>
          <p:cNvSpPr/>
          <p:nvPr/>
        </p:nvSpPr>
        <p:spPr>
          <a:xfrm rot="10951459">
            <a:off x="463354" y="2683248"/>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2" name="Rectangle 11"/>
          <p:cNvSpPr/>
          <p:nvPr/>
        </p:nvSpPr>
        <p:spPr>
          <a:xfrm>
            <a:off x="227012" y="4802271"/>
            <a:ext cx="5715000" cy="1443152"/>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Највисоки вкупни приходи во анализираната година прикажало непрофитното радио Марија-Благовест од Струмица (6,72 милиони денари), додека пак најниски Скај радио плус од Берово (0,04 милиони денари). Од комерцијалните радиостаници, </a:t>
            </a:r>
            <a:r>
              <a:rPr lang="mk-MK" sz="1200" dirty="0" smtClean="0">
                <a:latin typeface="Arial" pitchFamily="34" charset="0"/>
                <a:cs typeface="Arial" pitchFamily="34" charset="0"/>
              </a:rPr>
              <a:t>РА </a:t>
            </a:r>
            <a:r>
              <a:rPr lang="mk-MK" sz="1200" dirty="0" err="1" smtClean="0">
                <a:latin typeface="Arial" pitchFamily="34" charset="0"/>
                <a:cs typeface="Arial" pitchFamily="34" charset="0"/>
              </a:rPr>
              <a:t>Ускана</a:t>
            </a:r>
            <a:r>
              <a:rPr lang="mk-MK" sz="1200" dirty="0" smtClean="0">
                <a:latin typeface="Arial" pitchFamily="34" charset="0"/>
                <a:cs typeface="Arial" pitchFamily="34" charset="0"/>
              </a:rPr>
              <a:t> Плус од Кичево и РА Лав од Охрид не прикажале воопшто приходи во 2019 година.</a:t>
            </a:r>
            <a:endParaRPr lang="en-US" sz="1200" dirty="0">
              <a:latin typeface="Arial" pitchFamily="34" charset="0"/>
              <a:cs typeface="Arial" pitchFamily="34" charset="0"/>
            </a:endParaRPr>
          </a:p>
        </p:txBody>
      </p:sp>
      <p:graphicFrame>
        <p:nvGraphicFramePr>
          <p:cNvPr id="14" name="Table 13"/>
          <p:cNvGraphicFramePr>
            <a:graphicFrameLocks noGrp="1"/>
          </p:cNvGraphicFramePr>
          <p:nvPr/>
        </p:nvGraphicFramePr>
        <p:xfrm>
          <a:off x="6323012" y="1524000"/>
          <a:ext cx="5334000" cy="4800600"/>
        </p:xfrm>
        <a:graphic>
          <a:graphicData uri="http://schemas.openxmlformats.org/drawingml/2006/table">
            <a:tbl>
              <a:tblPr/>
              <a:tblGrid>
                <a:gridCol w="1901935">
                  <a:extLst>
                    <a:ext uri="{9D8B030D-6E8A-4147-A177-3AD203B41FA5}">
                      <a16:colId xmlns:a16="http://schemas.microsoft.com/office/drawing/2014/main" val="20000"/>
                    </a:ext>
                  </a:extLst>
                </a:gridCol>
                <a:gridCol w="686413">
                  <a:extLst>
                    <a:ext uri="{9D8B030D-6E8A-4147-A177-3AD203B41FA5}">
                      <a16:colId xmlns:a16="http://schemas.microsoft.com/office/drawing/2014/main" val="20001"/>
                    </a:ext>
                  </a:extLst>
                </a:gridCol>
                <a:gridCol w="686413">
                  <a:extLst>
                    <a:ext uri="{9D8B030D-6E8A-4147-A177-3AD203B41FA5}">
                      <a16:colId xmlns:a16="http://schemas.microsoft.com/office/drawing/2014/main" val="20002"/>
                    </a:ext>
                  </a:extLst>
                </a:gridCol>
                <a:gridCol w="686413">
                  <a:extLst>
                    <a:ext uri="{9D8B030D-6E8A-4147-A177-3AD203B41FA5}">
                      <a16:colId xmlns:a16="http://schemas.microsoft.com/office/drawing/2014/main" val="20003"/>
                    </a:ext>
                  </a:extLst>
                </a:gridCol>
                <a:gridCol w="686413">
                  <a:extLst>
                    <a:ext uri="{9D8B030D-6E8A-4147-A177-3AD203B41FA5}">
                      <a16:colId xmlns:a16="http://schemas.microsoft.com/office/drawing/2014/main" val="20004"/>
                    </a:ext>
                  </a:extLst>
                </a:gridCol>
                <a:gridCol w="686413">
                  <a:extLst>
                    <a:ext uri="{9D8B030D-6E8A-4147-A177-3AD203B41FA5}">
                      <a16:colId xmlns:a16="http://schemas.microsoft.com/office/drawing/2014/main" val="20005"/>
                    </a:ext>
                  </a:extLst>
                </a:gridCol>
              </a:tblGrid>
              <a:tr h="186297">
                <a:tc>
                  <a:txBody>
                    <a:bodyPr/>
                    <a:lstStyle/>
                    <a:p>
                      <a:pPr algn="l" fontAlgn="b"/>
                      <a:r>
                        <a:rPr lang="en-US" sz="1200" b="0" i="0" u="none" strike="noStrike" dirty="0">
                          <a:solidFill>
                            <a:srgbClr val="FFFFFF"/>
                          </a:solidFill>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1">
                        <a:lumMod val="75000"/>
                      </a:schemeClr>
                    </a:solidFill>
                  </a:tcPr>
                </a:tc>
                <a:tc>
                  <a:txBody>
                    <a:bodyPr/>
                    <a:lstStyle/>
                    <a:p>
                      <a:pPr algn="r" fontAlgn="b"/>
                      <a:r>
                        <a:rPr lang="en-US" sz="1200" b="0" i="0" u="none" strike="noStrike" dirty="0">
                          <a:solidFill>
                            <a:srgbClr val="FFFFFF"/>
                          </a:solidFill>
                          <a:latin typeface="Arial"/>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75000"/>
                      </a:schemeClr>
                    </a:solidFill>
                  </a:tcPr>
                </a:tc>
                <a:tc>
                  <a:txBody>
                    <a:bodyPr/>
                    <a:lstStyle/>
                    <a:p>
                      <a:pPr algn="r" fontAlgn="b"/>
                      <a:r>
                        <a:rPr lang="en-US" sz="1200" b="0" i="0" u="none" strike="noStrike" dirty="0">
                          <a:solidFill>
                            <a:srgbClr val="FFFFFF"/>
                          </a:solidFill>
                          <a:latin typeface="Arial"/>
                        </a:rPr>
                        <a:t>2016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75000"/>
                      </a:schemeClr>
                    </a:solidFill>
                  </a:tcPr>
                </a:tc>
                <a:tc>
                  <a:txBody>
                    <a:bodyPr/>
                    <a:lstStyle/>
                    <a:p>
                      <a:pPr algn="r" fontAlgn="b"/>
                      <a:r>
                        <a:rPr lang="en-US" sz="1200" b="0" i="0" u="none" strike="noStrike" dirty="0">
                          <a:solidFill>
                            <a:srgbClr val="FFFFFF"/>
                          </a:solidFill>
                          <a:latin typeface="Arial"/>
                        </a:rPr>
                        <a:t>2017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75000"/>
                      </a:schemeClr>
                    </a:solidFill>
                  </a:tcPr>
                </a:tc>
                <a:tc>
                  <a:txBody>
                    <a:bodyPr/>
                    <a:lstStyle/>
                    <a:p>
                      <a:pPr algn="r" fontAlgn="b"/>
                      <a:r>
                        <a:rPr lang="en-US" sz="1200" b="0" i="0" u="none" strike="noStrike" dirty="0">
                          <a:solidFill>
                            <a:srgbClr val="FFFFFF"/>
                          </a:solidFill>
                          <a:latin typeface="Arial"/>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75000"/>
                      </a:schemeClr>
                    </a:solidFill>
                  </a:tcPr>
                </a:tc>
                <a:tc>
                  <a:txBody>
                    <a:bodyPr/>
                    <a:lstStyle/>
                    <a:p>
                      <a:pPr algn="r" fontAlgn="b"/>
                      <a:r>
                        <a:rPr lang="en-US" sz="1200" b="0" i="0" u="none" strike="noStrike" dirty="0">
                          <a:solidFill>
                            <a:srgbClr val="FFFFFF"/>
                          </a:solidFill>
                          <a:latin typeface="Arial"/>
                        </a:rPr>
                        <a:t>2019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75000"/>
                      </a:schemeClr>
                    </a:solidFill>
                  </a:tcPr>
                </a:tc>
                <a:extLst>
                  <a:ext uri="{0D108BD9-81ED-4DB2-BD59-A6C34878D82A}">
                    <a16:rowId xmlns:a16="http://schemas.microsoft.com/office/drawing/2014/main" val="10000"/>
                  </a:ext>
                </a:extLst>
              </a:tr>
              <a:tr h="186297">
                <a:tc>
                  <a:txBody>
                    <a:bodyPr/>
                    <a:lstStyle/>
                    <a:p>
                      <a:pPr algn="l" fontAlgn="b"/>
                      <a:r>
                        <a:rPr lang="mk-MK" sz="1200" b="0" i="0" u="none" strike="noStrike" dirty="0">
                          <a:solidFill>
                            <a:srgbClr val="000000"/>
                          </a:solidFill>
                          <a:latin typeface="Arial"/>
                        </a:rPr>
                        <a:t>Скај радио плус</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0.14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0.18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86297">
                <a:tc>
                  <a:txBody>
                    <a:bodyPr/>
                    <a:lstStyle/>
                    <a:p>
                      <a:pPr algn="l" fontAlgn="b"/>
                      <a:r>
                        <a:rPr lang="mk-MK" sz="1200" b="0" i="0" u="none" strike="noStrike" dirty="0">
                          <a:solidFill>
                            <a:srgbClr val="000000"/>
                          </a:solidFill>
                          <a:latin typeface="Arial"/>
                        </a:rPr>
                        <a:t>РА 106</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1.50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1.25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1.43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1.29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1.29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86297">
                <a:tc>
                  <a:txBody>
                    <a:bodyPr/>
                    <a:lstStyle/>
                    <a:p>
                      <a:pPr algn="l" fontAlgn="b"/>
                      <a:r>
                        <a:rPr lang="mk-MK" sz="1200" b="0" i="0" u="none" strike="noStrike">
                          <a:solidFill>
                            <a:srgbClr val="000000"/>
                          </a:solidFill>
                          <a:latin typeface="Arial"/>
                        </a:rPr>
                        <a:t>РА Актуел</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0.56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0.55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0.27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186297">
                <a:tc>
                  <a:txBody>
                    <a:bodyPr/>
                    <a:lstStyle/>
                    <a:p>
                      <a:pPr algn="l" fontAlgn="b"/>
                      <a:r>
                        <a:rPr lang="mk-MK" sz="1200" b="0" i="0" u="none" strike="noStrike">
                          <a:solidFill>
                            <a:srgbClr val="000000"/>
                          </a:solidFill>
                          <a:latin typeface="Arial"/>
                        </a:rPr>
                        <a:t>РА Б-97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1.52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0.87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0.45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1.09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186297">
                <a:tc>
                  <a:txBody>
                    <a:bodyPr/>
                    <a:lstStyle/>
                    <a:p>
                      <a:pPr algn="l" fontAlgn="b"/>
                      <a:r>
                        <a:rPr lang="mk-MK" sz="1200" b="0" i="0" u="none" strike="noStrike" dirty="0">
                          <a:solidFill>
                            <a:srgbClr val="000000"/>
                          </a:solidFill>
                          <a:latin typeface="Arial"/>
                        </a:rPr>
                        <a:t>РА </a:t>
                      </a:r>
                      <a:r>
                        <a:rPr lang="mk-MK" sz="1200" b="0" i="0" u="none" strike="noStrike" dirty="0" smtClean="0">
                          <a:solidFill>
                            <a:srgbClr val="000000"/>
                          </a:solidFill>
                          <a:latin typeface="Arial"/>
                        </a:rPr>
                        <a:t>БИ КИ АЛ</a:t>
                      </a:r>
                      <a:endParaRPr lang="mk-MK" sz="1200" b="0" i="0" u="none" strike="noStrike" dirty="0">
                        <a:solidFill>
                          <a:srgbClr val="000000"/>
                        </a:solidFill>
                        <a:latin typeface="Arial"/>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0.68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0.61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0.60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5"/>
                  </a:ext>
                </a:extLst>
              </a:tr>
              <a:tr h="186297">
                <a:tc>
                  <a:txBody>
                    <a:bodyPr/>
                    <a:lstStyle/>
                    <a:p>
                      <a:pPr algn="l" fontAlgn="b"/>
                      <a:r>
                        <a:rPr lang="mk-MK" sz="1200" b="0" i="0" u="none" strike="noStrike" dirty="0">
                          <a:solidFill>
                            <a:srgbClr val="000000"/>
                          </a:solidFill>
                          <a:latin typeface="Arial"/>
                        </a:rPr>
                        <a:t>РА Валандово</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0.43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6"/>
                  </a:ext>
                </a:extLst>
              </a:tr>
              <a:tr h="186297">
                <a:tc>
                  <a:txBody>
                    <a:bodyPr/>
                    <a:lstStyle/>
                    <a:p>
                      <a:pPr algn="l" fontAlgn="b"/>
                      <a:r>
                        <a:rPr lang="mk-MK" sz="1200" b="0" i="0" u="none" strike="noStrike">
                          <a:solidFill>
                            <a:srgbClr val="000000"/>
                          </a:solidFill>
                          <a:latin typeface="Arial"/>
                        </a:rPr>
                        <a:t>РА Голди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0.52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0.88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86297">
                <a:tc>
                  <a:txBody>
                    <a:bodyPr/>
                    <a:lstStyle/>
                    <a:p>
                      <a:pPr algn="l" fontAlgn="b"/>
                      <a:r>
                        <a:rPr lang="mk-MK" sz="1200" b="0" i="0" u="none" strike="noStrike">
                          <a:solidFill>
                            <a:srgbClr val="000000"/>
                          </a:solidFill>
                          <a:latin typeface="Arial"/>
                        </a:rPr>
                        <a:t>РА Мерак 5 ФМ</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1.05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1.02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0.44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86297">
                <a:tc>
                  <a:txBody>
                    <a:bodyPr/>
                    <a:lstStyle/>
                    <a:p>
                      <a:pPr algn="l" fontAlgn="b"/>
                      <a:r>
                        <a:rPr lang="mk-MK" sz="1200" b="0" i="0" u="none" strike="noStrike">
                          <a:solidFill>
                            <a:srgbClr val="000000"/>
                          </a:solidFill>
                          <a:latin typeface="Arial"/>
                        </a:rPr>
                        <a:t>РА Ла Коста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0.37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0.34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9"/>
                  </a:ext>
                </a:extLst>
              </a:tr>
              <a:tr h="186297">
                <a:tc>
                  <a:txBody>
                    <a:bodyPr/>
                    <a:lstStyle/>
                    <a:p>
                      <a:pPr algn="l" fontAlgn="b"/>
                      <a:r>
                        <a:rPr lang="mk-MK" sz="1200" b="0" i="0" u="none" strike="noStrike">
                          <a:solidFill>
                            <a:srgbClr val="000000"/>
                          </a:solidFill>
                          <a:latin typeface="Arial"/>
                        </a:rPr>
                        <a:t>РА Комета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0.49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0.60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0.53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0"/>
                  </a:ext>
                </a:extLst>
              </a:tr>
              <a:tr h="186297">
                <a:tc>
                  <a:txBody>
                    <a:bodyPr/>
                    <a:lstStyle/>
                    <a:p>
                      <a:pPr algn="l" fontAlgn="b"/>
                      <a:r>
                        <a:rPr lang="mk-MK" sz="1200" b="0" i="0" u="none" strike="noStrike">
                          <a:solidFill>
                            <a:srgbClr val="000000"/>
                          </a:solidFill>
                          <a:latin typeface="Arial"/>
                        </a:rPr>
                        <a:t>РА ПРО-ФМ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0.22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0.15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0.25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0.20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1"/>
                  </a:ext>
                </a:extLst>
              </a:tr>
              <a:tr h="186297">
                <a:tc>
                  <a:txBody>
                    <a:bodyPr/>
                    <a:lstStyle/>
                    <a:p>
                      <a:pPr algn="l" fontAlgn="b"/>
                      <a:r>
                        <a:rPr lang="mk-MK" sz="1200" b="0" i="0" u="none" strike="noStrike" dirty="0">
                          <a:solidFill>
                            <a:srgbClr val="000000"/>
                          </a:solidFill>
                          <a:latin typeface="Arial"/>
                        </a:rPr>
                        <a:t>РА Балкан ФМ</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0.74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0.90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2"/>
                  </a:ext>
                </a:extLst>
              </a:tr>
              <a:tr h="186297">
                <a:tc>
                  <a:txBody>
                    <a:bodyPr/>
                    <a:lstStyle/>
                    <a:p>
                      <a:pPr algn="l" fontAlgn="b"/>
                      <a:r>
                        <a:rPr lang="mk-MK" sz="1200" b="0" i="0" u="none" strike="noStrike">
                          <a:solidFill>
                            <a:srgbClr val="000000"/>
                          </a:solidFill>
                          <a:latin typeface="Arial"/>
                        </a:rPr>
                        <a:t>РА Тајм</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1.64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1.84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1.61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1.67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1.66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3"/>
                  </a:ext>
                </a:extLst>
              </a:tr>
              <a:tr h="186297">
                <a:tc>
                  <a:txBody>
                    <a:bodyPr/>
                    <a:lstStyle/>
                    <a:p>
                      <a:pPr algn="l" fontAlgn="b"/>
                      <a:r>
                        <a:rPr lang="mk-MK" sz="1200" b="0" i="0" u="none" strike="noStrike">
                          <a:solidFill>
                            <a:srgbClr val="000000"/>
                          </a:solidFill>
                          <a:latin typeface="Arial"/>
                        </a:rPr>
                        <a:t>РА Зора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0.34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4"/>
                  </a:ext>
                </a:extLst>
              </a:tr>
              <a:tr h="186297">
                <a:tc>
                  <a:txBody>
                    <a:bodyPr/>
                    <a:lstStyle/>
                    <a:p>
                      <a:pPr algn="l" fontAlgn="b"/>
                      <a:r>
                        <a:rPr lang="mk-MK" sz="1200" b="0" i="0" u="none" strike="noStrike">
                          <a:solidFill>
                            <a:srgbClr val="000000"/>
                          </a:solidFill>
                          <a:latin typeface="Arial"/>
                        </a:rPr>
                        <a:t>РА Галакси-2002</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1.08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1.25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1.18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1.77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0.94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5"/>
                  </a:ext>
                </a:extLst>
              </a:tr>
              <a:tr h="186297">
                <a:tc>
                  <a:txBody>
                    <a:bodyPr/>
                    <a:lstStyle/>
                    <a:p>
                      <a:pPr algn="l" fontAlgn="b"/>
                      <a:r>
                        <a:rPr lang="mk-MK" sz="1200" b="0" i="0" u="none" strike="noStrike">
                          <a:solidFill>
                            <a:srgbClr val="000000"/>
                          </a:solidFill>
                          <a:latin typeface="Arial"/>
                        </a:rPr>
                        <a:t>РА Кавадарци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2.99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2.99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3.36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3.35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3.56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6"/>
                  </a:ext>
                </a:extLst>
              </a:tr>
              <a:tr h="363371">
                <a:tc>
                  <a:txBody>
                    <a:bodyPr/>
                    <a:lstStyle/>
                    <a:p>
                      <a:pPr algn="l" fontAlgn="b"/>
                      <a:r>
                        <a:rPr lang="mk-MK" sz="1200" b="0" i="0" u="none" strike="noStrike">
                          <a:solidFill>
                            <a:srgbClr val="000000"/>
                          </a:solidFill>
                          <a:latin typeface="Arial"/>
                        </a:rPr>
                        <a:t>РА Александар Македонски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0.10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0.11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0.15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0.10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7"/>
                  </a:ext>
                </a:extLst>
              </a:tr>
              <a:tr h="186297">
                <a:tc>
                  <a:txBody>
                    <a:bodyPr/>
                    <a:lstStyle/>
                    <a:p>
                      <a:pPr algn="l" fontAlgn="b"/>
                      <a:r>
                        <a:rPr lang="mk-MK" sz="1200" b="0" i="0" u="none" strike="noStrike">
                          <a:solidFill>
                            <a:srgbClr val="000000"/>
                          </a:solidFill>
                          <a:latin typeface="Arial"/>
                        </a:rPr>
                        <a:t>РА Акорд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0.31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8"/>
                  </a:ext>
                </a:extLst>
              </a:tr>
              <a:tr h="186297">
                <a:tc>
                  <a:txBody>
                    <a:bodyPr/>
                    <a:lstStyle/>
                    <a:p>
                      <a:pPr algn="l" fontAlgn="b"/>
                      <a:r>
                        <a:rPr lang="mk-MK" sz="1200" b="0" i="0" u="none" strike="noStrike">
                          <a:solidFill>
                            <a:srgbClr val="000000"/>
                          </a:solidFill>
                          <a:latin typeface="Arial"/>
                        </a:rPr>
                        <a:t>РА Медисон</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0.23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9"/>
                  </a:ext>
                </a:extLst>
              </a:tr>
              <a:tr h="186297">
                <a:tc>
                  <a:txBody>
                    <a:bodyPr/>
                    <a:lstStyle/>
                    <a:p>
                      <a:pPr algn="l" fontAlgn="b"/>
                      <a:r>
                        <a:rPr lang="mk-MK" sz="1200" b="0" i="0" u="none" strike="noStrike">
                          <a:solidFill>
                            <a:srgbClr val="000000"/>
                          </a:solidFill>
                          <a:latin typeface="Arial"/>
                        </a:rPr>
                        <a:t>РА Ускана-Плус</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20"/>
                  </a:ext>
                </a:extLst>
              </a:tr>
              <a:tr h="186297">
                <a:tc>
                  <a:txBody>
                    <a:bodyPr/>
                    <a:lstStyle/>
                    <a:p>
                      <a:pPr algn="l" fontAlgn="b"/>
                      <a:r>
                        <a:rPr lang="mk-MK" sz="1200" b="0" i="0" u="none" strike="noStrike">
                          <a:solidFill>
                            <a:srgbClr val="000000"/>
                          </a:solidFill>
                          <a:latin typeface="Arial"/>
                        </a:rPr>
                        <a:t>РА Кочани ФМ</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0.92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0.88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0.81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0.99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1.25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21"/>
                  </a:ext>
                </a:extLst>
              </a:tr>
              <a:tr h="186297">
                <a:tc>
                  <a:txBody>
                    <a:bodyPr/>
                    <a:lstStyle/>
                    <a:p>
                      <a:pPr algn="l" fontAlgn="b"/>
                      <a:r>
                        <a:rPr lang="mk-MK" sz="1200" b="0" i="0" u="none" strike="noStrike">
                          <a:solidFill>
                            <a:srgbClr val="000000"/>
                          </a:solidFill>
                          <a:latin typeface="Arial"/>
                        </a:rPr>
                        <a:t>РА Аљбана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0.25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0.22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0.13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0.15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22"/>
                  </a:ext>
                </a:extLst>
              </a:tr>
              <a:tr h="186297">
                <a:tc>
                  <a:txBody>
                    <a:bodyPr/>
                    <a:lstStyle/>
                    <a:p>
                      <a:pPr algn="l" fontAlgn="b"/>
                      <a:r>
                        <a:rPr lang="mk-MK" sz="1200" b="0" i="0" u="none" strike="noStrike" dirty="0">
                          <a:solidFill>
                            <a:srgbClr val="000000"/>
                          </a:solidFill>
                          <a:latin typeface="Arial"/>
                        </a:rPr>
                        <a:t>РА Бум</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1.60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a:rPr>
                        <a:t>1.46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a:solidFill>
                            <a:srgbClr val="000000"/>
                          </a:solidFill>
                          <a:latin typeface="Arial"/>
                        </a:rPr>
                        <a:t>1.62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1.55</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2.07</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23"/>
                  </a:ext>
                </a:extLst>
              </a:tr>
            </a:tbl>
          </a:graphicData>
        </a:graphic>
      </p:graphicFrame>
      <p:sp>
        <p:nvSpPr>
          <p:cNvPr id="15" name="Rectangle 14"/>
          <p:cNvSpPr/>
          <p:nvPr/>
        </p:nvSpPr>
        <p:spPr>
          <a:xfrm>
            <a:off x="6323012" y="1219200"/>
            <a:ext cx="5410200" cy="246221"/>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Вкупни приходи на радиостаниците на локално ниво во последните пет години</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971212" y="6356352"/>
            <a:ext cx="608173" cy="365125"/>
          </a:xfrm>
        </p:spPr>
        <p:txBody>
          <a:bodyPr/>
          <a:lstStyle/>
          <a:p>
            <a:fld id="{DD0A17F7-02ED-4BA6-9293-FD2D32B19D33}" type="slidenum">
              <a:rPr lang="en-US" smtClean="0"/>
              <a:pPr/>
              <a:t>51</a:t>
            </a:fld>
            <a:endParaRPr lang="en-US" dirty="0"/>
          </a:p>
        </p:txBody>
      </p:sp>
      <p:graphicFrame>
        <p:nvGraphicFramePr>
          <p:cNvPr id="5" name="Table 4"/>
          <p:cNvGraphicFramePr>
            <a:graphicFrameLocks noGrp="1"/>
          </p:cNvGraphicFramePr>
          <p:nvPr/>
        </p:nvGraphicFramePr>
        <p:xfrm>
          <a:off x="303212" y="838200"/>
          <a:ext cx="5486401" cy="4617720"/>
        </p:xfrm>
        <a:graphic>
          <a:graphicData uri="http://schemas.openxmlformats.org/drawingml/2006/table">
            <a:tbl>
              <a:tblPr/>
              <a:tblGrid>
                <a:gridCol w="1691771">
                  <a:extLst>
                    <a:ext uri="{9D8B030D-6E8A-4147-A177-3AD203B41FA5}">
                      <a16:colId xmlns:a16="http://schemas.microsoft.com/office/drawing/2014/main" val="20000"/>
                    </a:ext>
                  </a:extLst>
                </a:gridCol>
                <a:gridCol w="758926">
                  <a:extLst>
                    <a:ext uri="{9D8B030D-6E8A-4147-A177-3AD203B41FA5}">
                      <a16:colId xmlns:a16="http://schemas.microsoft.com/office/drawing/2014/main" val="20001"/>
                    </a:ext>
                  </a:extLst>
                </a:gridCol>
                <a:gridCol w="758926">
                  <a:extLst>
                    <a:ext uri="{9D8B030D-6E8A-4147-A177-3AD203B41FA5}">
                      <a16:colId xmlns:a16="http://schemas.microsoft.com/office/drawing/2014/main" val="20002"/>
                    </a:ext>
                  </a:extLst>
                </a:gridCol>
                <a:gridCol w="758926">
                  <a:extLst>
                    <a:ext uri="{9D8B030D-6E8A-4147-A177-3AD203B41FA5}">
                      <a16:colId xmlns:a16="http://schemas.microsoft.com/office/drawing/2014/main" val="20003"/>
                    </a:ext>
                  </a:extLst>
                </a:gridCol>
                <a:gridCol w="758926">
                  <a:extLst>
                    <a:ext uri="{9D8B030D-6E8A-4147-A177-3AD203B41FA5}">
                      <a16:colId xmlns:a16="http://schemas.microsoft.com/office/drawing/2014/main" val="20004"/>
                    </a:ext>
                  </a:extLst>
                </a:gridCol>
                <a:gridCol w="758926">
                  <a:extLst>
                    <a:ext uri="{9D8B030D-6E8A-4147-A177-3AD203B41FA5}">
                      <a16:colId xmlns:a16="http://schemas.microsoft.com/office/drawing/2014/main" val="20005"/>
                    </a:ext>
                  </a:extLst>
                </a:gridCol>
              </a:tblGrid>
              <a:tr h="184150">
                <a:tc>
                  <a:txBody>
                    <a:bodyPr/>
                    <a:lstStyle/>
                    <a:p>
                      <a:pPr algn="l" fontAlgn="b"/>
                      <a:r>
                        <a:rPr lang="en-US" sz="1200" b="0" i="0" u="none" strike="noStrike" dirty="0">
                          <a:solidFill>
                            <a:srgbClr val="FFFFFF"/>
                          </a:solidFill>
                          <a:latin typeface="Arial"/>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1">
                        <a:lumMod val="75000"/>
                      </a:schemeClr>
                    </a:solidFill>
                  </a:tcPr>
                </a:tc>
                <a:tc>
                  <a:txBody>
                    <a:bodyPr/>
                    <a:lstStyle/>
                    <a:p>
                      <a:pPr algn="r" fontAlgn="b"/>
                      <a:r>
                        <a:rPr lang="en-US" sz="1200" b="0" i="0" u="none" strike="noStrike" dirty="0">
                          <a:solidFill>
                            <a:srgbClr val="FFFFFF"/>
                          </a:solidFill>
                          <a:latin typeface="Arial"/>
                        </a:rPr>
                        <a:t>2015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75000"/>
                      </a:schemeClr>
                    </a:solidFill>
                  </a:tcPr>
                </a:tc>
                <a:tc>
                  <a:txBody>
                    <a:bodyPr/>
                    <a:lstStyle/>
                    <a:p>
                      <a:pPr algn="r" fontAlgn="b"/>
                      <a:r>
                        <a:rPr lang="en-US" sz="1200" b="0" i="0" u="none" strike="noStrike" dirty="0">
                          <a:solidFill>
                            <a:srgbClr val="FFFFFF"/>
                          </a:solidFill>
                          <a:latin typeface="Arial"/>
                        </a:rPr>
                        <a:t>2016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75000"/>
                      </a:schemeClr>
                    </a:solidFill>
                  </a:tcPr>
                </a:tc>
                <a:tc>
                  <a:txBody>
                    <a:bodyPr/>
                    <a:lstStyle/>
                    <a:p>
                      <a:pPr algn="r" fontAlgn="b"/>
                      <a:r>
                        <a:rPr lang="en-US" sz="1200" b="0" i="0" u="none" strike="noStrike" dirty="0">
                          <a:solidFill>
                            <a:srgbClr val="FFFFFF"/>
                          </a:solidFill>
                          <a:latin typeface="Arial"/>
                        </a:rPr>
                        <a:t>2017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75000"/>
                      </a:schemeClr>
                    </a:solidFill>
                  </a:tcPr>
                </a:tc>
                <a:tc>
                  <a:txBody>
                    <a:bodyPr/>
                    <a:lstStyle/>
                    <a:p>
                      <a:pPr algn="r" fontAlgn="b"/>
                      <a:r>
                        <a:rPr lang="en-US" sz="1200" b="0" i="0" u="none" strike="noStrike">
                          <a:solidFill>
                            <a:srgbClr val="FFFFFF"/>
                          </a:solidFill>
                          <a:latin typeface="Arial"/>
                        </a:rPr>
                        <a:t>2018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accent1">
                        <a:lumMod val="75000"/>
                      </a:schemeClr>
                    </a:solidFill>
                  </a:tcPr>
                </a:tc>
                <a:tc>
                  <a:txBody>
                    <a:bodyPr/>
                    <a:lstStyle/>
                    <a:p>
                      <a:pPr algn="r" fontAlgn="b"/>
                      <a:r>
                        <a:rPr lang="en-US" sz="1200" b="0" i="0" u="none" strike="noStrike" dirty="0">
                          <a:solidFill>
                            <a:srgbClr val="FFFFFF"/>
                          </a:solidFill>
                          <a:latin typeface="Arial"/>
                        </a:rPr>
                        <a:t>2019</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75000"/>
                      </a:schemeClr>
                    </a:solidFill>
                  </a:tcPr>
                </a:tc>
                <a:extLst>
                  <a:ext uri="{0D108BD9-81ED-4DB2-BD59-A6C34878D82A}">
                    <a16:rowId xmlns:a16="http://schemas.microsoft.com/office/drawing/2014/main" val="10000"/>
                  </a:ext>
                </a:extLst>
              </a:tr>
              <a:tr h="184150">
                <a:tc>
                  <a:txBody>
                    <a:bodyPr/>
                    <a:lstStyle/>
                    <a:p>
                      <a:pPr algn="l" fontAlgn="b"/>
                      <a:r>
                        <a:rPr lang="mk-MK" sz="1200" b="0" i="0" u="none" strike="noStrike">
                          <a:solidFill>
                            <a:srgbClr val="000000"/>
                          </a:solidFill>
                          <a:latin typeface="Arial"/>
                        </a:rPr>
                        <a:t>РА Јехона ФМ</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0.30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0.16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0.30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84150">
                <a:tc>
                  <a:txBody>
                    <a:bodyPr/>
                    <a:lstStyle/>
                    <a:p>
                      <a:pPr algn="l" fontAlgn="b"/>
                      <a:r>
                        <a:rPr lang="mk-MK" sz="1200" b="0" i="0" u="none" strike="noStrike">
                          <a:solidFill>
                            <a:srgbClr val="000000"/>
                          </a:solidFill>
                          <a:latin typeface="Arial"/>
                        </a:rPr>
                        <a:t>РА Пулс</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0.68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0.63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0.94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0.96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84150">
                <a:tc>
                  <a:txBody>
                    <a:bodyPr/>
                    <a:lstStyle/>
                    <a:p>
                      <a:pPr algn="l" fontAlgn="b"/>
                      <a:r>
                        <a:rPr lang="mk-MK" sz="1200" b="0" i="0" u="none" strike="noStrike">
                          <a:solidFill>
                            <a:srgbClr val="000000"/>
                          </a:solidFill>
                          <a:latin typeface="Arial"/>
                        </a:rPr>
                        <a:t>РА Лав</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mk-MK" sz="1200" b="0" i="0" u="none" strike="noStrike" dirty="0" err="1" smtClean="0">
                          <a:solidFill>
                            <a:srgbClr val="000000"/>
                          </a:solidFill>
                          <a:latin typeface="Arial"/>
                        </a:rPr>
                        <a:t>нп</a:t>
                      </a:r>
                      <a:endParaRPr lang="mk-MK" sz="1200" b="0" i="0" u="none" strike="noStrike" dirty="0">
                        <a:solidFill>
                          <a:srgbClr val="000000"/>
                        </a:solidFill>
                        <a:latin typeface="Arial"/>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0.09</a:t>
                      </a:r>
                    </a:p>
                  </a:txBody>
                  <a:tcPr marL="9525" marR="9525" marT="9525" marB="0" anchor="b">
                    <a:lnL>
                      <a:noFill/>
                    </a:lnL>
                    <a:lnR>
                      <a:noFill/>
                    </a:lnR>
                    <a:lnT>
                      <a:noFill/>
                    </a:lnT>
                    <a:lnB>
                      <a:noFill/>
                    </a:lnB>
                    <a:solidFill>
                      <a:schemeClr val="bg2"/>
                    </a:solidFill>
                  </a:tcPr>
                </a:tc>
                <a:tc>
                  <a:txBody>
                    <a:bodyPr/>
                    <a:lstStyle/>
                    <a:p>
                      <a:pPr algn="r" fontAlgn="b"/>
                      <a:r>
                        <a:rPr lang="mk-MK" sz="1200" b="0" i="0" u="none" strike="noStrike">
                          <a:solidFill>
                            <a:srgbClr val="000000"/>
                          </a:solidFill>
                          <a:latin typeface="Arial"/>
                        </a:rPr>
                        <a:t>нп</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184150">
                <a:tc>
                  <a:txBody>
                    <a:bodyPr/>
                    <a:lstStyle/>
                    <a:p>
                      <a:pPr algn="l" fontAlgn="b"/>
                      <a:r>
                        <a:rPr lang="mk-MK" sz="1200" b="0" i="0" u="none" strike="noStrike">
                          <a:solidFill>
                            <a:srgbClr val="000000"/>
                          </a:solidFill>
                          <a:latin typeface="Arial"/>
                        </a:rPr>
                        <a:t>РА Супер</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1.86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2.46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2.35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3.39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3.93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184150">
                <a:tc>
                  <a:txBody>
                    <a:bodyPr/>
                    <a:lstStyle/>
                    <a:p>
                      <a:pPr algn="l" fontAlgn="b"/>
                      <a:r>
                        <a:rPr lang="mk-MK" sz="1200" b="0" i="0" u="none" strike="noStrike">
                          <a:solidFill>
                            <a:srgbClr val="000000"/>
                          </a:solidFill>
                          <a:latin typeface="Arial"/>
                        </a:rPr>
                        <a:t>РА 5 Чоки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0.65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0.76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0.64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5"/>
                  </a:ext>
                </a:extLst>
              </a:tr>
              <a:tr h="184150">
                <a:tc>
                  <a:txBody>
                    <a:bodyPr/>
                    <a:lstStyle/>
                    <a:p>
                      <a:pPr algn="l" fontAlgn="b"/>
                      <a:r>
                        <a:rPr lang="mk-MK" sz="1200" b="0" i="0" u="none" strike="noStrike">
                          <a:solidFill>
                            <a:srgbClr val="000000"/>
                          </a:solidFill>
                          <a:latin typeface="Arial"/>
                        </a:rPr>
                        <a:t>РА Мефф</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0.83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0.93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0.82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0.96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1.01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6"/>
                  </a:ext>
                </a:extLst>
              </a:tr>
              <a:tr h="184150">
                <a:tc>
                  <a:txBody>
                    <a:bodyPr/>
                    <a:lstStyle/>
                    <a:p>
                      <a:pPr algn="l" fontAlgn="b"/>
                      <a:r>
                        <a:rPr lang="mk-MK" sz="1200" b="0" i="0" u="none" strike="noStrike">
                          <a:solidFill>
                            <a:srgbClr val="000000"/>
                          </a:solidFill>
                          <a:latin typeface="Arial"/>
                        </a:rPr>
                        <a:t>РА Холидеј</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1.52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1.50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1.24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1.38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1.43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84150">
                <a:tc>
                  <a:txBody>
                    <a:bodyPr/>
                    <a:lstStyle/>
                    <a:p>
                      <a:pPr algn="l" fontAlgn="b"/>
                      <a:r>
                        <a:rPr lang="mk-MK" sz="1200" b="0" i="0" u="none" strike="noStrike">
                          <a:solidFill>
                            <a:srgbClr val="000000"/>
                          </a:solidFill>
                          <a:latin typeface="Arial"/>
                        </a:rPr>
                        <a:t>РА Пела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0.72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1.16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84150">
                <a:tc>
                  <a:txBody>
                    <a:bodyPr/>
                    <a:lstStyle/>
                    <a:p>
                      <a:pPr algn="l" fontAlgn="b"/>
                      <a:r>
                        <a:rPr lang="mk-MK" sz="1200" b="0" i="0" u="none" strike="noStrike">
                          <a:solidFill>
                            <a:srgbClr val="000000"/>
                          </a:solidFill>
                          <a:latin typeface="Arial"/>
                        </a:rPr>
                        <a:t>РА Еко</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0.92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9"/>
                  </a:ext>
                </a:extLst>
              </a:tr>
              <a:tr h="184150">
                <a:tc>
                  <a:txBody>
                    <a:bodyPr/>
                    <a:lstStyle/>
                    <a:p>
                      <a:pPr algn="l" fontAlgn="b"/>
                      <a:r>
                        <a:rPr lang="mk-MK" sz="1200" b="0" i="0" u="none" strike="noStrike">
                          <a:solidFill>
                            <a:srgbClr val="000000"/>
                          </a:solidFill>
                          <a:latin typeface="Arial"/>
                        </a:rPr>
                        <a:t>РА Модеа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0"/>
                  </a:ext>
                </a:extLst>
              </a:tr>
              <a:tr h="184150">
                <a:tc>
                  <a:txBody>
                    <a:bodyPr/>
                    <a:lstStyle/>
                    <a:p>
                      <a:pPr algn="l" fontAlgn="b"/>
                      <a:r>
                        <a:rPr lang="mk-MK" sz="1200" b="0" i="0" u="none" strike="noStrike">
                          <a:solidFill>
                            <a:srgbClr val="000000"/>
                          </a:solidFill>
                          <a:latin typeface="Arial"/>
                        </a:rPr>
                        <a:t>РА Свети Николе</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0.89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0.89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0.69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0.93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1"/>
                  </a:ext>
                </a:extLst>
              </a:tr>
              <a:tr h="184150">
                <a:tc>
                  <a:txBody>
                    <a:bodyPr/>
                    <a:lstStyle/>
                    <a:p>
                      <a:pPr algn="l" fontAlgn="b"/>
                      <a:r>
                        <a:rPr lang="mk-MK" sz="1200" b="0" i="0" u="none" strike="noStrike">
                          <a:solidFill>
                            <a:srgbClr val="000000"/>
                          </a:solidFill>
                          <a:latin typeface="Arial"/>
                        </a:rPr>
                        <a:t>РА Плеј</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0.67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0.99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0.97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1.01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2"/>
                  </a:ext>
                </a:extLst>
              </a:tr>
              <a:tr h="184150">
                <a:tc>
                  <a:txBody>
                    <a:bodyPr/>
                    <a:lstStyle/>
                    <a:p>
                      <a:pPr algn="l" fontAlgn="b"/>
                      <a:r>
                        <a:rPr lang="mk-MK" sz="1200" b="0" i="0" u="none" strike="noStrike">
                          <a:solidFill>
                            <a:srgbClr val="000000"/>
                          </a:solidFill>
                          <a:latin typeface="Arial"/>
                        </a:rPr>
                        <a:t>РА Ррапи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0.97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0.84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0.91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0.87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1.09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3"/>
                  </a:ext>
                </a:extLst>
              </a:tr>
              <a:tr h="184150">
                <a:tc>
                  <a:txBody>
                    <a:bodyPr/>
                    <a:lstStyle/>
                    <a:p>
                      <a:pPr algn="l" fontAlgn="b"/>
                      <a:r>
                        <a:rPr lang="mk-MK" sz="1200" b="0" i="0" u="none" strike="noStrike">
                          <a:solidFill>
                            <a:srgbClr val="000000"/>
                          </a:solidFill>
                          <a:latin typeface="Arial"/>
                        </a:rPr>
                        <a:t>РА Експрес</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1.77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1.97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1.79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1.87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1.86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4"/>
                  </a:ext>
                </a:extLst>
              </a:tr>
              <a:tr h="184150">
                <a:tc>
                  <a:txBody>
                    <a:bodyPr/>
                    <a:lstStyle/>
                    <a:p>
                      <a:pPr algn="l" fontAlgn="b"/>
                      <a:r>
                        <a:rPr lang="mk-MK" sz="1200" b="0" i="0" u="none" strike="noStrike">
                          <a:solidFill>
                            <a:srgbClr val="000000"/>
                          </a:solidFill>
                          <a:latin typeface="Arial"/>
                        </a:rPr>
                        <a:t>РА Хит</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1.29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1.47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1.64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1.47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1.44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5"/>
                  </a:ext>
                </a:extLst>
              </a:tr>
              <a:tr h="184150">
                <a:tc>
                  <a:txBody>
                    <a:bodyPr/>
                    <a:lstStyle/>
                    <a:p>
                      <a:pPr algn="l" fontAlgn="b"/>
                      <a:r>
                        <a:rPr lang="mk-MK" sz="1200" b="0" i="0" u="none" strike="noStrike">
                          <a:solidFill>
                            <a:srgbClr val="000000"/>
                          </a:solidFill>
                          <a:latin typeface="Arial"/>
                        </a:rPr>
                        <a:t>РА Блета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1.15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0.85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1.29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6"/>
                  </a:ext>
                </a:extLst>
              </a:tr>
              <a:tr h="184150">
                <a:tc>
                  <a:txBody>
                    <a:bodyPr/>
                    <a:lstStyle/>
                    <a:p>
                      <a:pPr algn="l" fontAlgn="b"/>
                      <a:r>
                        <a:rPr lang="mk-MK" sz="1200" b="0" i="0" u="none" strike="noStrike">
                          <a:solidFill>
                            <a:srgbClr val="000000"/>
                          </a:solidFill>
                          <a:latin typeface="Arial"/>
                        </a:rPr>
                        <a:t>РА Кисс</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1.01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0.70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0.82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0.91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7"/>
                  </a:ext>
                </a:extLst>
              </a:tr>
              <a:tr h="184150">
                <a:tc>
                  <a:txBody>
                    <a:bodyPr/>
                    <a:lstStyle/>
                    <a:p>
                      <a:pPr algn="l" fontAlgn="b"/>
                      <a:r>
                        <a:rPr lang="mk-MK" sz="1200" b="0" i="0" u="none" strike="noStrike">
                          <a:solidFill>
                            <a:srgbClr val="000000"/>
                          </a:solidFill>
                          <a:latin typeface="Arial"/>
                        </a:rPr>
                        <a:t>РА Плус Форте</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0.69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0.71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0.67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0.40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8"/>
                  </a:ext>
                </a:extLst>
              </a:tr>
              <a:tr h="184150">
                <a:tc>
                  <a:txBody>
                    <a:bodyPr/>
                    <a:lstStyle/>
                    <a:p>
                      <a:pPr algn="l" fontAlgn="b"/>
                      <a:r>
                        <a:rPr lang="mk-MK" sz="1200" b="0" i="0" u="none" strike="noStrike">
                          <a:solidFill>
                            <a:srgbClr val="000000"/>
                          </a:solidFill>
                          <a:latin typeface="Arial"/>
                        </a:rPr>
                        <a:t>РА Фама</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0.87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0.78</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0.59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0.72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0.67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9"/>
                  </a:ext>
                </a:extLst>
              </a:tr>
              <a:tr h="184150">
                <a:tc>
                  <a:txBody>
                    <a:bodyPr/>
                    <a:lstStyle/>
                    <a:p>
                      <a:pPr algn="l" fontAlgn="b"/>
                      <a:r>
                        <a:rPr lang="mk-MK" sz="1200" b="0" i="0" u="none" strike="noStrike">
                          <a:solidFill>
                            <a:srgbClr val="000000"/>
                          </a:solidFill>
                          <a:latin typeface="Arial"/>
                        </a:rPr>
                        <a:t>РА Ред ФМ</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0.34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0.15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0.21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0.13</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0.34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20"/>
                  </a:ext>
                </a:extLst>
              </a:tr>
              <a:tr h="184150">
                <a:tc>
                  <a:txBody>
                    <a:bodyPr/>
                    <a:lstStyle/>
                    <a:p>
                      <a:pPr algn="l" fontAlgn="b"/>
                      <a:r>
                        <a:rPr lang="mk-MK" sz="1200" b="0" i="0" u="none" strike="noStrike">
                          <a:solidFill>
                            <a:srgbClr val="000000"/>
                          </a:solidFill>
                          <a:latin typeface="Arial"/>
                        </a:rPr>
                        <a:t>РА Енџелс ФМ</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1.71</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1.52</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1.35</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1.69</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1.56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21"/>
                  </a:ext>
                </a:extLst>
              </a:tr>
              <a:tr h="184150">
                <a:tc>
                  <a:txBody>
                    <a:bodyPr/>
                    <a:lstStyle/>
                    <a:p>
                      <a:pPr algn="l" fontAlgn="b"/>
                      <a:r>
                        <a:rPr lang="mk-MK" sz="1200" b="0" i="0" u="none" strike="noStrike">
                          <a:solidFill>
                            <a:srgbClr val="000000"/>
                          </a:solidFill>
                          <a:latin typeface="Arial"/>
                        </a:rPr>
                        <a:t>РА 102-ка ФМ</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ctr" fontAlgn="b"/>
                      <a:r>
                        <a:rPr lang="en-US" sz="1200" b="0" i="0" u="none" strike="noStrike">
                          <a:solidFill>
                            <a:srgbClr val="000000"/>
                          </a:solidFill>
                          <a:latin typeface="Arial"/>
                        </a:rPr>
                        <a:t>-</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22"/>
                  </a:ext>
                </a:extLst>
              </a:tr>
              <a:tr h="184150">
                <a:tc>
                  <a:txBody>
                    <a:bodyPr/>
                    <a:lstStyle/>
                    <a:p>
                      <a:pPr algn="l" fontAlgn="b"/>
                      <a:r>
                        <a:rPr lang="mk-MK" sz="1200" b="0" i="0" u="none" strike="noStrike">
                          <a:solidFill>
                            <a:srgbClr val="000000"/>
                          </a:solidFill>
                          <a:latin typeface="Arial"/>
                        </a:rPr>
                        <a:t>РА Марија-Благовест</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200" b="0" i="0" u="none" strike="noStrike">
                          <a:solidFill>
                            <a:srgbClr val="000000"/>
                          </a:solidFill>
                          <a:latin typeface="Arial"/>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200" b="0" i="0" u="none" strike="noStrike">
                          <a:solidFill>
                            <a:srgbClr val="000000"/>
                          </a:solidFill>
                          <a:latin typeface="Arial"/>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200" b="0" i="0" u="none" strike="noStrike">
                          <a:solidFill>
                            <a:srgbClr val="000000"/>
                          </a:solidFill>
                          <a:latin typeface="Arial"/>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ctr" fontAlgn="b"/>
                      <a:r>
                        <a:rPr lang="en-US" sz="1200" b="0" i="0" u="none" strike="noStrike">
                          <a:solidFill>
                            <a:srgbClr val="000000"/>
                          </a:solidFill>
                          <a:latin typeface="Arial"/>
                        </a:rPr>
                        <a: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2"/>
                    </a:solidFill>
                  </a:tcPr>
                </a:tc>
                <a:tc>
                  <a:txBody>
                    <a:bodyPr/>
                    <a:lstStyle/>
                    <a:p>
                      <a:pPr algn="r" fontAlgn="b"/>
                      <a:r>
                        <a:rPr lang="en-US" sz="1200" b="0" i="0" u="none" strike="noStrike" dirty="0">
                          <a:solidFill>
                            <a:srgbClr val="000000"/>
                          </a:solidFill>
                          <a:latin typeface="Arial"/>
                        </a:rPr>
                        <a:t>6.72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10023"/>
                  </a:ext>
                </a:extLst>
              </a:tr>
            </a:tbl>
          </a:graphicData>
        </a:graphic>
      </p:graphicFrame>
      <p:cxnSp>
        <p:nvCxnSpPr>
          <p:cNvPr id="6" name="Straight Connector 5">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7012" y="5638800"/>
            <a:ext cx="5638800" cy="612155"/>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Вкупно 22 локални радиостаници ги зголемиле своите приходи во однос на претходната година.</a:t>
            </a:r>
            <a:endParaRPr lang="en-US" sz="1200" dirty="0">
              <a:latin typeface="Arial" pitchFamily="34" charset="0"/>
              <a:cs typeface="Arial" pitchFamily="34" charset="0"/>
            </a:endParaRPr>
          </a:p>
        </p:txBody>
      </p:sp>
      <p:sp>
        <p:nvSpPr>
          <p:cNvPr id="9" name="Rectangle 8"/>
          <p:cNvSpPr/>
          <p:nvPr/>
        </p:nvSpPr>
        <p:spPr>
          <a:xfrm>
            <a:off x="6170612" y="866891"/>
            <a:ext cx="5486400" cy="889154"/>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Во структурата на приходите, најголемо било учеството на приходите од продажба на времето за рекламирање, односно 76,03%. Овој процент во последните четири години постојано опаѓа.</a:t>
            </a:r>
            <a:endParaRPr lang="en-US" sz="1200" dirty="0">
              <a:latin typeface="Arial" pitchFamily="34" charset="0"/>
              <a:cs typeface="Arial" pitchFamily="34" charset="0"/>
            </a:endParaRPr>
          </a:p>
        </p:txBody>
      </p:sp>
      <p:graphicFrame>
        <p:nvGraphicFramePr>
          <p:cNvPr id="11" name="Table 10"/>
          <p:cNvGraphicFramePr>
            <a:graphicFrameLocks noGrp="1"/>
          </p:cNvGraphicFramePr>
          <p:nvPr/>
        </p:nvGraphicFramePr>
        <p:xfrm>
          <a:off x="6704012" y="2362200"/>
          <a:ext cx="4572001" cy="2106930"/>
        </p:xfrm>
        <a:graphic>
          <a:graphicData uri="http://schemas.openxmlformats.org/drawingml/2006/table">
            <a:tbl>
              <a:tblPr/>
              <a:tblGrid>
                <a:gridCol w="3075285">
                  <a:extLst>
                    <a:ext uri="{9D8B030D-6E8A-4147-A177-3AD203B41FA5}">
                      <a16:colId xmlns:a16="http://schemas.microsoft.com/office/drawing/2014/main" val="20000"/>
                    </a:ext>
                  </a:extLst>
                </a:gridCol>
                <a:gridCol w="748358">
                  <a:extLst>
                    <a:ext uri="{9D8B030D-6E8A-4147-A177-3AD203B41FA5}">
                      <a16:colId xmlns:a16="http://schemas.microsoft.com/office/drawing/2014/main" val="20001"/>
                    </a:ext>
                  </a:extLst>
                </a:gridCol>
                <a:gridCol w="748358">
                  <a:extLst>
                    <a:ext uri="{9D8B030D-6E8A-4147-A177-3AD203B41FA5}">
                      <a16:colId xmlns:a16="http://schemas.microsoft.com/office/drawing/2014/main" val="20002"/>
                    </a:ext>
                  </a:extLst>
                </a:gridCol>
              </a:tblGrid>
              <a:tr h="339317">
                <a:tc>
                  <a:txBody>
                    <a:bodyPr/>
                    <a:lstStyle/>
                    <a:p>
                      <a:pPr algn="l" fontAlgn="b"/>
                      <a:r>
                        <a:rPr lang="ru-RU" sz="1200" b="0" i="0" u="none" strike="noStrike" dirty="0">
                          <a:solidFill>
                            <a:srgbClr val="FFFFFF"/>
                          </a:solidFill>
                          <a:latin typeface="Arial"/>
                        </a:rPr>
                        <a:t>Структура на приходите на радијата на локално ниво</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0" i="0" u="none" strike="noStrike" dirty="0">
                          <a:solidFill>
                            <a:srgbClr val="FFFFFF"/>
                          </a:solidFill>
                          <a:latin typeface="Arial"/>
                        </a:rPr>
                        <a:t>износ</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0" i="0" u="none" strike="noStrike">
                          <a:solidFill>
                            <a:srgbClr val="FFFFFF"/>
                          </a:solidFill>
                          <a:latin typeface="Arial"/>
                        </a:rPr>
                        <a:t>учество</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173965">
                <a:tc>
                  <a:txBody>
                    <a:bodyPr/>
                    <a:lstStyle/>
                    <a:p>
                      <a:pPr algn="l" fontAlgn="t"/>
                      <a:r>
                        <a:rPr lang="mk-MK" sz="1200" b="0" i="0" u="none" strike="noStrike" dirty="0">
                          <a:solidFill>
                            <a:srgbClr val="000000"/>
                          </a:solidFill>
                          <a:latin typeface="Arial"/>
                        </a:rPr>
                        <a:t>Реклами и </a:t>
                      </a:r>
                      <a:r>
                        <a:rPr lang="mk-MK" sz="1200" b="0" i="0" u="none" strike="noStrike" dirty="0" err="1">
                          <a:solidFill>
                            <a:srgbClr val="000000"/>
                          </a:solidFill>
                          <a:latin typeface="Arial"/>
                        </a:rPr>
                        <a:t>телешопинг</a:t>
                      </a:r>
                      <a:endParaRPr lang="mk-MK" sz="1200" b="0" i="0" u="none" strike="noStrike" dirty="0">
                        <a:solidFill>
                          <a:srgbClr val="000000"/>
                        </a:solidFill>
                        <a:latin typeface="Arial"/>
                      </a:endParaRP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34.26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76.0</a:t>
                      </a:r>
                      <a:r>
                        <a:rPr lang="mk-MK" sz="1200" b="0" i="0" u="none" strike="noStrike" dirty="0" smtClean="0">
                          <a:solidFill>
                            <a:srgbClr val="000000"/>
                          </a:solidFill>
                          <a:latin typeface="Arial"/>
                        </a:rPr>
                        <a:t>3</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73965">
                <a:tc>
                  <a:txBody>
                    <a:bodyPr/>
                    <a:lstStyle/>
                    <a:p>
                      <a:pPr algn="l" fontAlgn="t"/>
                      <a:r>
                        <a:rPr lang="mk-MK" sz="1200" b="0" i="0" u="none" strike="noStrike" dirty="0">
                          <a:solidFill>
                            <a:srgbClr val="000000"/>
                          </a:solidFill>
                          <a:latin typeface="Arial"/>
                        </a:rPr>
                        <a:t>Спонзорства</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0.24</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0.5</a:t>
                      </a:r>
                      <a:r>
                        <a:rPr lang="mk-MK" sz="1200" b="0" i="0" u="none" strike="noStrike" dirty="0" smtClean="0">
                          <a:solidFill>
                            <a:srgbClr val="000000"/>
                          </a:solidFill>
                          <a:latin typeface="Arial"/>
                        </a:rPr>
                        <a:t>3</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73965">
                <a:tc>
                  <a:txBody>
                    <a:bodyPr/>
                    <a:lstStyle/>
                    <a:p>
                      <a:pPr algn="l" fontAlgn="t"/>
                      <a:r>
                        <a:rPr lang="mk-MK" sz="1200" b="0" i="0" u="none" strike="noStrike" dirty="0">
                          <a:solidFill>
                            <a:srgbClr val="000000"/>
                          </a:solidFill>
                          <a:latin typeface="Arial"/>
                        </a:rPr>
                        <a:t>Продажба на содржини</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0.0</a:t>
                      </a:r>
                      <a:r>
                        <a:rPr lang="mk-MK" sz="1200" b="0" i="0" u="none" strike="noStrike" dirty="0" smtClean="0">
                          <a:solidFill>
                            <a:srgbClr val="000000"/>
                          </a:solidFill>
                          <a:latin typeface="Arial"/>
                        </a:rPr>
                        <a:t>0</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173965">
                <a:tc>
                  <a:txBody>
                    <a:bodyPr/>
                    <a:lstStyle/>
                    <a:p>
                      <a:pPr algn="l" fontAlgn="t"/>
                      <a:r>
                        <a:rPr lang="ru-RU" sz="1200" b="0" i="0" u="none" strike="noStrike" dirty="0">
                          <a:solidFill>
                            <a:srgbClr val="000000"/>
                          </a:solidFill>
                          <a:latin typeface="Arial"/>
                        </a:rPr>
                        <a:t>Приходи обезбедени од трети страни</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0.30</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0.67%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173965">
                <a:tc>
                  <a:txBody>
                    <a:bodyPr/>
                    <a:lstStyle/>
                    <a:p>
                      <a:pPr algn="l" fontAlgn="t"/>
                      <a:r>
                        <a:rPr lang="mk-MK" sz="1200" b="0" i="0" u="none" strike="noStrike">
                          <a:solidFill>
                            <a:srgbClr val="000000"/>
                          </a:solidFill>
                          <a:latin typeface="Arial"/>
                        </a:rPr>
                        <a:t>Останати приходи</a:t>
                      </a:r>
                    </a:p>
                  </a:txBody>
                  <a:tcPr marL="9525" marR="9525" marT="9525" marB="0">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9.06</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20.1</a:t>
                      </a:r>
                      <a:r>
                        <a:rPr lang="mk-MK" sz="1200" b="0" i="0" u="none" strike="noStrike" dirty="0" smtClean="0">
                          <a:solidFill>
                            <a:srgbClr val="000000"/>
                          </a:solidFill>
                          <a:latin typeface="Arial"/>
                        </a:rPr>
                        <a:t>1</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5"/>
                  </a:ext>
                </a:extLst>
              </a:tr>
              <a:tr h="173965">
                <a:tc>
                  <a:txBody>
                    <a:bodyPr/>
                    <a:lstStyle/>
                    <a:p>
                      <a:pPr algn="l" fontAlgn="b"/>
                      <a:r>
                        <a:rPr lang="mk-MK" sz="1200" b="0" i="0" u="none" strike="noStrike">
                          <a:solidFill>
                            <a:srgbClr val="FFFFFF"/>
                          </a:solidFill>
                          <a:latin typeface="Arial"/>
                        </a:rPr>
                        <a:t>Приходи од основна дејност</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43.86</a:t>
                      </a:r>
                    </a:p>
                  </a:txBody>
                  <a:tcPr marL="9525" marR="9525" marT="9525" marB="0" anchor="b">
                    <a:lnL>
                      <a:noFill/>
                    </a:lnL>
                    <a:lnR>
                      <a:noFill/>
                    </a:lnR>
                    <a:lnT>
                      <a:noFill/>
                    </a:lnT>
                    <a:lnB>
                      <a:noFill/>
                    </a:lnB>
                    <a:solidFill>
                      <a:srgbClr val="376091"/>
                    </a:solidFill>
                  </a:tcPr>
                </a:tc>
                <a:tc>
                  <a:txBody>
                    <a:bodyPr/>
                    <a:lstStyle/>
                    <a:p>
                      <a:pPr algn="r" fontAlgn="b"/>
                      <a:r>
                        <a:rPr lang="en-US" sz="1200" b="0" i="0" u="none" strike="noStrike" dirty="0" smtClean="0">
                          <a:solidFill>
                            <a:srgbClr val="FFFFFF"/>
                          </a:solidFill>
                          <a:latin typeface="Arial"/>
                        </a:rPr>
                        <a:t>97.3</a:t>
                      </a:r>
                      <a:r>
                        <a:rPr lang="mk-MK" sz="1200" b="0" i="0" u="none" strike="noStrike" dirty="0" smtClean="0">
                          <a:solidFill>
                            <a:srgbClr val="FFFFFF"/>
                          </a:solidFill>
                          <a:latin typeface="Arial"/>
                        </a:rPr>
                        <a:t>4</a:t>
                      </a:r>
                      <a:r>
                        <a:rPr lang="en-US" sz="1200" b="0" i="0" u="none" strike="noStrike" dirty="0" smtClean="0">
                          <a:solidFill>
                            <a:srgbClr val="FFFFFF"/>
                          </a:solidFill>
                          <a:latin typeface="Arial"/>
                        </a:rPr>
                        <a:t>%</a:t>
                      </a:r>
                      <a:endParaRPr lang="en-US" sz="1200" b="0" i="0" u="none" strike="noStrike" dirty="0">
                        <a:solidFill>
                          <a:srgbClr val="FFFFFF"/>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rgbClr val="376091"/>
                    </a:solidFill>
                  </a:tcPr>
                </a:tc>
                <a:extLst>
                  <a:ext uri="{0D108BD9-81ED-4DB2-BD59-A6C34878D82A}">
                    <a16:rowId xmlns:a16="http://schemas.microsoft.com/office/drawing/2014/main" val="10006"/>
                  </a:ext>
                </a:extLst>
              </a:tr>
              <a:tr h="173965">
                <a:tc>
                  <a:txBody>
                    <a:bodyPr/>
                    <a:lstStyle/>
                    <a:p>
                      <a:pPr algn="l" fontAlgn="b"/>
                      <a:r>
                        <a:rPr lang="mk-MK" sz="1200" b="0" i="0" u="none" strike="noStrike">
                          <a:solidFill>
                            <a:srgbClr val="000000"/>
                          </a:solidFill>
                          <a:latin typeface="Arial"/>
                        </a:rPr>
                        <a:t>Приходи од други дејности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0.17</a:t>
                      </a: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0.3</a:t>
                      </a:r>
                      <a:r>
                        <a:rPr lang="mk-MK" sz="1200" b="0" i="0" u="none" strike="noStrike" dirty="0" smtClean="0">
                          <a:solidFill>
                            <a:srgbClr val="000000"/>
                          </a:solidFill>
                          <a:latin typeface="Arial"/>
                        </a:rPr>
                        <a:t>8</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73965">
                <a:tc>
                  <a:txBody>
                    <a:bodyPr/>
                    <a:lstStyle/>
                    <a:p>
                      <a:pPr algn="l" fontAlgn="b"/>
                      <a:r>
                        <a:rPr lang="mk-MK" sz="1200" b="0" i="0" u="none" strike="noStrike" dirty="0">
                          <a:solidFill>
                            <a:srgbClr val="000000"/>
                          </a:solidFill>
                          <a:latin typeface="Arial"/>
                        </a:rPr>
                        <a:t>Вонредни приходи</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1.0</a:t>
                      </a:r>
                      <a:r>
                        <a:rPr lang="mk-MK" sz="1200" b="0" i="0" u="none" strike="noStrike" dirty="0" smtClean="0">
                          <a:solidFill>
                            <a:srgbClr val="000000"/>
                          </a:solidFill>
                          <a:latin typeface="Arial"/>
                        </a:rPr>
                        <a:t>3</a:t>
                      </a:r>
                      <a:endParaRPr lang="en-US" sz="1200" b="0" i="0" u="none" strike="noStrike" dirty="0">
                        <a:solidFill>
                          <a:srgbClr val="000000"/>
                        </a:solidFill>
                        <a:latin typeface="Arial"/>
                      </a:endParaRPr>
                    </a:p>
                  </a:txBody>
                  <a:tcPr marL="9525" marR="9525" marT="9525"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2.2</a:t>
                      </a:r>
                      <a:r>
                        <a:rPr lang="mk-MK" sz="1200" b="0" i="0" u="none" strike="noStrike" dirty="0" smtClean="0">
                          <a:solidFill>
                            <a:srgbClr val="000000"/>
                          </a:solidFill>
                          <a:latin typeface="Arial"/>
                        </a:rPr>
                        <a:t>8</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73965">
                <a:tc>
                  <a:txBody>
                    <a:bodyPr/>
                    <a:lstStyle/>
                    <a:p>
                      <a:pPr algn="l" fontAlgn="b"/>
                      <a:r>
                        <a:rPr lang="mk-MK" sz="1200" b="0" i="0" u="none" strike="noStrike">
                          <a:solidFill>
                            <a:srgbClr val="FFFFFF"/>
                          </a:solidFill>
                          <a:latin typeface="Arial"/>
                        </a:rPr>
                        <a:t>Вкупни приходи</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a:solidFill>
                            <a:srgbClr val="FFFFFF"/>
                          </a:solidFill>
                          <a:latin typeface="Arial"/>
                        </a:rPr>
                        <a:t>45.06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100.00%</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09"/>
                  </a:ext>
                </a:extLst>
              </a:tr>
            </a:tbl>
          </a:graphicData>
        </a:graphic>
      </p:graphicFrame>
      <p:sp>
        <p:nvSpPr>
          <p:cNvPr id="12" name="Rectangle 11"/>
          <p:cNvSpPr/>
          <p:nvPr/>
        </p:nvSpPr>
        <p:spPr>
          <a:xfrm>
            <a:off x="6234440" y="4772973"/>
            <a:ext cx="5486400" cy="1200329"/>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За 21 радиостаница, приходот од реклами бил единствен извор на приходи. Највисоки приходи од рекламирање прикажала РА Супер од Охрид (3,85 милиони денари), а најмалку РА Скај радио плус од Берово (0,04 милиони денари).</a:t>
            </a:r>
            <a:endParaRPr lang="en-US" sz="1200" dirty="0">
              <a:latin typeface="Arial" pitchFamily="34" charset="0"/>
              <a:cs typeface="Arial" pitchFamily="34" charset="0"/>
            </a:endParaRPr>
          </a:p>
        </p:txBody>
      </p:sp>
      <p:sp>
        <p:nvSpPr>
          <p:cNvPr id="10" name="Rectangle 9"/>
          <p:cNvSpPr/>
          <p:nvPr/>
        </p:nvSpPr>
        <p:spPr>
          <a:xfrm>
            <a:off x="6780212" y="2057400"/>
            <a:ext cx="4267200" cy="246221"/>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Структура на приходите на радиостаниците на локално ниво</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52</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5612" y="4494522"/>
            <a:ext cx="5562600" cy="1200329"/>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Највисоки приходи од платено политичко рекламирање прикажала РА Супер (1,50 милиони денари), но во подрачјето во кое оваа радиостаница емитува програма, </a:t>
            </a:r>
            <a:r>
              <a:rPr lang="mk-MK" sz="1200" dirty="0" smtClean="0">
                <a:latin typeface="Arial" pitchFamily="34" charset="0"/>
                <a:cs typeface="Arial" pitchFamily="34" charset="0"/>
              </a:rPr>
              <a:t>во 2019 година </a:t>
            </a:r>
            <a:r>
              <a:rPr lang="ru-RU" sz="1200" dirty="0" smtClean="0">
                <a:latin typeface="Arial" pitchFamily="34" charset="0"/>
                <a:cs typeface="Arial" pitchFamily="34" charset="0"/>
              </a:rPr>
              <a:t>покрај претседателските се одржаа и локални избори. </a:t>
            </a:r>
            <a:endParaRPr lang="en-US" sz="1200" dirty="0">
              <a:latin typeface="Arial" pitchFamily="34" charset="0"/>
              <a:cs typeface="Arial" pitchFamily="34" charset="0"/>
            </a:endParaRPr>
          </a:p>
        </p:txBody>
      </p:sp>
      <p:sp>
        <p:nvSpPr>
          <p:cNvPr id="10" name="Rectangle 9"/>
          <p:cNvSpPr/>
          <p:nvPr/>
        </p:nvSpPr>
        <p:spPr>
          <a:xfrm>
            <a:off x="6018212" y="685800"/>
            <a:ext cx="5638800" cy="889154"/>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Заедничките трошоци на локалните радиостаници изнесувале 45,23 милиони денари. Како и приходите, така и трошоците се највисоки во последните пет години.</a:t>
            </a:r>
            <a:endParaRPr lang="en-US" sz="1200" dirty="0">
              <a:latin typeface="Arial" pitchFamily="34" charset="0"/>
              <a:cs typeface="Arial" pitchFamily="34" charset="0"/>
            </a:endParaRPr>
          </a:p>
        </p:txBody>
      </p:sp>
      <p:graphicFrame>
        <p:nvGraphicFramePr>
          <p:cNvPr id="11" name="Chart 10"/>
          <p:cNvGraphicFramePr/>
          <p:nvPr/>
        </p:nvGraphicFramePr>
        <p:xfrm>
          <a:off x="6704012" y="2286000"/>
          <a:ext cx="4572000" cy="23622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5D5CC75D-82B1-AE4D-8CD9-7BBB5C8A7476}"/>
              </a:ext>
            </a:extLst>
          </p:cNvPr>
          <p:cNvSpPr txBox="1"/>
          <p:nvPr/>
        </p:nvSpPr>
        <p:spPr>
          <a:xfrm>
            <a:off x="6246812" y="1828800"/>
            <a:ext cx="5181600" cy="307777"/>
          </a:xfrm>
          <a:prstGeom prst="rect">
            <a:avLst/>
          </a:prstGeom>
          <a:solidFill>
            <a:schemeClr val="accent1">
              <a:lumMod val="75000"/>
            </a:schemeClr>
          </a:solidFill>
        </p:spPr>
        <p:txBody>
          <a:bodyPr wrap="square" rtlCol="0">
            <a:spAutoFit/>
          </a:bodyPr>
          <a:lstStyle/>
          <a:p>
            <a:r>
              <a:rPr lang="mk-MK" sz="1400" dirty="0">
                <a:solidFill>
                  <a:schemeClr val="bg1"/>
                </a:solidFill>
                <a:latin typeface="Arial" panose="020B0604020202020204" pitchFamily="34" charset="0"/>
                <a:cs typeface="Arial" panose="020B0604020202020204" pitchFamily="34" charset="0"/>
              </a:rPr>
              <a:t>Вкупни </a:t>
            </a:r>
            <a:r>
              <a:rPr lang="mk-MK" sz="1400" dirty="0" smtClean="0">
                <a:solidFill>
                  <a:schemeClr val="bg1"/>
                </a:solidFill>
                <a:latin typeface="Arial" panose="020B0604020202020204" pitchFamily="34" charset="0"/>
                <a:cs typeface="Arial" panose="020B0604020202020204" pitchFamily="34" charset="0"/>
              </a:rPr>
              <a:t>трошоци</a:t>
            </a:r>
            <a:endParaRPr lang="x-none" sz="1400" dirty="0">
              <a:solidFill>
                <a:schemeClr val="bg1"/>
              </a:solidFill>
              <a:latin typeface="Arial" panose="020B0604020202020204" pitchFamily="34" charset="0"/>
              <a:cs typeface="Arial" panose="020B0604020202020204" pitchFamily="34" charset="0"/>
            </a:endParaRPr>
          </a:p>
        </p:txBody>
      </p:sp>
      <p:sp>
        <p:nvSpPr>
          <p:cNvPr id="13" name="Right Triangle 12">
            <a:extLst>
              <a:ext uri="{FF2B5EF4-FFF2-40B4-BE49-F238E27FC236}">
                <a16:creationId xmlns:a16="http://schemas.microsoft.com/office/drawing/2014/main" id="{B12E7CEF-76BF-9D4D-A3F4-31FE79449C26}"/>
              </a:ext>
            </a:extLst>
          </p:cNvPr>
          <p:cNvSpPr/>
          <p:nvPr/>
        </p:nvSpPr>
        <p:spPr>
          <a:xfrm rot="10951459">
            <a:off x="6250423" y="2140229"/>
            <a:ext cx="304800" cy="170668"/>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dirty="0"/>
          </a:p>
        </p:txBody>
      </p:sp>
      <p:sp>
        <p:nvSpPr>
          <p:cNvPr id="14" name="Rectangle 13"/>
          <p:cNvSpPr/>
          <p:nvPr/>
        </p:nvSpPr>
        <p:spPr>
          <a:xfrm>
            <a:off x="6170612" y="3810000"/>
            <a:ext cx="5562600" cy="889154"/>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Најмногу средства потрошила РА Марија-Благовест од Струмица (6,43 милиони денари), а најмалку РА Про-ФМ од Гостивар (0,19 милиони денари).</a:t>
            </a:r>
            <a:endParaRPr lang="en-US" sz="1200" dirty="0">
              <a:latin typeface="Arial" pitchFamily="34" charset="0"/>
              <a:cs typeface="Arial" pitchFamily="34" charset="0"/>
            </a:endParaRPr>
          </a:p>
        </p:txBody>
      </p:sp>
      <p:sp>
        <p:nvSpPr>
          <p:cNvPr id="16" name="Rectangle 15"/>
          <p:cNvSpPr/>
          <p:nvPr/>
        </p:nvSpPr>
        <p:spPr>
          <a:xfrm>
            <a:off x="6278292" y="4927753"/>
            <a:ext cx="5562600" cy="612155"/>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Платите за вработените претставувале најголем трошок за локалните радиостаници. За плати тие издволе 52,3% од вкупните трошоци. </a:t>
            </a:r>
            <a:endParaRPr lang="en-US" sz="1200" dirty="0">
              <a:latin typeface="Arial" pitchFamily="34" charset="0"/>
              <a:cs typeface="Arial" pitchFamily="34" charset="0"/>
            </a:endParaRPr>
          </a:p>
        </p:txBody>
      </p:sp>
      <p:sp>
        <p:nvSpPr>
          <p:cNvPr id="17" name="Rectangle 16"/>
          <p:cNvSpPr/>
          <p:nvPr/>
        </p:nvSpPr>
        <p:spPr>
          <a:xfrm>
            <a:off x="455612" y="762000"/>
            <a:ext cx="5029199" cy="246221"/>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Удел во приходите од рекламирање на радиостаниците на локално ниво</a:t>
            </a:r>
            <a:endParaRPr lang="en-US" sz="1000" b="1" dirty="0">
              <a:solidFill>
                <a:schemeClr val="accent1">
                  <a:lumMod val="75000"/>
                </a:schemeClr>
              </a:solidFill>
              <a:latin typeface="Arial" pitchFamily="34" charset="0"/>
              <a:cs typeface="Arial" pitchFamily="34" charset="0"/>
            </a:endParaRPr>
          </a:p>
        </p:txBody>
      </p:sp>
      <p:graphicFrame>
        <p:nvGraphicFramePr>
          <p:cNvPr id="18" name="Chart 17"/>
          <p:cNvGraphicFramePr/>
          <p:nvPr>
            <p:extLst>
              <p:ext uri="{D42A27DB-BD31-4B8C-83A1-F6EECF244321}">
                <p14:modId xmlns:p14="http://schemas.microsoft.com/office/powerpoint/2010/main" val="2769847879"/>
              </p:ext>
            </p:extLst>
          </p:nvPr>
        </p:nvGraphicFramePr>
        <p:xfrm>
          <a:off x="227012" y="1066800"/>
          <a:ext cx="5191126" cy="3505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53</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nvGraphicFramePr>
        <p:xfrm>
          <a:off x="455612" y="2133600"/>
          <a:ext cx="5410200" cy="3265457"/>
        </p:xfrm>
        <a:graphic>
          <a:graphicData uri="http://schemas.openxmlformats.org/drawingml/2006/table">
            <a:tbl>
              <a:tblPr/>
              <a:tblGrid>
                <a:gridCol w="3718515">
                  <a:extLst>
                    <a:ext uri="{9D8B030D-6E8A-4147-A177-3AD203B41FA5}">
                      <a16:colId xmlns:a16="http://schemas.microsoft.com/office/drawing/2014/main" val="20000"/>
                    </a:ext>
                  </a:extLst>
                </a:gridCol>
                <a:gridCol w="766046">
                  <a:extLst>
                    <a:ext uri="{9D8B030D-6E8A-4147-A177-3AD203B41FA5}">
                      <a16:colId xmlns:a16="http://schemas.microsoft.com/office/drawing/2014/main" val="20001"/>
                    </a:ext>
                  </a:extLst>
                </a:gridCol>
                <a:gridCol w="925639">
                  <a:extLst>
                    <a:ext uri="{9D8B030D-6E8A-4147-A177-3AD203B41FA5}">
                      <a16:colId xmlns:a16="http://schemas.microsoft.com/office/drawing/2014/main" val="20002"/>
                    </a:ext>
                  </a:extLst>
                </a:gridCol>
              </a:tblGrid>
              <a:tr h="172014">
                <a:tc>
                  <a:txBody>
                    <a:bodyPr/>
                    <a:lstStyle/>
                    <a:p>
                      <a:pPr algn="l" fontAlgn="b"/>
                      <a:r>
                        <a:rPr lang="ru-RU" sz="1200" b="0" i="0" u="none" strike="noStrike" dirty="0">
                          <a:solidFill>
                            <a:srgbClr val="FFFFFF"/>
                          </a:solidFill>
                          <a:latin typeface="Arial"/>
                        </a:rPr>
                        <a:t>Структура на трошоците на локалните радија</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0" i="0" u="none" strike="noStrike" dirty="0">
                          <a:solidFill>
                            <a:srgbClr val="FFFFFF"/>
                          </a:solidFill>
                          <a:latin typeface="Arial"/>
                        </a:rPr>
                        <a:t>износ</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376091"/>
                    </a:solidFill>
                  </a:tcPr>
                </a:tc>
                <a:tc>
                  <a:txBody>
                    <a:bodyPr/>
                    <a:lstStyle/>
                    <a:p>
                      <a:pPr algn="r" fontAlgn="b"/>
                      <a:r>
                        <a:rPr lang="mk-MK" sz="1200" b="0" i="0" u="none" strike="noStrike">
                          <a:solidFill>
                            <a:srgbClr val="FFFFFF"/>
                          </a:solidFill>
                          <a:latin typeface="Arial"/>
                        </a:rPr>
                        <a:t>учество</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1"/>
                    </a:solidFill>
                  </a:tcPr>
                </a:tc>
                <a:extLst>
                  <a:ext uri="{0D108BD9-81ED-4DB2-BD59-A6C34878D82A}">
                    <a16:rowId xmlns:a16="http://schemas.microsoft.com/office/drawing/2014/main" val="10000"/>
                  </a:ext>
                </a:extLst>
              </a:tr>
              <a:tr h="172014">
                <a:tc>
                  <a:txBody>
                    <a:bodyPr/>
                    <a:lstStyle/>
                    <a:p>
                      <a:pPr algn="l" fontAlgn="b"/>
                      <a:r>
                        <a:rPr lang="mk-MK" sz="1200" b="0" i="0" u="none" strike="noStrike" dirty="0">
                          <a:solidFill>
                            <a:srgbClr val="000000"/>
                          </a:solidFill>
                          <a:latin typeface="Arial"/>
                        </a:rPr>
                        <a:t>Материјални трошоци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9.8</a:t>
                      </a:r>
                      <a:r>
                        <a:rPr lang="mk-MK" sz="1200" b="0" i="0" u="none" strike="noStrike" dirty="0" smtClean="0">
                          <a:solidFill>
                            <a:srgbClr val="000000"/>
                          </a:solidFill>
                          <a:latin typeface="Arial"/>
                        </a:rPr>
                        <a:t>1</a:t>
                      </a:r>
                      <a:endParaRPr lang="en-US" sz="1200" b="0" i="0" u="none" strike="noStrike" dirty="0">
                        <a:solidFill>
                          <a:srgbClr val="000000"/>
                        </a:solidFill>
                        <a:latin typeface="Arial"/>
                      </a:endParaRP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21.6</a:t>
                      </a:r>
                      <a:r>
                        <a:rPr lang="mk-MK" sz="1200" b="0" i="0" u="none" strike="noStrike" dirty="0" smtClean="0">
                          <a:solidFill>
                            <a:srgbClr val="000000"/>
                          </a:solidFill>
                          <a:latin typeface="Arial"/>
                        </a:rPr>
                        <a:t>9</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1"/>
                  </a:ext>
                </a:extLst>
              </a:tr>
              <a:tr h="172014">
                <a:tc>
                  <a:txBody>
                    <a:bodyPr/>
                    <a:lstStyle/>
                    <a:p>
                      <a:pPr algn="l" fontAlgn="b"/>
                      <a:r>
                        <a:rPr lang="ru-RU" sz="1200" b="0" i="0" u="none" strike="noStrike" dirty="0">
                          <a:solidFill>
                            <a:srgbClr val="000000"/>
                          </a:solidFill>
                          <a:latin typeface="Arial"/>
                        </a:rPr>
                        <a:t>Трошоци за набавка на програма</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0.62</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1.3</a:t>
                      </a:r>
                      <a:r>
                        <a:rPr lang="mk-MK" sz="1200" b="0" i="0" u="none" strike="noStrike" dirty="0" smtClean="0">
                          <a:solidFill>
                            <a:srgbClr val="000000"/>
                          </a:solidFill>
                          <a:latin typeface="Arial"/>
                        </a:rPr>
                        <a:t>7</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2"/>
                  </a:ext>
                </a:extLst>
              </a:tr>
              <a:tr h="172014">
                <a:tc>
                  <a:txBody>
                    <a:bodyPr/>
                    <a:lstStyle/>
                    <a:p>
                      <a:pPr algn="l" fontAlgn="b"/>
                      <a:r>
                        <a:rPr lang="mk-MK" sz="1200" b="0" i="0" u="none" strike="noStrike" dirty="0">
                          <a:solidFill>
                            <a:srgbClr val="000000"/>
                          </a:solidFill>
                          <a:latin typeface="Arial"/>
                        </a:rPr>
                        <a:t>Нематеријални трошоци (услуги)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3.81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8.4</a:t>
                      </a:r>
                      <a:r>
                        <a:rPr lang="mk-MK" sz="1200" b="0" i="0" u="none" strike="noStrike" dirty="0" smtClean="0">
                          <a:solidFill>
                            <a:srgbClr val="000000"/>
                          </a:solidFill>
                          <a:latin typeface="Arial"/>
                        </a:rPr>
                        <a:t>2</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3"/>
                  </a:ext>
                </a:extLst>
              </a:tr>
              <a:tr h="475167">
                <a:tc>
                  <a:txBody>
                    <a:bodyPr/>
                    <a:lstStyle/>
                    <a:p>
                      <a:pPr algn="l" fontAlgn="b"/>
                      <a:r>
                        <a:rPr lang="ru-RU" sz="1200" b="0" i="0" u="none" strike="noStrike" dirty="0">
                          <a:solidFill>
                            <a:srgbClr val="000000"/>
                          </a:solidFill>
                          <a:latin typeface="Arial"/>
                        </a:rPr>
                        <a:t>Плати и други надоместоци на лица директно поврзани со производство на програма</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21.84</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48.29%</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4"/>
                  </a:ext>
                </a:extLst>
              </a:tr>
              <a:tr h="218110">
                <a:tc>
                  <a:txBody>
                    <a:bodyPr/>
                    <a:lstStyle/>
                    <a:p>
                      <a:pPr algn="l" fontAlgn="b"/>
                      <a:r>
                        <a:rPr lang="ru-RU" sz="1200" b="0" i="0" u="none" strike="noStrike">
                          <a:solidFill>
                            <a:srgbClr val="FFFFFF"/>
                          </a:solidFill>
                          <a:latin typeface="Arial"/>
                        </a:rPr>
                        <a:t>Директни трошоци за создавање на програмата</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36.08</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79.77%</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376091"/>
                    </a:solidFill>
                  </a:tcPr>
                </a:tc>
                <a:extLst>
                  <a:ext uri="{0D108BD9-81ED-4DB2-BD59-A6C34878D82A}">
                    <a16:rowId xmlns:a16="http://schemas.microsoft.com/office/drawing/2014/main" val="10005"/>
                  </a:ext>
                </a:extLst>
              </a:tr>
              <a:tr h="344028">
                <a:tc>
                  <a:txBody>
                    <a:bodyPr/>
                    <a:lstStyle/>
                    <a:p>
                      <a:pPr algn="l" fontAlgn="b"/>
                      <a:r>
                        <a:rPr lang="ru-RU" sz="1200" b="0" i="0" u="none" strike="noStrike" dirty="0">
                          <a:solidFill>
                            <a:srgbClr val="000000"/>
                          </a:solidFill>
                          <a:latin typeface="Arial"/>
                        </a:rPr>
                        <a:t>Плати и други надоместоци на лица кои не се директно поврзани со производство на програма</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1.81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4.0</a:t>
                      </a:r>
                      <a:r>
                        <a:rPr lang="mk-MK" sz="1200" b="0" i="0" u="none" strike="noStrike" dirty="0" smtClean="0">
                          <a:solidFill>
                            <a:srgbClr val="000000"/>
                          </a:solidFill>
                          <a:latin typeface="Arial"/>
                        </a:rPr>
                        <a:t>0</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6"/>
                  </a:ext>
                </a:extLst>
              </a:tr>
              <a:tr h="172014">
                <a:tc>
                  <a:txBody>
                    <a:bodyPr/>
                    <a:lstStyle/>
                    <a:p>
                      <a:pPr algn="l" fontAlgn="b"/>
                      <a:r>
                        <a:rPr lang="mk-MK" sz="1200" b="0" i="0" u="none" strike="noStrike" dirty="0">
                          <a:solidFill>
                            <a:srgbClr val="000000"/>
                          </a:solidFill>
                          <a:latin typeface="Arial"/>
                        </a:rPr>
                        <a:t>Амортизација на опремата</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1.36</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3.01%</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7"/>
                  </a:ext>
                </a:extLst>
              </a:tr>
              <a:tr h="172014">
                <a:tc>
                  <a:txBody>
                    <a:bodyPr/>
                    <a:lstStyle/>
                    <a:p>
                      <a:pPr algn="l" fontAlgn="b"/>
                      <a:r>
                        <a:rPr lang="ru-RU" sz="1200" b="0" i="0" u="none" strike="noStrike" dirty="0">
                          <a:solidFill>
                            <a:srgbClr val="000000"/>
                          </a:solidFill>
                          <a:latin typeface="Arial"/>
                        </a:rPr>
                        <a:t>Амортизација на права и лиценци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0.20%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8"/>
                  </a:ext>
                </a:extLst>
              </a:tr>
              <a:tr h="172014">
                <a:tc>
                  <a:txBody>
                    <a:bodyPr/>
                    <a:lstStyle/>
                    <a:p>
                      <a:pPr algn="l" fontAlgn="b"/>
                      <a:r>
                        <a:rPr lang="ru-RU" sz="1200" b="0" i="0" u="none" strike="noStrike">
                          <a:solidFill>
                            <a:srgbClr val="000000"/>
                          </a:solidFill>
                          <a:latin typeface="Arial"/>
                        </a:rPr>
                        <a:t>Кирии и останати режиски трошоци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1.05</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2.3</a:t>
                      </a:r>
                      <a:r>
                        <a:rPr lang="mk-MK" sz="1200" b="0" i="0" u="none" strike="noStrike" dirty="0" smtClean="0">
                          <a:solidFill>
                            <a:srgbClr val="000000"/>
                          </a:solidFill>
                          <a:latin typeface="Arial"/>
                        </a:rPr>
                        <a:t>2</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09"/>
                  </a:ext>
                </a:extLst>
              </a:tr>
              <a:tr h="194740">
                <a:tc>
                  <a:txBody>
                    <a:bodyPr/>
                    <a:lstStyle/>
                    <a:p>
                      <a:pPr algn="l" fontAlgn="b"/>
                      <a:r>
                        <a:rPr lang="ru-RU" sz="1200" b="0" i="0" u="none" strike="noStrike">
                          <a:solidFill>
                            <a:srgbClr val="000000"/>
                          </a:solidFill>
                          <a:latin typeface="Arial"/>
                        </a:rPr>
                        <a:t>Сите останати неопфатени трошоци од работењето</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4.7</a:t>
                      </a:r>
                      <a:r>
                        <a:rPr lang="mk-MK" sz="1200" b="0" i="0" u="none" strike="noStrike" dirty="0" smtClean="0">
                          <a:solidFill>
                            <a:srgbClr val="000000"/>
                          </a:solidFill>
                          <a:latin typeface="Arial"/>
                        </a:rPr>
                        <a:t>4</a:t>
                      </a:r>
                      <a:endParaRPr lang="en-US" sz="1200" b="0" i="0" u="none" strike="noStrike" dirty="0">
                        <a:solidFill>
                          <a:srgbClr val="000000"/>
                        </a:solidFill>
                        <a:latin typeface="Arial"/>
                      </a:endParaRP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smtClean="0">
                          <a:solidFill>
                            <a:srgbClr val="000000"/>
                          </a:solidFill>
                          <a:latin typeface="Arial"/>
                        </a:rPr>
                        <a:t>10.4</a:t>
                      </a:r>
                      <a:r>
                        <a:rPr lang="mk-MK" sz="1200" b="0" i="0" u="none" strike="noStrike" dirty="0" smtClean="0">
                          <a:solidFill>
                            <a:srgbClr val="000000"/>
                          </a:solidFill>
                          <a:latin typeface="Arial"/>
                        </a:rPr>
                        <a:t>8</a:t>
                      </a:r>
                      <a:r>
                        <a:rPr lang="en-US" sz="1200" b="0" i="0" u="none" strike="noStrike" dirty="0" smtClean="0">
                          <a:solidFill>
                            <a:srgbClr val="000000"/>
                          </a:solidFill>
                          <a:latin typeface="Arial"/>
                        </a:rPr>
                        <a:t>%</a:t>
                      </a:r>
                      <a:endParaRPr lang="en-US" sz="1200" b="0" i="0" u="none" strike="noStrike" dirty="0">
                        <a:solidFill>
                          <a:srgbClr val="000000"/>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0"/>
                  </a:ext>
                </a:extLst>
              </a:tr>
              <a:tr h="172014">
                <a:tc>
                  <a:txBody>
                    <a:bodyPr/>
                    <a:lstStyle/>
                    <a:p>
                      <a:pPr algn="l" fontAlgn="b"/>
                      <a:r>
                        <a:rPr lang="mk-MK" sz="1200" b="0" i="0" u="none" strike="noStrike">
                          <a:solidFill>
                            <a:srgbClr val="FFFFFF"/>
                          </a:solidFill>
                          <a:latin typeface="Arial"/>
                        </a:rPr>
                        <a:t>Вкупно трошоци на работењето</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376091"/>
                    </a:solidFill>
                  </a:tcPr>
                </a:tc>
                <a:tc>
                  <a:txBody>
                    <a:bodyPr/>
                    <a:lstStyle/>
                    <a:p>
                      <a:pPr algn="r" fontAlgn="b"/>
                      <a:r>
                        <a:rPr lang="en-US" sz="1200" b="0" i="0" u="none" strike="noStrike">
                          <a:solidFill>
                            <a:srgbClr val="FFFFFF"/>
                          </a:solidFill>
                          <a:latin typeface="Arial"/>
                        </a:rPr>
                        <a:t>45.13</a:t>
                      </a:r>
                    </a:p>
                  </a:txBody>
                  <a:tcPr marL="0" marR="0" marT="0" marB="0" anchor="b">
                    <a:lnL>
                      <a:noFill/>
                    </a:lnL>
                    <a:lnR>
                      <a:noFill/>
                    </a:lnR>
                    <a:lnT>
                      <a:noFill/>
                    </a:lnT>
                    <a:lnB>
                      <a:noFill/>
                    </a:lnB>
                    <a:solidFill>
                      <a:srgbClr val="376091"/>
                    </a:solidFill>
                  </a:tcPr>
                </a:tc>
                <a:tc>
                  <a:txBody>
                    <a:bodyPr/>
                    <a:lstStyle/>
                    <a:p>
                      <a:pPr algn="r" fontAlgn="b"/>
                      <a:r>
                        <a:rPr lang="en-US" sz="1200" b="0" i="0" u="none" strike="noStrike" dirty="0" smtClean="0">
                          <a:solidFill>
                            <a:srgbClr val="FFFFFF"/>
                          </a:solidFill>
                          <a:latin typeface="Arial"/>
                        </a:rPr>
                        <a:t>99.7</a:t>
                      </a:r>
                      <a:r>
                        <a:rPr lang="mk-MK" sz="1200" b="0" i="0" u="none" strike="noStrike" dirty="0" smtClean="0">
                          <a:solidFill>
                            <a:srgbClr val="FFFFFF"/>
                          </a:solidFill>
                          <a:latin typeface="Arial"/>
                        </a:rPr>
                        <a:t>8</a:t>
                      </a:r>
                      <a:r>
                        <a:rPr lang="en-US" sz="1200" b="0" i="0" u="none" strike="noStrike" dirty="0" smtClean="0">
                          <a:solidFill>
                            <a:srgbClr val="FFFFFF"/>
                          </a:solidFill>
                          <a:latin typeface="Arial"/>
                        </a:rPr>
                        <a:t>%</a:t>
                      </a:r>
                      <a:endParaRPr lang="en-US" sz="1200" b="0" i="0" u="none" strike="noStrike" dirty="0">
                        <a:solidFill>
                          <a:srgbClr val="FFFFFF"/>
                        </a:solidFill>
                        <a:latin typeface="Arial"/>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376091"/>
                    </a:solidFill>
                  </a:tcPr>
                </a:tc>
                <a:extLst>
                  <a:ext uri="{0D108BD9-81ED-4DB2-BD59-A6C34878D82A}">
                    <a16:rowId xmlns:a16="http://schemas.microsoft.com/office/drawing/2014/main" val="10011"/>
                  </a:ext>
                </a:extLst>
              </a:tr>
              <a:tr h="172014">
                <a:tc>
                  <a:txBody>
                    <a:bodyPr/>
                    <a:lstStyle/>
                    <a:p>
                      <a:pPr algn="l" fontAlgn="b"/>
                      <a:r>
                        <a:rPr lang="mk-MK" sz="1200" b="0" i="0" u="none" strike="noStrike" dirty="0">
                          <a:solidFill>
                            <a:srgbClr val="000000"/>
                          </a:solidFill>
                          <a:latin typeface="Arial"/>
                        </a:rPr>
                        <a:t>Расходи од други активности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0.01</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0.02%</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2"/>
                  </a:ext>
                </a:extLst>
              </a:tr>
              <a:tr h="172014">
                <a:tc>
                  <a:txBody>
                    <a:bodyPr/>
                    <a:lstStyle/>
                    <a:p>
                      <a:pPr algn="l" fontAlgn="b"/>
                      <a:r>
                        <a:rPr lang="mk-MK" sz="1200" b="0" i="0" u="none" strike="noStrike">
                          <a:solidFill>
                            <a:srgbClr val="000000"/>
                          </a:solidFill>
                          <a:latin typeface="Arial"/>
                        </a:rPr>
                        <a:t>Вонредни расходи</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chemeClr val="bg2"/>
                    </a:solidFill>
                  </a:tcPr>
                </a:tc>
                <a:tc>
                  <a:txBody>
                    <a:bodyPr/>
                    <a:lstStyle/>
                    <a:p>
                      <a:pPr algn="r" fontAlgn="b"/>
                      <a:r>
                        <a:rPr lang="en-US" sz="1200" b="0" i="0" u="none" strike="noStrike">
                          <a:solidFill>
                            <a:srgbClr val="000000"/>
                          </a:solidFill>
                          <a:latin typeface="Arial"/>
                        </a:rPr>
                        <a:t>0.09</a:t>
                      </a:r>
                    </a:p>
                  </a:txBody>
                  <a:tcPr marL="0" marR="0" marT="0" marB="0" anchor="b">
                    <a:lnL>
                      <a:noFill/>
                    </a:lnL>
                    <a:lnR>
                      <a:noFill/>
                    </a:lnR>
                    <a:lnT>
                      <a:noFill/>
                    </a:lnT>
                    <a:lnB>
                      <a:noFill/>
                    </a:lnB>
                    <a:solidFill>
                      <a:schemeClr val="bg2"/>
                    </a:solidFill>
                  </a:tcPr>
                </a:tc>
                <a:tc>
                  <a:txBody>
                    <a:bodyPr/>
                    <a:lstStyle/>
                    <a:p>
                      <a:pPr algn="r" fontAlgn="b"/>
                      <a:r>
                        <a:rPr lang="en-US" sz="1200" b="0" i="0" u="none" strike="noStrike" dirty="0">
                          <a:solidFill>
                            <a:srgbClr val="000000"/>
                          </a:solidFill>
                          <a:latin typeface="Arial"/>
                        </a:rPr>
                        <a:t>0.20%</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chemeClr val="bg2"/>
                    </a:solidFill>
                  </a:tcPr>
                </a:tc>
                <a:extLst>
                  <a:ext uri="{0D108BD9-81ED-4DB2-BD59-A6C34878D82A}">
                    <a16:rowId xmlns:a16="http://schemas.microsoft.com/office/drawing/2014/main" val="10013"/>
                  </a:ext>
                </a:extLst>
              </a:tr>
              <a:tr h="172014">
                <a:tc>
                  <a:txBody>
                    <a:bodyPr/>
                    <a:lstStyle/>
                    <a:p>
                      <a:pPr algn="l" fontAlgn="b"/>
                      <a:r>
                        <a:rPr lang="mk-MK" sz="1200" b="0" i="0" u="none" strike="noStrike" dirty="0">
                          <a:solidFill>
                            <a:srgbClr val="FFFFFF"/>
                          </a:solidFill>
                          <a:latin typeface="Arial"/>
                        </a:rPr>
                        <a:t>Вкупно трошоци на работењето</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smtClean="0">
                          <a:solidFill>
                            <a:srgbClr val="FFFFFF"/>
                          </a:solidFill>
                          <a:latin typeface="Arial"/>
                        </a:rPr>
                        <a:t>45.2</a:t>
                      </a:r>
                      <a:r>
                        <a:rPr lang="mk-MK" sz="1200" b="0" i="0" u="none" strike="noStrike" dirty="0" smtClean="0">
                          <a:solidFill>
                            <a:srgbClr val="FFFFFF"/>
                          </a:solidFill>
                          <a:latin typeface="Arial"/>
                        </a:rPr>
                        <a:t>3</a:t>
                      </a:r>
                      <a:endParaRPr lang="en-US" sz="1200" b="0" i="0" u="none" strike="noStrike" dirty="0">
                        <a:solidFill>
                          <a:srgbClr val="FFFFFF"/>
                        </a:solidFill>
                        <a:latin typeface="Arial"/>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376091"/>
                    </a:solidFill>
                  </a:tcPr>
                </a:tc>
                <a:tc>
                  <a:txBody>
                    <a:bodyPr/>
                    <a:lstStyle/>
                    <a:p>
                      <a:pPr algn="r" fontAlgn="b"/>
                      <a:r>
                        <a:rPr lang="en-US" sz="1200" b="0" i="0" u="none" strike="noStrike" dirty="0">
                          <a:solidFill>
                            <a:srgbClr val="FFFFFF"/>
                          </a:solidFill>
                          <a:latin typeface="Arial"/>
                        </a:rPr>
                        <a:t>100.00%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376091"/>
                    </a:solidFill>
                  </a:tcPr>
                </a:tc>
                <a:extLst>
                  <a:ext uri="{0D108BD9-81ED-4DB2-BD59-A6C34878D82A}">
                    <a16:rowId xmlns:a16="http://schemas.microsoft.com/office/drawing/2014/main" val="10014"/>
                  </a:ext>
                </a:extLst>
              </a:tr>
            </a:tbl>
          </a:graphicData>
        </a:graphic>
      </p:graphicFrame>
      <p:sp>
        <p:nvSpPr>
          <p:cNvPr id="8" name="Rectangle 7"/>
          <p:cNvSpPr/>
          <p:nvPr/>
        </p:nvSpPr>
        <p:spPr>
          <a:xfrm>
            <a:off x="379412" y="609600"/>
            <a:ext cx="5486400" cy="889154"/>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Најмногу средства за плати издвоило Универзитетското радио УКЛО ФМ од Битола (1,59 милиони денари), а најмалку РА Мерак 5 ФМ од Велес (0,01 милион денари).</a:t>
            </a:r>
            <a:endParaRPr lang="en-US" sz="1200" dirty="0">
              <a:latin typeface="Arial" pitchFamily="34" charset="0"/>
              <a:cs typeface="Arial" pitchFamily="34" charset="0"/>
            </a:endParaRPr>
          </a:p>
        </p:txBody>
      </p:sp>
      <p:sp>
        <p:nvSpPr>
          <p:cNvPr id="9" name="Rectangle 8"/>
          <p:cNvSpPr/>
          <p:nvPr/>
        </p:nvSpPr>
        <p:spPr>
          <a:xfrm>
            <a:off x="379412" y="5486400"/>
            <a:ext cx="5486400" cy="61215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Трошокот направен по основ „материјални трошоци“ бил највисок  на РА Марија-Благовст (4,65 милиони денари).</a:t>
            </a:r>
            <a:endParaRPr lang="en-US" sz="1200" dirty="0">
              <a:latin typeface="Arial" pitchFamily="34" charset="0"/>
              <a:cs typeface="Arial" pitchFamily="34" charset="0"/>
            </a:endParaRPr>
          </a:p>
        </p:txBody>
      </p:sp>
      <p:sp>
        <p:nvSpPr>
          <p:cNvPr id="10" name="Rectangle 9"/>
          <p:cNvSpPr/>
          <p:nvPr/>
        </p:nvSpPr>
        <p:spPr>
          <a:xfrm>
            <a:off x="6246812" y="609600"/>
            <a:ext cx="5486400" cy="286232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Заедничкиот финансиски резултат на локалните радиостаници бил добивка од 1,50 милиони денари. 27 радиостаници прикажале позитивен, а 17 негативен финансиски резултат.</a:t>
            </a:r>
          </a:p>
          <a:p>
            <a:pPr algn="just">
              <a:lnSpc>
                <a:spcPct val="150000"/>
              </a:lnSpc>
            </a:pPr>
            <a:endParaRPr lang="ru-RU" sz="1200" dirty="0" smtClean="0">
              <a:latin typeface="Arial" pitchFamily="34" charset="0"/>
              <a:cs typeface="Arial" pitchFamily="34" charset="0"/>
            </a:endParaRPr>
          </a:p>
          <a:p>
            <a:pPr marL="285750" indent="-285750" algn="just">
              <a:lnSpc>
                <a:spcPct val="150000"/>
              </a:lnSpc>
              <a:buFont typeface="Arial" panose="020B0604020202020204" pitchFamily="34" charset="0"/>
              <a:buChar char="•"/>
            </a:pPr>
            <a:r>
              <a:rPr lang="ru-RU" sz="1200" dirty="0" smtClean="0">
                <a:latin typeface="Arial" pitchFamily="34" charset="0"/>
                <a:cs typeface="Arial" pitchFamily="34" charset="0"/>
              </a:rPr>
              <a:t>Најголема била добивката на РА Супер од Охрид (1,20 милиони денари), а најголема загуба прика</a:t>
            </a:r>
            <a:r>
              <a:rPr lang="mk-MK" sz="1200" dirty="0" smtClean="0">
                <a:latin typeface="Arial" pitchFamily="34" charset="0"/>
                <a:cs typeface="Arial" pitchFamily="34" charset="0"/>
              </a:rPr>
              <a:t>жала РА Актуел од Битола (0,23 милиони денари).</a:t>
            </a:r>
          </a:p>
          <a:p>
            <a:pPr algn="just">
              <a:lnSpc>
                <a:spcPct val="150000"/>
              </a:lnSpc>
            </a:pPr>
            <a:endParaRPr lang="mk-MK" sz="1200" dirty="0" smtClean="0">
              <a:latin typeface="Arial" pitchFamily="34" charset="0"/>
              <a:cs typeface="Arial" pitchFamily="34" charset="0"/>
            </a:endParaRPr>
          </a:p>
          <a:p>
            <a:pPr marL="285750" indent="-285750" algn="just">
              <a:lnSpc>
                <a:spcPct val="150000"/>
              </a:lnSpc>
              <a:buFont typeface="Arial" panose="020B0604020202020204" pitchFamily="34" charset="0"/>
              <a:buChar char="•"/>
            </a:pPr>
            <a:r>
              <a:rPr lang="mk-MK" sz="1200" dirty="0" smtClean="0">
                <a:latin typeface="Arial" pitchFamily="34" charset="0"/>
                <a:cs typeface="Arial" pitchFamily="34" charset="0"/>
              </a:rPr>
              <a:t>Радиостаниците </a:t>
            </a:r>
            <a:r>
              <a:rPr lang="mk-MK" sz="1200" dirty="0" err="1" smtClean="0">
                <a:latin typeface="Arial" pitchFamily="34" charset="0"/>
                <a:cs typeface="Arial" pitchFamily="34" charset="0"/>
              </a:rPr>
              <a:t>Ускана-плус</a:t>
            </a:r>
            <a:r>
              <a:rPr lang="mk-MK" sz="1200" dirty="0" smtClean="0">
                <a:latin typeface="Arial" pitchFamily="34" charset="0"/>
                <a:cs typeface="Arial" pitchFamily="34" charset="0"/>
              </a:rPr>
              <a:t> и Лав, не оствариле ниту добивка, ниту загуба на крајот од анализираната година.</a:t>
            </a:r>
            <a:endParaRPr lang="ru-RU" sz="1200" dirty="0" smtClean="0">
              <a:latin typeface="Arial" pitchFamily="34" charset="0"/>
              <a:cs typeface="Arial" pitchFamily="34" charset="0"/>
            </a:endParaRPr>
          </a:p>
        </p:txBody>
      </p:sp>
      <p:sp>
        <p:nvSpPr>
          <p:cNvPr id="11" name="Rectangle 10"/>
          <p:cNvSpPr/>
          <p:nvPr/>
        </p:nvSpPr>
        <p:spPr>
          <a:xfrm>
            <a:off x="6246812" y="3886200"/>
            <a:ext cx="5486400" cy="1477328"/>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Просечниот број на вработени во редовен работен однос во локалните радиостаници во 2019 година изнесувал 96 лица што е за две лица помалку од претходната година. Најмногу вработени имале РА Кавадарци, РА Супер и РА Енџелс, односно по пет лица. 21 радиостаница имале само по еден вработен во редовен работен однос.</a:t>
            </a:r>
            <a:endParaRPr lang="en-US" sz="1200" dirty="0">
              <a:latin typeface="Arial" pitchFamily="34" charset="0"/>
              <a:cs typeface="Arial" pitchFamily="34" charset="0"/>
            </a:endParaRPr>
          </a:p>
        </p:txBody>
      </p:sp>
      <p:sp>
        <p:nvSpPr>
          <p:cNvPr id="12" name="Rectangle 11"/>
          <p:cNvSpPr/>
          <p:nvPr/>
        </p:nvSpPr>
        <p:spPr>
          <a:xfrm>
            <a:off x="531812" y="1828800"/>
            <a:ext cx="5181600" cy="246221"/>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Структура на трошоците на радиостаниците на локално ниво</a:t>
            </a:r>
            <a:endParaRPr lang="en-US" sz="1000" b="1" dirty="0">
              <a:solidFill>
                <a:schemeClr val="accent1">
                  <a:lumMod val="75000"/>
                </a:schemeClr>
              </a:solidFill>
              <a:latin typeface="Arial" pitchFamily="34" charset="0"/>
              <a:cs typeface="Arial"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54</a:t>
            </a:fld>
            <a:endParaRPr lang="en-US" dirty="0"/>
          </a:p>
        </p:txBody>
      </p:sp>
      <p:cxnSp>
        <p:nvCxnSpPr>
          <p:cNvPr id="5" name="Straight Connector 4">
            <a:extLst>
              <a:ext uri="{FF2B5EF4-FFF2-40B4-BE49-F238E27FC236}">
                <a16:creationId xmlns:a16="http://schemas.microsoft.com/office/drawing/2014/main" id="{F3001560-21B4-764F-BAC8-FEEC9E0EF378}"/>
              </a:ext>
            </a:extLst>
          </p:cNvPr>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3562BF0-9563-E04B-8ABF-A21DBD941405}"/>
              </a:ext>
            </a:extLst>
          </p:cNvPr>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837612" y="2299894"/>
            <a:ext cx="2819400" cy="889154"/>
          </a:xfrm>
          <a:prstGeom prst="rect">
            <a:avLst/>
          </a:prstGeom>
        </p:spPr>
        <p:txBody>
          <a:bodyPr wrap="square">
            <a:spAutoFit/>
          </a:bodyPr>
          <a:lstStyle/>
          <a:p>
            <a:pPr marL="171450" indent="-171450" algn="just">
              <a:lnSpc>
                <a:spcPct val="150000"/>
              </a:lnSpc>
              <a:buFont typeface="Arial" panose="020B0604020202020204" pitchFamily="34" charset="0"/>
              <a:buChar char="•"/>
            </a:pPr>
            <a:r>
              <a:rPr lang="ru-RU" sz="1200" dirty="0" smtClean="0">
                <a:latin typeface="Arial" pitchFamily="34" charset="0"/>
                <a:cs typeface="Arial" pitchFamily="34" charset="0"/>
              </a:rPr>
              <a:t>Во анализираната година највисок неделен досег имала РА Кавадарци (51,41%). </a:t>
            </a:r>
          </a:p>
        </p:txBody>
      </p:sp>
      <p:sp>
        <p:nvSpPr>
          <p:cNvPr id="9" name="Rectangle 8"/>
          <p:cNvSpPr/>
          <p:nvPr/>
        </p:nvSpPr>
        <p:spPr>
          <a:xfrm>
            <a:off x="1979612" y="533400"/>
            <a:ext cx="5180012" cy="246221"/>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Просечен дневен и неделен досег на локалните радиостаници</a:t>
            </a:r>
            <a:endParaRPr lang="en-US" sz="1000" b="1" dirty="0">
              <a:solidFill>
                <a:schemeClr val="accent1">
                  <a:lumMod val="75000"/>
                </a:schemeClr>
              </a:solidFill>
              <a:latin typeface="Arial" pitchFamily="34" charset="0"/>
              <a:cs typeface="Arial" pitchFamily="34" charset="0"/>
            </a:endParaRPr>
          </a:p>
        </p:txBody>
      </p:sp>
      <p:graphicFrame>
        <p:nvGraphicFramePr>
          <p:cNvPr id="10" name="Table 9"/>
          <p:cNvGraphicFramePr>
            <a:graphicFrameLocks noGrp="1"/>
          </p:cNvGraphicFramePr>
          <p:nvPr/>
        </p:nvGraphicFramePr>
        <p:xfrm>
          <a:off x="227013" y="762001"/>
          <a:ext cx="8534399" cy="5886740"/>
        </p:xfrm>
        <a:graphic>
          <a:graphicData uri="http://schemas.openxmlformats.org/drawingml/2006/table">
            <a:tbl>
              <a:tblPr/>
              <a:tblGrid>
                <a:gridCol w="1447799">
                  <a:extLst>
                    <a:ext uri="{9D8B030D-6E8A-4147-A177-3AD203B41FA5}">
                      <a16:colId xmlns:a16="http://schemas.microsoft.com/office/drawing/2014/main" val="20000"/>
                    </a:ext>
                  </a:extLst>
                </a:gridCol>
                <a:gridCol w="1149214">
                  <a:extLst>
                    <a:ext uri="{9D8B030D-6E8A-4147-A177-3AD203B41FA5}">
                      <a16:colId xmlns:a16="http://schemas.microsoft.com/office/drawing/2014/main" val="20001"/>
                    </a:ext>
                  </a:extLst>
                </a:gridCol>
                <a:gridCol w="1657535">
                  <a:extLst>
                    <a:ext uri="{9D8B030D-6E8A-4147-A177-3AD203B41FA5}">
                      <a16:colId xmlns:a16="http://schemas.microsoft.com/office/drawing/2014/main" val="20002"/>
                    </a:ext>
                  </a:extLst>
                </a:gridCol>
                <a:gridCol w="2164488">
                  <a:extLst>
                    <a:ext uri="{9D8B030D-6E8A-4147-A177-3AD203B41FA5}">
                      <a16:colId xmlns:a16="http://schemas.microsoft.com/office/drawing/2014/main" val="20003"/>
                    </a:ext>
                  </a:extLst>
                </a:gridCol>
                <a:gridCol w="1048564">
                  <a:extLst>
                    <a:ext uri="{9D8B030D-6E8A-4147-A177-3AD203B41FA5}">
                      <a16:colId xmlns:a16="http://schemas.microsoft.com/office/drawing/2014/main" val="20004"/>
                    </a:ext>
                  </a:extLst>
                </a:gridCol>
                <a:gridCol w="1066799">
                  <a:extLst>
                    <a:ext uri="{9D8B030D-6E8A-4147-A177-3AD203B41FA5}">
                      <a16:colId xmlns:a16="http://schemas.microsoft.com/office/drawing/2014/main" val="20005"/>
                    </a:ext>
                  </a:extLst>
                </a:gridCol>
              </a:tblGrid>
              <a:tr h="142568">
                <a:tc>
                  <a:txBody>
                    <a:bodyPr/>
                    <a:lstStyle/>
                    <a:p>
                      <a:pPr algn="l" rtl="0" fontAlgn="b"/>
                      <a:r>
                        <a:rPr lang="en-US" sz="900" b="0" i="0" u="none" strike="noStrike" dirty="0">
                          <a:solidFill>
                            <a:srgbClr val="000000"/>
                          </a:solidFill>
                          <a:latin typeface="Arial"/>
                        </a:rPr>
                        <a:t> </a:t>
                      </a:r>
                    </a:p>
                  </a:txBody>
                  <a:tcPr marL="7413" marR="7413" marT="74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2"/>
                    </a:solidFill>
                  </a:tcPr>
                </a:tc>
                <a:tc>
                  <a:txBody>
                    <a:bodyPr/>
                    <a:lstStyle/>
                    <a:p>
                      <a:pPr algn="ctr" rtl="0" fontAlgn="b"/>
                      <a:r>
                        <a:rPr lang="en-US" sz="900" b="0" i="0" u="none" strike="noStrike">
                          <a:solidFill>
                            <a:srgbClr val="000000"/>
                          </a:solidFill>
                          <a:latin typeface="Arial"/>
                        </a:rPr>
                        <a:t> </a:t>
                      </a:r>
                    </a:p>
                  </a:txBody>
                  <a:tcPr marL="7413" marR="7413" marT="7413" marB="0" anchor="b">
                    <a:lnL>
                      <a:noFill/>
                    </a:lnL>
                    <a:lnR>
                      <a:noFill/>
                    </a:lnR>
                    <a:lnT w="6350" cap="flat" cmpd="sng" algn="ctr">
                      <a:solidFill>
                        <a:srgbClr val="000000"/>
                      </a:solidFill>
                      <a:prstDash val="solid"/>
                      <a:round/>
                      <a:headEnd type="none" w="med" len="med"/>
                      <a:tailEnd type="none" w="med" len="med"/>
                    </a:lnT>
                    <a:lnB>
                      <a:noFill/>
                    </a:lnB>
                    <a:solidFill>
                      <a:srgbClr val="376092"/>
                    </a:solidFill>
                  </a:tcPr>
                </a:tc>
                <a:tc>
                  <a:txBody>
                    <a:bodyPr/>
                    <a:lstStyle/>
                    <a:p>
                      <a:pPr algn="ctr" rtl="0" fontAlgn="b"/>
                      <a:r>
                        <a:rPr lang="en-US" sz="900" b="0" i="0" u="none" strike="noStrike">
                          <a:solidFill>
                            <a:srgbClr val="000000"/>
                          </a:solidFill>
                          <a:latin typeface="Arial"/>
                        </a:rPr>
                        <a:t> </a:t>
                      </a:r>
                    </a:p>
                  </a:txBody>
                  <a:tcPr marL="7413" marR="7413" marT="74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2"/>
                    </a:solidFill>
                  </a:tcPr>
                </a:tc>
                <a:tc>
                  <a:txBody>
                    <a:bodyPr/>
                    <a:lstStyle/>
                    <a:p>
                      <a:pPr algn="ctr" rtl="0" fontAlgn="b"/>
                      <a:r>
                        <a:rPr lang="en-US" sz="900" b="0" i="0" u="none" strike="noStrike">
                          <a:solidFill>
                            <a:srgbClr val="000000"/>
                          </a:solidFill>
                          <a:latin typeface="Arial"/>
                        </a:rPr>
                        <a:t> </a:t>
                      </a:r>
                    </a:p>
                  </a:txBody>
                  <a:tcPr marL="7413" marR="7413" marT="741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376092"/>
                    </a:solidFill>
                  </a:tcPr>
                </a:tc>
                <a:tc>
                  <a:txBody>
                    <a:bodyPr/>
                    <a:lstStyle/>
                    <a:p>
                      <a:pPr algn="ctr" rtl="0" fontAlgn="b"/>
                      <a:r>
                        <a:rPr lang="en-US" sz="900" b="0" i="0" u="none" strike="noStrike">
                          <a:solidFill>
                            <a:srgbClr val="000000"/>
                          </a:solidFill>
                          <a:latin typeface="Arial"/>
                        </a:rPr>
                        <a:t> </a:t>
                      </a:r>
                    </a:p>
                  </a:txBody>
                  <a:tcPr marL="7413" marR="7413" marT="7413" marB="0" anchor="b">
                    <a:lnL>
                      <a:noFill/>
                    </a:lnL>
                    <a:lnR>
                      <a:noFill/>
                    </a:lnR>
                    <a:lnT w="6350" cap="flat" cmpd="sng" algn="ctr">
                      <a:solidFill>
                        <a:srgbClr val="000000"/>
                      </a:solidFill>
                      <a:prstDash val="solid"/>
                      <a:round/>
                      <a:headEnd type="none" w="med" len="med"/>
                      <a:tailEnd type="none" w="med" len="med"/>
                    </a:lnT>
                    <a:lnB>
                      <a:noFill/>
                    </a:lnB>
                    <a:solidFill>
                      <a:srgbClr val="376092"/>
                    </a:solidFill>
                  </a:tcPr>
                </a:tc>
                <a:tc>
                  <a:txBody>
                    <a:bodyPr/>
                    <a:lstStyle/>
                    <a:p>
                      <a:pPr algn="ctr" rtl="0" fontAlgn="b"/>
                      <a:r>
                        <a:rPr lang="en-US" sz="900" b="0" i="0" u="none" strike="noStrike">
                          <a:solidFill>
                            <a:srgbClr val="000000"/>
                          </a:solidFill>
                          <a:latin typeface="Arial"/>
                        </a:rPr>
                        <a:t> </a:t>
                      </a:r>
                    </a:p>
                  </a:txBody>
                  <a:tcPr marL="7413" marR="7413" marT="741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76092"/>
                    </a:solidFill>
                  </a:tcPr>
                </a:tc>
                <a:extLst>
                  <a:ext uri="{0D108BD9-81ED-4DB2-BD59-A6C34878D82A}">
                    <a16:rowId xmlns:a16="http://schemas.microsoft.com/office/drawing/2014/main" val="10000"/>
                  </a:ext>
                </a:extLst>
              </a:tr>
              <a:tr h="360314">
                <a:tc>
                  <a:txBody>
                    <a:bodyPr/>
                    <a:lstStyle/>
                    <a:p>
                      <a:pPr algn="l" rtl="0" fontAlgn="b"/>
                      <a:r>
                        <a:rPr lang="mk-MK" sz="1200" b="0" i="0" u="none" strike="noStrike" dirty="0">
                          <a:solidFill>
                            <a:srgbClr val="376092"/>
                          </a:solidFill>
                          <a:latin typeface="Arial"/>
                        </a:rPr>
                        <a:t>Радиостаница </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mk-MK" sz="1200" b="0" i="0" u="none" strike="noStrike">
                          <a:solidFill>
                            <a:srgbClr val="376092"/>
                          </a:solidFill>
                          <a:latin typeface="Arial"/>
                        </a:rPr>
                        <a:t>Просечен дневен досег</a:t>
                      </a:r>
                    </a:p>
                  </a:txBody>
                  <a:tcPr marL="7413" marR="7413" marT="7413" marB="0" anchor="b">
                    <a:lnL>
                      <a:noFill/>
                    </a:lnL>
                    <a:lnR>
                      <a:noFill/>
                    </a:lnR>
                    <a:lnT>
                      <a:noFill/>
                    </a:lnT>
                    <a:lnB>
                      <a:noFill/>
                    </a:lnB>
                    <a:solidFill>
                      <a:srgbClr val="EEECE1"/>
                    </a:solidFill>
                  </a:tcPr>
                </a:tc>
                <a:tc>
                  <a:txBody>
                    <a:bodyPr/>
                    <a:lstStyle/>
                    <a:p>
                      <a:pPr algn="ctr" rtl="0" fontAlgn="b"/>
                      <a:r>
                        <a:rPr lang="mk-MK" sz="1200" b="0" i="0" u="none" strike="noStrike">
                          <a:solidFill>
                            <a:srgbClr val="376092"/>
                          </a:solidFill>
                          <a:latin typeface="Arial"/>
                        </a:rPr>
                        <a:t>Просечен неделен досег</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376092"/>
                          </a:solidFill>
                          <a:latin typeface="Arial"/>
                        </a:rPr>
                        <a:t>Радиостаница </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mk-MK" sz="1200" b="0" i="0" u="none" strike="noStrike">
                          <a:solidFill>
                            <a:srgbClr val="376092"/>
                          </a:solidFill>
                          <a:latin typeface="Arial"/>
                        </a:rPr>
                        <a:t>Просечен дневен досег</a:t>
                      </a:r>
                    </a:p>
                  </a:txBody>
                  <a:tcPr marL="7413" marR="7413" marT="7413" marB="0" anchor="b">
                    <a:lnL>
                      <a:noFill/>
                    </a:lnL>
                    <a:lnR>
                      <a:noFill/>
                    </a:lnR>
                    <a:lnT>
                      <a:noFill/>
                    </a:lnT>
                    <a:lnB>
                      <a:noFill/>
                    </a:lnB>
                    <a:solidFill>
                      <a:srgbClr val="EEECE1"/>
                    </a:solidFill>
                  </a:tcPr>
                </a:tc>
                <a:tc>
                  <a:txBody>
                    <a:bodyPr/>
                    <a:lstStyle/>
                    <a:p>
                      <a:pPr algn="ctr" rtl="0" fontAlgn="b"/>
                      <a:r>
                        <a:rPr lang="mk-MK" sz="1200" b="0" i="0" u="none" strike="noStrike">
                          <a:solidFill>
                            <a:srgbClr val="376092"/>
                          </a:solidFill>
                          <a:latin typeface="Arial"/>
                        </a:rPr>
                        <a:t>Просечен неделен досег</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01"/>
                  </a:ext>
                </a:extLst>
              </a:tr>
              <a:tr h="183736">
                <a:tc>
                  <a:txBody>
                    <a:bodyPr/>
                    <a:lstStyle/>
                    <a:p>
                      <a:pPr algn="just" rtl="0" fontAlgn="b"/>
                      <a:r>
                        <a:rPr lang="mk-MK" sz="1200" b="0" i="0" u="none" strike="noStrike" dirty="0">
                          <a:solidFill>
                            <a:srgbClr val="000000"/>
                          </a:solidFill>
                          <a:latin typeface="Arial"/>
                        </a:rPr>
                        <a:t>РА </a:t>
                      </a:r>
                      <a:r>
                        <a:rPr lang="mk-MK" sz="1200" b="0" i="0" u="none" strike="noStrike" dirty="0" err="1">
                          <a:solidFill>
                            <a:srgbClr val="000000"/>
                          </a:solidFill>
                          <a:latin typeface="Arial"/>
                        </a:rPr>
                        <a:t>Ла</a:t>
                      </a:r>
                      <a:r>
                        <a:rPr lang="mk-MK" sz="1200" b="0" i="0" u="none" strike="noStrike" dirty="0">
                          <a:solidFill>
                            <a:srgbClr val="000000"/>
                          </a:solidFill>
                          <a:latin typeface="Arial"/>
                        </a:rPr>
                        <a:t> Коста</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25.68%</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47.46%</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Пела</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4.17%</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4.17%</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02"/>
                  </a:ext>
                </a:extLst>
              </a:tr>
              <a:tr h="183736">
                <a:tc>
                  <a:txBody>
                    <a:bodyPr/>
                    <a:lstStyle/>
                    <a:p>
                      <a:pPr algn="just" rtl="0" fontAlgn="b"/>
                      <a:r>
                        <a:rPr lang="mk-MK" sz="1200" b="0" i="0" u="none" strike="noStrike" dirty="0">
                          <a:solidFill>
                            <a:srgbClr val="000000"/>
                          </a:solidFill>
                          <a:latin typeface="Arial"/>
                        </a:rPr>
                        <a:t>РА Кавадарци</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24.30%</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51.41%</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Експрес</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3.85%</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9.28%</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03"/>
                  </a:ext>
                </a:extLst>
              </a:tr>
              <a:tr h="183736">
                <a:tc>
                  <a:txBody>
                    <a:bodyPr/>
                    <a:lstStyle/>
                    <a:p>
                      <a:pPr algn="just" rtl="0" fontAlgn="b"/>
                      <a:r>
                        <a:rPr lang="mk-MK" sz="1200" b="0" i="0" u="none" strike="noStrike" dirty="0">
                          <a:solidFill>
                            <a:srgbClr val="000000"/>
                          </a:solidFill>
                          <a:latin typeface="Arial"/>
                        </a:rPr>
                        <a:t>РА </a:t>
                      </a:r>
                      <a:r>
                        <a:rPr lang="mk-MK" sz="1200" b="0" i="0" u="none" strike="noStrike" dirty="0" err="1">
                          <a:solidFill>
                            <a:srgbClr val="000000"/>
                          </a:solidFill>
                          <a:latin typeface="Arial"/>
                        </a:rPr>
                        <a:t>Тајм</a:t>
                      </a:r>
                      <a:r>
                        <a:rPr lang="mk-MK" sz="1200" b="0" i="0" u="none" strike="noStrike" dirty="0">
                          <a:solidFill>
                            <a:srgbClr val="000000"/>
                          </a:solidFill>
                          <a:latin typeface="Arial"/>
                        </a:rPr>
                        <a:t> </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15.52%</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28.45%</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Аљбана</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3.84%</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8.08%</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04"/>
                  </a:ext>
                </a:extLst>
              </a:tr>
              <a:tr h="183736">
                <a:tc>
                  <a:txBody>
                    <a:bodyPr/>
                    <a:lstStyle/>
                    <a:p>
                      <a:pPr algn="just" rtl="0" fontAlgn="b"/>
                      <a:r>
                        <a:rPr lang="mk-MK" sz="1200" b="0" i="0" u="none" strike="noStrike">
                          <a:solidFill>
                            <a:srgbClr val="000000"/>
                          </a:solidFill>
                          <a:latin typeface="Arial"/>
                        </a:rPr>
                        <a:t>РА Модеа</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13.91%</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32.90%</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Плус Форте</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3.83%</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4.34%</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05"/>
                  </a:ext>
                </a:extLst>
              </a:tr>
              <a:tr h="183736">
                <a:tc>
                  <a:txBody>
                    <a:bodyPr/>
                    <a:lstStyle/>
                    <a:p>
                      <a:pPr algn="just" rtl="0" fontAlgn="b"/>
                      <a:r>
                        <a:rPr lang="mk-MK" sz="1200" b="0" i="0" u="none" strike="noStrike">
                          <a:solidFill>
                            <a:srgbClr val="000000"/>
                          </a:solidFill>
                          <a:latin typeface="Arial"/>
                        </a:rPr>
                        <a:t>РА Валандово</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10.72%</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12.50%</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Дрини</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3.82%</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7.71%</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06"/>
                  </a:ext>
                </a:extLst>
              </a:tr>
              <a:tr h="183736">
                <a:tc>
                  <a:txBody>
                    <a:bodyPr/>
                    <a:lstStyle/>
                    <a:p>
                      <a:pPr algn="just" rtl="0" fontAlgn="b"/>
                      <a:r>
                        <a:rPr lang="mk-MK" sz="1200" b="0" i="0" u="none" strike="noStrike">
                          <a:solidFill>
                            <a:srgbClr val="000000"/>
                          </a:solidFill>
                          <a:latin typeface="Arial"/>
                        </a:rPr>
                        <a:t>РА Хит</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10.39%</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18.54%</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Лав</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3.82%</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7.55%</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07"/>
                  </a:ext>
                </a:extLst>
              </a:tr>
              <a:tr h="183736">
                <a:tc>
                  <a:txBody>
                    <a:bodyPr/>
                    <a:lstStyle/>
                    <a:p>
                      <a:pPr algn="just" rtl="0" fontAlgn="b"/>
                      <a:r>
                        <a:rPr lang="mk-MK" sz="1200" b="0" i="0" u="none" strike="noStrike">
                          <a:solidFill>
                            <a:srgbClr val="000000"/>
                          </a:solidFill>
                          <a:latin typeface="Arial"/>
                        </a:rPr>
                        <a:t>РА Холидеј</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9.69%</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18.01%</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Комета</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3.65%</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6.50%</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08"/>
                  </a:ext>
                </a:extLst>
              </a:tr>
              <a:tr h="183736">
                <a:tc>
                  <a:txBody>
                    <a:bodyPr/>
                    <a:lstStyle/>
                    <a:p>
                      <a:pPr algn="just" rtl="0" fontAlgn="b"/>
                      <a:r>
                        <a:rPr lang="mk-MK" sz="1200" b="0" i="0" u="none" strike="noStrike">
                          <a:solidFill>
                            <a:srgbClr val="000000"/>
                          </a:solidFill>
                          <a:latin typeface="Arial"/>
                        </a:rPr>
                        <a:t>РА Супер</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9.56%</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14.38%</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Актуел </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3.54%</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7.52%</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09"/>
                  </a:ext>
                </a:extLst>
              </a:tr>
              <a:tr h="245909">
                <a:tc>
                  <a:txBody>
                    <a:bodyPr/>
                    <a:lstStyle/>
                    <a:p>
                      <a:pPr algn="just" rtl="0" fontAlgn="b"/>
                      <a:r>
                        <a:rPr lang="mk-MK" sz="1200" b="0" i="0" u="none" strike="noStrike">
                          <a:solidFill>
                            <a:srgbClr val="000000"/>
                          </a:solidFill>
                          <a:latin typeface="Arial"/>
                        </a:rPr>
                        <a:t>РА Блета </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9.56%</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26.25%</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Александар Македонски</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3.43%</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4.22%</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10"/>
                  </a:ext>
                </a:extLst>
              </a:tr>
              <a:tr h="183736">
                <a:tc>
                  <a:txBody>
                    <a:bodyPr/>
                    <a:lstStyle/>
                    <a:p>
                      <a:pPr algn="just" rtl="0" fontAlgn="b"/>
                      <a:r>
                        <a:rPr lang="mk-MK" sz="1200" b="0" i="0" u="none" strike="noStrike">
                          <a:solidFill>
                            <a:srgbClr val="000000"/>
                          </a:solidFill>
                          <a:latin typeface="Arial"/>
                        </a:rPr>
                        <a:t>РА Зора</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9.31%</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13.04%</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Акорд </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3.08%</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4.24%</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11"/>
                  </a:ext>
                </a:extLst>
              </a:tr>
              <a:tr h="183736">
                <a:tc>
                  <a:txBody>
                    <a:bodyPr/>
                    <a:lstStyle/>
                    <a:p>
                      <a:pPr algn="just" rtl="0" fontAlgn="b"/>
                      <a:r>
                        <a:rPr lang="mk-MK" sz="1200" b="0" i="0" u="none" strike="noStrike">
                          <a:solidFill>
                            <a:srgbClr val="000000"/>
                          </a:solidFill>
                          <a:latin typeface="Arial"/>
                        </a:rPr>
                        <a:t>РА Галакси-2002</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8.84%</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13.81%</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dirty="0">
                          <a:solidFill>
                            <a:srgbClr val="000000"/>
                          </a:solidFill>
                          <a:latin typeface="Arial"/>
                        </a:rPr>
                        <a:t>РА </a:t>
                      </a:r>
                      <a:r>
                        <a:rPr lang="mk-MK" sz="1200" b="0" i="0" u="none" strike="noStrike" dirty="0" err="1">
                          <a:solidFill>
                            <a:srgbClr val="000000"/>
                          </a:solidFill>
                          <a:latin typeface="Arial"/>
                        </a:rPr>
                        <a:t>Голди</a:t>
                      </a:r>
                      <a:endParaRPr lang="mk-MK" sz="1200" b="0" i="0" u="none" strike="noStrike" dirty="0">
                        <a:solidFill>
                          <a:srgbClr val="000000"/>
                        </a:solidFill>
                        <a:latin typeface="Arial"/>
                      </a:endParaRP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3.07%</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4.98%</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12"/>
                  </a:ext>
                </a:extLst>
              </a:tr>
              <a:tr h="183736">
                <a:tc>
                  <a:txBody>
                    <a:bodyPr/>
                    <a:lstStyle/>
                    <a:p>
                      <a:pPr algn="just" rtl="0" fontAlgn="b"/>
                      <a:r>
                        <a:rPr lang="mk-MK" sz="1200" b="0" i="0" u="none" strike="noStrike">
                          <a:solidFill>
                            <a:srgbClr val="000000"/>
                          </a:solidFill>
                          <a:latin typeface="Arial"/>
                        </a:rPr>
                        <a:t>РА Пулс</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8.33%</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26.04%</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dirty="0">
                          <a:solidFill>
                            <a:srgbClr val="000000"/>
                          </a:solidFill>
                          <a:latin typeface="Arial"/>
                        </a:rPr>
                        <a:t>РА 5 </a:t>
                      </a:r>
                      <a:r>
                        <a:rPr lang="mk-MK" sz="1200" b="0" i="0" u="none" strike="noStrike" dirty="0" err="1">
                          <a:solidFill>
                            <a:srgbClr val="000000"/>
                          </a:solidFill>
                          <a:latin typeface="Arial"/>
                        </a:rPr>
                        <a:t>Чоки</a:t>
                      </a:r>
                      <a:endParaRPr lang="mk-MK" sz="1200" b="0" i="0" u="none" strike="noStrike" dirty="0">
                        <a:solidFill>
                          <a:srgbClr val="000000"/>
                        </a:solidFill>
                        <a:latin typeface="Arial"/>
                      </a:endParaRP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3.05%</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3.61%</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13"/>
                  </a:ext>
                </a:extLst>
              </a:tr>
              <a:tr h="183736">
                <a:tc>
                  <a:txBody>
                    <a:bodyPr/>
                    <a:lstStyle/>
                    <a:p>
                      <a:pPr algn="just" rtl="0" fontAlgn="b"/>
                      <a:r>
                        <a:rPr lang="mk-MK" sz="1200" b="0" i="0" u="none" strike="noStrike">
                          <a:solidFill>
                            <a:srgbClr val="000000"/>
                          </a:solidFill>
                          <a:latin typeface="Arial"/>
                        </a:rPr>
                        <a:t>Скај радио плус</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8.23%</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18.02%</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dirty="0">
                          <a:solidFill>
                            <a:srgbClr val="000000"/>
                          </a:solidFill>
                          <a:latin typeface="Arial"/>
                        </a:rPr>
                        <a:t>РА </a:t>
                      </a:r>
                      <a:r>
                        <a:rPr lang="mk-MK" sz="1200" b="0" i="0" u="none" strike="noStrike" dirty="0" err="1">
                          <a:solidFill>
                            <a:srgbClr val="000000"/>
                          </a:solidFill>
                          <a:latin typeface="Arial"/>
                        </a:rPr>
                        <a:t>Јехона</a:t>
                      </a:r>
                      <a:r>
                        <a:rPr lang="mk-MK" sz="1200" b="0" i="0" u="none" strike="noStrike" dirty="0">
                          <a:solidFill>
                            <a:srgbClr val="000000"/>
                          </a:solidFill>
                          <a:latin typeface="Arial"/>
                        </a:rPr>
                        <a:t> ФМ</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2.83%</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7.88%</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14"/>
                  </a:ext>
                </a:extLst>
              </a:tr>
              <a:tr h="183736">
                <a:tc>
                  <a:txBody>
                    <a:bodyPr/>
                    <a:lstStyle/>
                    <a:p>
                      <a:pPr algn="just" rtl="0" fontAlgn="b"/>
                      <a:r>
                        <a:rPr lang="mk-MK" sz="1200" b="0" i="0" u="none" strike="noStrike">
                          <a:solidFill>
                            <a:srgbClr val="000000"/>
                          </a:solidFill>
                          <a:latin typeface="Arial"/>
                        </a:rPr>
                        <a:t>РА Свети Николе</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8.17%</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11.85%</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dirty="0">
                          <a:solidFill>
                            <a:srgbClr val="000000"/>
                          </a:solidFill>
                          <a:latin typeface="Arial"/>
                        </a:rPr>
                        <a:t>РА Браво</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2.43%</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3.84%</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15"/>
                  </a:ext>
                </a:extLst>
              </a:tr>
              <a:tr h="183736">
                <a:tc>
                  <a:txBody>
                    <a:bodyPr/>
                    <a:lstStyle/>
                    <a:p>
                      <a:pPr algn="just" rtl="0" fontAlgn="b"/>
                      <a:r>
                        <a:rPr lang="mk-MK" sz="1200" b="0" i="0" u="none" strike="noStrike">
                          <a:solidFill>
                            <a:srgbClr val="000000"/>
                          </a:solidFill>
                          <a:latin typeface="Arial"/>
                        </a:rPr>
                        <a:t>РА Енџелс ФМ</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8.05%</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14.76%</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dirty="0">
                          <a:solidFill>
                            <a:srgbClr val="000000"/>
                          </a:solidFill>
                          <a:latin typeface="Arial"/>
                        </a:rPr>
                        <a:t>РА 102ка ФМ</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2.41%</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3.84%</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16"/>
                  </a:ext>
                </a:extLst>
              </a:tr>
              <a:tr h="183736">
                <a:tc>
                  <a:txBody>
                    <a:bodyPr/>
                    <a:lstStyle/>
                    <a:p>
                      <a:pPr algn="just" rtl="0" fontAlgn="b"/>
                      <a:r>
                        <a:rPr lang="mk-MK" sz="1200" b="0" i="0" u="none" strike="noStrike">
                          <a:solidFill>
                            <a:srgbClr val="000000"/>
                          </a:solidFill>
                          <a:latin typeface="Arial"/>
                        </a:rPr>
                        <a:t>РА Мефф </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8.04%</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19.95%</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dirty="0">
                          <a:solidFill>
                            <a:srgbClr val="000000"/>
                          </a:solidFill>
                          <a:latin typeface="Arial"/>
                        </a:rPr>
                        <a:t>РА </a:t>
                      </a:r>
                      <a:r>
                        <a:rPr lang="mk-MK" sz="1200" b="0" i="0" u="none" strike="noStrike" dirty="0" err="1">
                          <a:solidFill>
                            <a:srgbClr val="000000"/>
                          </a:solidFill>
                          <a:latin typeface="Arial"/>
                        </a:rPr>
                        <a:t>Ускана-Плус</a:t>
                      </a:r>
                      <a:endParaRPr lang="mk-MK" sz="1200" b="0" i="0" u="none" strike="noStrike" dirty="0">
                        <a:solidFill>
                          <a:srgbClr val="000000"/>
                        </a:solidFill>
                        <a:latin typeface="Arial"/>
                      </a:endParaRP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2.28%</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3.83%</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17"/>
                  </a:ext>
                </a:extLst>
              </a:tr>
              <a:tr h="183736">
                <a:tc>
                  <a:txBody>
                    <a:bodyPr/>
                    <a:lstStyle/>
                    <a:p>
                      <a:pPr algn="just" rtl="0" fontAlgn="b"/>
                      <a:r>
                        <a:rPr lang="mk-MK" sz="1200" b="0" i="0" u="none" strike="noStrike">
                          <a:solidFill>
                            <a:srgbClr val="000000"/>
                          </a:solidFill>
                          <a:latin typeface="Arial"/>
                        </a:rPr>
                        <a:t>РА Фама</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7.39%</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23.33%</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dirty="0">
                          <a:solidFill>
                            <a:srgbClr val="000000"/>
                          </a:solidFill>
                          <a:latin typeface="Arial"/>
                        </a:rPr>
                        <a:t>РА </a:t>
                      </a:r>
                      <a:r>
                        <a:rPr lang="mk-MK" sz="1200" b="0" i="0" u="none" strike="noStrike" dirty="0" err="1">
                          <a:solidFill>
                            <a:srgbClr val="000000"/>
                          </a:solidFill>
                          <a:latin typeface="Arial"/>
                        </a:rPr>
                        <a:t>Марија-Благовест</a:t>
                      </a:r>
                      <a:r>
                        <a:rPr lang="mk-MK" sz="1200" b="0" i="0" u="none" strike="noStrike" dirty="0">
                          <a:solidFill>
                            <a:srgbClr val="000000"/>
                          </a:solidFill>
                          <a:latin typeface="Arial"/>
                        </a:rPr>
                        <a:t> </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1.93%</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2.69%</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18"/>
                  </a:ext>
                </a:extLst>
              </a:tr>
              <a:tr h="183736">
                <a:tc>
                  <a:txBody>
                    <a:bodyPr/>
                    <a:lstStyle/>
                    <a:p>
                      <a:pPr algn="just" rtl="0" fontAlgn="b"/>
                      <a:r>
                        <a:rPr lang="mk-MK" sz="1200" b="0" i="0" u="none" strike="noStrike">
                          <a:solidFill>
                            <a:srgbClr val="000000"/>
                          </a:solidFill>
                          <a:latin typeface="Arial"/>
                        </a:rPr>
                        <a:t>РА Ррапи </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6.91%</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12.22%</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Ред ФМ</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1.92%</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3.13%</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19"/>
                  </a:ext>
                </a:extLst>
              </a:tr>
              <a:tr h="183736">
                <a:tc>
                  <a:txBody>
                    <a:bodyPr/>
                    <a:lstStyle/>
                    <a:p>
                      <a:pPr algn="just" rtl="0" fontAlgn="b"/>
                      <a:r>
                        <a:rPr lang="mk-MK" sz="1200" b="0" i="0" u="none" strike="noStrike">
                          <a:solidFill>
                            <a:srgbClr val="000000"/>
                          </a:solidFill>
                          <a:latin typeface="Arial"/>
                        </a:rPr>
                        <a:t>РА Кочани ФМ</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6.79%</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11.45%</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Балкан ФМ</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1.83%</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2.35%</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20"/>
                  </a:ext>
                </a:extLst>
              </a:tr>
              <a:tr h="183736">
                <a:tc>
                  <a:txBody>
                    <a:bodyPr/>
                    <a:lstStyle/>
                    <a:p>
                      <a:pPr algn="just" rtl="0" fontAlgn="b"/>
                      <a:r>
                        <a:rPr lang="mk-MK" sz="1200" b="0" i="0" u="none" strike="noStrike">
                          <a:solidFill>
                            <a:srgbClr val="000000"/>
                          </a:solidFill>
                          <a:latin typeface="Arial"/>
                        </a:rPr>
                        <a:t>РА Еко</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6.08%</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8.46%</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ПРО-ФМ </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1.82%</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1.81%</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21"/>
                  </a:ext>
                </a:extLst>
              </a:tr>
              <a:tr h="183736">
                <a:tc>
                  <a:txBody>
                    <a:bodyPr/>
                    <a:lstStyle/>
                    <a:p>
                      <a:pPr algn="just" rtl="0" fontAlgn="b"/>
                      <a:r>
                        <a:rPr lang="mk-MK" sz="1200" b="0" i="0" u="none" strike="noStrike">
                          <a:solidFill>
                            <a:srgbClr val="000000"/>
                          </a:solidFill>
                          <a:latin typeface="Arial"/>
                        </a:rPr>
                        <a:t>РА Бум</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6.06%</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11.51%</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БИ КИ АЛ </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1.55%</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3.10%</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22"/>
                  </a:ext>
                </a:extLst>
              </a:tr>
              <a:tr h="183736">
                <a:tc>
                  <a:txBody>
                    <a:bodyPr/>
                    <a:lstStyle/>
                    <a:p>
                      <a:pPr algn="just" rtl="0" fontAlgn="b"/>
                      <a:r>
                        <a:rPr lang="mk-MK" sz="1200" b="0" i="0" u="none" strike="noStrike">
                          <a:solidFill>
                            <a:srgbClr val="000000"/>
                          </a:solidFill>
                          <a:latin typeface="Arial"/>
                        </a:rPr>
                        <a:t>РА Плеј </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5.18%</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7.00%</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Медисон</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1.52%</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1.92%</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23"/>
                  </a:ext>
                </a:extLst>
              </a:tr>
              <a:tr h="173530">
                <a:tc>
                  <a:txBody>
                    <a:bodyPr/>
                    <a:lstStyle/>
                    <a:p>
                      <a:pPr algn="just" rtl="0" fontAlgn="b"/>
                      <a:r>
                        <a:rPr lang="mk-MK" sz="1200" b="0" i="0" u="none" strike="noStrike">
                          <a:solidFill>
                            <a:srgbClr val="000000"/>
                          </a:solidFill>
                          <a:latin typeface="Arial"/>
                        </a:rPr>
                        <a:t>РА 106</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5.09%</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8.41%</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Универзитетско радио УГД ФМ</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1.26%</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2.10%</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24"/>
                  </a:ext>
                </a:extLst>
              </a:tr>
              <a:tr h="183736">
                <a:tc>
                  <a:txBody>
                    <a:bodyPr/>
                    <a:lstStyle/>
                    <a:p>
                      <a:pPr algn="just" rtl="0" fontAlgn="b"/>
                      <a:r>
                        <a:rPr lang="mk-MK" sz="1200" b="0" i="0" u="none" strike="noStrike">
                          <a:solidFill>
                            <a:srgbClr val="000000"/>
                          </a:solidFill>
                          <a:latin typeface="Arial"/>
                        </a:rPr>
                        <a:t>РА Кисс </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4.79%</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11.12%</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РА Б-97</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0.66%</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1.11%</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25"/>
                  </a:ext>
                </a:extLst>
              </a:tr>
              <a:tr h="250144">
                <a:tc>
                  <a:txBody>
                    <a:bodyPr/>
                    <a:lstStyle/>
                    <a:p>
                      <a:pPr algn="l" rtl="0" fontAlgn="b"/>
                      <a:r>
                        <a:rPr lang="mk-MK" sz="1200" b="0" i="0" u="none" strike="noStrike">
                          <a:solidFill>
                            <a:srgbClr val="000000"/>
                          </a:solidFill>
                          <a:latin typeface="Arial"/>
                        </a:rPr>
                        <a:t>РА Мерак 5 ФМ</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4.60%</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a:solidFill>
                            <a:srgbClr val="000000"/>
                          </a:solidFill>
                          <a:latin typeface="Arial"/>
                        </a:rPr>
                        <a:t>9.18%</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tc>
                  <a:txBody>
                    <a:bodyPr/>
                    <a:lstStyle/>
                    <a:p>
                      <a:pPr algn="l" rtl="0" fontAlgn="b"/>
                      <a:r>
                        <a:rPr lang="mk-MK" sz="1200" b="0" i="0" u="none" strike="noStrike">
                          <a:solidFill>
                            <a:srgbClr val="000000"/>
                          </a:solidFill>
                          <a:latin typeface="Arial"/>
                        </a:rPr>
                        <a:t>Универзитетско радио УКЛО ФМ </a:t>
                      </a:r>
                    </a:p>
                  </a:txBody>
                  <a:tcPr marL="7413" marR="7413" marT="7413" marB="0" anchor="b">
                    <a:lnL w="6350" cap="flat" cmpd="sng" algn="ctr">
                      <a:solidFill>
                        <a:srgbClr val="000000"/>
                      </a:solidFill>
                      <a:prstDash val="solid"/>
                      <a:round/>
                      <a:headEnd type="none" w="med" len="med"/>
                      <a:tailEnd type="none" w="med" len="med"/>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0.44%</a:t>
                      </a:r>
                    </a:p>
                  </a:txBody>
                  <a:tcPr marL="7413" marR="7413" marT="7413" marB="0" anchor="b">
                    <a:lnL>
                      <a:noFill/>
                    </a:lnL>
                    <a:lnR>
                      <a:noFill/>
                    </a:lnR>
                    <a:lnT>
                      <a:noFill/>
                    </a:lnT>
                    <a:lnB>
                      <a:noFill/>
                    </a:lnB>
                    <a:solidFill>
                      <a:srgbClr val="EEECE1"/>
                    </a:solidFill>
                  </a:tcPr>
                </a:tc>
                <a:tc>
                  <a:txBody>
                    <a:bodyPr/>
                    <a:lstStyle/>
                    <a:p>
                      <a:pPr algn="ctr" rtl="0" fontAlgn="b"/>
                      <a:r>
                        <a:rPr lang="en-US" sz="1200" b="0" i="0" u="none" strike="noStrike" dirty="0">
                          <a:solidFill>
                            <a:srgbClr val="000000"/>
                          </a:solidFill>
                          <a:latin typeface="Arial"/>
                        </a:rPr>
                        <a:t>0.89%</a:t>
                      </a:r>
                    </a:p>
                  </a:txBody>
                  <a:tcPr marL="7413" marR="7413" marT="7413" marB="0" anchor="b">
                    <a:lnL>
                      <a:noFill/>
                    </a:lnL>
                    <a:lnR w="6350" cap="flat" cmpd="sng" algn="ctr">
                      <a:solidFill>
                        <a:srgbClr val="000000"/>
                      </a:solidFill>
                      <a:prstDash val="solid"/>
                      <a:round/>
                      <a:headEnd type="none" w="med" len="med"/>
                      <a:tailEnd type="none" w="med" len="med"/>
                    </a:lnR>
                    <a:lnT>
                      <a:noFill/>
                    </a:lnT>
                    <a:lnB>
                      <a:noFill/>
                    </a:lnB>
                    <a:solidFill>
                      <a:srgbClr val="EEECE1"/>
                    </a:solidFill>
                  </a:tcPr>
                </a:tc>
                <a:extLst>
                  <a:ext uri="{0D108BD9-81ED-4DB2-BD59-A6C34878D82A}">
                    <a16:rowId xmlns:a16="http://schemas.microsoft.com/office/drawing/2014/main" val="10026"/>
                  </a:ext>
                </a:extLst>
              </a:tr>
              <a:tr h="183736">
                <a:tc>
                  <a:txBody>
                    <a:bodyPr/>
                    <a:lstStyle/>
                    <a:p>
                      <a:pPr algn="l" rtl="0" fontAlgn="b"/>
                      <a:r>
                        <a:rPr lang="mk-MK" sz="1200" b="0" i="0" u="none" strike="noStrike">
                          <a:solidFill>
                            <a:srgbClr val="000000"/>
                          </a:solidFill>
                          <a:latin typeface="Arial"/>
                        </a:rPr>
                        <a:t>РА МХ</a:t>
                      </a:r>
                    </a:p>
                  </a:txBody>
                  <a:tcPr marL="7413" marR="7413" marT="74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200" b="0" i="0" u="none" strike="noStrike">
                          <a:solidFill>
                            <a:srgbClr val="000000"/>
                          </a:solidFill>
                          <a:latin typeface="Arial"/>
                        </a:rPr>
                        <a:t>4.57%</a:t>
                      </a:r>
                    </a:p>
                  </a:txBody>
                  <a:tcPr marL="7413" marR="7413" marT="7413" marB="0" anchor="b">
                    <a:lnL>
                      <a:noFill/>
                    </a:lnL>
                    <a:lnR>
                      <a:noFill/>
                    </a:lnR>
                    <a:lnT>
                      <a:noFill/>
                    </a:lnT>
                    <a:lnB w="635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200" b="0" i="0" u="none" strike="noStrike">
                          <a:solidFill>
                            <a:srgbClr val="000000"/>
                          </a:solidFill>
                          <a:latin typeface="Arial"/>
                        </a:rPr>
                        <a:t>8.27%</a:t>
                      </a:r>
                    </a:p>
                  </a:txBody>
                  <a:tcPr marL="7413" marR="7413" marT="74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b"/>
                      <a:r>
                        <a:rPr lang="en-US" sz="1200" b="0" i="0" u="none" strike="noStrike" dirty="0">
                          <a:solidFill>
                            <a:srgbClr val="000000"/>
                          </a:solidFill>
                          <a:latin typeface="Arial"/>
                        </a:rPr>
                        <a:t> </a:t>
                      </a:r>
                    </a:p>
                  </a:txBody>
                  <a:tcPr marL="7413" marR="7413" marT="741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200" b="0" i="0" u="none" strike="noStrike" dirty="0">
                          <a:solidFill>
                            <a:srgbClr val="000000"/>
                          </a:solidFill>
                          <a:latin typeface="Arial"/>
                        </a:rPr>
                        <a:t> </a:t>
                      </a:r>
                    </a:p>
                  </a:txBody>
                  <a:tcPr marL="7413" marR="7413" marT="7413" marB="0" anchor="b">
                    <a:lnL>
                      <a:noFill/>
                    </a:lnL>
                    <a:lnR>
                      <a:noFill/>
                    </a:lnR>
                    <a:lnT>
                      <a:noFill/>
                    </a:lnT>
                    <a:lnB w="6350" cap="flat" cmpd="sng" algn="ctr">
                      <a:solidFill>
                        <a:srgbClr val="000000"/>
                      </a:solidFill>
                      <a:prstDash val="solid"/>
                      <a:round/>
                      <a:headEnd type="none" w="med" len="med"/>
                      <a:tailEnd type="none" w="med" len="med"/>
                    </a:lnB>
                    <a:solidFill>
                      <a:srgbClr val="EEECE1"/>
                    </a:solidFill>
                  </a:tcPr>
                </a:tc>
                <a:tc>
                  <a:txBody>
                    <a:bodyPr/>
                    <a:lstStyle/>
                    <a:p>
                      <a:pPr algn="ctr" rtl="0" fontAlgn="b"/>
                      <a:r>
                        <a:rPr lang="en-US" sz="1200" b="0" i="0" u="none" strike="noStrike" dirty="0">
                          <a:solidFill>
                            <a:srgbClr val="000000"/>
                          </a:solidFill>
                          <a:latin typeface="Arial"/>
                        </a:rPr>
                        <a:t> </a:t>
                      </a:r>
                    </a:p>
                  </a:txBody>
                  <a:tcPr marL="7413" marR="7413" marT="741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EECE1"/>
                    </a:solidFill>
                  </a:tcPr>
                </a:tc>
                <a:extLst>
                  <a:ext uri="{0D108BD9-81ED-4DB2-BD59-A6C34878D82A}">
                    <a16:rowId xmlns:a16="http://schemas.microsoft.com/office/drawing/2014/main" val="1002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76012" y="6356352"/>
            <a:ext cx="303373" cy="365125"/>
          </a:xfrm>
        </p:spPr>
        <p:txBody>
          <a:bodyPr/>
          <a:lstStyle/>
          <a:p>
            <a:fld id="{DD0A17F7-02ED-4BA6-9293-FD2D32B19D33}" type="slidenum">
              <a:rPr lang="en-US" smtClean="0"/>
              <a:pPr/>
              <a:t>6</a:t>
            </a:fld>
            <a:endParaRPr lang="en-US"/>
          </a:p>
        </p:txBody>
      </p:sp>
      <p:cxnSp>
        <p:nvCxnSpPr>
          <p:cNvPr id="3" name="Straight Connector 2"/>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79412" y="504823"/>
            <a:ext cx="3352800" cy="307777"/>
          </a:xfrm>
          <a:prstGeom prst="rect">
            <a:avLst/>
          </a:prstGeom>
          <a:noFill/>
        </p:spPr>
        <p:txBody>
          <a:bodyPr wrap="square" rtlCol="0">
            <a:spAutoFit/>
          </a:bodyPr>
          <a:lstStyle/>
          <a:p>
            <a:r>
              <a:rPr lang="mk-MK" sz="1400" u="sng" dirty="0">
                <a:solidFill>
                  <a:schemeClr val="accent1">
                    <a:lumMod val="75000"/>
                  </a:schemeClr>
                </a:solidFill>
                <a:latin typeface="Arial" pitchFamily="34" charset="0"/>
                <a:cs typeface="Arial" pitchFamily="34" charset="0"/>
              </a:rPr>
              <a:t>Вкупни приходи</a:t>
            </a:r>
            <a:r>
              <a:rPr lang="en-US" sz="1400" u="sng" dirty="0">
                <a:solidFill>
                  <a:schemeClr val="accent1">
                    <a:lumMod val="75000"/>
                  </a:schemeClr>
                </a:solidFill>
                <a:latin typeface="Arial" pitchFamily="34" charset="0"/>
                <a:cs typeface="Arial" pitchFamily="34" charset="0"/>
              </a:rPr>
              <a:t> </a:t>
            </a:r>
            <a:r>
              <a:rPr lang="mk-MK" sz="1400" u="sng" dirty="0">
                <a:solidFill>
                  <a:schemeClr val="accent1">
                    <a:lumMod val="75000"/>
                  </a:schemeClr>
                </a:solidFill>
                <a:latin typeface="Arial" pitchFamily="34" charset="0"/>
                <a:cs typeface="Arial" pitchFamily="34" charset="0"/>
              </a:rPr>
              <a:t>во </a:t>
            </a:r>
            <a:r>
              <a:rPr lang="mk-MK" sz="1400" u="sng" dirty="0" smtClean="0">
                <a:solidFill>
                  <a:schemeClr val="accent1">
                    <a:lumMod val="75000"/>
                  </a:schemeClr>
                </a:solidFill>
                <a:latin typeface="Arial" pitchFamily="34" charset="0"/>
                <a:cs typeface="Arial" pitchFamily="34" charset="0"/>
              </a:rPr>
              <a:t>индустријата</a:t>
            </a:r>
            <a:r>
              <a:rPr lang="en-US" sz="1200" baseline="30000" dirty="0" smtClean="0">
                <a:latin typeface="Arial" panose="020B0604020202020204" pitchFamily="34" charset="0"/>
                <a:cs typeface="Arial" panose="020B0604020202020204" pitchFamily="34" charset="0"/>
              </a:rPr>
              <a:t>1</a:t>
            </a:r>
            <a:r>
              <a:rPr lang="mk-MK" sz="1200" baseline="30000" dirty="0" smtClean="0">
                <a:latin typeface="Arial" panose="020B0604020202020204" pitchFamily="34" charset="0"/>
                <a:cs typeface="Arial" panose="020B0604020202020204" pitchFamily="34" charset="0"/>
              </a:rPr>
              <a:t>0</a:t>
            </a:r>
            <a:endParaRPr lang="en-US" sz="1200" u="sng" dirty="0">
              <a:solidFill>
                <a:schemeClr val="accent1">
                  <a:lumMod val="75000"/>
                </a:schemeClr>
              </a:solidFill>
              <a:latin typeface="Arial" pitchFamily="34" charset="0"/>
              <a:cs typeface="Arial" pitchFamily="34" charset="0"/>
            </a:endParaRPr>
          </a:p>
        </p:txBody>
      </p:sp>
      <p:sp>
        <p:nvSpPr>
          <p:cNvPr id="2049" name="Rectangle 1"/>
          <p:cNvSpPr>
            <a:spLocks noChangeArrowheads="1"/>
          </p:cNvSpPr>
          <p:nvPr/>
        </p:nvSpPr>
        <p:spPr bwMode="auto">
          <a:xfrm>
            <a:off x="180572" y="1028654"/>
            <a:ext cx="5715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lvl="0" indent="-171450" algn="just" defTabSz="914400" fontAlgn="base">
              <a:lnSpc>
                <a:spcPct val="150000"/>
              </a:lnSpc>
              <a:spcBef>
                <a:spcPct val="0"/>
              </a:spcBef>
              <a:spcAft>
                <a:spcPct val="0"/>
              </a:spcAft>
              <a:buFont typeface="Arial" panose="020B0604020202020204" pitchFamily="34" charset="0"/>
              <a:buChar char="•"/>
            </a:pPr>
            <a:r>
              <a:rPr lang="mk-MK" sz="1200" dirty="0" smtClean="0">
                <a:latin typeface="Arial" pitchFamily="34" charset="0"/>
                <a:cs typeface="Arial" pitchFamily="34" charset="0"/>
              </a:rPr>
              <a:t>Вкупните приходи во индустријата изнесувале 2.432,95</a:t>
            </a:r>
            <a:r>
              <a:rPr lang="en-US" sz="1200" dirty="0" smtClean="0">
                <a:latin typeface="Arial" pitchFamily="34" charset="0"/>
                <a:cs typeface="Arial" pitchFamily="34" charset="0"/>
              </a:rPr>
              <a:t> </a:t>
            </a:r>
            <a:r>
              <a:rPr lang="mk-MK" sz="1200" dirty="0">
                <a:latin typeface="Arial" pitchFamily="34" charset="0"/>
                <a:cs typeface="Arial" pitchFamily="34" charset="0"/>
              </a:rPr>
              <a:t>милиони </a:t>
            </a:r>
            <a:r>
              <a:rPr lang="mk-MK" sz="1200" dirty="0" smtClean="0">
                <a:latin typeface="Arial" pitchFamily="34" charset="0"/>
                <a:cs typeface="Arial" pitchFamily="34" charset="0"/>
              </a:rPr>
              <a:t>денари.</a:t>
            </a:r>
          </a:p>
          <a:p>
            <a:pPr lvl="0" algn="just" defTabSz="914400" fontAlgn="base">
              <a:lnSpc>
                <a:spcPct val="150000"/>
              </a:lnSpc>
              <a:spcBef>
                <a:spcPct val="0"/>
              </a:spcBef>
              <a:spcAft>
                <a:spcPct val="0"/>
              </a:spcAft>
            </a:pPr>
            <a:endParaRPr lang="mk-MK" sz="1200" dirty="0" smtClean="0">
              <a:latin typeface="Arial" pitchFamily="34" charset="0"/>
              <a:cs typeface="Arial" pitchFamily="34" charset="0"/>
            </a:endParaRPr>
          </a:p>
          <a:p>
            <a:pPr marL="171450" lvl="0" indent="-171450" algn="just" defTabSz="914400" fontAlgn="base">
              <a:lnSpc>
                <a:spcPct val="150000"/>
              </a:lnSpc>
              <a:spcBef>
                <a:spcPct val="0"/>
              </a:spcBef>
              <a:spcAft>
                <a:spcPct val="0"/>
              </a:spcAft>
              <a:buFont typeface="Arial" panose="020B0604020202020204" pitchFamily="34" charset="0"/>
              <a:buChar char="•"/>
            </a:pPr>
            <a:r>
              <a:rPr lang="mk-MK" sz="1200" dirty="0" smtClean="0">
                <a:latin typeface="Arial" pitchFamily="34" charset="0"/>
                <a:cs typeface="Arial" pitchFamily="34" charset="0"/>
              </a:rPr>
              <a:t> Од нив, 38</a:t>
            </a:r>
            <a:r>
              <a:rPr lang="mk-MK" sz="1200" dirty="0">
                <a:latin typeface="Arial" pitchFamily="34" charset="0"/>
                <a:cs typeface="Arial" pitchFamily="34" charset="0"/>
              </a:rPr>
              <a:t>% се </a:t>
            </a:r>
            <a:r>
              <a:rPr lang="mk-MK" sz="1200" dirty="0" smtClean="0">
                <a:latin typeface="Arial" pitchFamily="34" charset="0"/>
                <a:cs typeface="Arial" pitchFamily="34" charset="0"/>
              </a:rPr>
              <a:t>приходите </a:t>
            </a:r>
            <a:r>
              <a:rPr lang="mk-MK" sz="1200" dirty="0">
                <a:latin typeface="Arial" pitchFamily="34" charset="0"/>
                <a:cs typeface="Arial" pitchFamily="34" charset="0"/>
              </a:rPr>
              <a:t>на јавниот сервис, 56% на комерцијалните телевизии и 6% на комерцијалните радиостаници.</a:t>
            </a:r>
            <a:endParaRPr kumimoji="0" lang="mk-MK" sz="12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227012" y="2402961"/>
            <a:ext cx="5562600" cy="6121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lang="mk-MK" sz="1200" dirty="0" smtClean="0">
                <a:latin typeface="Arial" pitchFamily="34" charset="0"/>
                <a:cs typeface="Arial" pitchFamily="34" charset="0"/>
              </a:rPr>
              <a:t>Во споредба со претходната година, вкупните приходи се намалиле за 0,76%.</a:t>
            </a:r>
            <a:endParaRPr kumimoji="0" lang="mk-MK" sz="12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5996802" y="688177"/>
            <a:ext cx="5562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lvl="0" indent="-171450" algn="just" defTabSz="914400" fontAlgn="base">
              <a:lnSpc>
                <a:spcPct val="150000"/>
              </a:lnSpc>
              <a:spcBef>
                <a:spcPct val="0"/>
              </a:spcBef>
              <a:spcAft>
                <a:spcPct val="0"/>
              </a:spcAft>
              <a:buFont typeface="Arial" panose="020B0604020202020204" pitchFamily="34" charset="0"/>
              <a:buChar char="•"/>
            </a:pPr>
            <a:r>
              <a:rPr lang="mk-MK" sz="1200" dirty="0" smtClean="0">
                <a:latin typeface="Arial" pitchFamily="34" charset="0"/>
                <a:cs typeface="Arial" pitchFamily="34" charset="0"/>
              </a:rPr>
              <a:t>МРТ и комерцијалните </a:t>
            </a:r>
            <a:r>
              <a:rPr lang="mk-MK" sz="1200" dirty="0">
                <a:latin typeface="Arial" pitchFamily="34" charset="0"/>
                <a:cs typeface="Arial" pitchFamily="34" charset="0"/>
              </a:rPr>
              <a:t>радија </a:t>
            </a:r>
            <a:r>
              <a:rPr lang="mk-MK" sz="1200" dirty="0" smtClean="0">
                <a:latin typeface="Arial" pitchFamily="34" charset="0"/>
                <a:cs typeface="Arial" pitchFamily="34" charset="0"/>
              </a:rPr>
              <a:t>оствариле помалку приходи отколку во претходната година, а комерцијалните телевизии ги зголемиле вкупните приходи. </a:t>
            </a:r>
          </a:p>
        </p:txBody>
      </p:sp>
      <p:sp>
        <p:nvSpPr>
          <p:cNvPr id="2052" name="Rectangle 4"/>
          <p:cNvSpPr>
            <a:spLocks noChangeArrowheads="1"/>
          </p:cNvSpPr>
          <p:nvPr/>
        </p:nvSpPr>
        <p:spPr bwMode="auto">
          <a:xfrm>
            <a:off x="5996802" y="4114800"/>
            <a:ext cx="55626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lvl="0" indent="-171450" algn="just" defTabSz="914400" fontAlgn="base">
              <a:lnSpc>
                <a:spcPct val="150000"/>
              </a:lnSpc>
              <a:spcBef>
                <a:spcPct val="0"/>
              </a:spcBef>
              <a:spcAft>
                <a:spcPct val="0"/>
              </a:spcAft>
              <a:buFont typeface="Arial" panose="020B0604020202020204" pitchFamily="34" charset="0"/>
              <a:buChar char="•"/>
            </a:pPr>
            <a:r>
              <a:rPr lang="mk-MK" sz="1200" dirty="0">
                <a:latin typeface="Arial" pitchFamily="34" charset="0"/>
                <a:cs typeface="Arial" pitchFamily="34" charset="0"/>
              </a:rPr>
              <a:t>Најголем дел од </a:t>
            </a:r>
            <a:r>
              <a:rPr lang="mk-MK" sz="1200" dirty="0" smtClean="0">
                <a:latin typeface="Arial" pitchFamily="34" charset="0"/>
                <a:cs typeface="Arial" pitchFamily="34" charset="0"/>
              </a:rPr>
              <a:t>приходите (</a:t>
            </a:r>
            <a:r>
              <a:rPr lang="en-US" sz="1200" dirty="0" smtClean="0">
                <a:latin typeface="Arial" pitchFamily="34" charset="0"/>
                <a:cs typeface="Arial" pitchFamily="34" charset="0"/>
              </a:rPr>
              <a:t>1</a:t>
            </a:r>
            <a:r>
              <a:rPr lang="mk-MK" sz="1200" dirty="0">
                <a:latin typeface="Arial" pitchFamily="34" charset="0"/>
                <a:cs typeface="Arial" pitchFamily="34" charset="0"/>
              </a:rPr>
              <a:t>.</a:t>
            </a:r>
            <a:r>
              <a:rPr lang="en-US" sz="1200" dirty="0">
                <a:latin typeface="Arial" pitchFamily="34" charset="0"/>
                <a:cs typeface="Arial" pitchFamily="34" charset="0"/>
              </a:rPr>
              <a:t>392</a:t>
            </a:r>
            <a:r>
              <a:rPr lang="mk-MK" sz="1200" dirty="0">
                <a:latin typeface="Arial" pitchFamily="34" charset="0"/>
                <a:cs typeface="Arial" pitchFamily="34" charset="0"/>
              </a:rPr>
              <a:t>,</a:t>
            </a:r>
            <a:r>
              <a:rPr lang="en-US" sz="1200" dirty="0" smtClean="0">
                <a:latin typeface="Arial" pitchFamily="34" charset="0"/>
                <a:cs typeface="Arial" pitchFamily="34" charset="0"/>
              </a:rPr>
              <a:t>5</a:t>
            </a:r>
            <a:r>
              <a:rPr lang="mk-MK" sz="1200" dirty="0" smtClean="0">
                <a:latin typeface="Arial" pitchFamily="34" charset="0"/>
                <a:cs typeface="Arial" pitchFamily="34" charset="0"/>
              </a:rPr>
              <a:t>8</a:t>
            </a:r>
            <a:r>
              <a:rPr lang="en-US" sz="1200" dirty="0" smtClean="0">
                <a:latin typeface="Arial" pitchFamily="34" charset="0"/>
                <a:cs typeface="Arial" pitchFamily="34" charset="0"/>
              </a:rPr>
              <a:t> </a:t>
            </a:r>
            <a:r>
              <a:rPr lang="mk-MK" sz="1200" dirty="0">
                <a:latin typeface="Arial" pitchFamily="34" charset="0"/>
                <a:cs typeface="Arial" pitchFamily="34" charset="0"/>
              </a:rPr>
              <a:t>милиони </a:t>
            </a:r>
            <a:r>
              <a:rPr lang="mk-MK" sz="1200" dirty="0" smtClean="0">
                <a:latin typeface="Arial" pitchFamily="34" charset="0"/>
                <a:cs typeface="Arial" pitchFamily="34" charset="0"/>
              </a:rPr>
              <a:t>денари) </a:t>
            </a:r>
            <a:r>
              <a:rPr lang="mk-MK" sz="1200" dirty="0">
                <a:latin typeface="Arial" pitchFamily="34" charset="0"/>
                <a:cs typeface="Arial" pitchFamily="34" charset="0"/>
              </a:rPr>
              <a:t>биле </a:t>
            </a:r>
            <a:r>
              <a:rPr lang="mk-MK" sz="1200" dirty="0" smtClean="0">
                <a:latin typeface="Arial" pitchFamily="34" charset="0"/>
                <a:cs typeface="Arial" pitchFamily="34" charset="0"/>
              </a:rPr>
              <a:t>од </a:t>
            </a:r>
            <a:r>
              <a:rPr lang="mk-MK" sz="1200" dirty="0">
                <a:latin typeface="Arial" pitchFamily="34" charset="0"/>
                <a:cs typeface="Arial" pitchFamily="34" charset="0"/>
              </a:rPr>
              <a:t>рекламирање</a:t>
            </a:r>
            <a:r>
              <a:rPr lang="en-US" sz="1200" dirty="0">
                <a:latin typeface="Arial" pitchFamily="34" charset="0"/>
                <a:cs typeface="Arial" pitchFamily="34" charset="0"/>
              </a:rPr>
              <a:t>. </a:t>
            </a:r>
            <a:r>
              <a:rPr lang="mk-MK" sz="1200" dirty="0">
                <a:latin typeface="Arial" pitchFamily="34" charset="0"/>
                <a:cs typeface="Arial" pitchFamily="34" charset="0"/>
              </a:rPr>
              <a:t>894 милиони денари од приходите се средствата од државниот буџет префрлени на Македонската </a:t>
            </a:r>
            <a:r>
              <a:rPr lang="mk-MK" sz="1200" dirty="0" err="1" smtClean="0">
                <a:latin typeface="Arial" pitchFamily="34" charset="0"/>
                <a:cs typeface="Arial" pitchFamily="34" charset="0"/>
              </a:rPr>
              <a:t>радиотелевизија</a:t>
            </a:r>
            <a:r>
              <a:rPr lang="mk-MK" sz="1200" dirty="0">
                <a:latin typeface="Arial" pitchFamily="34" charset="0"/>
                <a:cs typeface="Arial" pitchFamily="34" charset="0"/>
              </a:rPr>
              <a:t>, а останатите </a:t>
            </a:r>
            <a:r>
              <a:rPr lang="mk-MK" sz="1200" dirty="0" smtClean="0">
                <a:latin typeface="Arial" pitchFamily="34" charset="0"/>
                <a:cs typeface="Arial" pitchFamily="34" charset="0"/>
              </a:rPr>
              <a:t>146,37 </a:t>
            </a:r>
            <a:r>
              <a:rPr lang="mk-MK" sz="1200" dirty="0">
                <a:latin typeface="Arial" pitchFamily="34" charset="0"/>
                <a:cs typeface="Arial" pitchFamily="34" charset="0"/>
              </a:rPr>
              <a:t>милиони денари се приходи остварени по различни основи.</a:t>
            </a:r>
          </a:p>
        </p:txBody>
      </p:sp>
      <p:graphicFrame>
        <p:nvGraphicFramePr>
          <p:cNvPr id="13" name="Chart 12"/>
          <p:cNvGraphicFramePr/>
          <p:nvPr>
            <p:extLst>
              <p:ext uri="{D42A27DB-BD31-4B8C-83A1-F6EECF244321}">
                <p14:modId xmlns:p14="http://schemas.microsoft.com/office/powerpoint/2010/main" val="3446953092"/>
              </p:ext>
            </p:extLst>
          </p:nvPr>
        </p:nvGraphicFramePr>
        <p:xfrm>
          <a:off x="569912" y="3400271"/>
          <a:ext cx="4648200" cy="1600200"/>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
          <p:cNvSpPr txBox="1"/>
          <p:nvPr/>
        </p:nvSpPr>
        <p:spPr>
          <a:xfrm>
            <a:off x="2208212" y="4206188"/>
            <a:ext cx="6858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mk-MK" sz="1000" dirty="0">
                <a:latin typeface="Arial" pitchFamily="34" charset="0"/>
                <a:cs typeface="Arial" pitchFamily="34" charset="0"/>
              </a:rPr>
              <a:t>-10,35%</a:t>
            </a:r>
            <a:endParaRPr lang="en-US" sz="1000" dirty="0">
              <a:latin typeface="Arial" pitchFamily="34" charset="0"/>
              <a:cs typeface="Arial" pitchFamily="34" charset="0"/>
            </a:endParaRPr>
          </a:p>
        </p:txBody>
      </p:sp>
      <p:sp>
        <p:nvSpPr>
          <p:cNvPr id="16" name="TextBox 1"/>
          <p:cNvSpPr txBox="1"/>
          <p:nvPr/>
        </p:nvSpPr>
        <p:spPr>
          <a:xfrm>
            <a:off x="3167740" y="4211324"/>
            <a:ext cx="6096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mk-MK" sz="1000" dirty="0">
                <a:latin typeface="Arial" pitchFamily="34" charset="0"/>
                <a:cs typeface="Arial" pitchFamily="34" charset="0"/>
              </a:rPr>
              <a:t>-6,03%</a:t>
            </a:r>
            <a:endParaRPr lang="en-US" sz="1000" dirty="0">
              <a:latin typeface="Arial" pitchFamily="34" charset="0"/>
              <a:cs typeface="Arial" pitchFamily="34" charset="0"/>
            </a:endParaRPr>
          </a:p>
        </p:txBody>
      </p:sp>
      <p:sp>
        <p:nvSpPr>
          <p:cNvPr id="17" name="TextBox 1"/>
          <p:cNvSpPr txBox="1"/>
          <p:nvPr/>
        </p:nvSpPr>
        <p:spPr>
          <a:xfrm>
            <a:off x="4013215" y="4200371"/>
            <a:ext cx="609600" cy="3048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mk-MK" sz="1000" dirty="0">
                <a:latin typeface="Arial" pitchFamily="34" charset="0"/>
                <a:cs typeface="Arial" pitchFamily="34" charset="0"/>
              </a:rPr>
              <a:t>-</a:t>
            </a:r>
            <a:r>
              <a:rPr lang="mk-MK" sz="1000" dirty="0" smtClean="0">
                <a:latin typeface="Arial" pitchFamily="34" charset="0"/>
                <a:cs typeface="Arial" pitchFamily="34" charset="0"/>
              </a:rPr>
              <a:t>0,76%</a:t>
            </a:r>
            <a:endParaRPr lang="en-US" sz="1000" dirty="0">
              <a:latin typeface="Arial" pitchFamily="34" charset="0"/>
              <a:cs typeface="Arial" pitchFamily="34" charset="0"/>
            </a:endParaRPr>
          </a:p>
        </p:txBody>
      </p:sp>
      <p:graphicFrame>
        <p:nvGraphicFramePr>
          <p:cNvPr id="18" name="Chart 17"/>
          <p:cNvGraphicFramePr/>
          <p:nvPr>
            <p:extLst>
              <p:ext uri="{D42A27DB-BD31-4B8C-83A1-F6EECF244321}">
                <p14:modId xmlns:p14="http://schemas.microsoft.com/office/powerpoint/2010/main" val="1303029659"/>
              </p:ext>
            </p:extLst>
          </p:nvPr>
        </p:nvGraphicFramePr>
        <p:xfrm>
          <a:off x="6225392" y="1948316"/>
          <a:ext cx="5469720" cy="2133600"/>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19"/>
          <p:cNvSpPr/>
          <p:nvPr/>
        </p:nvSpPr>
        <p:spPr>
          <a:xfrm>
            <a:off x="1012413" y="3180534"/>
            <a:ext cx="3991798" cy="246221"/>
          </a:xfrm>
          <a:prstGeom prst="rect">
            <a:avLst/>
          </a:prstGeom>
        </p:spPr>
        <p:txBody>
          <a:bodyPr wrap="none">
            <a:spAutoFit/>
          </a:bodyPr>
          <a:lstStyle/>
          <a:p>
            <a:r>
              <a:rPr lang="mk-MK" sz="1000" b="1" dirty="0" smtClean="0">
                <a:solidFill>
                  <a:schemeClr val="accent1">
                    <a:lumMod val="75000"/>
                  </a:schemeClr>
                </a:solidFill>
                <a:latin typeface="Arial" pitchFamily="34" charset="0"/>
                <a:cs typeface="Arial" pitchFamily="34" charset="0"/>
              </a:rPr>
              <a:t>Вкупни приходи во индустријата во последните пет години</a:t>
            </a:r>
            <a:endParaRPr lang="en-US" sz="1000" b="1" dirty="0">
              <a:solidFill>
                <a:schemeClr val="accent1">
                  <a:lumMod val="75000"/>
                </a:schemeClr>
              </a:solidFill>
              <a:latin typeface="Arial" pitchFamily="34" charset="0"/>
              <a:cs typeface="Arial" pitchFamily="34" charset="0"/>
            </a:endParaRPr>
          </a:p>
        </p:txBody>
      </p:sp>
      <p:sp>
        <p:nvSpPr>
          <p:cNvPr id="21" name="Rectangle 20"/>
          <p:cNvSpPr/>
          <p:nvPr/>
        </p:nvSpPr>
        <p:spPr>
          <a:xfrm>
            <a:off x="6134459" y="1628818"/>
            <a:ext cx="5410200" cy="400110"/>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Движење на вкупните приходи на МРТ и комерцијалните </a:t>
            </a:r>
            <a:r>
              <a:rPr lang="mk-MK" sz="1000" b="1" dirty="0" err="1" smtClean="0">
                <a:solidFill>
                  <a:schemeClr val="accent1">
                    <a:lumMod val="75000"/>
                  </a:schemeClr>
                </a:solidFill>
                <a:latin typeface="Arial" pitchFamily="34" charset="0"/>
                <a:cs typeface="Arial" pitchFamily="34" charset="0"/>
              </a:rPr>
              <a:t>радиодифузери</a:t>
            </a:r>
            <a:r>
              <a:rPr lang="mk-MK" sz="1000" b="1" dirty="0" smtClean="0">
                <a:solidFill>
                  <a:schemeClr val="accent1">
                    <a:lumMod val="75000"/>
                  </a:schemeClr>
                </a:solidFill>
                <a:latin typeface="Arial" pitchFamily="34" charset="0"/>
                <a:cs typeface="Arial" pitchFamily="34" charset="0"/>
              </a:rPr>
              <a:t> во последните пет години</a:t>
            </a:r>
            <a:endParaRPr lang="en-US" sz="1000" b="1" dirty="0">
              <a:solidFill>
                <a:schemeClr val="accent1">
                  <a:lumMod val="75000"/>
                </a:schemeClr>
              </a:solidFill>
              <a:latin typeface="Arial" pitchFamily="34" charset="0"/>
              <a:cs typeface="Arial" pitchFamily="34" charset="0"/>
            </a:endParaRPr>
          </a:p>
        </p:txBody>
      </p:sp>
      <p:sp>
        <p:nvSpPr>
          <p:cNvPr id="23" name="TextBox 22"/>
          <p:cNvSpPr txBox="1"/>
          <p:nvPr/>
        </p:nvSpPr>
        <p:spPr>
          <a:xfrm>
            <a:off x="322262" y="5769473"/>
            <a:ext cx="10820400" cy="707886"/>
          </a:xfrm>
          <a:prstGeom prst="rect">
            <a:avLst/>
          </a:prstGeom>
          <a:noFill/>
        </p:spPr>
        <p:txBody>
          <a:bodyPr wrap="square" rtlCol="0">
            <a:spAutoFit/>
          </a:bodyPr>
          <a:lstStyle/>
          <a:p>
            <a:pPr algn="just"/>
            <a:r>
              <a:rPr lang="en-US" sz="1200" baseline="30000" dirty="0" smtClean="0">
                <a:latin typeface="Arial" panose="020B0604020202020204" pitchFamily="34" charset="0"/>
                <a:cs typeface="Arial" panose="020B0604020202020204" pitchFamily="34" charset="0"/>
              </a:rPr>
              <a:t>10</a:t>
            </a:r>
            <a:r>
              <a:rPr lang="mk-MK" sz="1000" dirty="0" smtClean="0">
                <a:latin typeface="Arial" panose="020B0604020202020204" pitchFamily="34" charset="0"/>
                <a:cs typeface="Arial" panose="020B0604020202020204" pitchFamily="34" charset="0"/>
              </a:rPr>
              <a:t>Во анализита не се вклучени податоците за 1ТВ, поради тоа што во периодот кога се прибираа податоците дозволата на оваа телевизија веќе беше одземена. Во 2018 година, 1 ТВ имаше прикажано највисоки вкупни приходи (39,23 милиони денари) и највисоки приходи од реклами (33,94 милиони денари) од телевизиите што емитуваа на државно ниво преку оператор на јавна електронска комуникациска мрежа, а бројот на ангажирни лица изнесуваше 80 (од кои 46 во редовен работен однос и 34 со авторски договори). </a:t>
            </a:r>
            <a:r>
              <a:rPr lang="mk-MK" sz="1000" dirty="0">
                <a:latin typeface="Arial" panose="020B0604020202020204" pitchFamily="34" charset="0"/>
                <a:cs typeface="Arial" panose="020B0604020202020204" pitchFamily="34" charset="0"/>
              </a:rPr>
              <a:t>За да </a:t>
            </a:r>
            <a:r>
              <a:rPr lang="mk-MK" sz="1000" dirty="0" smtClean="0">
                <a:latin typeface="Arial" panose="020B0604020202020204" pitchFamily="34" charset="0"/>
                <a:cs typeface="Arial" panose="020B0604020202020204" pitchFamily="34" charset="0"/>
              </a:rPr>
              <a:t>обезбеди </a:t>
            </a:r>
            <a:r>
              <a:rPr lang="mk-MK" sz="1000" dirty="0">
                <a:latin typeface="Arial" panose="020B0604020202020204" pitchFamily="34" charset="0"/>
                <a:cs typeface="Arial" panose="020B0604020202020204" pitchFamily="34" charset="0"/>
              </a:rPr>
              <a:t>прецизни податоци врз основа на коишто ќе </a:t>
            </a:r>
            <a:r>
              <a:rPr lang="mk-MK" sz="1000" dirty="0" smtClean="0">
                <a:latin typeface="Arial" panose="020B0604020202020204" pitchFamily="34" charset="0"/>
                <a:cs typeface="Arial" panose="020B0604020202020204" pitchFamily="34" charset="0"/>
              </a:rPr>
              <a:t>ја изработи анализата, Агенцијата </a:t>
            </a:r>
            <a:r>
              <a:rPr lang="mk-MK" sz="1000" dirty="0">
                <a:latin typeface="Arial" panose="020B0604020202020204" pitchFamily="34" charset="0"/>
                <a:cs typeface="Arial" panose="020B0604020202020204" pitchFamily="34" charset="0"/>
              </a:rPr>
              <a:t>се </a:t>
            </a:r>
            <a:r>
              <a:rPr lang="mk-MK" sz="1000" dirty="0" smtClean="0">
                <a:latin typeface="Arial" panose="020B0604020202020204" pitchFamily="34" charset="0"/>
                <a:cs typeface="Arial" panose="020B0604020202020204" pitchFamily="34" charset="0"/>
              </a:rPr>
              <a:t>обрати до Управата </a:t>
            </a:r>
            <a:r>
              <a:rPr lang="mk-MK" sz="1000" dirty="0">
                <a:latin typeface="Arial" panose="020B0604020202020204" pitchFamily="34" charset="0"/>
                <a:cs typeface="Arial" panose="020B0604020202020204" pitchFamily="34" charset="0"/>
              </a:rPr>
              <a:t>за јавни </a:t>
            </a:r>
            <a:r>
              <a:rPr lang="mk-MK" sz="1000" dirty="0" smtClean="0">
                <a:latin typeface="Arial" panose="020B0604020202020204" pitchFamily="34" charset="0"/>
                <a:cs typeface="Arial" panose="020B0604020202020204" pitchFamily="34" charset="0"/>
              </a:rPr>
              <a:t>приходи, </a:t>
            </a:r>
            <a:r>
              <a:rPr lang="mk-MK" sz="1000" dirty="0">
                <a:latin typeface="Arial" panose="020B0604020202020204" pitchFamily="34" charset="0"/>
                <a:cs typeface="Arial" panose="020B0604020202020204" pitchFamily="34" charset="0"/>
              </a:rPr>
              <a:t>но од таму не добивме никаков </a:t>
            </a:r>
            <a:r>
              <a:rPr lang="mk-MK" sz="1000" dirty="0" smtClean="0">
                <a:latin typeface="Arial" panose="020B0604020202020204" pitchFamily="34" charset="0"/>
                <a:cs typeface="Arial" panose="020B0604020202020204" pitchFamily="34" charset="0"/>
              </a:rPr>
              <a:t>одговор. </a:t>
            </a:r>
            <a:endParaRPr lang="en-US" sz="1000" dirty="0">
              <a:latin typeface="Arial" panose="020B0604020202020204" pitchFamily="34" charset="0"/>
              <a:cs typeface="Arial" panose="020B0604020202020204" pitchFamily="34" charset="0"/>
            </a:endParaRPr>
          </a:p>
        </p:txBody>
      </p:sp>
      <p:cxnSp>
        <p:nvCxnSpPr>
          <p:cNvPr id="24" name="Straight Connector 23"/>
          <p:cNvCxnSpPr/>
          <p:nvPr/>
        </p:nvCxnSpPr>
        <p:spPr>
          <a:xfrm>
            <a:off x="286698" y="5638800"/>
            <a:ext cx="10896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7</a:t>
            </a:fld>
            <a:endParaRPr lang="en-US"/>
          </a:p>
        </p:txBody>
      </p:sp>
      <p:cxnSp>
        <p:nvCxnSpPr>
          <p:cNvPr id="5" name="Straight Connector 4"/>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1919" y="495911"/>
            <a:ext cx="3886200" cy="307777"/>
          </a:xfrm>
          <a:prstGeom prst="rect">
            <a:avLst/>
          </a:prstGeom>
          <a:noFill/>
        </p:spPr>
        <p:txBody>
          <a:bodyPr wrap="square" rtlCol="0">
            <a:spAutoFit/>
          </a:bodyPr>
          <a:lstStyle/>
          <a:p>
            <a:r>
              <a:rPr lang="mk-MK" sz="1400" u="sng" dirty="0">
                <a:solidFill>
                  <a:schemeClr val="accent1">
                    <a:lumMod val="75000"/>
                  </a:schemeClr>
                </a:solidFill>
                <a:latin typeface="Arial" pitchFamily="34" charset="0"/>
                <a:cs typeface="Arial" pitchFamily="34" charset="0"/>
              </a:rPr>
              <a:t>Приходи од реклами во индустријата</a:t>
            </a:r>
            <a:endParaRPr lang="en-US" sz="1400" u="sng" dirty="0">
              <a:solidFill>
                <a:schemeClr val="accent1">
                  <a:lumMod val="75000"/>
                </a:schemeClr>
              </a:solidFill>
              <a:latin typeface="Arial" pitchFamily="34" charset="0"/>
              <a:cs typeface="Arial" pitchFamily="34" charset="0"/>
            </a:endParaRPr>
          </a:p>
        </p:txBody>
      </p:sp>
      <p:sp>
        <p:nvSpPr>
          <p:cNvPr id="24577" name="Rectangle 1"/>
          <p:cNvSpPr>
            <a:spLocks noChangeArrowheads="1"/>
          </p:cNvSpPr>
          <p:nvPr/>
        </p:nvSpPr>
        <p:spPr bwMode="auto">
          <a:xfrm>
            <a:off x="150812" y="1038999"/>
            <a:ext cx="5715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lgn="just" defTabSz="914400" fontAlgn="base">
              <a:lnSpc>
                <a:spcPct val="150000"/>
              </a:lnSpc>
              <a:spcBef>
                <a:spcPct val="0"/>
              </a:spcBef>
              <a:spcAft>
                <a:spcPct val="0"/>
              </a:spcAft>
              <a:buFont typeface="Arial" panose="020B0604020202020204" pitchFamily="34" charset="0"/>
              <a:buChar char="•"/>
            </a:pPr>
            <a:r>
              <a:rPr lang="mk-MK" sz="1200" dirty="0" smtClean="0">
                <a:latin typeface="Arial" pitchFamily="34" charset="0"/>
                <a:ea typeface="Times New Roman" pitchFamily="18" charset="0"/>
                <a:cs typeface="Arial" pitchFamily="34" charset="0"/>
              </a:rPr>
              <a:t>Заедничките приходи од </a:t>
            </a:r>
            <a:r>
              <a:rPr kumimoji="0" lang="mk-MK"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рекламирање изнесувале </a:t>
            </a:r>
            <a:r>
              <a:rPr lang="en-US" sz="1200" dirty="0" smtClean="0">
                <a:latin typeface="Arial" pitchFamily="34" charset="0"/>
                <a:ea typeface="Times New Roman" pitchFamily="18" charset="0"/>
                <a:cs typeface="Arial" pitchFamily="34" charset="0"/>
              </a:rPr>
              <a:t>1</a:t>
            </a:r>
            <a:r>
              <a:rPr lang="mk-MK" sz="1200" dirty="0">
                <a:latin typeface="Arial" pitchFamily="34" charset="0"/>
                <a:ea typeface="Times New Roman" pitchFamily="18" charset="0"/>
                <a:cs typeface="Arial" pitchFamily="34" charset="0"/>
              </a:rPr>
              <a:t>.392,</a:t>
            </a:r>
            <a:r>
              <a:rPr lang="en-US" sz="1200" dirty="0" smtClean="0">
                <a:latin typeface="Arial" pitchFamily="34" charset="0"/>
                <a:ea typeface="Times New Roman" pitchFamily="18" charset="0"/>
                <a:cs typeface="Arial" pitchFamily="34" charset="0"/>
              </a:rPr>
              <a:t>5</a:t>
            </a:r>
            <a:r>
              <a:rPr lang="mk-MK" sz="1200" dirty="0" smtClean="0">
                <a:latin typeface="Arial" pitchFamily="34" charset="0"/>
                <a:ea typeface="Times New Roman" pitchFamily="18" charset="0"/>
                <a:cs typeface="Arial" pitchFamily="34" charset="0"/>
              </a:rPr>
              <a:t>8</a:t>
            </a:r>
            <a:r>
              <a:rPr lang="en-US" sz="1200" dirty="0" smtClean="0">
                <a:latin typeface="Arial" pitchFamily="34" charset="0"/>
                <a:ea typeface="Times New Roman" pitchFamily="18" charset="0"/>
                <a:cs typeface="Arial" pitchFamily="34" charset="0"/>
              </a:rPr>
              <a:t> </a:t>
            </a:r>
            <a:r>
              <a:rPr lang="mk-MK" sz="1200" dirty="0">
                <a:latin typeface="Arial" pitchFamily="34" charset="0"/>
                <a:ea typeface="Times New Roman" pitchFamily="18" charset="0"/>
                <a:cs typeface="Arial" pitchFamily="34" charset="0"/>
              </a:rPr>
              <a:t>милиони </a:t>
            </a:r>
            <a:r>
              <a:rPr kumimoji="0" lang="mk-MK"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денари. </a:t>
            </a:r>
            <a:endParaRPr kumimoji="0" lang="mk-MK"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just" defTabSz="914400" fontAlgn="base">
              <a:lnSpc>
                <a:spcPct val="150000"/>
              </a:lnSpc>
              <a:spcBef>
                <a:spcPct val="0"/>
              </a:spcBef>
              <a:spcAft>
                <a:spcPct val="0"/>
              </a:spcAft>
            </a:pPr>
            <a:endParaRPr kumimoji="0" lang="mk-MK"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285750" lvl="0" indent="-285750" algn="just" defTabSz="914400" fontAlgn="base">
              <a:lnSpc>
                <a:spcPct val="150000"/>
              </a:lnSpc>
              <a:spcBef>
                <a:spcPct val="0"/>
              </a:spcBef>
              <a:spcAft>
                <a:spcPct val="0"/>
              </a:spcAft>
              <a:buFont typeface="Arial" panose="020B0604020202020204" pitchFamily="34" charset="0"/>
              <a:buChar char="•"/>
            </a:pPr>
            <a:r>
              <a:rPr kumimoji="0" lang="mk-MK"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90,95% </a:t>
            </a:r>
            <a:r>
              <a:rPr kumimoji="0" lang="mk-MK"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од </a:t>
            </a:r>
            <a:r>
              <a:rPr kumimoji="0" lang="mk-MK"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овој износ оствариле комерцијалните </a:t>
            </a:r>
            <a:r>
              <a:rPr kumimoji="0" lang="mk-MK"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телевизии, 8,12% </a:t>
            </a:r>
            <a:r>
              <a:rPr kumimoji="0" lang="mk-MK"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комерцијалните </a:t>
            </a:r>
            <a:r>
              <a:rPr kumimoji="0" lang="mk-MK"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радиостаници, а само 0,93% </a:t>
            </a:r>
            <a:r>
              <a:rPr lang="mk-MK" sz="1200" dirty="0" smtClean="0">
                <a:latin typeface="Arial" pitchFamily="34" charset="0"/>
                <a:ea typeface="Times New Roman" pitchFamily="18" charset="0"/>
                <a:cs typeface="Arial" pitchFamily="34" charset="0"/>
              </a:rPr>
              <a:t>МРТ. </a:t>
            </a:r>
            <a:endParaRPr lang="mk-MK" sz="1200" dirty="0">
              <a:latin typeface="Arial" pitchFamily="34" charset="0"/>
              <a:ea typeface="Times New Roman" pitchFamily="18" charset="0"/>
              <a:cs typeface="Arial" pitchFamily="34" charset="0"/>
            </a:endParaRPr>
          </a:p>
        </p:txBody>
      </p:sp>
      <p:sp>
        <p:nvSpPr>
          <p:cNvPr id="24579" name="Rectangle 3"/>
          <p:cNvSpPr>
            <a:spLocks noChangeArrowheads="1"/>
          </p:cNvSpPr>
          <p:nvPr/>
        </p:nvSpPr>
        <p:spPr bwMode="auto">
          <a:xfrm>
            <a:off x="150812" y="5080591"/>
            <a:ext cx="57912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marR="0" lvl="0" indent="-171450" algn="just" defTabSz="914400" rtl="0" eaLnBrk="1" fontAlgn="base" latinLnBrk="0" hangingPunct="1">
              <a:lnSpc>
                <a:spcPct val="150000"/>
              </a:lnSpc>
              <a:spcBef>
                <a:spcPct val="0"/>
              </a:spcBef>
              <a:spcAft>
                <a:spcPct val="0"/>
              </a:spcAft>
              <a:buClrTx/>
              <a:buSzTx/>
              <a:buFont typeface="Arial" panose="020B0604020202020204" pitchFamily="34" charset="0"/>
              <a:buChar char="•"/>
              <a:tabLst/>
            </a:pPr>
            <a:r>
              <a:rPr kumimoji="0" lang="mk-MK" sz="1200" b="0" i="0" u="none" strike="noStrike" cap="none" normalizeH="0" baseline="0" dirty="0" smtClean="0">
                <a:ln>
                  <a:noFill/>
                </a:ln>
                <a:effectLst/>
                <a:latin typeface="Arial" pitchFamily="34" charset="0"/>
                <a:ea typeface="Times New Roman" pitchFamily="18" charset="0"/>
                <a:cs typeface="Arial" pitchFamily="34" charset="0"/>
              </a:rPr>
              <a:t>Вкупните приходи од рекламирање се повисоки отколку во претходната година, но тоа се дол</a:t>
            </a:r>
            <a:r>
              <a:rPr lang="mk-MK" sz="1200" dirty="0" smtClean="0">
                <a:latin typeface="Arial" pitchFamily="34" charset="0"/>
                <a:cs typeface="Arial" pitchFamily="34" charset="0"/>
              </a:rPr>
              <a:t>жи на платеното политичко рекламирање за време на претседателските избори. Без овие износи, приходите од рекламирање продолжуваат да се намалуваат и оваа година.</a:t>
            </a:r>
            <a:endParaRPr kumimoji="0" lang="mk-MK" sz="1200" b="0" i="0" u="none" strike="noStrike" cap="none" normalizeH="0" baseline="0" dirty="0" smtClean="0">
              <a:ln>
                <a:noFill/>
              </a:ln>
              <a:effectLst/>
              <a:latin typeface="Arial" pitchFamily="34" charset="0"/>
              <a:ea typeface="Times New Roman" pitchFamily="18" charset="0"/>
              <a:cs typeface="Arial" pitchFamily="34" charset="0"/>
            </a:endParaRPr>
          </a:p>
        </p:txBody>
      </p:sp>
      <p:grpSp>
        <p:nvGrpSpPr>
          <p:cNvPr id="14" name="Group 13"/>
          <p:cNvGrpSpPr/>
          <p:nvPr/>
        </p:nvGrpSpPr>
        <p:grpSpPr>
          <a:xfrm>
            <a:off x="1446212" y="2895600"/>
            <a:ext cx="2095500" cy="1769962"/>
            <a:chOff x="3866486" y="1323553"/>
            <a:chExt cx="4459029" cy="4210894"/>
          </a:xfrm>
        </p:grpSpPr>
        <p:sp>
          <p:nvSpPr>
            <p:cNvPr id="15" name="Freeform 14"/>
            <p:cNvSpPr/>
            <p:nvPr/>
          </p:nvSpPr>
          <p:spPr>
            <a:xfrm>
              <a:off x="3866486" y="2640769"/>
              <a:ext cx="2116129" cy="2893678"/>
            </a:xfrm>
            <a:custGeom>
              <a:avLst/>
              <a:gdLst>
                <a:gd name="connsiteX0" fmla="*/ 956854 w 1399483"/>
                <a:gd name="connsiteY0" fmla="*/ 0 h 1913708"/>
                <a:gd name="connsiteX1" fmla="*/ 1329305 w 1399483"/>
                <a:gd name="connsiteY1" fmla="*/ 75194 h 1913708"/>
                <a:gd name="connsiteX2" fmla="*/ 1399483 w 1399483"/>
                <a:gd name="connsiteY2" fmla="*/ 109001 h 1913708"/>
                <a:gd name="connsiteX3" fmla="*/ 1314604 w 1399483"/>
                <a:gd name="connsiteY3" fmla="*/ 174068 h 1913708"/>
                <a:gd name="connsiteX4" fmla="*/ 956854 w 1399483"/>
                <a:gd name="connsiteY4" fmla="*/ 956855 h 1913708"/>
                <a:gd name="connsiteX5" fmla="*/ 958129 w 1399483"/>
                <a:gd name="connsiteY5" fmla="*/ 982104 h 1913708"/>
                <a:gd name="connsiteX6" fmla="*/ 958130 w 1399483"/>
                <a:gd name="connsiteY6" fmla="*/ 982104 h 1913708"/>
                <a:gd name="connsiteX7" fmla="*/ 962200 w 1399483"/>
                <a:gd name="connsiteY7" fmla="*/ 1062700 h 1913708"/>
                <a:gd name="connsiteX8" fmla="*/ 1324045 w 1399483"/>
                <a:gd name="connsiteY8" fmla="*/ 1747721 h 1913708"/>
                <a:gd name="connsiteX9" fmla="*/ 1399377 w 1399483"/>
                <a:gd name="connsiteY9" fmla="*/ 1804758 h 1913708"/>
                <a:gd name="connsiteX10" fmla="*/ 1329305 w 1399483"/>
                <a:gd name="connsiteY10" fmla="*/ 1838514 h 1913708"/>
                <a:gd name="connsiteX11" fmla="*/ 956854 w 1399483"/>
                <a:gd name="connsiteY11" fmla="*/ 1913708 h 1913708"/>
                <a:gd name="connsiteX12" fmla="*/ 0 w 1399483"/>
                <a:gd name="connsiteY12" fmla="*/ 956854 h 1913708"/>
                <a:gd name="connsiteX13" fmla="*/ 956854 w 1399483"/>
                <a:gd name="connsiteY13" fmla="*/ 0 h 19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99483" h="1913708">
                  <a:moveTo>
                    <a:pt x="956854" y="0"/>
                  </a:moveTo>
                  <a:cubicBezTo>
                    <a:pt x="1088968" y="0"/>
                    <a:pt x="1214829" y="26775"/>
                    <a:pt x="1329305" y="75194"/>
                  </a:cubicBezTo>
                  <a:lnTo>
                    <a:pt x="1399483" y="109001"/>
                  </a:lnTo>
                  <a:lnTo>
                    <a:pt x="1314604" y="174068"/>
                  </a:lnTo>
                  <a:cubicBezTo>
                    <a:pt x="1095471" y="363888"/>
                    <a:pt x="956854" y="644184"/>
                    <a:pt x="956854" y="956855"/>
                  </a:cubicBezTo>
                  <a:lnTo>
                    <a:pt x="958129" y="982104"/>
                  </a:lnTo>
                  <a:lnTo>
                    <a:pt x="958130" y="982104"/>
                  </a:lnTo>
                  <a:lnTo>
                    <a:pt x="962200" y="1062700"/>
                  </a:lnTo>
                  <a:cubicBezTo>
                    <a:pt x="990033" y="1336762"/>
                    <a:pt x="1124766" y="1579220"/>
                    <a:pt x="1324045" y="1747721"/>
                  </a:cubicBezTo>
                  <a:lnTo>
                    <a:pt x="1399377" y="1804758"/>
                  </a:lnTo>
                  <a:lnTo>
                    <a:pt x="1329305" y="1838514"/>
                  </a:lnTo>
                  <a:cubicBezTo>
                    <a:pt x="1214829" y="1886933"/>
                    <a:pt x="1088968" y="1913708"/>
                    <a:pt x="956854" y="1913708"/>
                  </a:cubicBezTo>
                  <a:cubicBezTo>
                    <a:pt x="428398" y="1913708"/>
                    <a:pt x="0" y="1485310"/>
                    <a:pt x="0" y="956854"/>
                  </a:cubicBezTo>
                  <a:cubicBezTo>
                    <a:pt x="0" y="428398"/>
                    <a:pt x="428398" y="0"/>
                    <a:pt x="95685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15"/>
            <p:cNvSpPr/>
            <p:nvPr/>
          </p:nvSpPr>
          <p:spPr>
            <a:xfrm>
              <a:off x="5436877" y="2868165"/>
              <a:ext cx="2888638" cy="2666282"/>
            </a:xfrm>
            <a:custGeom>
              <a:avLst/>
              <a:gdLst>
                <a:gd name="connsiteX0" fmla="*/ 1467058 w 1910375"/>
                <a:gd name="connsiteY0" fmla="*/ 0 h 1763322"/>
                <a:gd name="connsiteX1" fmla="*/ 1488507 w 1910375"/>
                <a:gd name="connsiteY1" fmla="*/ 13030 h 1763322"/>
                <a:gd name="connsiteX2" fmla="*/ 1910375 w 1910375"/>
                <a:gd name="connsiteY2" fmla="*/ 806468 h 1763322"/>
                <a:gd name="connsiteX3" fmla="*/ 953521 w 1910375"/>
                <a:gd name="connsiteY3" fmla="*/ 1763322 h 1763322"/>
                <a:gd name="connsiteX4" fmla="*/ 1607 w 1910375"/>
                <a:gd name="connsiteY4" fmla="*/ 904301 h 1763322"/>
                <a:gd name="connsiteX5" fmla="*/ 0 w 1910375"/>
                <a:gd name="connsiteY5" fmla="*/ 872480 h 1763322"/>
                <a:gd name="connsiteX6" fmla="*/ 56314 w 1910375"/>
                <a:gd name="connsiteY6" fmla="*/ 898762 h 1763322"/>
                <a:gd name="connsiteX7" fmla="*/ 435907 w 1910375"/>
                <a:gd name="connsiteY7" fmla="*/ 970569 h 1763322"/>
                <a:gd name="connsiteX8" fmla="*/ 929359 w 1910375"/>
                <a:gd name="connsiteY8" fmla="*/ 845622 h 1763322"/>
                <a:gd name="connsiteX9" fmla="*/ 952247 w 1910375"/>
                <a:gd name="connsiteY9" fmla="*/ 831718 h 1763322"/>
                <a:gd name="connsiteX10" fmla="*/ 952247 w 1910375"/>
                <a:gd name="connsiteY10" fmla="*/ 831717 h 1763322"/>
                <a:gd name="connsiteX11" fmla="*/ 1014713 w 1910375"/>
                <a:gd name="connsiteY11" fmla="*/ 793768 h 1763322"/>
                <a:gd name="connsiteX12" fmla="*/ 1462820 w 1910375"/>
                <a:gd name="connsiteY12" fmla="*/ 67189 h 1763322"/>
                <a:gd name="connsiteX13" fmla="*/ 1467058 w 1910375"/>
                <a:gd name="connsiteY13" fmla="*/ 0 h 176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375" h="1763322">
                  <a:moveTo>
                    <a:pt x="1467058" y="0"/>
                  </a:moveTo>
                  <a:lnTo>
                    <a:pt x="1488507" y="13030"/>
                  </a:lnTo>
                  <a:cubicBezTo>
                    <a:pt x="1743032" y="184983"/>
                    <a:pt x="1910375" y="476183"/>
                    <a:pt x="1910375" y="806468"/>
                  </a:cubicBezTo>
                  <a:cubicBezTo>
                    <a:pt x="1910375" y="1334924"/>
                    <a:pt x="1481977" y="1763322"/>
                    <a:pt x="953521" y="1763322"/>
                  </a:cubicBezTo>
                  <a:cubicBezTo>
                    <a:pt x="458094" y="1763322"/>
                    <a:pt x="50608" y="1386801"/>
                    <a:pt x="1607" y="904301"/>
                  </a:cubicBezTo>
                  <a:lnTo>
                    <a:pt x="0" y="872480"/>
                  </a:lnTo>
                  <a:lnTo>
                    <a:pt x="56314" y="898762"/>
                  </a:lnTo>
                  <a:cubicBezTo>
                    <a:pt x="173850" y="945109"/>
                    <a:pt x="301905" y="970569"/>
                    <a:pt x="435907" y="970569"/>
                  </a:cubicBezTo>
                  <a:cubicBezTo>
                    <a:pt x="614577" y="970569"/>
                    <a:pt x="782674" y="925307"/>
                    <a:pt x="929359" y="845622"/>
                  </a:cubicBezTo>
                  <a:lnTo>
                    <a:pt x="952247" y="831718"/>
                  </a:lnTo>
                  <a:lnTo>
                    <a:pt x="952247" y="831717"/>
                  </a:lnTo>
                  <a:lnTo>
                    <a:pt x="1014713" y="793768"/>
                  </a:lnTo>
                  <a:cubicBezTo>
                    <a:pt x="1255665" y="630984"/>
                    <a:pt x="1424401" y="369424"/>
                    <a:pt x="1462820" y="67189"/>
                  </a:cubicBezTo>
                  <a:lnTo>
                    <a:pt x="1467058" y="0"/>
                  </a:lnTo>
                  <a:close/>
                </a:path>
              </a:pathLst>
            </a:cu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16"/>
            <p:cNvSpPr/>
            <p:nvPr/>
          </p:nvSpPr>
          <p:spPr>
            <a:xfrm>
              <a:off x="4654202" y="1323553"/>
              <a:ext cx="2888638" cy="2666284"/>
            </a:xfrm>
            <a:custGeom>
              <a:avLst/>
              <a:gdLst>
                <a:gd name="connsiteX0" fmla="*/ 953521 w 1910375"/>
                <a:gd name="connsiteY0" fmla="*/ 0 h 1763323"/>
                <a:gd name="connsiteX1" fmla="*/ 1910375 w 1910375"/>
                <a:gd name="connsiteY1" fmla="*/ 956854 h 1763323"/>
                <a:gd name="connsiteX2" fmla="*/ 1488507 w 1910375"/>
                <a:gd name="connsiteY2" fmla="*/ 1750292 h 1763323"/>
                <a:gd name="connsiteX3" fmla="*/ 1467058 w 1910375"/>
                <a:gd name="connsiteY3" fmla="*/ 1763323 h 1763323"/>
                <a:gd name="connsiteX4" fmla="*/ 1462820 w 1910375"/>
                <a:gd name="connsiteY4" fmla="*/ 1696133 h 1763323"/>
                <a:gd name="connsiteX5" fmla="*/ 1014713 w 1910375"/>
                <a:gd name="connsiteY5" fmla="*/ 969554 h 1763323"/>
                <a:gd name="connsiteX6" fmla="*/ 953523 w 1910375"/>
                <a:gd name="connsiteY6" fmla="*/ 932381 h 1763323"/>
                <a:gd name="connsiteX7" fmla="*/ 953522 w 1910375"/>
                <a:gd name="connsiteY7" fmla="*/ 932381 h 1763323"/>
                <a:gd name="connsiteX8" fmla="*/ 929358 w 1910375"/>
                <a:gd name="connsiteY8" fmla="*/ 917701 h 1763323"/>
                <a:gd name="connsiteX9" fmla="*/ 435906 w 1910375"/>
                <a:gd name="connsiteY9" fmla="*/ 792754 h 1763323"/>
                <a:gd name="connsiteX10" fmla="*/ 56313 w 1910375"/>
                <a:gd name="connsiteY10" fmla="*/ 864561 h 1763323"/>
                <a:gd name="connsiteX11" fmla="*/ 0 w 1910375"/>
                <a:gd name="connsiteY11" fmla="*/ 890843 h 1763323"/>
                <a:gd name="connsiteX12" fmla="*/ 1607 w 1910375"/>
                <a:gd name="connsiteY12" fmla="*/ 859021 h 1763323"/>
                <a:gd name="connsiteX13" fmla="*/ 953521 w 1910375"/>
                <a:gd name="connsiteY13" fmla="*/ 0 h 1763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375" h="1763323">
                  <a:moveTo>
                    <a:pt x="953521" y="0"/>
                  </a:moveTo>
                  <a:cubicBezTo>
                    <a:pt x="1481977" y="0"/>
                    <a:pt x="1910375" y="428398"/>
                    <a:pt x="1910375" y="956854"/>
                  </a:cubicBezTo>
                  <a:cubicBezTo>
                    <a:pt x="1910375" y="1287139"/>
                    <a:pt x="1743032" y="1578339"/>
                    <a:pt x="1488507" y="1750292"/>
                  </a:cubicBezTo>
                  <a:lnTo>
                    <a:pt x="1467058" y="1763323"/>
                  </a:lnTo>
                  <a:lnTo>
                    <a:pt x="1462820" y="1696133"/>
                  </a:lnTo>
                  <a:cubicBezTo>
                    <a:pt x="1424401" y="1393898"/>
                    <a:pt x="1255665" y="1132338"/>
                    <a:pt x="1014713" y="969554"/>
                  </a:cubicBezTo>
                  <a:lnTo>
                    <a:pt x="953523" y="932381"/>
                  </a:lnTo>
                  <a:lnTo>
                    <a:pt x="953522" y="932381"/>
                  </a:lnTo>
                  <a:lnTo>
                    <a:pt x="929358" y="917701"/>
                  </a:lnTo>
                  <a:cubicBezTo>
                    <a:pt x="782673" y="838017"/>
                    <a:pt x="614576" y="792754"/>
                    <a:pt x="435906" y="792754"/>
                  </a:cubicBezTo>
                  <a:cubicBezTo>
                    <a:pt x="301904" y="792754"/>
                    <a:pt x="173849" y="818215"/>
                    <a:pt x="56313" y="864561"/>
                  </a:cubicBezTo>
                  <a:lnTo>
                    <a:pt x="0" y="890843"/>
                  </a:lnTo>
                  <a:lnTo>
                    <a:pt x="1607" y="859021"/>
                  </a:lnTo>
                  <a:cubicBezTo>
                    <a:pt x="50608" y="376522"/>
                    <a:pt x="458094" y="0"/>
                    <a:pt x="953521"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Rectangle 18"/>
          <p:cNvSpPr/>
          <p:nvPr/>
        </p:nvSpPr>
        <p:spPr>
          <a:xfrm>
            <a:off x="3732212" y="3352800"/>
            <a:ext cx="76200" cy="76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808412" y="3276600"/>
            <a:ext cx="609600" cy="246221"/>
          </a:xfrm>
          <a:prstGeom prst="rect">
            <a:avLst/>
          </a:prstGeom>
          <a:noFill/>
        </p:spPr>
        <p:txBody>
          <a:bodyPr wrap="square" rtlCol="0">
            <a:spAutoFit/>
          </a:bodyPr>
          <a:lstStyle/>
          <a:p>
            <a:r>
              <a:rPr lang="mk-MK" sz="1000" dirty="0" smtClean="0">
                <a:latin typeface="Arial" pitchFamily="34" charset="0"/>
                <a:cs typeface="Arial" pitchFamily="34" charset="0"/>
              </a:rPr>
              <a:t>МРТ</a:t>
            </a:r>
            <a:endParaRPr lang="en-US" sz="1000" dirty="0">
              <a:latin typeface="Arial" pitchFamily="34" charset="0"/>
              <a:cs typeface="Arial" pitchFamily="34" charset="0"/>
            </a:endParaRPr>
          </a:p>
        </p:txBody>
      </p:sp>
      <p:sp>
        <p:nvSpPr>
          <p:cNvPr id="21" name="Rectangle 20"/>
          <p:cNvSpPr/>
          <p:nvPr/>
        </p:nvSpPr>
        <p:spPr>
          <a:xfrm>
            <a:off x="3732212" y="3657600"/>
            <a:ext cx="76200" cy="76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732212" y="3962400"/>
            <a:ext cx="76200" cy="7620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808412" y="3581400"/>
            <a:ext cx="2133600" cy="246221"/>
          </a:xfrm>
          <a:prstGeom prst="rect">
            <a:avLst/>
          </a:prstGeom>
          <a:noFill/>
        </p:spPr>
        <p:txBody>
          <a:bodyPr wrap="square" rtlCol="0">
            <a:spAutoFit/>
          </a:bodyPr>
          <a:lstStyle/>
          <a:p>
            <a:r>
              <a:rPr lang="mk-MK" sz="1000" dirty="0">
                <a:latin typeface="Arial" pitchFamily="34" charset="0"/>
                <a:cs typeface="Arial" pitchFamily="34" charset="0"/>
              </a:rPr>
              <a:t>Комерцијални телевизии</a:t>
            </a:r>
            <a:endParaRPr lang="en-US" sz="1000" dirty="0">
              <a:latin typeface="Arial" pitchFamily="34" charset="0"/>
              <a:cs typeface="Arial" pitchFamily="34" charset="0"/>
            </a:endParaRPr>
          </a:p>
        </p:txBody>
      </p:sp>
      <p:sp>
        <p:nvSpPr>
          <p:cNvPr id="24" name="TextBox 23"/>
          <p:cNvSpPr txBox="1"/>
          <p:nvPr/>
        </p:nvSpPr>
        <p:spPr>
          <a:xfrm>
            <a:off x="3808412" y="3886200"/>
            <a:ext cx="2057400" cy="246221"/>
          </a:xfrm>
          <a:prstGeom prst="rect">
            <a:avLst/>
          </a:prstGeom>
          <a:noFill/>
        </p:spPr>
        <p:txBody>
          <a:bodyPr wrap="square" rtlCol="0">
            <a:spAutoFit/>
          </a:bodyPr>
          <a:lstStyle/>
          <a:p>
            <a:r>
              <a:rPr lang="mk-MK" sz="1000" dirty="0">
                <a:latin typeface="Arial" pitchFamily="34" charset="0"/>
                <a:cs typeface="Arial" pitchFamily="34" charset="0"/>
              </a:rPr>
              <a:t>Комерцијални радиостаници</a:t>
            </a:r>
            <a:endParaRPr lang="en-US" sz="1000" dirty="0">
              <a:latin typeface="Arial" pitchFamily="34" charset="0"/>
              <a:cs typeface="Arial" pitchFamily="34" charset="0"/>
            </a:endParaRPr>
          </a:p>
        </p:txBody>
      </p:sp>
      <p:sp>
        <p:nvSpPr>
          <p:cNvPr id="25" name="TextBox 24"/>
          <p:cNvSpPr txBox="1"/>
          <p:nvPr/>
        </p:nvSpPr>
        <p:spPr>
          <a:xfrm>
            <a:off x="2132012" y="2895600"/>
            <a:ext cx="838200" cy="600164"/>
          </a:xfrm>
          <a:prstGeom prst="rect">
            <a:avLst/>
          </a:prstGeom>
          <a:noFill/>
        </p:spPr>
        <p:txBody>
          <a:bodyPr wrap="square" rtlCol="0">
            <a:spAutoFit/>
          </a:bodyPr>
          <a:lstStyle/>
          <a:p>
            <a:pPr algn="ctr"/>
            <a:r>
              <a:rPr lang="mk-MK" sz="1100" dirty="0">
                <a:solidFill>
                  <a:schemeClr val="bg1"/>
                </a:solidFill>
                <a:latin typeface="Arial" pitchFamily="34" charset="0"/>
                <a:cs typeface="Arial" pitchFamily="34" charset="0"/>
              </a:rPr>
              <a:t>12,99</a:t>
            </a:r>
          </a:p>
          <a:p>
            <a:pPr algn="ctr"/>
            <a:r>
              <a:rPr lang="mk-MK" sz="1100" dirty="0">
                <a:solidFill>
                  <a:schemeClr val="bg1"/>
                </a:solidFill>
                <a:latin typeface="Arial" pitchFamily="34" charset="0"/>
                <a:cs typeface="Arial" pitchFamily="34" charset="0"/>
              </a:rPr>
              <a:t>мил. денари</a:t>
            </a:r>
            <a:endParaRPr lang="en-US" sz="1100" dirty="0">
              <a:solidFill>
                <a:schemeClr val="bg1"/>
              </a:solidFill>
              <a:latin typeface="Arial" pitchFamily="34" charset="0"/>
              <a:cs typeface="Arial" pitchFamily="34" charset="0"/>
            </a:endParaRPr>
          </a:p>
        </p:txBody>
      </p:sp>
      <p:sp>
        <p:nvSpPr>
          <p:cNvPr id="26" name="TextBox 25"/>
          <p:cNvSpPr txBox="1"/>
          <p:nvPr/>
        </p:nvSpPr>
        <p:spPr>
          <a:xfrm>
            <a:off x="1370012" y="3733800"/>
            <a:ext cx="838200" cy="600164"/>
          </a:xfrm>
          <a:prstGeom prst="rect">
            <a:avLst/>
          </a:prstGeom>
          <a:noFill/>
        </p:spPr>
        <p:txBody>
          <a:bodyPr wrap="square" rtlCol="0">
            <a:spAutoFit/>
          </a:bodyPr>
          <a:lstStyle/>
          <a:p>
            <a:pPr algn="ctr"/>
            <a:r>
              <a:rPr lang="mk-MK" sz="1100" dirty="0" smtClean="0">
                <a:solidFill>
                  <a:schemeClr val="bg1"/>
                </a:solidFill>
                <a:latin typeface="Arial" pitchFamily="34" charset="0"/>
                <a:cs typeface="Arial" pitchFamily="34" charset="0"/>
              </a:rPr>
              <a:t>1.266,54</a:t>
            </a:r>
            <a:endParaRPr lang="mk-MK" sz="1100" dirty="0">
              <a:solidFill>
                <a:schemeClr val="bg1"/>
              </a:solidFill>
              <a:latin typeface="Arial" pitchFamily="34" charset="0"/>
              <a:cs typeface="Arial" pitchFamily="34" charset="0"/>
            </a:endParaRPr>
          </a:p>
          <a:p>
            <a:pPr algn="ctr"/>
            <a:r>
              <a:rPr lang="mk-MK" sz="1100" dirty="0">
                <a:solidFill>
                  <a:schemeClr val="bg1"/>
                </a:solidFill>
                <a:latin typeface="Arial" pitchFamily="34" charset="0"/>
                <a:cs typeface="Arial" pitchFamily="34" charset="0"/>
              </a:rPr>
              <a:t>мил. денари</a:t>
            </a:r>
            <a:endParaRPr lang="en-US" sz="1100" dirty="0">
              <a:solidFill>
                <a:schemeClr val="bg1"/>
              </a:solidFill>
              <a:latin typeface="Arial" pitchFamily="34" charset="0"/>
              <a:cs typeface="Arial" pitchFamily="34" charset="0"/>
            </a:endParaRPr>
          </a:p>
        </p:txBody>
      </p:sp>
      <p:sp>
        <p:nvSpPr>
          <p:cNvPr id="27" name="TextBox 26"/>
          <p:cNvSpPr txBox="1"/>
          <p:nvPr/>
        </p:nvSpPr>
        <p:spPr>
          <a:xfrm>
            <a:off x="2665412" y="3962400"/>
            <a:ext cx="838200" cy="600164"/>
          </a:xfrm>
          <a:prstGeom prst="rect">
            <a:avLst/>
          </a:prstGeom>
          <a:noFill/>
        </p:spPr>
        <p:txBody>
          <a:bodyPr wrap="square" rtlCol="0">
            <a:spAutoFit/>
          </a:bodyPr>
          <a:lstStyle/>
          <a:p>
            <a:pPr algn="ctr"/>
            <a:r>
              <a:rPr lang="mk-MK" sz="1100" dirty="0">
                <a:solidFill>
                  <a:schemeClr val="bg1"/>
                </a:solidFill>
                <a:latin typeface="Arial" pitchFamily="34" charset="0"/>
                <a:cs typeface="Arial" pitchFamily="34" charset="0"/>
              </a:rPr>
              <a:t>113,05</a:t>
            </a:r>
          </a:p>
          <a:p>
            <a:pPr algn="ctr"/>
            <a:r>
              <a:rPr lang="mk-MK" sz="1100" dirty="0">
                <a:solidFill>
                  <a:schemeClr val="bg1"/>
                </a:solidFill>
                <a:latin typeface="Arial" pitchFamily="34" charset="0"/>
                <a:cs typeface="Arial" pitchFamily="34" charset="0"/>
              </a:rPr>
              <a:t>мил. денари</a:t>
            </a:r>
            <a:endParaRPr lang="en-US" sz="1100" dirty="0">
              <a:solidFill>
                <a:schemeClr val="bg1"/>
              </a:solidFill>
              <a:latin typeface="Arial" pitchFamily="34" charset="0"/>
              <a:cs typeface="Arial" pitchFamily="34" charset="0"/>
            </a:endParaRPr>
          </a:p>
        </p:txBody>
      </p:sp>
      <p:sp>
        <p:nvSpPr>
          <p:cNvPr id="28" name="TextBox 27"/>
          <p:cNvSpPr txBox="1"/>
          <p:nvPr/>
        </p:nvSpPr>
        <p:spPr>
          <a:xfrm>
            <a:off x="2132012" y="3581400"/>
            <a:ext cx="762000" cy="600164"/>
          </a:xfrm>
          <a:prstGeom prst="rect">
            <a:avLst/>
          </a:prstGeom>
          <a:noFill/>
        </p:spPr>
        <p:txBody>
          <a:bodyPr wrap="square" rtlCol="0">
            <a:spAutoFit/>
          </a:bodyPr>
          <a:lstStyle/>
          <a:p>
            <a:pPr algn="ctr"/>
            <a:r>
              <a:rPr lang="mk-MK" sz="1100" b="1" dirty="0" smtClean="0">
                <a:latin typeface="Arial" pitchFamily="34" charset="0"/>
                <a:cs typeface="Arial" pitchFamily="34" charset="0"/>
              </a:rPr>
              <a:t>1.392,58 </a:t>
            </a:r>
            <a:r>
              <a:rPr lang="mk-MK" sz="1100" b="1" dirty="0">
                <a:latin typeface="Arial" pitchFamily="34" charset="0"/>
                <a:cs typeface="Arial" pitchFamily="34" charset="0"/>
              </a:rPr>
              <a:t>мил. денари</a:t>
            </a:r>
            <a:endParaRPr lang="en-US" sz="1100" b="1" dirty="0">
              <a:latin typeface="Arial" pitchFamily="34" charset="0"/>
              <a:cs typeface="Arial" pitchFamily="34" charset="0"/>
            </a:endParaRPr>
          </a:p>
        </p:txBody>
      </p:sp>
      <p:sp>
        <p:nvSpPr>
          <p:cNvPr id="29" name="TextBox 28"/>
          <p:cNvSpPr txBox="1"/>
          <p:nvPr/>
        </p:nvSpPr>
        <p:spPr>
          <a:xfrm>
            <a:off x="6018212" y="533400"/>
            <a:ext cx="3886200" cy="307777"/>
          </a:xfrm>
          <a:prstGeom prst="rect">
            <a:avLst/>
          </a:prstGeom>
          <a:noFill/>
        </p:spPr>
        <p:txBody>
          <a:bodyPr wrap="square" rtlCol="0">
            <a:spAutoFit/>
          </a:bodyPr>
          <a:lstStyle/>
          <a:p>
            <a:r>
              <a:rPr lang="mk-MK" sz="1400" u="sng" dirty="0">
                <a:solidFill>
                  <a:schemeClr val="accent1">
                    <a:lumMod val="75000"/>
                  </a:schemeClr>
                </a:solidFill>
                <a:latin typeface="Arial" pitchFamily="34" charset="0"/>
                <a:cs typeface="Arial" pitchFamily="34" charset="0"/>
              </a:rPr>
              <a:t>Вкупни трошоци во индустријата</a:t>
            </a:r>
            <a:endParaRPr lang="en-US" sz="1400" u="sng" dirty="0">
              <a:solidFill>
                <a:schemeClr val="accent1">
                  <a:lumMod val="75000"/>
                </a:schemeClr>
              </a:solidFill>
              <a:latin typeface="Arial" pitchFamily="34" charset="0"/>
              <a:cs typeface="Arial" pitchFamily="34" charset="0"/>
            </a:endParaRPr>
          </a:p>
        </p:txBody>
      </p:sp>
      <p:sp>
        <p:nvSpPr>
          <p:cNvPr id="30" name="Rectangle 1"/>
          <p:cNvSpPr>
            <a:spLocks noChangeArrowheads="1"/>
          </p:cNvSpPr>
          <p:nvPr/>
        </p:nvSpPr>
        <p:spPr bwMode="auto">
          <a:xfrm>
            <a:off x="6018212" y="946666"/>
            <a:ext cx="5637051"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indent="-285750" algn="just" defTabSz="914400" fontAlgn="base">
              <a:lnSpc>
                <a:spcPct val="150000"/>
              </a:lnSpc>
              <a:spcBef>
                <a:spcPct val="0"/>
              </a:spcBef>
              <a:spcAft>
                <a:spcPct val="0"/>
              </a:spcAft>
              <a:buFont typeface="Arial" panose="020B0604020202020204" pitchFamily="34" charset="0"/>
              <a:buChar char="•"/>
            </a:pPr>
            <a:r>
              <a:rPr lang="mk-MK" sz="1200" dirty="0">
                <a:latin typeface="Arial" pitchFamily="34" charset="0"/>
                <a:ea typeface="Times New Roman" pitchFamily="18" charset="0"/>
                <a:cs typeface="Arial" pitchFamily="34" charset="0"/>
              </a:rPr>
              <a:t>Вкупните трошоци во индустријата изнесувале </a:t>
            </a:r>
            <a:r>
              <a:rPr lang="mk-MK" sz="1200" dirty="0" smtClean="0">
                <a:latin typeface="Arial" pitchFamily="34" charset="0"/>
                <a:ea typeface="Times New Roman" pitchFamily="18" charset="0"/>
                <a:cs typeface="Arial" pitchFamily="34" charset="0"/>
              </a:rPr>
              <a:t>2.963,34 </a:t>
            </a:r>
            <a:r>
              <a:rPr lang="mk-MK" sz="1200" dirty="0">
                <a:latin typeface="Arial" pitchFamily="34" charset="0"/>
                <a:ea typeface="Times New Roman" pitchFamily="18" charset="0"/>
                <a:cs typeface="Arial" pitchFamily="34" charset="0"/>
              </a:rPr>
              <a:t>милиони </a:t>
            </a:r>
            <a:r>
              <a:rPr lang="mk-MK" sz="1200" dirty="0" smtClean="0">
                <a:latin typeface="Arial" pitchFamily="34" charset="0"/>
                <a:ea typeface="Times New Roman" pitchFamily="18" charset="0"/>
                <a:cs typeface="Arial" pitchFamily="34" charset="0"/>
              </a:rPr>
              <a:t>денари, што е за 16,78% повеќе отколку во претходната година.</a:t>
            </a:r>
          </a:p>
          <a:p>
            <a:pPr algn="just" defTabSz="914400" fontAlgn="base">
              <a:lnSpc>
                <a:spcPct val="150000"/>
              </a:lnSpc>
              <a:spcBef>
                <a:spcPct val="0"/>
              </a:spcBef>
              <a:spcAft>
                <a:spcPct val="0"/>
              </a:spcAft>
            </a:pPr>
            <a:endParaRPr lang="mk-MK" sz="1200" dirty="0" smtClean="0">
              <a:latin typeface="Arial" pitchFamily="34" charset="0"/>
              <a:ea typeface="Times New Roman" pitchFamily="18" charset="0"/>
              <a:cs typeface="Arial" pitchFamily="34" charset="0"/>
            </a:endParaRPr>
          </a:p>
          <a:p>
            <a:pPr marL="285750" indent="-285750" algn="just" defTabSz="914400" fontAlgn="base">
              <a:lnSpc>
                <a:spcPct val="150000"/>
              </a:lnSpc>
              <a:spcBef>
                <a:spcPct val="0"/>
              </a:spcBef>
              <a:spcAft>
                <a:spcPct val="0"/>
              </a:spcAft>
              <a:buFont typeface="Arial" panose="020B0604020202020204" pitchFamily="34" charset="0"/>
              <a:buChar char="•"/>
            </a:pPr>
            <a:r>
              <a:rPr lang="mk-MK" sz="1200" dirty="0" smtClean="0">
                <a:latin typeface="Arial" pitchFamily="34" charset="0"/>
                <a:ea typeface="Times New Roman" pitchFamily="18" charset="0"/>
                <a:cs typeface="Arial" pitchFamily="34" charset="0"/>
              </a:rPr>
              <a:t>Најголем </a:t>
            </a:r>
            <a:r>
              <a:rPr lang="mk-MK" sz="1200" dirty="0">
                <a:latin typeface="Arial" pitchFamily="34" charset="0"/>
                <a:ea typeface="Times New Roman" pitchFamily="18" charset="0"/>
                <a:cs typeface="Arial" pitchFamily="34" charset="0"/>
              </a:rPr>
              <a:t>дел од нив биле направени од </a:t>
            </a:r>
            <a:r>
              <a:rPr lang="mk-MK" sz="1200" dirty="0" smtClean="0">
                <a:latin typeface="Arial" pitchFamily="34" charset="0"/>
                <a:ea typeface="Times New Roman" pitchFamily="18" charset="0"/>
                <a:cs typeface="Arial" pitchFamily="34" charset="0"/>
              </a:rPr>
              <a:t>МРТ (49,1</a:t>
            </a:r>
            <a:r>
              <a:rPr lang="en-US" sz="1200" dirty="0" smtClean="0">
                <a:latin typeface="Arial" pitchFamily="34" charset="0"/>
                <a:ea typeface="Times New Roman" pitchFamily="18" charset="0"/>
                <a:cs typeface="Arial" pitchFamily="34" charset="0"/>
              </a:rPr>
              <a:t>3</a:t>
            </a:r>
            <a:r>
              <a:rPr lang="mk-MK" sz="1200" dirty="0" smtClean="0">
                <a:latin typeface="Arial" pitchFamily="34" charset="0"/>
                <a:ea typeface="Times New Roman" pitchFamily="18" charset="0"/>
                <a:cs typeface="Arial" pitchFamily="34" charset="0"/>
              </a:rPr>
              <a:t>%, односно 1.455,83 </a:t>
            </a:r>
            <a:r>
              <a:rPr lang="mk-MK" sz="1200" dirty="0">
                <a:latin typeface="Arial" pitchFamily="34" charset="0"/>
                <a:ea typeface="Times New Roman" pitchFamily="18" charset="0"/>
                <a:cs typeface="Arial" pitchFamily="34" charset="0"/>
              </a:rPr>
              <a:t>милиони денари</a:t>
            </a:r>
            <a:r>
              <a:rPr lang="mk-MK" sz="1200" dirty="0" smtClean="0">
                <a:latin typeface="Arial" pitchFamily="34" charset="0"/>
                <a:ea typeface="Times New Roman" pitchFamily="18" charset="0"/>
                <a:cs typeface="Arial" pitchFamily="34" charset="0"/>
              </a:rPr>
              <a:t>) и од комерцијалните телевизии (46,03%, односно 1.364,12 милиони </a:t>
            </a:r>
            <a:r>
              <a:rPr lang="mk-MK" sz="1200" dirty="0">
                <a:latin typeface="Arial" pitchFamily="34" charset="0"/>
                <a:ea typeface="Times New Roman" pitchFamily="18" charset="0"/>
                <a:cs typeface="Arial" pitchFamily="34" charset="0"/>
              </a:rPr>
              <a:t>денари). </a:t>
            </a:r>
            <a:r>
              <a:rPr lang="mk-MK" sz="1200" dirty="0" smtClean="0">
                <a:latin typeface="Arial" pitchFamily="34" charset="0"/>
                <a:ea typeface="Times New Roman" pitchFamily="18" charset="0"/>
                <a:cs typeface="Arial" pitchFamily="34" charset="0"/>
              </a:rPr>
              <a:t>Останатите </a:t>
            </a:r>
            <a:r>
              <a:rPr lang="mk-MK" sz="1200" dirty="0">
                <a:latin typeface="Arial" pitchFamily="34" charset="0"/>
                <a:ea typeface="Times New Roman" pitchFamily="18" charset="0"/>
                <a:cs typeface="Arial" pitchFamily="34" charset="0"/>
              </a:rPr>
              <a:t>4,84% се трошоците на комерцијалните радиостаници (</a:t>
            </a:r>
            <a:r>
              <a:rPr lang="mk-MK" sz="1200" dirty="0" smtClean="0">
                <a:latin typeface="Arial" pitchFamily="34" charset="0"/>
                <a:ea typeface="Times New Roman" pitchFamily="18" charset="0"/>
                <a:cs typeface="Arial" pitchFamily="34" charset="0"/>
              </a:rPr>
              <a:t>143,3</a:t>
            </a:r>
            <a:r>
              <a:rPr lang="en-US" sz="1200" dirty="0" smtClean="0">
                <a:latin typeface="Arial" pitchFamily="34" charset="0"/>
                <a:ea typeface="Times New Roman" pitchFamily="18" charset="0"/>
                <a:cs typeface="Arial" pitchFamily="34" charset="0"/>
              </a:rPr>
              <a:t>9</a:t>
            </a:r>
            <a:r>
              <a:rPr lang="mk-MK" sz="1200" dirty="0" smtClean="0">
                <a:latin typeface="Arial" pitchFamily="34" charset="0"/>
                <a:ea typeface="Times New Roman" pitchFamily="18" charset="0"/>
                <a:cs typeface="Arial" pitchFamily="34" charset="0"/>
              </a:rPr>
              <a:t> </a:t>
            </a:r>
            <a:r>
              <a:rPr lang="mk-MK" sz="1200" dirty="0">
                <a:latin typeface="Arial" pitchFamily="34" charset="0"/>
                <a:ea typeface="Times New Roman" pitchFamily="18" charset="0"/>
                <a:cs typeface="Arial" pitchFamily="34" charset="0"/>
              </a:rPr>
              <a:t>милиони денари</a:t>
            </a:r>
            <a:r>
              <a:rPr lang="mk-MK" sz="1200" dirty="0" smtClean="0">
                <a:latin typeface="Arial" pitchFamily="34" charset="0"/>
                <a:ea typeface="Times New Roman" pitchFamily="18" charset="0"/>
                <a:cs typeface="Arial" pitchFamily="34" charset="0"/>
              </a:rPr>
              <a:t>).</a:t>
            </a:r>
          </a:p>
          <a:p>
            <a:pPr algn="just" defTabSz="914400" fontAlgn="base">
              <a:lnSpc>
                <a:spcPct val="150000"/>
              </a:lnSpc>
              <a:spcBef>
                <a:spcPct val="0"/>
              </a:spcBef>
              <a:spcAft>
                <a:spcPct val="0"/>
              </a:spcAft>
            </a:pPr>
            <a:endParaRPr lang="mk-MK" sz="1200" dirty="0">
              <a:latin typeface="Arial" pitchFamily="34" charset="0"/>
              <a:ea typeface="Times New Roman" pitchFamily="18" charset="0"/>
              <a:cs typeface="Arial" pitchFamily="34" charset="0"/>
            </a:endParaRPr>
          </a:p>
        </p:txBody>
      </p:sp>
      <p:graphicFrame>
        <p:nvGraphicFramePr>
          <p:cNvPr id="37" name="Chart 36"/>
          <p:cNvGraphicFramePr/>
          <p:nvPr>
            <p:extLst>
              <p:ext uri="{D42A27DB-BD31-4B8C-83A1-F6EECF244321}">
                <p14:modId xmlns:p14="http://schemas.microsoft.com/office/powerpoint/2010/main" val="499097975"/>
              </p:ext>
            </p:extLst>
          </p:nvPr>
        </p:nvGraphicFramePr>
        <p:xfrm>
          <a:off x="6704012" y="3733800"/>
          <a:ext cx="4495800" cy="2590800"/>
        </p:xfrm>
        <a:graphic>
          <a:graphicData uri="http://schemas.openxmlformats.org/drawingml/2006/chart">
            <c:chart xmlns:c="http://schemas.openxmlformats.org/drawingml/2006/chart" xmlns:r="http://schemas.openxmlformats.org/officeDocument/2006/relationships" r:id="rId2"/>
          </a:graphicData>
        </a:graphic>
      </p:graphicFrame>
      <p:sp>
        <p:nvSpPr>
          <p:cNvPr id="31" name="Rectangle 30"/>
          <p:cNvSpPr/>
          <p:nvPr/>
        </p:nvSpPr>
        <p:spPr>
          <a:xfrm>
            <a:off x="1674812" y="2590800"/>
            <a:ext cx="2834430" cy="246221"/>
          </a:xfrm>
          <a:prstGeom prst="rect">
            <a:avLst/>
          </a:prstGeom>
        </p:spPr>
        <p:txBody>
          <a:bodyPr wrap="none">
            <a:spAutoFit/>
          </a:bodyPr>
          <a:lstStyle/>
          <a:p>
            <a:r>
              <a:rPr lang="mk-MK" sz="1000" b="1" dirty="0" smtClean="0">
                <a:solidFill>
                  <a:schemeClr val="accent1">
                    <a:lumMod val="75000"/>
                  </a:schemeClr>
                </a:solidFill>
                <a:latin typeface="Arial" pitchFamily="34" charset="0"/>
                <a:cs typeface="Arial" pitchFamily="34" charset="0"/>
              </a:rPr>
              <a:t>Приходи од рекламирање во 201</a:t>
            </a:r>
            <a:r>
              <a:rPr lang="en-US" sz="1000" b="1" dirty="0" smtClean="0">
                <a:solidFill>
                  <a:schemeClr val="accent1">
                    <a:lumMod val="75000"/>
                  </a:schemeClr>
                </a:solidFill>
                <a:latin typeface="Arial" pitchFamily="34" charset="0"/>
                <a:cs typeface="Arial" pitchFamily="34" charset="0"/>
              </a:rPr>
              <a:t>9</a:t>
            </a:r>
            <a:r>
              <a:rPr lang="mk-MK" sz="1000" b="1" dirty="0" smtClean="0">
                <a:solidFill>
                  <a:schemeClr val="accent1">
                    <a:lumMod val="75000"/>
                  </a:schemeClr>
                </a:solidFill>
                <a:latin typeface="Arial" pitchFamily="34" charset="0"/>
                <a:cs typeface="Arial" pitchFamily="34" charset="0"/>
              </a:rPr>
              <a:t> година</a:t>
            </a:r>
            <a:endParaRPr lang="en-US" sz="1000" b="1" dirty="0">
              <a:solidFill>
                <a:schemeClr val="accent1">
                  <a:lumMod val="75000"/>
                </a:schemeClr>
              </a:solidFill>
              <a:latin typeface="Arial" pitchFamily="34" charset="0"/>
              <a:cs typeface="Arial" pitchFamily="34" charset="0"/>
            </a:endParaRPr>
          </a:p>
        </p:txBody>
      </p:sp>
      <p:sp>
        <p:nvSpPr>
          <p:cNvPr id="60417" name="Rectangle 1"/>
          <p:cNvSpPr>
            <a:spLocks noChangeArrowheads="1"/>
          </p:cNvSpPr>
          <p:nvPr/>
        </p:nvSpPr>
        <p:spPr bwMode="auto">
          <a:xfrm>
            <a:off x="7008812" y="3581400"/>
            <a:ext cx="4187825" cy="179528"/>
          </a:xfrm>
          <a:prstGeom prst="rect">
            <a:avLst/>
          </a:prstGeom>
          <a:noFill/>
          <a:ln w="9525">
            <a:noFill/>
            <a:miter lim="800000"/>
            <a:headEnd/>
            <a:tailEnd/>
          </a:ln>
          <a:effectLst/>
        </p:spPr>
        <p:txBody>
          <a:bodyPr vert="horz" wrap="square" lIns="0" tIns="25392"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000" b="1" i="0" u="none" strike="noStrike" cap="none" normalizeH="0" baseline="0" dirty="0" smtClean="0">
                <a:ln>
                  <a:noFill/>
                </a:ln>
                <a:solidFill>
                  <a:schemeClr val="accent1">
                    <a:lumMod val="75000"/>
                  </a:schemeClr>
                </a:solidFill>
                <a:effectLst/>
                <a:latin typeface="Arial" pitchFamily="34" charset="0"/>
                <a:ea typeface="Times New Roman" pitchFamily="18" charset="0"/>
                <a:cs typeface="Arial" pitchFamily="34" charset="0"/>
              </a:rPr>
              <a:t>Вкупни трошоци во индустријата во последните пет години</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8</a:t>
            </a:fld>
            <a:endParaRPr lang="en-US"/>
          </a:p>
        </p:txBody>
      </p:sp>
      <p:cxnSp>
        <p:nvCxnSpPr>
          <p:cNvPr id="5" name="Straight Connector 4"/>
          <p:cNvCxnSpPr/>
          <p:nvPr/>
        </p:nvCxnSpPr>
        <p:spPr>
          <a:xfrm>
            <a:off x="0" y="4572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
          <p:cNvSpPr>
            <a:spLocks noChangeArrowheads="1"/>
          </p:cNvSpPr>
          <p:nvPr/>
        </p:nvSpPr>
        <p:spPr bwMode="auto">
          <a:xfrm>
            <a:off x="86484" y="802426"/>
            <a:ext cx="5775875" cy="8891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1450" indent="-171450" algn="just" defTabSz="914400" fontAlgn="base">
              <a:lnSpc>
                <a:spcPct val="150000"/>
              </a:lnSpc>
              <a:spcBef>
                <a:spcPct val="0"/>
              </a:spcBef>
              <a:spcAft>
                <a:spcPct val="0"/>
              </a:spcAft>
              <a:buFont typeface="Arial" panose="020B0604020202020204" pitchFamily="34" charset="0"/>
              <a:buChar char="•"/>
            </a:pPr>
            <a:r>
              <a:rPr lang="mk-MK" sz="1200" dirty="0" smtClean="0">
                <a:latin typeface="Arial" pitchFamily="34" charset="0"/>
                <a:ea typeface="Times New Roman" pitchFamily="18" charset="0"/>
                <a:cs typeface="Arial" pitchFamily="34" charset="0"/>
              </a:rPr>
              <a:t>Трошоците на МРТ </a:t>
            </a:r>
            <a:r>
              <a:rPr lang="mk-MK" sz="1200" dirty="0">
                <a:latin typeface="Arial" pitchFamily="34" charset="0"/>
                <a:ea typeface="Times New Roman" pitchFamily="18" charset="0"/>
                <a:cs typeface="Arial" pitchFamily="34" charset="0"/>
              </a:rPr>
              <a:t>биле за 49,93</a:t>
            </a:r>
            <a:r>
              <a:rPr lang="mk-MK" sz="1200" dirty="0" smtClean="0">
                <a:latin typeface="Arial" pitchFamily="34" charset="0"/>
                <a:ea typeface="Times New Roman" pitchFamily="18" charset="0"/>
                <a:cs typeface="Arial" pitchFamily="34" charset="0"/>
              </a:rPr>
              <a:t>% повисоки отколку во претходната година, а трошоците </a:t>
            </a:r>
            <a:r>
              <a:rPr lang="mk-MK" sz="1200" dirty="0">
                <a:latin typeface="Arial" pitchFamily="34" charset="0"/>
                <a:ea typeface="Times New Roman" pitchFamily="18" charset="0"/>
                <a:cs typeface="Arial" pitchFamily="34" charset="0"/>
              </a:rPr>
              <a:t>на комерцијалните телевизии и радиостаници од година в година бележат благ пад</a:t>
            </a:r>
            <a:r>
              <a:rPr lang="mk-MK" sz="1200" dirty="0" smtClean="0">
                <a:latin typeface="Arial" pitchFamily="34" charset="0"/>
                <a:ea typeface="Times New Roman" pitchFamily="18" charset="0"/>
                <a:cs typeface="Arial" pitchFamily="34" charset="0"/>
              </a:rPr>
              <a:t>.</a:t>
            </a:r>
            <a:endParaRPr lang="mk-MK" sz="1200" dirty="0">
              <a:latin typeface="Arial" pitchFamily="34" charset="0"/>
              <a:ea typeface="Times New Roman" pitchFamily="18" charset="0"/>
              <a:cs typeface="Arial" pitchFamily="34" charset="0"/>
            </a:endParaRPr>
          </a:p>
        </p:txBody>
      </p:sp>
      <p:graphicFrame>
        <p:nvGraphicFramePr>
          <p:cNvPr id="10" name="Chart 9"/>
          <p:cNvGraphicFramePr/>
          <p:nvPr>
            <p:extLst>
              <p:ext uri="{D42A27DB-BD31-4B8C-83A1-F6EECF244321}">
                <p14:modId xmlns:p14="http://schemas.microsoft.com/office/powerpoint/2010/main" val="211722598"/>
              </p:ext>
            </p:extLst>
          </p:nvPr>
        </p:nvGraphicFramePr>
        <p:xfrm>
          <a:off x="135401" y="2571844"/>
          <a:ext cx="5410200" cy="2286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6323012" y="609600"/>
            <a:ext cx="3886200" cy="307777"/>
          </a:xfrm>
          <a:prstGeom prst="rect">
            <a:avLst/>
          </a:prstGeom>
          <a:noFill/>
        </p:spPr>
        <p:txBody>
          <a:bodyPr wrap="square" rtlCol="0">
            <a:spAutoFit/>
          </a:bodyPr>
          <a:lstStyle/>
          <a:p>
            <a:r>
              <a:rPr lang="mk-MK" sz="1400" u="sng" dirty="0">
                <a:solidFill>
                  <a:schemeClr val="accent1">
                    <a:lumMod val="75000"/>
                  </a:schemeClr>
                </a:solidFill>
                <a:latin typeface="Arial" pitchFamily="34" charset="0"/>
                <a:cs typeface="Arial" pitchFamily="34" charset="0"/>
              </a:rPr>
              <a:t>Финансиски резултат од работењето</a:t>
            </a:r>
            <a:endParaRPr lang="en-US" sz="1400" u="sng" dirty="0">
              <a:solidFill>
                <a:schemeClr val="accent1">
                  <a:lumMod val="75000"/>
                </a:schemeClr>
              </a:solidFill>
              <a:latin typeface="Arial" pitchFamily="34" charset="0"/>
              <a:cs typeface="Arial" pitchFamily="34" charset="0"/>
            </a:endParaRPr>
          </a:p>
        </p:txBody>
      </p:sp>
      <p:sp>
        <p:nvSpPr>
          <p:cNvPr id="8" name="TextBox 7"/>
          <p:cNvSpPr txBox="1"/>
          <p:nvPr/>
        </p:nvSpPr>
        <p:spPr>
          <a:xfrm>
            <a:off x="6018212" y="4267200"/>
            <a:ext cx="5715000" cy="1200329"/>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Финансискиот </a:t>
            </a:r>
            <a:r>
              <a:rPr lang="mk-MK" sz="1200" dirty="0">
                <a:latin typeface="Arial" pitchFamily="34" charset="0"/>
                <a:cs typeface="Arial" pitchFamily="34" charset="0"/>
              </a:rPr>
              <a:t>резултат од работењето на целата индустрија бил загуба од </a:t>
            </a:r>
            <a:r>
              <a:rPr lang="mk-MK" sz="1200" dirty="0" smtClean="0">
                <a:latin typeface="Arial" pitchFamily="34" charset="0"/>
                <a:cs typeface="Arial" pitchFamily="34" charset="0"/>
              </a:rPr>
              <a:t>534,80 </a:t>
            </a:r>
            <a:r>
              <a:rPr lang="mk-MK" sz="1200" dirty="0">
                <a:latin typeface="Arial" pitchFamily="34" charset="0"/>
                <a:cs typeface="Arial" pitchFamily="34" charset="0"/>
              </a:rPr>
              <a:t>милиони денари. </a:t>
            </a:r>
            <a:endParaRPr lang="mk-MK" sz="1200" dirty="0" smtClean="0">
              <a:latin typeface="Arial" pitchFamily="34" charset="0"/>
              <a:cs typeface="Arial" pitchFamily="34" charset="0"/>
            </a:endParaRPr>
          </a:p>
          <a:p>
            <a:pPr algn="just">
              <a:lnSpc>
                <a:spcPct val="150000"/>
              </a:lnSpc>
            </a:pPr>
            <a:endParaRPr lang="mk-MK" sz="1200" dirty="0" smtClean="0">
              <a:latin typeface="Arial" pitchFamily="34" charset="0"/>
              <a:cs typeface="Arial" pitchFamily="34" charset="0"/>
            </a:endParaRPr>
          </a:p>
          <a:p>
            <a:pPr marL="171450" indent="-171450" algn="just">
              <a:lnSpc>
                <a:spcPct val="150000"/>
              </a:lnSpc>
              <a:buFont typeface="Arial" panose="020B0604020202020204" pitchFamily="34" charset="0"/>
              <a:buChar char="•"/>
            </a:pPr>
            <a:r>
              <a:rPr lang="mk-MK" sz="1200" dirty="0" smtClean="0">
                <a:latin typeface="Arial" pitchFamily="34" charset="0"/>
                <a:cs typeface="Arial" pitchFamily="34" charset="0"/>
              </a:rPr>
              <a:t>Со </a:t>
            </a:r>
            <a:r>
              <a:rPr lang="mk-MK" sz="1200" dirty="0">
                <a:latin typeface="Arial" pitchFamily="34" charset="0"/>
                <a:cs typeface="Arial" pitchFamily="34" charset="0"/>
              </a:rPr>
              <a:t>загуба работеле </a:t>
            </a:r>
            <a:r>
              <a:rPr lang="mk-MK" sz="1200" dirty="0" smtClean="0">
                <a:latin typeface="Arial" pitchFamily="34" charset="0"/>
                <a:cs typeface="Arial" pitchFamily="34" charset="0"/>
              </a:rPr>
              <a:t>и јавниот </a:t>
            </a:r>
            <a:r>
              <a:rPr lang="mk-MK" sz="1200" dirty="0">
                <a:latin typeface="Arial" pitchFamily="34" charset="0"/>
                <a:cs typeface="Arial" pitchFamily="34" charset="0"/>
              </a:rPr>
              <a:t>сервис и комерцијалните </a:t>
            </a:r>
            <a:r>
              <a:rPr lang="mk-MK" sz="1200" dirty="0" smtClean="0">
                <a:latin typeface="Arial" pitchFamily="34" charset="0"/>
                <a:cs typeface="Arial" pitchFamily="34" charset="0"/>
              </a:rPr>
              <a:t>радиодифузери. </a:t>
            </a:r>
            <a:endParaRPr lang="en-US" sz="1200" dirty="0">
              <a:latin typeface="Arial" pitchFamily="34" charset="0"/>
              <a:cs typeface="Arial" pitchFamily="34" charset="0"/>
            </a:endParaRPr>
          </a:p>
        </p:txBody>
      </p:sp>
      <p:pic>
        <p:nvPicPr>
          <p:cNvPr id="3" name="Picture 2">
            <a:extLst>
              <a:ext uri="{FF2B5EF4-FFF2-40B4-BE49-F238E27FC236}">
                <a16:creationId xmlns:a16="http://schemas.microsoft.com/office/drawing/2014/main" id="{63839C65-8D9E-924E-ACC4-C7B6469B584D}"/>
              </a:ext>
            </a:extLst>
          </p:cNvPr>
          <p:cNvPicPr>
            <a:picLocks noChangeAspect="1"/>
          </p:cNvPicPr>
          <p:nvPr/>
        </p:nvPicPr>
        <p:blipFill>
          <a:blip r:embed="rId3" cstate="print"/>
          <a:stretch>
            <a:fillRect/>
          </a:stretch>
        </p:blipFill>
        <p:spPr>
          <a:xfrm>
            <a:off x="6469142" y="2144397"/>
            <a:ext cx="994015" cy="812800"/>
          </a:xfrm>
          <a:prstGeom prst="rect">
            <a:avLst/>
          </a:prstGeom>
        </p:spPr>
      </p:pic>
      <p:pic>
        <p:nvPicPr>
          <p:cNvPr id="9" name="Picture 8">
            <a:extLst>
              <a:ext uri="{FF2B5EF4-FFF2-40B4-BE49-F238E27FC236}">
                <a16:creationId xmlns:a16="http://schemas.microsoft.com/office/drawing/2014/main" id="{2C393B32-D11C-8949-BD7F-DEA16C2AF206}"/>
              </a:ext>
            </a:extLst>
          </p:cNvPr>
          <p:cNvPicPr>
            <a:picLocks noChangeAspect="1"/>
          </p:cNvPicPr>
          <p:nvPr/>
        </p:nvPicPr>
        <p:blipFill>
          <a:blip r:embed="rId4" cstate="print">
            <a:duotone>
              <a:schemeClr val="accent1">
                <a:shade val="45000"/>
                <a:satMod val="135000"/>
              </a:schemeClr>
              <a:prstClr val="white"/>
            </a:duotone>
          </a:blip>
          <a:stretch>
            <a:fillRect/>
          </a:stretch>
        </p:blipFill>
        <p:spPr>
          <a:xfrm>
            <a:off x="6478269" y="3266778"/>
            <a:ext cx="984887" cy="812800"/>
          </a:xfrm>
          <a:prstGeom prst="rect">
            <a:avLst/>
          </a:prstGeom>
        </p:spPr>
      </p:pic>
      <p:sp>
        <p:nvSpPr>
          <p:cNvPr id="12" name="TextBox 11">
            <a:extLst>
              <a:ext uri="{FF2B5EF4-FFF2-40B4-BE49-F238E27FC236}">
                <a16:creationId xmlns:a16="http://schemas.microsoft.com/office/drawing/2014/main" id="{1FE4D1DD-1B73-C145-BE9F-4F4D8F59FD4C}"/>
              </a:ext>
            </a:extLst>
          </p:cNvPr>
          <p:cNvSpPr txBox="1"/>
          <p:nvPr/>
        </p:nvSpPr>
        <p:spPr>
          <a:xfrm>
            <a:off x="7957029" y="1293163"/>
            <a:ext cx="2517455" cy="461665"/>
          </a:xfrm>
          <a:prstGeom prst="rect">
            <a:avLst/>
          </a:prstGeom>
          <a:noFill/>
        </p:spPr>
        <p:txBody>
          <a:bodyPr wrap="square" rtlCol="0">
            <a:spAutoFit/>
          </a:bodyPr>
          <a:lstStyle/>
          <a:p>
            <a:pPr algn="ctr"/>
            <a:r>
              <a:rPr lang="mk-MK" sz="1200" i="1" dirty="0">
                <a:latin typeface="Arial" panose="020B0604020202020204" pitchFamily="34" charset="0"/>
                <a:cs typeface="Arial" panose="020B0604020202020204" pitchFamily="34" charset="0"/>
              </a:rPr>
              <a:t>Македонска </a:t>
            </a:r>
            <a:r>
              <a:rPr lang="mk-MK" sz="1200" i="1" dirty="0" err="1" smtClean="0">
                <a:latin typeface="Arial" panose="020B0604020202020204" pitchFamily="34" charset="0"/>
                <a:cs typeface="Arial" panose="020B0604020202020204" pitchFamily="34" charset="0"/>
              </a:rPr>
              <a:t>радиотелевизија</a:t>
            </a:r>
            <a:r>
              <a:rPr lang="mk-MK" sz="1200" i="1" dirty="0" smtClean="0">
                <a:latin typeface="Arial" panose="020B0604020202020204" pitchFamily="34" charset="0"/>
                <a:cs typeface="Arial" panose="020B0604020202020204" pitchFamily="34" charset="0"/>
              </a:rPr>
              <a:t> </a:t>
            </a:r>
            <a:endParaRPr lang="mk-MK" sz="1200" i="1" dirty="0">
              <a:latin typeface="Arial" panose="020B0604020202020204" pitchFamily="34" charset="0"/>
              <a:cs typeface="Arial" panose="020B0604020202020204" pitchFamily="34" charset="0"/>
            </a:endParaRPr>
          </a:p>
          <a:p>
            <a:pPr algn="ctr"/>
            <a:r>
              <a:rPr lang="mk-MK" sz="1200" b="1" dirty="0">
                <a:latin typeface="Arial" panose="020B0604020202020204" pitchFamily="34" charset="0"/>
                <a:cs typeface="Arial" panose="020B0604020202020204" pitchFamily="34" charset="0"/>
              </a:rPr>
              <a:t>527,15 мил. денари загуба</a:t>
            </a:r>
            <a:endParaRPr lang="x-none" sz="12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61CD652-405A-4145-9927-CB8252DE9874}"/>
              </a:ext>
            </a:extLst>
          </p:cNvPr>
          <p:cNvSpPr txBox="1"/>
          <p:nvPr/>
        </p:nvSpPr>
        <p:spPr>
          <a:xfrm>
            <a:off x="7924223" y="2380970"/>
            <a:ext cx="2517455" cy="461665"/>
          </a:xfrm>
          <a:prstGeom prst="rect">
            <a:avLst/>
          </a:prstGeom>
          <a:noFill/>
        </p:spPr>
        <p:txBody>
          <a:bodyPr wrap="square" rtlCol="0">
            <a:spAutoFit/>
          </a:bodyPr>
          <a:lstStyle/>
          <a:p>
            <a:pPr algn="ctr"/>
            <a:r>
              <a:rPr lang="mk-MK" sz="1200" i="1" dirty="0">
                <a:latin typeface="Arial" panose="020B0604020202020204" pitchFamily="34" charset="0"/>
                <a:cs typeface="Arial" panose="020B0604020202020204" pitchFamily="34" charset="0"/>
              </a:rPr>
              <a:t>Комерцијални телевизии</a:t>
            </a:r>
          </a:p>
          <a:p>
            <a:pPr algn="ctr"/>
            <a:r>
              <a:rPr lang="mk-MK" sz="1200" b="1" dirty="0" smtClean="0">
                <a:latin typeface="Arial" panose="020B0604020202020204" pitchFamily="34" charset="0"/>
                <a:cs typeface="Arial" panose="020B0604020202020204" pitchFamily="34" charset="0"/>
              </a:rPr>
              <a:t>7,6</a:t>
            </a:r>
            <a:r>
              <a:rPr lang="en-US" sz="1200" b="1" dirty="0" smtClean="0">
                <a:latin typeface="Arial" panose="020B0604020202020204" pitchFamily="34" charset="0"/>
                <a:cs typeface="Arial" panose="020B0604020202020204" pitchFamily="34" charset="0"/>
              </a:rPr>
              <a:t>4</a:t>
            </a:r>
            <a:r>
              <a:rPr lang="mk-MK" sz="1200" b="1" dirty="0" smtClean="0">
                <a:latin typeface="Arial" panose="020B0604020202020204" pitchFamily="34" charset="0"/>
                <a:cs typeface="Arial" panose="020B0604020202020204" pitchFamily="34" charset="0"/>
              </a:rPr>
              <a:t> </a:t>
            </a:r>
            <a:r>
              <a:rPr lang="mk-MK" sz="1200" b="1" dirty="0">
                <a:latin typeface="Arial" panose="020B0604020202020204" pitchFamily="34" charset="0"/>
                <a:cs typeface="Arial" panose="020B0604020202020204" pitchFamily="34" charset="0"/>
              </a:rPr>
              <a:t>мил. денари загуба</a:t>
            </a:r>
            <a:endParaRPr lang="x-none" sz="12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C81451B-A7C6-B94F-9251-F6C8F1233485}"/>
              </a:ext>
            </a:extLst>
          </p:cNvPr>
          <p:cNvSpPr txBox="1"/>
          <p:nvPr/>
        </p:nvSpPr>
        <p:spPr>
          <a:xfrm>
            <a:off x="7502596" y="3401404"/>
            <a:ext cx="3360708" cy="461665"/>
          </a:xfrm>
          <a:prstGeom prst="rect">
            <a:avLst/>
          </a:prstGeom>
          <a:noFill/>
        </p:spPr>
        <p:txBody>
          <a:bodyPr wrap="square" rtlCol="0">
            <a:spAutoFit/>
          </a:bodyPr>
          <a:lstStyle/>
          <a:p>
            <a:pPr algn="ctr"/>
            <a:r>
              <a:rPr lang="mk-MK" sz="1200" i="1" dirty="0">
                <a:latin typeface="Arial" panose="020B0604020202020204" pitchFamily="34" charset="0"/>
                <a:cs typeface="Arial" panose="020B0604020202020204" pitchFamily="34" charset="0"/>
              </a:rPr>
              <a:t>Комерцијални радиостаници</a:t>
            </a:r>
          </a:p>
          <a:p>
            <a:pPr algn="ctr"/>
            <a:r>
              <a:rPr lang="mk-MK" sz="1200" b="1" dirty="0" smtClean="0">
                <a:latin typeface="Arial" panose="020B0604020202020204" pitchFamily="34" charset="0"/>
                <a:cs typeface="Arial" panose="020B0604020202020204" pitchFamily="34" charset="0"/>
              </a:rPr>
              <a:t>0,01 мил. денари загуба</a:t>
            </a:r>
            <a:endParaRPr lang="x-none" sz="1200" b="1" dirty="0">
              <a:latin typeface="Arial" panose="020B0604020202020204" pitchFamily="34" charset="0"/>
              <a:cs typeface="Arial" panose="020B0604020202020204" pitchFamily="34" charset="0"/>
            </a:endParaRPr>
          </a:p>
        </p:txBody>
      </p:sp>
      <p:pic>
        <p:nvPicPr>
          <p:cNvPr id="17" name="Graphic 16" descr="Bar graph with downward trend">
            <a:extLst>
              <a:ext uri="{FF2B5EF4-FFF2-40B4-BE49-F238E27FC236}">
                <a16:creationId xmlns:a16="http://schemas.microsoft.com/office/drawing/2014/main" id="{4578CB87-2998-3346-A556-5984E9EDD96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444851" y="1196817"/>
            <a:ext cx="994014" cy="914400"/>
          </a:xfrm>
          <a:prstGeom prst="rect">
            <a:avLst/>
          </a:prstGeom>
        </p:spPr>
      </p:pic>
      <p:sp>
        <p:nvSpPr>
          <p:cNvPr id="15" name="Rectangle 14"/>
          <p:cNvSpPr/>
          <p:nvPr/>
        </p:nvSpPr>
        <p:spPr>
          <a:xfrm>
            <a:off x="348995" y="2037420"/>
            <a:ext cx="5257800" cy="400110"/>
          </a:xfrm>
          <a:prstGeom prst="rect">
            <a:avLst/>
          </a:prstGeom>
        </p:spPr>
        <p:txBody>
          <a:bodyPr wrap="square">
            <a:spAutoFit/>
          </a:bodyPr>
          <a:lstStyle/>
          <a:p>
            <a:pPr algn="ctr"/>
            <a:r>
              <a:rPr lang="mk-MK" sz="1000" b="1" dirty="0" smtClean="0">
                <a:solidFill>
                  <a:schemeClr val="accent1">
                    <a:lumMod val="75000"/>
                  </a:schemeClr>
                </a:solidFill>
                <a:latin typeface="Arial" pitchFamily="34" charset="0"/>
                <a:cs typeface="Arial" pitchFamily="34" charset="0"/>
              </a:rPr>
              <a:t>Движење на вкупните трошоци на МРТ и на комерцијалните </a:t>
            </a:r>
            <a:r>
              <a:rPr lang="mk-MK" sz="1000" b="1" dirty="0" err="1" smtClean="0">
                <a:solidFill>
                  <a:schemeClr val="accent1">
                    <a:lumMod val="75000"/>
                  </a:schemeClr>
                </a:solidFill>
                <a:latin typeface="Arial" pitchFamily="34" charset="0"/>
                <a:cs typeface="Arial" pitchFamily="34" charset="0"/>
              </a:rPr>
              <a:t>радиодифузери</a:t>
            </a:r>
            <a:r>
              <a:rPr lang="mk-MK" sz="1000" b="1" dirty="0" smtClean="0">
                <a:solidFill>
                  <a:schemeClr val="accent1">
                    <a:lumMod val="75000"/>
                  </a:schemeClr>
                </a:solidFill>
                <a:latin typeface="Arial" pitchFamily="34" charset="0"/>
                <a:cs typeface="Arial" pitchFamily="34" charset="0"/>
              </a:rPr>
              <a:t> во последните пет години</a:t>
            </a:r>
            <a:endParaRPr lang="en-US" sz="1000" b="1" dirty="0">
              <a:solidFill>
                <a:schemeClr val="accent1">
                  <a:lumMod val="75000"/>
                </a:schemeClr>
              </a:solidFill>
              <a:latin typeface="Arial" pitchFamily="34" charset="0"/>
              <a:cs typeface="Arial" pitchFamily="34" charset="0"/>
            </a:endParaRPr>
          </a:p>
        </p:txBody>
      </p:sp>
      <p:sp>
        <p:nvSpPr>
          <p:cNvPr id="2" name="TextBox 1"/>
          <p:cNvSpPr txBox="1"/>
          <p:nvPr/>
        </p:nvSpPr>
        <p:spPr>
          <a:xfrm>
            <a:off x="206264" y="5138367"/>
            <a:ext cx="5372517" cy="923330"/>
          </a:xfrm>
          <a:prstGeom prst="rect">
            <a:avLst/>
          </a:prstGeom>
          <a:noFill/>
        </p:spPr>
        <p:txBody>
          <a:bodyPr wrap="square" rtlCol="0">
            <a:spAutoFit/>
          </a:bodyPr>
          <a:lstStyle/>
          <a:p>
            <a:pPr marL="171450" indent="-171450" algn="just" defTabSz="914400" fontAlgn="base">
              <a:lnSpc>
                <a:spcPct val="150000"/>
              </a:lnSpc>
              <a:spcBef>
                <a:spcPct val="0"/>
              </a:spcBef>
              <a:spcAft>
                <a:spcPct val="0"/>
              </a:spcAft>
              <a:buFont typeface="Arial" panose="020B0604020202020204" pitchFamily="34" charset="0"/>
              <a:buChar char="•"/>
            </a:pPr>
            <a:r>
              <a:rPr lang="mk-MK" sz="1200" dirty="0" smtClean="0">
                <a:latin typeface="Arial" pitchFamily="34" charset="0"/>
                <a:ea typeface="Times New Roman" pitchFamily="18" charset="0"/>
                <a:cs typeface="Arial" pitchFamily="34" charset="0"/>
              </a:rPr>
              <a:t>Во 2019 година, за прв </a:t>
            </a:r>
            <a:r>
              <a:rPr lang="mk-MK" sz="1200" dirty="0">
                <a:latin typeface="Arial" pitchFamily="34" charset="0"/>
                <a:ea typeface="Times New Roman" pitchFamily="18" charset="0"/>
                <a:cs typeface="Arial" pitchFamily="34" charset="0"/>
              </a:rPr>
              <a:t>пат во последните пет години трошоците на МРТ </a:t>
            </a:r>
            <a:r>
              <a:rPr lang="mk-MK" sz="1200" dirty="0" smtClean="0">
                <a:latin typeface="Arial" pitchFamily="34" charset="0"/>
                <a:ea typeface="Times New Roman" pitchFamily="18" charset="0"/>
                <a:cs typeface="Arial" pitchFamily="34" charset="0"/>
              </a:rPr>
              <a:t>ги </a:t>
            </a:r>
            <a:r>
              <a:rPr lang="mk-MK" sz="1200" dirty="0">
                <a:latin typeface="Arial" pitchFamily="34" charset="0"/>
                <a:ea typeface="Times New Roman" pitchFamily="18" charset="0"/>
                <a:cs typeface="Arial" pitchFamily="34" charset="0"/>
              </a:rPr>
              <a:t>надминале </a:t>
            </a:r>
            <a:r>
              <a:rPr lang="mk-MK" sz="1200" dirty="0" smtClean="0">
                <a:latin typeface="Arial" pitchFamily="34" charset="0"/>
                <a:ea typeface="Times New Roman" pitchFamily="18" charset="0"/>
                <a:cs typeface="Arial" pitchFamily="34" charset="0"/>
              </a:rPr>
              <a:t>заедничките трошоци </a:t>
            </a:r>
            <a:r>
              <a:rPr lang="mk-MK" sz="1200" dirty="0">
                <a:latin typeface="Arial" pitchFamily="34" charset="0"/>
                <a:ea typeface="Times New Roman" pitchFamily="18" charset="0"/>
                <a:cs typeface="Arial" pitchFamily="34" charset="0"/>
              </a:rPr>
              <a:t>на комерцијалните телевизии.</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D0A17F7-02ED-4BA6-9293-FD2D32B19D33}" type="slidenum">
              <a:rPr lang="en-US" smtClean="0"/>
              <a:pPr/>
              <a:t>9</a:t>
            </a:fld>
            <a:endParaRPr lang="en-US"/>
          </a:p>
        </p:txBody>
      </p:sp>
      <p:cxnSp>
        <p:nvCxnSpPr>
          <p:cNvPr id="5" name="Straight Connector 4"/>
          <p:cNvCxnSpPr/>
          <p:nvPr/>
        </p:nvCxnSpPr>
        <p:spPr>
          <a:xfrm>
            <a:off x="0" y="1066800"/>
            <a:ext cx="12188825"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5612" y="457200"/>
            <a:ext cx="4953000" cy="430887"/>
          </a:xfrm>
          <a:prstGeom prst="rect">
            <a:avLst/>
          </a:prstGeom>
          <a:noFill/>
        </p:spPr>
        <p:txBody>
          <a:bodyPr wrap="square" rtlCol="0">
            <a:spAutoFit/>
          </a:bodyPr>
          <a:lstStyle/>
          <a:p>
            <a:r>
              <a:rPr lang="mk-MK" dirty="0">
                <a:solidFill>
                  <a:schemeClr val="accent1">
                    <a:lumMod val="75000"/>
                  </a:schemeClr>
                </a:solidFill>
                <a:latin typeface="Tahoma" pitchFamily="34" charset="0"/>
                <a:ea typeface="Tahoma" pitchFamily="34" charset="0"/>
                <a:cs typeface="Tahoma" pitchFamily="34" charset="0"/>
              </a:rPr>
              <a:t>ЈАВЕН РАДИОДИФУЗЕН СЕРВИС</a:t>
            </a:r>
            <a:endParaRPr lang="en-US" dirty="0">
              <a:solidFill>
                <a:schemeClr val="accent1">
                  <a:lumMod val="75000"/>
                </a:schemeClr>
              </a:solidFill>
              <a:latin typeface="Tahoma" pitchFamily="34" charset="0"/>
              <a:ea typeface="Tahoma" pitchFamily="34" charset="0"/>
              <a:cs typeface="Tahoma" pitchFamily="34" charset="0"/>
            </a:endParaRPr>
          </a:p>
        </p:txBody>
      </p:sp>
      <p:sp>
        <p:nvSpPr>
          <p:cNvPr id="7" name="Rectangle 6"/>
          <p:cNvSpPr/>
          <p:nvPr/>
        </p:nvSpPr>
        <p:spPr>
          <a:xfrm>
            <a:off x="11961812" y="0"/>
            <a:ext cx="227012" cy="68580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1812" y="1295400"/>
            <a:ext cx="4419600" cy="51054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122612" y="2514600"/>
            <a:ext cx="1905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s.gudeska-zdravkovsk\Desktop\banner-radio-tv-broadcasting-show-business.jpg"/>
          <p:cNvPicPr>
            <a:picLocks noChangeAspect="1" noChangeArrowheads="1"/>
          </p:cNvPicPr>
          <p:nvPr/>
        </p:nvPicPr>
        <p:blipFill>
          <a:blip r:embed="rId2" cstate="print"/>
          <a:srcRect/>
          <a:stretch>
            <a:fillRect/>
          </a:stretch>
        </p:blipFill>
        <p:spPr bwMode="auto">
          <a:xfrm>
            <a:off x="3198812" y="2667000"/>
            <a:ext cx="4267200" cy="2362200"/>
          </a:xfrm>
          <a:prstGeom prst="rect">
            <a:avLst/>
          </a:prstGeom>
          <a:noFill/>
        </p:spPr>
      </p:pic>
      <p:sp>
        <p:nvSpPr>
          <p:cNvPr id="12" name="Rectangle 11"/>
          <p:cNvSpPr/>
          <p:nvPr/>
        </p:nvSpPr>
        <p:spPr>
          <a:xfrm rot="5400000">
            <a:off x="1751012" y="3810000"/>
            <a:ext cx="2667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46412" y="5105400"/>
            <a:ext cx="19050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51412" y="2514600"/>
            <a:ext cx="2590800" cy="76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951412" y="5105400"/>
            <a:ext cx="2590800" cy="76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5400000">
            <a:off x="6246812" y="3810000"/>
            <a:ext cx="2667000" cy="7620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44299</TotalTime>
  <Words>11638</Words>
  <Application>Microsoft Office PowerPoint</Application>
  <PresentationFormat>Custom</PresentationFormat>
  <Paragraphs>3198</Paragraphs>
  <Slides>54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s.gudeska-zdravkovsk</dc:creator>
  <cp:lastModifiedBy>Katerina Mitre</cp:lastModifiedBy>
  <cp:revision>1225</cp:revision>
  <dcterms:created xsi:type="dcterms:W3CDTF">2020-03-03T14:17:02Z</dcterms:created>
  <dcterms:modified xsi:type="dcterms:W3CDTF">2020-09-21T11:39:07Z</dcterms:modified>
</cp:coreProperties>
</file>