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7"/>
  </p:notesMasterIdLst>
  <p:sldIdLst>
    <p:sldId id="256" r:id="rId6"/>
    <p:sldId id="393" r:id="rId7"/>
    <p:sldId id="390" r:id="rId8"/>
    <p:sldId id="258" r:id="rId9"/>
    <p:sldId id="396" r:id="rId10"/>
    <p:sldId id="397" r:id="rId11"/>
    <p:sldId id="398" r:id="rId12"/>
    <p:sldId id="394" r:id="rId13"/>
    <p:sldId id="399" r:id="rId14"/>
    <p:sldId id="400" r:id="rId15"/>
    <p:sldId id="401" r:id="rId16"/>
    <p:sldId id="402" r:id="rId17"/>
    <p:sldId id="403" r:id="rId18"/>
    <p:sldId id="404" r:id="rId19"/>
    <p:sldId id="405" r:id="rId20"/>
    <p:sldId id="406" r:id="rId21"/>
    <p:sldId id="407" r:id="rId22"/>
    <p:sldId id="408" r:id="rId23"/>
    <p:sldId id="409" r:id="rId24"/>
    <p:sldId id="410" r:id="rId25"/>
    <p:sldId id="41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B2459D-C7AA-46E2-AF02-DE02A2BD72C0}" type="datetimeFigureOut">
              <a:rPr lang="en-GB" smtClean="0"/>
              <a:t>04/12/2023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1F71DC-B5CF-4590-B549-D3BF89D6CFF4}" type="slidenum">
              <a:rPr lang="en-GB" smtClean="0"/>
              <a:t>‹#›</a:t>
            </a:fld>
            <a:endParaRPr lang="en-GB"/>
          </a:p>
        </p:txBody>
      </p:sp>
    </p:spTree>
    <p:extLst>
      <p:ext uri="{BB962C8B-B14F-4D97-AF65-F5344CB8AC3E}">
        <p14:creationId xmlns:p14="http://schemas.microsoft.com/office/powerpoint/2010/main" val="336963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40792-7D1F-4D84-9F4B-1EDF8C1278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538EE64-5CCB-46D9-941D-4251B80A73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DC1BFCF-4933-4C09-809F-4EE8C5A63989}"/>
              </a:ext>
            </a:extLst>
          </p:cNvPr>
          <p:cNvSpPr>
            <a:spLocks noGrp="1"/>
          </p:cNvSpPr>
          <p:nvPr>
            <p:ph type="dt" sz="half" idx="10"/>
          </p:nvPr>
        </p:nvSpPr>
        <p:spPr/>
        <p:txBody>
          <a:bodyPr/>
          <a:lstStyle/>
          <a:p>
            <a:fld id="{5C43FF53-A5AD-4BFC-88E7-E90901CEB4B7}" type="datetimeFigureOut">
              <a:rPr lang="en-GB" smtClean="0"/>
              <a:t>04/12/2023</a:t>
            </a:fld>
            <a:endParaRPr lang="en-GB"/>
          </a:p>
        </p:txBody>
      </p:sp>
      <p:sp>
        <p:nvSpPr>
          <p:cNvPr id="5" name="Footer Placeholder 4">
            <a:extLst>
              <a:ext uri="{FF2B5EF4-FFF2-40B4-BE49-F238E27FC236}">
                <a16:creationId xmlns:a16="http://schemas.microsoft.com/office/drawing/2014/main" id="{13281193-BB28-4612-A20A-7D329E9970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B00D17-35DE-40A0-A0C3-A9DC5BAD2FB3}"/>
              </a:ext>
            </a:extLst>
          </p:cNvPr>
          <p:cNvSpPr>
            <a:spLocks noGrp="1"/>
          </p:cNvSpPr>
          <p:nvPr>
            <p:ph type="sldNum" sz="quarter" idx="12"/>
          </p:nvPr>
        </p:nvSpPr>
        <p:spPr/>
        <p:txBody>
          <a:bodyPr/>
          <a:lstStyle/>
          <a:p>
            <a:fld id="{92771FE3-67C4-4723-A591-1B4C301CEDAD}" type="slidenum">
              <a:rPr lang="en-GB" smtClean="0"/>
              <a:t>‹#›</a:t>
            </a:fld>
            <a:endParaRPr lang="en-GB"/>
          </a:p>
        </p:txBody>
      </p:sp>
    </p:spTree>
    <p:extLst>
      <p:ext uri="{BB962C8B-B14F-4D97-AF65-F5344CB8AC3E}">
        <p14:creationId xmlns:p14="http://schemas.microsoft.com/office/powerpoint/2010/main" val="1915741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30F8-912B-4957-B01B-8593FBF4616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0C6D247-D9CF-46C3-9340-66C0643DDD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0AE6D6-CC56-4155-BD37-E6BF1CA21905}"/>
              </a:ext>
            </a:extLst>
          </p:cNvPr>
          <p:cNvSpPr>
            <a:spLocks noGrp="1"/>
          </p:cNvSpPr>
          <p:nvPr>
            <p:ph type="dt" sz="half" idx="10"/>
          </p:nvPr>
        </p:nvSpPr>
        <p:spPr/>
        <p:txBody>
          <a:bodyPr/>
          <a:lstStyle/>
          <a:p>
            <a:fld id="{5C43FF53-A5AD-4BFC-88E7-E90901CEB4B7}" type="datetimeFigureOut">
              <a:rPr lang="en-GB" smtClean="0"/>
              <a:t>04/12/2023</a:t>
            </a:fld>
            <a:endParaRPr lang="en-GB"/>
          </a:p>
        </p:txBody>
      </p:sp>
      <p:sp>
        <p:nvSpPr>
          <p:cNvPr id="5" name="Footer Placeholder 4">
            <a:extLst>
              <a:ext uri="{FF2B5EF4-FFF2-40B4-BE49-F238E27FC236}">
                <a16:creationId xmlns:a16="http://schemas.microsoft.com/office/drawing/2014/main" id="{E9F7715B-7CA1-4456-A25F-C2D5973926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E6B632-6055-474A-BA4C-0886DD983708}"/>
              </a:ext>
            </a:extLst>
          </p:cNvPr>
          <p:cNvSpPr>
            <a:spLocks noGrp="1"/>
          </p:cNvSpPr>
          <p:nvPr>
            <p:ph type="sldNum" sz="quarter" idx="12"/>
          </p:nvPr>
        </p:nvSpPr>
        <p:spPr/>
        <p:txBody>
          <a:bodyPr/>
          <a:lstStyle/>
          <a:p>
            <a:fld id="{92771FE3-67C4-4723-A591-1B4C301CEDAD}" type="slidenum">
              <a:rPr lang="en-GB" smtClean="0"/>
              <a:t>‹#›</a:t>
            </a:fld>
            <a:endParaRPr lang="en-GB"/>
          </a:p>
        </p:txBody>
      </p:sp>
    </p:spTree>
    <p:extLst>
      <p:ext uri="{BB962C8B-B14F-4D97-AF65-F5344CB8AC3E}">
        <p14:creationId xmlns:p14="http://schemas.microsoft.com/office/powerpoint/2010/main" val="1573621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4DD569-84E7-490B-ACEC-43FC57A30A9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5946ABF-465C-4272-A5B7-37B2521BBE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580DCA-634A-4DA9-8029-0F1396E24412}"/>
              </a:ext>
            </a:extLst>
          </p:cNvPr>
          <p:cNvSpPr>
            <a:spLocks noGrp="1"/>
          </p:cNvSpPr>
          <p:nvPr>
            <p:ph type="dt" sz="half" idx="10"/>
          </p:nvPr>
        </p:nvSpPr>
        <p:spPr/>
        <p:txBody>
          <a:bodyPr/>
          <a:lstStyle/>
          <a:p>
            <a:fld id="{5C43FF53-A5AD-4BFC-88E7-E90901CEB4B7}" type="datetimeFigureOut">
              <a:rPr lang="en-GB" smtClean="0"/>
              <a:t>04/12/2023</a:t>
            </a:fld>
            <a:endParaRPr lang="en-GB"/>
          </a:p>
        </p:txBody>
      </p:sp>
      <p:sp>
        <p:nvSpPr>
          <p:cNvPr id="5" name="Footer Placeholder 4">
            <a:extLst>
              <a:ext uri="{FF2B5EF4-FFF2-40B4-BE49-F238E27FC236}">
                <a16:creationId xmlns:a16="http://schemas.microsoft.com/office/drawing/2014/main" id="{4BBD16C3-4E3C-4DC3-A0F9-35A502F571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7FB8FF-1484-4735-B30D-9570BF799CF6}"/>
              </a:ext>
            </a:extLst>
          </p:cNvPr>
          <p:cNvSpPr>
            <a:spLocks noGrp="1"/>
          </p:cNvSpPr>
          <p:nvPr>
            <p:ph type="sldNum" sz="quarter" idx="12"/>
          </p:nvPr>
        </p:nvSpPr>
        <p:spPr/>
        <p:txBody>
          <a:bodyPr/>
          <a:lstStyle/>
          <a:p>
            <a:fld id="{92771FE3-67C4-4723-A591-1B4C301CEDAD}" type="slidenum">
              <a:rPr lang="en-GB" smtClean="0"/>
              <a:t>‹#›</a:t>
            </a:fld>
            <a:endParaRPr lang="en-GB"/>
          </a:p>
        </p:txBody>
      </p:sp>
    </p:spTree>
    <p:extLst>
      <p:ext uri="{BB962C8B-B14F-4D97-AF65-F5344CB8AC3E}">
        <p14:creationId xmlns:p14="http://schemas.microsoft.com/office/powerpoint/2010/main" val="111935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13" name="Rounded Rectangle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10795A74-3C50-4736-867E-F8E4D6A6F24D}" type="datetimeFigureOut">
              <a:rPr lang="en-US" smtClean="0"/>
              <a:pPr/>
              <a:t>12/4/2023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6964E23-2014-4B45-BB3C-6968CF379C4F}" type="slidenum">
              <a:rPr lang="en-US" smtClean="0"/>
              <a:pPr/>
              <a:t>‹#›</a:t>
            </a:fld>
            <a:endParaRPr lang="en-US"/>
          </a:p>
        </p:txBody>
      </p:sp>
      <p:sp>
        <p:nvSpPr>
          <p:cNvPr id="7" name="Rectangle 6"/>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331826155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0795A74-3C50-4736-867E-F8E4D6A6F24D}" type="datetimeFigureOut">
              <a:rPr lang="en-US" smtClean="0"/>
              <a:pPr/>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64E23-2014-4B45-BB3C-6968CF379C4F}" type="slidenum">
              <a:rPr lang="en-US" smtClean="0"/>
              <a:pPr/>
              <a:t>‹#›</a:t>
            </a:fld>
            <a:endParaRPr lang="en-US"/>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691940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10" name="Rounded Rectangle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0795A74-3C50-4736-867E-F8E4D6A6F24D}" type="datetimeFigureOut">
              <a:rPr lang="en-US" smtClean="0"/>
              <a:pPr/>
              <a:t>12/4/2023</a:t>
            </a:fld>
            <a:endParaRPr lang="en-US"/>
          </a:p>
        </p:txBody>
      </p:sp>
      <p:sp>
        <p:nvSpPr>
          <p:cNvPr id="5" name="Footer Placeholder 4"/>
          <p:cNvSpPr>
            <a:spLocks noGrp="1"/>
          </p:cNvSpPr>
          <p:nvPr>
            <p:ph type="ftr" sz="quarter" idx="11"/>
          </p:nvPr>
        </p:nvSpPr>
        <p:spPr>
          <a:xfrm>
            <a:off x="1066800" y="6172200"/>
            <a:ext cx="5334000" cy="457200"/>
          </a:xfrm>
        </p:spPr>
        <p:txBody>
          <a:bodyPr/>
          <a:lstStyle/>
          <a:p>
            <a:endParaRPr lang="en-US"/>
          </a:p>
        </p:txBody>
      </p:sp>
      <p:sp>
        <p:nvSpPr>
          <p:cNvPr id="7" name="Rectangle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Slide Number Placeholder 5"/>
          <p:cNvSpPr>
            <a:spLocks noGrp="1"/>
          </p:cNvSpPr>
          <p:nvPr>
            <p:ph type="sldNum" sz="quarter" idx="12"/>
          </p:nvPr>
        </p:nvSpPr>
        <p:spPr>
          <a:xfrm>
            <a:off x="195072" y="6208776"/>
            <a:ext cx="609600" cy="457200"/>
          </a:xfrm>
        </p:spPr>
        <p:txBody>
          <a:bodyPr/>
          <a:lstStyle/>
          <a:p>
            <a:fld id="{A6964E23-2014-4B45-BB3C-6968CF379C4F}" type="slidenum">
              <a:rPr lang="en-US" smtClean="0"/>
              <a:pPr/>
              <a:t>‹#›</a:t>
            </a:fld>
            <a:endParaRPr lang="en-US"/>
          </a:p>
        </p:txBody>
      </p:sp>
    </p:spTree>
    <p:extLst>
      <p:ext uri="{BB962C8B-B14F-4D97-AF65-F5344CB8AC3E}">
        <p14:creationId xmlns:p14="http://schemas.microsoft.com/office/powerpoint/2010/main" val="295493862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0795A74-3C50-4736-867E-F8E4D6A6F24D}" type="datetimeFigureOut">
              <a:rPr lang="en-US" smtClean="0"/>
              <a:pPr/>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964E23-2014-4B45-BB3C-6968CF379C4F}" type="slidenum">
              <a:rPr lang="en-US" smtClean="0"/>
              <a:pPr/>
              <a:t>‹#›</a:t>
            </a:fld>
            <a:endParaRPr lang="en-US"/>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178074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10795A74-3C50-4736-867E-F8E4D6A6F24D}" type="datetimeFigureOut">
              <a:rPr lang="en-US" smtClean="0"/>
              <a:pPr/>
              <a:t>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964E23-2014-4B45-BB3C-6968CF379C4F}" type="slidenum">
              <a:rPr lang="en-US" smtClean="0"/>
              <a:pPr/>
              <a:t>‹#›</a:t>
            </a:fld>
            <a:endParaRPr lang="en-US"/>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121366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0795A74-3C50-4736-867E-F8E4D6A6F24D}" type="datetimeFigureOut">
              <a:rPr lang="en-US" smtClean="0"/>
              <a:pPr/>
              <a:t>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964E23-2014-4B45-BB3C-6968CF379C4F}" type="slidenum">
              <a:rPr lang="en-US" smtClean="0"/>
              <a:pPr/>
              <a:t>‹#›</a:t>
            </a:fld>
            <a:endParaRPr lang="en-US"/>
          </a:p>
        </p:txBody>
      </p:sp>
    </p:spTree>
    <p:extLst>
      <p:ext uri="{BB962C8B-B14F-4D97-AF65-F5344CB8AC3E}">
        <p14:creationId xmlns:p14="http://schemas.microsoft.com/office/powerpoint/2010/main" val="2600464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795A74-3C50-4736-867E-F8E4D6A6F24D}" type="datetimeFigureOut">
              <a:rPr lang="en-US" smtClean="0"/>
              <a:pPr/>
              <a:t>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964E23-2014-4B45-BB3C-6968CF379C4F}" type="slidenum">
              <a:rPr lang="en-US" smtClean="0"/>
              <a:pPr/>
              <a:t>‹#›</a:t>
            </a:fld>
            <a:endParaRPr lang="en-US"/>
          </a:p>
        </p:txBody>
      </p:sp>
    </p:spTree>
    <p:extLst>
      <p:ext uri="{BB962C8B-B14F-4D97-AF65-F5344CB8AC3E}">
        <p14:creationId xmlns:p14="http://schemas.microsoft.com/office/powerpoint/2010/main" val="170831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0795A74-3C50-4736-867E-F8E4D6A6F24D}" type="datetimeFigureOut">
              <a:rPr lang="en-US" smtClean="0"/>
              <a:pPr/>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964E23-2014-4B45-BB3C-6968CF379C4F}" type="slidenum">
              <a:rPr lang="en-US" smtClean="0"/>
              <a:pPr/>
              <a:t>‹#›</a:t>
            </a:fld>
            <a:endParaRPr lang="en-US"/>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76777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7CD36-0B3D-4DC1-9007-918958442F9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5C4A59-12D7-4B29-8773-945BF75643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24A812-651B-456E-8AF6-9E66F5273AFD}"/>
              </a:ext>
            </a:extLst>
          </p:cNvPr>
          <p:cNvSpPr>
            <a:spLocks noGrp="1"/>
          </p:cNvSpPr>
          <p:nvPr>
            <p:ph type="dt" sz="half" idx="10"/>
          </p:nvPr>
        </p:nvSpPr>
        <p:spPr/>
        <p:txBody>
          <a:bodyPr/>
          <a:lstStyle/>
          <a:p>
            <a:fld id="{5C43FF53-A5AD-4BFC-88E7-E90901CEB4B7}" type="datetimeFigureOut">
              <a:rPr lang="en-GB" smtClean="0"/>
              <a:t>04/12/2023</a:t>
            </a:fld>
            <a:endParaRPr lang="en-GB"/>
          </a:p>
        </p:txBody>
      </p:sp>
      <p:sp>
        <p:nvSpPr>
          <p:cNvPr id="5" name="Footer Placeholder 4">
            <a:extLst>
              <a:ext uri="{FF2B5EF4-FFF2-40B4-BE49-F238E27FC236}">
                <a16:creationId xmlns:a16="http://schemas.microsoft.com/office/drawing/2014/main" id="{518920F5-8B35-409B-9042-BA3C922B02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9E8C2A-48A7-4D86-A8A6-4A521B5270AA}"/>
              </a:ext>
            </a:extLst>
          </p:cNvPr>
          <p:cNvSpPr>
            <a:spLocks noGrp="1"/>
          </p:cNvSpPr>
          <p:nvPr>
            <p:ph type="sldNum" sz="quarter" idx="12"/>
          </p:nvPr>
        </p:nvSpPr>
        <p:spPr/>
        <p:txBody>
          <a:bodyPr/>
          <a:lstStyle/>
          <a:p>
            <a:fld id="{92771FE3-67C4-4723-A591-1B4C301CEDAD}" type="slidenum">
              <a:rPr lang="en-GB" smtClean="0"/>
              <a:t>‹#›</a:t>
            </a:fld>
            <a:endParaRPr lang="en-GB"/>
          </a:p>
        </p:txBody>
      </p:sp>
    </p:spTree>
    <p:extLst>
      <p:ext uri="{BB962C8B-B14F-4D97-AF65-F5344CB8AC3E}">
        <p14:creationId xmlns:p14="http://schemas.microsoft.com/office/powerpoint/2010/main" val="17992822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0795A74-3C50-4736-867E-F8E4D6A6F24D}" type="datetimeFigureOut">
              <a:rPr lang="en-US" smtClean="0"/>
              <a:pPr/>
              <a:t>12/4/2023</a:t>
            </a:fld>
            <a:endParaRPr lang="en-US"/>
          </a:p>
        </p:txBody>
      </p:sp>
      <p:sp>
        <p:nvSpPr>
          <p:cNvPr id="6" name="Footer Placeholder 5"/>
          <p:cNvSpPr>
            <a:spLocks noGrp="1"/>
          </p:cNvSpPr>
          <p:nvPr>
            <p:ph type="ftr" sz="quarter" idx="11"/>
          </p:nvPr>
        </p:nvSpPr>
        <p:spPr>
          <a:xfrm>
            <a:off x="1219200" y="6172200"/>
            <a:ext cx="5181600" cy="457200"/>
          </a:xfrm>
        </p:spPr>
        <p:txBody>
          <a:bodyPr/>
          <a:lstStyle/>
          <a:p>
            <a:endParaRPr lang="en-US"/>
          </a:p>
        </p:txBody>
      </p:sp>
      <p:sp>
        <p:nvSpPr>
          <p:cNvPr id="7" name="Slide Number Placeholder 6"/>
          <p:cNvSpPr>
            <a:spLocks noGrp="1"/>
          </p:cNvSpPr>
          <p:nvPr>
            <p:ph type="sldNum" sz="quarter" idx="12"/>
          </p:nvPr>
        </p:nvSpPr>
        <p:spPr>
          <a:xfrm>
            <a:off x="195072" y="6208776"/>
            <a:ext cx="609600" cy="457200"/>
          </a:xfrm>
        </p:spPr>
        <p:txBody>
          <a:bodyPr/>
          <a:lstStyle/>
          <a:p>
            <a:fld id="{A6964E23-2014-4B45-BB3C-6968CF379C4F}" type="slidenum">
              <a:rPr lang="en-US" smtClean="0"/>
              <a:pPr/>
              <a:t>‹#›</a:t>
            </a:fld>
            <a:endParaRPr lang="en-US"/>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Rectangle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1104298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0795A74-3C50-4736-867E-F8E4D6A6F24D}" type="datetimeFigureOut">
              <a:rPr lang="en-US" smtClean="0"/>
              <a:pPr/>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64E23-2014-4B45-BB3C-6968CF379C4F}" type="slidenum">
              <a:rPr lang="en-US" smtClean="0"/>
              <a:pPr/>
              <a:t>‹#›</a:t>
            </a:fld>
            <a:endParaRPr lang="en-US"/>
          </a:p>
        </p:txBody>
      </p:sp>
    </p:spTree>
    <p:extLst>
      <p:ext uri="{BB962C8B-B14F-4D97-AF65-F5344CB8AC3E}">
        <p14:creationId xmlns:p14="http://schemas.microsoft.com/office/powerpoint/2010/main" val="7735195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19200" y="274641"/>
            <a:ext cx="7416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0795A74-3C50-4736-867E-F8E4D6A6F24D}" type="datetimeFigureOut">
              <a:rPr lang="en-US" smtClean="0"/>
              <a:pPr/>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64E23-2014-4B45-BB3C-6968CF379C4F}" type="slidenum">
              <a:rPr lang="en-US" smtClean="0"/>
              <a:pPr/>
              <a:t>‹#›</a:t>
            </a:fld>
            <a:endParaRPr lang="en-US"/>
          </a:p>
        </p:txBody>
      </p:sp>
    </p:spTree>
    <p:extLst>
      <p:ext uri="{BB962C8B-B14F-4D97-AF65-F5344CB8AC3E}">
        <p14:creationId xmlns:p14="http://schemas.microsoft.com/office/powerpoint/2010/main" val="1835057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9CA-79E8-4424-A93F-0FE93D95EF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F688F5D-3AFA-47EC-A449-0829DA5340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9ED5AE-B9EF-472A-81B0-6E3F9A92E52A}"/>
              </a:ext>
            </a:extLst>
          </p:cNvPr>
          <p:cNvSpPr>
            <a:spLocks noGrp="1"/>
          </p:cNvSpPr>
          <p:nvPr>
            <p:ph type="dt" sz="half" idx="10"/>
          </p:nvPr>
        </p:nvSpPr>
        <p:spPr/>
        <p:txBody>
          <a:bodyPr/>
          <a:lstStyle/>
          <a:p>
            <a:fld id="{5C43FF53-A5AD-4BFC-88E7-E90901CEB4B7}" type="datetimeFigureOut">
              <a:rPr lang="en-GB" smtClean="0"/>
              <a:t>04/12/2023</a:t>
            </a:fld>
            <a:endParaRPr lang="en-GB"/>
          </a:p>
        </p:txBody>
      </p:sp>
      <p:sp>
        <p:nvSpPr>
          <p:cNvPr id="5" name="Footer Placeholder 4">
            <a:extLst>
              <a:ext uri="{FF2B5EF4-FFF2-40B4-BE49-F238E27FC236}">
                <a16:creationId xmlns:a16="http://schemas.microsoft.com/office/drawing/2014/main" id="{BF003E83-FC88-4320-A026-844A6BA9D5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79658E-4948-4102-8B4C-7F5C27A9D7FB}"/>
              </a:ext>
            </a:extLst>
          </p:cNvPr>
          <p:cNvSpPr>
            <a:spLocks noGrp="1"/>
          </p:cNvSpPr>
          <p:nvPr>
            <p:ph type="sldNum" sz="quarter" idx="12"/>
          </p:nvPr>
        </p:nvSpPr>
        <p:spPr/>
        <p:txBody>
          <a:bodyPr/>
          <a:lstStyle/>
          <a:p>
            <a:fld id="{92771FE3-67C4-4723-A591-1B4C301CEDAD}" type="slidenum">
              <a:rPr lang="en-GB" smtClean="0"/>
              <a:t>‹#›</a:t>
            </a:fld>
            <a:endParaRPr lang="en-GB"/>
          </a:p>
        </p:txBody>
      </p:sp>
    </p:spTree>
    <p:extLst>
      <p:ext uri="{BB962C8B-B14F-4D97-AF65-F5344CB8AC3E}">
        <p14:creationId xmlns:p14="http://schemas.microsoft.com/office/powerpoint/2010/main" val="391644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328D5-EFE5-4344-A1AA-A784584610B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2D43773-C11D-4128-A056-764046D5BB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A3001F-2AE8-4A62-894C-1609DAF94C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D66815-84AA-4C4F-80FE-43799996A82E}"/>
              </a:ext>
            </a:extLst>
          </p:cNvPr>
          <p:cNvSpPr>
            <a:spLocks noGrp="1"/>
          </p:cNvSpPr>
          <p:nvPr>
            <p:ph type="dt" sz="half" idx="10"/>
          </p:nvPr>
        </p:nvSpPr>
        <p:spPr/>
        <p:txBody>
          <a:bodyPr/>
          <a:lstStyle/>
          <a:p>
            <a:fld id="{5C43FF53-A5AD-4BFC-88E7-E90901CEB4B7}" type="datetimeFigureOut">
              <a:rPr lang="en-GB" smtClean="0"/>
              <a:t>04/12/2023</a:t>
            </a:fld>
            <a:endParaRPr lang="en-GB"/>
          </a:p>
        </p:txBody>
      </p:sp>
      <p:sp>
        <p:nvSpPr>
          <p:cNvPr id="6" name="Footer Placeholder 5">
            <a:extLst>
              <a:ext uri="{FF2B5EF4-FFF2-40B4-BE49-F238E27FC236}">
                <a16:creationId xmlns:a16="http://schemas.microsoft.com/office/drawing/2014/main" id="{42A7A887-C15B-4BC0-9762-79E6B9DE5F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7F85CB-E8D9-49B6-9B41-D97589B37DBD}"/>
              </a:ext>
            </a:extLst>
          </p:cNvPr>
          <p:cNvSpPr>
            <a:spLocks noGrp="1"/>
          </p:cNvSpPr>
          <p:nvPr>
            <p:ph type="sldNum" sz="quarter" idx="12"/>
          </p:nvPr>
        </p:nvSpPr>
        <p:spPr/>
        <p:txBody>
          <a:bodyPr/>
          <a:lstStyle/>
          <a:p>
            <a:fld id="{92771FE3-67C4-4723-A591-1B4C301CEDAD}" type="slidenum">
              <a:rPr lang="en-GB" smtClean="0"/>
              <a:t>‹#›</a:t>
            </a:fld>
            <a:endParaRPr lang="en-GB"/>
          </a:p>
        </p:txBody>
      </p:sp>
    </p:spTree>
    <p:extLst>
      <p:ext uri="{BB962C8B-B14F-4D97-AF65-F5344CB8AC3E}">
        <p14:creationId xmlns:p14="http://schemas.microsoft.com/office/powerpoint/2010/main" val="574045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43960-E628-4EA9-939A-74D991FF958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C911FB2-A73A-4035-9FA9-C2A2B71309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A1EB6B-9CF6-4D96-887D-0BDCA3F06A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B0FD178-207A-47F5-B2D5-9CCE67D228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8301B1-CFCE-4FEC-8DCD-415CBE6BA5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AA4533D-9024-485C-B9D1-EA6C9FB2508B}"/>
              </a:ext>
            </a:extLst>
          </p:cNvPr>
          <p:cNvSpPr>
            <a:spLocks noGrp="1"/>
          </p:cNvSpPr>
          <p:nvPr>
            <p:ph type="dt" sz="half" idx="10"/>
          </p:nvPr>
        </p:nvSpPr>
        <p:spPr/>
        <p:txBody>
          <a:bodyPr/>
          <a:lstStyle/>
          <a:p>
            <a:fld id="{5C43FF53-A5AD-4BFC-88E7-E90901CEB4B7}" type="datetimeFigureOut">
              <a:rPr lang="en-GB" smtClean="0"/>
              <a:t>04/12/2023</a:t>
            </a:fld>
            <a:endParaRPr lang="en-GB"/>
          </a:p>
        </p:txBody>
      </p:sp>
      <p:sp>
        <p:nvSpPr>
          <p:cNvPr id="8" name="Footer Placeholder 7">
            <a:extLst>
              <a:ext uri="{FF2B5EF4-FFF2-40B4-BE49-F238E27FC236}">
                <a16:creationId xmlns:a16="http://schemas.microsoft.com/office/drawing/2014/main" id="{D2B02CB8-75B8-419A-B8D0-361669EC69A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5449128-9063-469F-AB3F-52FA45118B53}"/>
              </a:ext>
            </a:extLst>
          </p:cNvPr>
          <p:cNvSpPr>
            <a:spLocks noGrp="1"/>
          </p:cNvSpPr>
          <p:nvPr>
            <p:ph type="sldNum" sz="quarter" idx="12"/>
          </p:nvPr>
        </p:nvSpPr>
        <p:spPr/>
        <p:txBody>
          <a:bodyPr/>
          <a:lstStyle/>
          <a:p>
            <a:fld id="{92771FE3-67C4-4723-A591-1B4C301CEDAD}" type="slidenum">
              <a:rPr lang="en-GB" smtClean="0"/>
              <a:t>‹#›</a:t>
            </a:fld>
            <a:endParaRPr lang="en-GB"/>
          </a:p>
        </p:txBody>
      </p:sp>
    </p:spTree>
    <p:extLst>
      <p:ext uri="{BB962C8B-B14F-4D97-AF65-F5344CB8AC3E}">
        <p14:creationId xmlns:p14="http://schemas.microsoft.com/office/powerpoint/2010/main" val="426086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34FC0-43E2-46A3-AD9B-B6B9E9F717B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095D351-06ED-414F-8D5F-14739A1EB429}"/>
              </a:ext>
            </a:extLst>
          </p:cNvPr>
          <p:cNvSpPr>
            <a:spLocks noGrp="1"/>
          </p:cNvSpPr>
          <p:nvPr>
            <p:ph type="dt" sz="half" idx="10"/>
          </p:nvPr>
        </p:nvSpPr>
        <p:spPr/>
        <p:txBody>
          <a:bodyPr/>
          <a:lstStyle/>
          <a:p>
            <a:fld id="{5C43FF53-A5AD-4BFC-88E7-E90901CEB4B7}" type="datetimeFigureOut">
              <a:rPr lang="en-GB" smtClean="0"/>
              <a:t>04/12/2023</a:t>
            </a:fld>
            <a:endParaRPr lang="en-GB"/>
          </a:p>
        </p:txBody>
      </p:sp>
      <p:sp>
        <p:nvSpPr>
          <p:cNvPr id="4" name="Footer Placeholder 3">
            <a:extLst>
              <a:ext uri="{FF2B5EF4-FFF2-40B4-BE49-F238E27FC236}">
                <a16:creationId xmlns:a16="http://schemas.microsoft.com/office/drawing/2014/main" id="{3C142145-00DC-4A88-93F0-51D5EE555E6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0B2E1B3-9585-47D3-ACD9-C4D82D096DF0}"/>
              </a:ext>
            </a:extLst>
          </p:cNvPr>
          <p:cNvSpPr>
            <a:spLocks noGrp="1"/>
          </p:cNvSpPr>
          <p:nvPr>
            <p:ph type="sldNum" sz="quarter" idx="12"/>
          </p:nvPr>
        </p:nvSpPr>
        <p:spPr/>
        <p:txBody>
          <a:bodyPr/>
          <a:lstStyle/>
          <a:p>
            <a:fld id="{92771FE3-67C4-4723-A591-1B4C301CEDAD}" type="slidenum">
              <a:rPr lang="en-GB" smtClean="0"/>
              <a:t>‹#›</a:t>
            </a:fld>
            <a:endParaRPr lang="en-GB"/>
          </a:p>
        </p:txBody>
      </p:sp>
    </p:spTree>
    <p:extLst>
      <p:ext uri="{BB962C8B-B14F-4D97-AF65-F5344CB8AC3E}">
        <p14:creationId xmlns:p14="http://schemas.microsoft.com/office/powerpoint/2010/main" val="2164654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8E726E-1AA1-408D-9A04-634F08B5B2A3}"/>
              </a:ext>
            </a:extLst>
          </p:cNvPr>
          <p:cNvSpPr>
            <a:spLocks noGrp="1"/>
          </p:cNvSpPr>
          <p:nvPr>
            <p:ph type="dt" sz="half" idx="10"/>
          </p:nvPr>
        </p:nvSpPr>
        <p:spPr/>
        <p:txBody>
          <a:bodyPr/>
          <a:lstStyle/>
          <a:p>
            <a:fld id="{5C43FF53-A5AD-4BFC-88E7-E90901CEB4B7}" type="datetimeFigureOut">
              <a:rPr lang="en-GB" smtClean="0"/>
              <a:t>04/12/2023</a:t>
            </a:fld>
            <a:endParaRPr lang="en-GB"/>
          </a:p>
        </p:txBody>
      </p:sp>
      <p:sp>
        <p:nvSpPr>
          <p:cNvPr id="3" name="Footer Placeholder 2">
            <a:extLst>
              <a:ext uri="{FF2B5EF4-FFF2-40B4-BE49-F238E27FC236}">
                <a16:creationId xmlns:a16="http://schemas.microsoft.com/office/drawing/2014/main" id="{CE509AEB-78EF-4260-929D-3FEBE29DEF7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5BE196B-2939-4F83-8F5B-B12E5B319C12}"/>
              </a:ext>
            </a:extLst>
          </p:cNvPr>
          <p:cNvSpPr>
            <a:spLocks noGrp="1"/>
          </p:cNvSpPr>
          <p:nvPr>
            <p:ph type="sldNum" sz="quarter" idx="12"/>
          </p:nvPr>
        </p:nvSpPr>
        <p:spPr/>
        <p:txBody>
          <a:bodyPr/>
          <a:lstStyle/>
          <a:p>
            <a:fld id="{92771FE3-67C4-4723-A591-1B4C301CEDAD}" type="slidenum">
              <a:rPr lang="en-GB" smtClean="0"/>
              <a:t>‹#›</a:t>
            </a:fld>
            <a:endParaRPr lang="en-GB"/>
          </a:p>
        </p:txBody>
      </p:sp>
    </p:spTree>
    <p:extLst>
      <p:ext uri="{BB962C8B-B14F-4D97-AF65-F5344CB8AC3E}">
        <p14:creationId xmlns:p14="http://schemas.microsoft.com/office/powerpoint/2010/main" val="2719430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7E422-D3BA-440F-A66F-803EEAE7FF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68BD59E-3233-419C-9114-A68E3153F9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5B48D06-70F6-4470-BCA0-B2DC6F739F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4F2421-AB04-40EC-98DE-2E4F7F5483D8}"/>
              </a:ext>
            </a:extLst>
          </p:cNvPr>
          <p:cNvSpPr>
            <a:spLocks noGrp="1"/>
          </p:cNvSpPr>
          <p:nvPr>
            <p:ph type="dt" sz="half" idx="10"/>
          </p:nvPr>
        </p:nvSpPr>
        <p:spPr/>
        <p:txBody>
          <a:bodyPr/>
          <a:lstStyle/>
          <a:p>
            <a:fld id="{5C43FF53-A5AD-4BFC-88E7-E90901CEB4B7}" type="datetimeFigureOut">
              <a:rPr lang="en-GB" smtClean="0"/>
              <a:t>04/12/2023</a:t>
            </a:fld>
            <a:endParaRPr lang="en-GB"/>
          </a:p>
        </p:txBody>
      </p:sp>
      <p:sp>
        <p:nvSpPr>
          <p:cNvPr id="6" name="Footer Placeholder 5">
            <a:extLst>
              <a:ext uri="{FF2B5EF4-FFF2-40B4-BE49-F238E27FC236}">
                <a16:creationId xmlns:a16="http://schemas.microsoft.com/office/drawing/2014/main" id="{B7B416AD-17D8-4D26-BE23-01C4A07BA8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5516138-5EEF-4321-B56D-634439764F7C}"/>
              </a:ext>
            </a:extLst>
          </p:cNvPr>
          <p:cNvSpPr>
            <a:spLocks noGrp="1"/>
          </p:cNvSpPr>
          <p:nvPr>
            <p:ph type="sldNum" sz="quarter" idx="12"/>
          </p:nvPr>
        </p:nvSpPr>
        <p:spPr/>
        <p:txBody>
          <a:bodyPr/>
          <a:lstStyle/>
          <a:p>
            <a:fld id="{92771FE3-67C4-4723-A591-1B4C301CEDAD}" type="slidenum">
              <a:rPr lang="en-GB" smtClean="0"/>
              <a:t>‹#›</a:t>
            </a:fld>
            <a:endParaRPr lang="en-GB"/>
          </a:p>
        </p:txBody>
      </p:sp>
    </p:spTree>
    <p:extLst>
      <p:ext uri="{BB962C8B-B14F-4D97-AF65-F5344CB8AC3E}">
        <p14:creationId xmlns:p14="http://schemas.microsoft.com/office/powerpoint/2010/main" val="3748274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15AB1-C54E-4632-86EC-DA4117DA84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FE2EA6F-3C62-4B12-9D1F-455F0DEE97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1D138A-95BA-4C9B-9DA6-49789008D4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9DE6ED-E4A0-4A83-AB0D-99861D6A075B}"/>
              </a:ext>
            </a:extLst>
          </p:cNvPr>
          <p:cNvSpPr>
            <a:spLocks noGrp="1"/>
          </p:cNvSpPr>
          <p:nvPr>
            <p:ph type="dt" sz="half" idx="10"/>
          </p:nvPr>
        </p:nvSpPr>
        <p:spPr/>
        <p:txBody>
          <a:bodyPr/>
          <a:lstStyle/>
          <a:p>
            <a:fld id="{5C43FF53-A5AD-4BFC-88E7-E90901CEB4B7}" type="datetimeFigureOut">
              <a:rPr lang="en-GB" smtClean="0"/>
              <a:t>04/12/2023</a:t>
            </a:fld>
            <a:endParaRPr lang="en-GB"/>
          </a:p>
        </p:txBody>
      </p:sp>
      <p:sp>
        <p:nvSpPr>
          <p:cNvPr id="6" name="Footer Placeholder 5">
            <a:extLst>
              <a:ext uri="{FF2B5EF4-FFF2-40B4-BE49-F238E27FC236}">
                <a16:creationId xmlns:a16="http://schemas.microsoft.com/office/drawing/2014/main" id="{1EA5A9D4-D5D3-4E6A-BB4D-67C151FFAF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F4B3CB-2FAC-47C6-9D4D-54EEBDAB85F4}"/>
              </a:ext>
            </a:extLst>
          </p:cNvPr>
          <p:cNvSpPr>
            <a:spLocks noGrp="1"/>
          </p:cNvSpPr>
          <p:nvPr>
            <p:ph type="sldNum" sz="quarter" idx="12"/>
          </p:nvPr>
        </p:nvSpPr>
        <p:spPr/>
        <p:txBody>
          <a:bodyPr/>
          <a:lstStyle/>
          <a:p>
            <a:fld id="{92771FE3-67C4-4723-A591-1B4C301CEDAD}" type="slidenum">
              <a:rPr lang="en-GB" smtClean="0"/>
              <a:t>‹#›</a:t>
            </a:fld>
            <a:endParaRPr lang="en-GB"/>
          </a:p>
        </p:txBody>
      </p:sp>
    </p:spTree>
    <p:extLst>
      <p:ext uri="{BB962C8B-B14F-4D97-AF65-F5344CB8AC3E}">
        <p14:creationId xmlns:p14="http://schemas.microsoft.com/office/powerpoint/2010/main" val="973359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CDFA2B-D89B-4E55-822D-16CA4C08AE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D139CEF-1EF1-47B5-93FA-9967340E0C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2BB5F4-DD99-4077-8CDE-D4F3144513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43FF53-A5AD-4BFC-88E7-E90901CEB4B7}" type="datetimeFigureOut">
              <a:rPr lang="en-GB" smtClean="0"/>
              <a:t>04/12/2023</a:t>
            </a:fld>
            <a:endParaRPr lang="en-GB"/>
          </a:p>
        </p:txBody>
      </p:sp>
      <p:sp>
        <p:nvSpPr>
          <p:cNvPr id="5" name="Footer Placeholder 4">
            <a:extLst>
              <a:ext uri="{FF2B5EF4-FFF2-40B4-BE49-F238E27FC236}">
                <a16:creationId xmlns:a16="http://schemas.microsoft.com/office/drawing/2014/main" id="{5B405AB5-394D-4B4D-8D65-8B3F730D92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546F9F3-9631-4BDC-91DE-DE92B52D56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771FE3-67C4-4723-A591-1B4C301CEDAD}" type="slidenum">
              <a:rPr lang="en-GB" smtClean="0"/>
              <a:t>‹#›</a:t>
            </a:fld>
            <a:endParaRPr lang="en-GB"/>
          </a:p>
        </p:txBody>
      </p:sp>
    </p:spTree>
    <p:extLst>
      <p:ext uri="{BB962C8B-B14F-4D97-AF65-F5344CB8AC3E}">
        <p14:creationId xmlns:p14="http://schemas.microsoft.com/office/powerpoint/2010/main" val="2321915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10795A74-3C50-4736-867E-F8E4D6A6F24D}" type="datetimeFigureOut">
              <a:rPr lang="en-US" smtClean="0"/>
              <a:pPr/>
              <a:t>12/4/2023</a:t>
            </a:fld>
            <a:endParaRPr lang="en-US"/>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6964E23-2014-4B45-BB3C-6968CF379C4F}" type="slidenum">
              <a:rPr lang="en-US" smtClean="0"/>
              <a:pPr/>
              <a:t>‹#›</a:t>
            </a:fld>
            <a:endParaRPr lang="en-US"/>
          </a:p>
        </p:txBody>
      </p:sp>
    </p:spTree>
    <p:extLst>
      <p:ext uri="{BB962C8B-B14F-4D97-AF65-F5344CB8AC3E}">
        <p14:creationId xmlns:p14="http://schemas.microsoft.com/office/powerpoint/2010/main" val="41807379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0C893-7057-4E00-8376-2F5106D94F58}"/>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FBE16EA8-1274-43D7-9B45-E9D5EF23C2F0}"/>
              </a:ext>
            </a:extLst>
          </p:cNvPr>
          <p:cNvSpPr>
            <a:spLocks noGrp="1"/>
          </p:cNvSpPr>
          <p:nvPr>
            <p:ph type="subTitle" idx="1"/>
          </p:nvPr>
        </p:nvSpPr>
        <p:spPr>
          <a:xfrm>
            <a:off x="1524000" y="4929649"/>
            <a:ext cx="8886738" cy="577882"/>
          </a:xfrm>
        </p:spPr>
        <p:txBody>
          <a:bodyPr>
            <a:normAutofit fontScale="70000" lnSpcReduction="20000"/>
          </a:bodyPr>
          <a:lstStyle/>
          <a:p>
            <a:r>
              <a:rPr lang="mk-MK" sz="3200" b="1" i="1" dirty="0">
                <a:solidFill>
                  <a:schemeClr val="accent5">
                    <a:lumMod val="50000"/>
                  </a:schemeClr>
                </a:solidFill>
              </a:rPr>
              <a:t>Претставување на Прирачникот за родовосензитивно известување </a:t>
            </a:r>
          </a:p>
          <a:p>
            <a:endParaRPr lang="en-GB" sz="1800" b="1" i="1" dirty="0">
              <a:solidFill>
                <a:schemeClr val="accent5">
                  <a:lumMod val="50000"/>
                </a:schemeClr>
              </a:solidFill>
            </a:endParaRPr>
          </a:p>
        </p:txBody>
      </p:sp>
      <p:pic>
        <p:nvPicPr>
          <p:cNvPr id="6" name="Picture 5" descr="A picture containing graphical user interface&#10;&#10;Description automatically generated">
            <a:extLst>
              <a:ext uri="{FF2B5EF4-FFF2-40B4-BE49-F238E27FC236}">
                <a16:creationId xmlns:a16="http://schemas.microsoft.com/office/drawing/2014/main" id="{446F81BB-C455-16BB-34EC-067EE9BCD3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4803120"/>
          </a:xfrm>
          <a:prstGeom prst="rect">
            <a:avLst/>
          </a:prstGeom>
        </p:spPr>
      </p:pic>
      <p:pic>
        <p:nvPicPr>
          <p:cNvPr id="9" name="Picture 8" descr="Logo&#10;&#10;Description automatically generated with medium confidence">
            <a:extLst>
              <a:ext uri="{FF2B5EF4-FFF2-40B4-BE49-F238E27FC236}">
                <a16:creationId xmlns:a16="http://schemas.microsoft.com/office/drawing/2014/main" id="{B85A1BAA-887F-AAF0-2841-A977ED9A6A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3756" y="5888424"/>
            <a:ext cx="5053227" cy="869297"/>
          </a:xfrm>
          <a:prstGeom prst="rect">
            <a:avLst/>
          </a:prstGeom>
        </p:spPr>
      </p:pic>
    </p:spTree>
    <p:extLst>
      <p:ext uri="{BB962C8B-B14F-4D97-AF65-F5344CB8AC3E}">
        <p14:creationId xmlns:p14="http://schemas.microsoft.com/office/powerpoint/2010/main" val="4141138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D3759-0566-4033-B050-242485699845}"/>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6D09114A-2920-4B9F-9FAC-F8AA39489D98}"/>
              </a:ext>
            </a:extLst>
          </p:cNvPr>
          <p:cNvSpPr>
            <a:spLocks noGrp="1"/>
          </p:cNvSpPr>
          <p:nvPr>
            <p:ph idx="1"/>
          </p:nvPr>
        </p:nvSpPr>
        <p:spPr>
          <a:xfrm>
            <a:off x="995569" y="1957463"/>
            <a:ext cx="10200861" cy="4363825"/>
          </a:xfrm>
        </p:spPr>
        <p:txBody>
          <a:bodyPr>
            <a:normAutofit/>
          </a:bodyPr>
          <a:lstStyle/>
          <a:p>
            <a:pPr marL="0" indent="0" algn="ctr">
              <a:buNone/>
            </a:pPr>
            <a:r>
              <a:rPr lang="mk-MK"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Родот и медиумите – препораки и техники на известување</a:t>
            </a:r>
          </a:p>
          <a:p>
            <a:pPr marL="0" indent="0" algn="ctr">
              <a:buNone/>
            </a:pPr>
            <a:endParaRPr lang="mk-MK" b="1" dirty="0">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74320" lvl="0" indent="-274320">
              <a:lnSpc>
                <a:spcPct val="100000"/>
              </a:lnSpc>
              <a:spcBef>
                <a:spcPts val="580"/>
              </a:spcBef>
              <a:buClr>
                <a:srgbClr val="D34817"/>
              </a:buClr>
              <a:buSzPct val="85000"/>
              <a:buFont typeface="Wingdings 2"/>
              <a:buChar char=""/>
            </a:pPr>
            <a:r>
              <a:rPr lang="mk-MK" sz="2600" dirty="0">
                <a:solidFill>
                  <a:prstClr val="black"/>
                </a:solidFill>
                <a:latin typeface="Arial" panose="020B0604020202020204" pitchFamily="34" charset="0"/>
                <a:cs typeface="Arial" panose="020B0604020202020204" pitchFamily="34" charset="0"/>
              </a:rPr>
              <a:t>Активно </a:t>
            </a:r>
            <a:r>
              <a:rPr lang="mk-MK" sz="2600" b="1" u="sng" dirty="0">
                <a:solidFill>
                  <a:prstClr val="black"/>
                </a:solidFill>
                <a:latin typeface="Arial" panose="020B0604020202020204" pitchFamily="34" charset="0"/>
                <a:cs typeface="Arial" panose="020B0604020202020204" pitchFamily="34" charset="0"/>
              </a:rPr>
              <a:t>вклучување на медиумите во превенцијата на насилството врз жените</a:t>
            </a:r>
            <a:r>
              <a:rPr lang="mk-MK" sz="2600" dirty="0">
                <a:solidFill>
                  <a:prstClr val="black"/>
                </a:solidFill>
                <a:latin typeface="Arial" panose="020B0604020202020204" pitchFamily="34" charset="0"/>
                <a:cs typeface="Arial" panose="020B0604020202020204" pitchFamily="34" charset="0"/>
              </a:rPr>
              <a:t>, а и да се размислува околу ефектите од она што го објавуваат кога е во прашање овој вид насилство. </a:t>
            </a:r>
          </a:p>
          <a:p>
            <a:pPr marL="0" lvl="0" indent="0">
              <a:lnSpc>
                <a:spcPct val="100000"/>
              </a:lnSpc>
              <a:spcBef>
                <a:spcPts val="580"/>
              </a:spcBef>
              <a:buClr>
                <a:srgbClr val="D34817"/>
              </a:buClr>
              <a:buSzPct val="85000"/>
              <a:buNone/>
            </a:pPr>
            <a:endParaRPr lang="mk-MK" sz="2600" dirty="0">
              <a:solidFill>
                <a:prstClr val="black"/>
              </a:solidFill>
              <a:latin typeface="Arial" panose="020B0604020202020204" pitchFamily="34" charset="0"/>
              <a:cs typeface="Arial" panose="020B0604020202020204" pitchFamily="34" charset="0"/>
            </a:endParaRPr>
          </a:p>
          <a:p>
            <a:pPr marL="274320" lvl="0" indent="-274320">
              <a:lnSpc>
                <a:spcPct val="100000"/>
              </a:lnSpc>
              <a:spcBef>
                <a:spcPts val="580"/>
              </a:spcBef>
              <a:buClr>
                <a:srgbClr val="D34817"/>
              </a:buClr>
              <a:buSzPct val="85000"/>
              <a:buFont typeface="Wingdings 2"/>
              <a:buChar char=""/>
            </a:pPr>
            <a:r>
              <a:rPr lang="mk-MK" sz="2600" b="1" u="sng"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Да се „предизвикуваат“ стереотипите</a:t>
            </a:r>
            <a:r>
              <a:rPr lang="en-US" sz="26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0" indent="0" algn="ctr">
              <a:buNone/>
            </a:pPr>
            <a:endParaRPr lang="en-GB" dirty="0">
              <a:solidFill>
                <a:schemeClr val="accent5">
                  <a:lumMod val="50000"/>
                </a:schemeClr>
              </a:solidFill>
            </a:endParaRPr>
          </a:p>
        </p:txBody>
      </p:sp>
      <p:pic>
        <p:nvPicPr>
          <p:cNvPr id="6" name="Picture 5" descr="A picture containing text&#10;&#10;Description automatically generated">
            <a:extLst>
              <a:ext uri="{FF2B5EF4-FFF2-40B4-BE49-F238E27FC236}">
                <a16:creationId xmlns:a16="http://schemas.microsoft.com/office/drawing/2014/main" id="{D7325CAE-5390-45DF-D5C2-F9FC2F19B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848958"/>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7D8143DF-99A5-C8F7-1C81-62775A5B3C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622" y="5999257"/>
            <a:ext cx="5738807" cy="987236"/>
          </a:xfrm>
          <a:prstGeom prst="rect">
            <a:avLst/>
          </a:prstGeom>
        </p:spPr>
      </p:pic>
    </p:spTree>
    <p:extLst>
      <p:ext uri="{BB962C8B-B14F-4D97-AF65-F5344CB8AC3E}">
        <p14:creationId xmlns:p14="http://schemas.microsoft.com/office/powerpoint/2010/main" val="3818889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D3759-0566-4033-B050-242485699845}"/>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6D09114A-2920-4B9F-9FAC-F8AA39489D98}"/>
              </a:ext>
            </a:extLst>
          </p:cNvPr>
          <p:cNvSpPr>
            <a:spLocks noGrp="1"/>
          </p:cNvSpPr>
          <p:nvPr>
            <p:ph idx="1"/>
          </p:nvPr>
        </p:nvSpPr>
        <p:spPr>
          <a:xfrm>
            <a:off x="995569" y="1957463"/>
            <a:ext cx="10200861" cy="4363825"/>
          </a:xfrm>
        </p:spPr>
        <p:txBody>
          <a:bodyPr>
            <a:normAutofit/>
          </a:bodyPr>
          <a:lstStyle/>
          <a:p>
            <a:pPr marL="0" indent="0" algn="ctr">
              <a:buNone/>
            </a:pPr>
            <a:r>
              <a:rPr lang="mk-MK"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Родот и медиумите – препораки и техники на известување</a:t>
            </a:r>
          </a:p>
          <a:p>
            <a:pPr marL="0" indent="0" algn="ctr">
              <a:buNone/>
            </a:pPr>
            <a:endParaRPr lang="mk-MK" b="1" dirty="0">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74320" lvl="0" indent="-274320">
              <a:lnSpc>
                <a:spcPct val="100000"/>
              </a:lnSpc>
              <a:spcBef>
                <a:spcPts val="580"/>
              </a:spcBef>
              <a:buClr>
                <a:srgbClr val="D34817"/>
              </a:buClr>
              <a:buSzPct val="85000"/>
              <a:buFont typeface="Wingdings 2"/>
              <a:buChar char=""/>
            </a:pPr>
            <a:r>
              <a:rPr lang="mk-MK" sz="2600" b="1" dirty="0">
                <a:solidFill>
                  <a:prstClr val="black"/>
                </a:solidFill>
                <a:latin typeface="Arial" panose="020B0604020202020204" pitchFamily="34" charset="0"/>
                <a:cs typeface="Arial" panose="020B0604020202020204" pitchFamily="34" charset="0"/>
              </a:rPr>
              <a:t>Жените да се претставуваат како „некои коишто надминале некој проблем“, наместо како жртви жртва</a:t>
            </a:r>
            <a:r>
              <a:rPr lang="mk-MK" sz="2600" dirty="0">
                <a:solidFill>
                  <a:prstClr val="black"/>
                </a:solidFill>
                <a:latin typeface="Arial" panose="020B0604020202020204" pitchFamily="34" charset="0"/>
                <a:cs typeface="Arial" panose="020B0604020202020204" pitchFamily="34" charset="0"/>
              </a:rPr>
              <a:t>; и како активни наместо пасивни.  </a:t>
            </a:r>
            <a:endParaRPr lang="en-US" sz="2600"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580"/>
              </a:spcBef>
              <a:buClr>
                <a:srgbClr val="D34817"/>
              </a:buClr>
              <a:buSzPct val="85000"/>
              <a:buNone/>
            </a:pPr>
            <a:endParaRPr lang="mk-MK" sz="2600" dirty="0">
              <a:solidFill>
                <a:prstClr val="black"/>
              </a:solidFill>
              <a:latin typeface="Arial" panose="020B0604020202020204" pitchFamily="34" charset="0"/>
              <a:cs typeface="Arial" panose="020B0604020202020204" pitchFamily="34" charset="0"/>
            </a:endParaRPr>
          </a:p>
          <a:p>
            <a:pPr marL="274320" lvl="0" indent="-274320">
              <a:lnSpc>
                <a:spcPct val="100000"/>
              </a:lnSpc>
              <a:spcBef>
                <a:spcPts val="580"/>
              </a:spcBef>
              <a:buClr>
                <a:srgbClr val="D34817"/>
              </a:buClr>
              <a:buSzPct val="85000"/>
              <a:buFont typeface="Wingdings 2"/>
              <a:buChar char=""/>
            </a:pPr>
            <a:r>
              <a:rPr lang="mk-MK" sz="2600" b="1" dirty="0">
                <a:solidFill>
                  <a:prstClr val="black"/>
                </a:solidFill>
                <a:latin typeface="Arial" panose="020B0604020202020204" pitchFamily="34" charset="0"/>
                <a:cs typeface="Arial" panose="020B0604020202020204" pitchFamily="34" charset="0"/>
              </a:rPr>
              <a:t>Да се користи физички опис само ако е релевантен за сторијата </a:t>
            </a:r>
            <a:r>
              <a:rPr lang="mk-MK" sz="2600" dirty="0">
                <a:solidFill>
                  <a:prstClr val="black"/>
                </a:solidFill>
                <a:latin typeface="Arial" panose="020B0604020202020204" pitchFamily="34" charset="0"/>
                <a:cs typeface="Arial" panose="020B0604020202020204" pitchFamily="34" charset="0"/>
              </a:rPr>
              <a:t>(ова се однесува поеднакво за жените и мажите). </a:t>
            </a:r>
            <a:endParaRPr lang="en-US" sz="2600" dirty="0">
              <a:solidFill>
                <a:prstClr val="black"/>
              </a:solidFill>
              <a:latin typeface="Arial" panose="020B0604020202020204" pitchFamily="34" charset="0"/>
              <a:cs typeface="Arial" panose="020B0604020202020204" pitchFamily="34" charset="0"/>
            </a:endParaRPr>
          </a:p>
          <a:p>
            <a:pPr marL="0" indent="0" algn="ctr">
              <a:buNone/>
            </a:pPr>
            <a:endParaRPr lang="en-GB" dirty="0">
              <a:solidFill>
                <a:schemeClr val="accent5">
                  <a:lumMod val="50000"/>
                </a:schemeClr>
              </a:solidFill>
            </a:endParaRPr>
          </a:p>
        </p:txBody>
      </p:sp>
      <p:pic>
        <p:nvPicPr>
          <p:cNvPr id="6" name="Picture 5" descr="A picture containing text&#10;&#10;Description automatically generated">
            <a:extLst>
              <a:ext uri="{FF2B5EF4-FFF2-40B4-BE49-F238E27FC236}">
                <a16:creationId xmlns:a16="http://schemas.microsoft.com/office/drawing/2014/main" id="{D7325CAE-5390-45DF-D5C2-F9FC2F19B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848958"/>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7D8143DF-99A5-C8F7-1C81-62775A5B3C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622" y="5999257"/>
            <a:ext cx="5738807" cy="987236"/>
          </a:xfrm>
          <a:prstGeom prst="rect">
            <a:avLst/>
          </a:prstGeom>
        </p:spPr>
      </p:pic>
    </p:spTree>
    <p:extLst>
      <p:ext uri="{BB962C8B-B14F-4D97-AF65-F5344CB8AC3E}">
        <p14:creationId xmlns:p14="http://schemas.microsoft.com/office/powerpoint/2010/main" val="393613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D3759-0566-4033-B050-242485699845}"/>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6D09114A-2920-4B9F-9FAC-F8AA39489D98}"/>
              </a:ext>
            </a:extLst>
          </p:cNvPr>
          <p:cNvSpPr>
            <a:spLocks noGrp="1"/>
          </p:cNvSpPr>
          <p:nvPr>
            <p:ph idx="1"/>
          </p:nvPr>
        </p:nvSpPr>
        <p:spPr>
          <a:xfrm>
            <a:off x="995569" y="1957463"/>
            <a:ext cx="10200861" cy="4363825"/>
          </a:xfrm>
        </p:spPr>
        <p:txBody>
          <a:bodyPr>
            <a:normAutofit fontScale="92500" lnSpcReduction="10000"/>
          </a:bodyPr>
          <a:lstStyle/>
          <a:p>
            <a:pPr marL="0" indent="0" algn="ctr">
              <a:buNone/>
            </a:pPr>
            <a:r>
              <a:rPr lang="mk-MK"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Родот и медиумите – препораки и техники на известување</a:t>
            </a:r>
          </a:p>
          <a:p>
            <a:pPr marL="0" indent="0" algn="ctr">
              <a:buNone/>
            </a:pPr>
            <a:endParaRPr lang="mk-MK" b="1" dirty="0">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74320" lvl="0" indent="-274320">
              <a:lnSpc>
                <a:spcPct val="100000"/>
              </a:lnSpc>
              <a:spcBef>
                <a:spcPts val="580"/>
              </a:spcBef>
              <a:buClr>
                <a:srgbClr val="D34817"/>
              </a:buClr>
              <a:buSzPct val="85000"/>
              <a:buFont typeface="Wingdings 2"/>
              <a:buChar char=""/>
            </a:pPr>
            <a:r>
              <a:rPr lang="mk-MK" sz="2600" b="1" dirty="0">
                <a:solidFill>
                  <a:prstClr val="black"/>
                </a:solidFill>
                <a:latin typeface="Arial" panose="020B0604020202020204" pitchFamily="34" charset="0"/>
                <a:cs typeface="Arial" panose="020B0604020202020204" pitchFamily="34" charset="0"/>
              </a:rPr>
              <a:t>Да се избегнуваат слики со кошто се нагласуваат физичките аспекти во претставувањето на родот</a:t>
            </a:r>
            <a:r>
              <a:rPr lang="mk-MK" sz="2600" dirty="0">
                <a:solidFill>
                  <a:prstClr val="black"/>
                </a:solidFill>
                <a:latin typeface="Arial" panose="020B0604020202020204" pitchFamily="34" charset="0"/>
                <a:cs typeface="Arial" panose="020B0604020202020204" pitchFamily="34" charset="0"/>
              </a:rPr>
              <a:t>. </a:t>
            </a:r>
          </a:p>
          <a:p>
            <a:pPr marL="274320" lvl="0" indent="-274320">
              <a:lnSpc>
                <a:spcPct val="100000"/>
              </a:lnSpc>
              <a:spcBef>
                <a:spcPts val="580"/>
              </a:spcBef>
              <a:buClr>
                <a:srgbClr val="D34817"/>
              </a:buClr>
              <a:buSzPct val="85000"/>
              <a:buFont typeface="Wingdings 2"/>
              <a:buChar char=""/>
            </a:pPr>
            <a:r>
              <a:rPr lang="mk-MK" sz="2600" dirty="0">
                <a:solidFill>
                  <a:prstClr val="black"/>
                </a:solidFill>
                <a:latin typeface="Arial" panose="020B0604020202020204" pitchFamily="34" charset="0"/>
                <a:cs typeface="Arial" panose="020B0604020202020204" pitchFamily="34" charset="0"/>
              </a:rPr>
              <a:t>Кога се користи некоја илустрација (фотографија, снимка), да  се размисли дали друга подобро ќе ја долови природата на улогите и одговорностите на мажите и жените. </a:t>
            </a:r>
          </a:p>
          <a:p>
            <a:pPr marL="274320" lvl="0" indent="-274320">
              <a:lnSpc>
                <a:spcPct val="100000"/>
              </a:lnSpc>
              <a:spcBef>
                <a:spcPts val="580"/>
              </a:spcBef>
              <a:buClr>
                <a:srgbClr val="D34817"/>
              </a:buClr>
              <a:buSzPct val="85000"/>
              <a:buFont typeface="Wingdings 2"/>
              <a:buChar char=""/>
            </a:pPr>
            <a:r>
              <a:rPr lang="mk-MK" sz="2600" dirty="0">
                <a:solidFill>
                  <a:prstClr val="black"/>
                </a:solidFill>
                <a:latin typeface="Arial" panose="020B0604020202020204" pitchFamily="34" charset="0"/>
                <a:cs typeface="Arial" panose="020B0604020202020204" pitchFamily="34" charset="0"/>
              </a:rPr>
              <a:t>Да се избегнуваат фотографии со кои што се деградира дигнитетот на жените.</a:t>
            </a:r>
            <a:endParaRPr lang="en-US" sz="2600" dirty="0">
              <a:solidFill>
                <a:prstClr val="black"/>
              </a:solidFill>
              <a:latin typeface="Arial" panose="020B0604020202020204" pitchFamily="34" charset="0"/>
              <a:cs typeface="Arial" panose="020B0604020202020204" pitchFamily="34" charset="0"/>
            </a:endParaRPr>
          </a:p>
          <a:p>
            <a:pPr marL="274320" lvl="0" indent="-274320">
              <a:lnSpc>
                <a:spcPct val="100000"/>
              </a:lnSpc>
              <a:spcBef>
                <a:spcPts val="580"/>
              </a:spcBef>
              <a:buClr>
                <a:srgbClr val="D34817"/>
              </a:buClr>
              <a:buSzPct val="85000"/>
              <a:buFont typeface="Wingdings 2"/>
              <a:buChar char=""/>
            </a:pPr>
            <a:r>
              <a:rPr lang="mk-MK" sz="2600" dirty="0">
                <a:solidFill>
                  <a:prstClr val="black"/>
                </a:solidFill>
                <a:latin typeface="Arial" panose="020B0604020202020204" pitchFamily="34" charset="0"/>
                <a:cs typeface="Arial" panose="020B0604020202020204" pitchFamily="34" charset="0"/>
              </a:rPr>
              <a:t>Да не се користат фотографии со коишто експлицитно се прикажува насилството.</a:t>
            </a:r>
            <a:endParaRPr lang="en-US" sz="2600" dirty="0">
              <a:solidFill>
                <a:prstClr val="black"/>
              </a:solidFill>
              <a:latin typeface="Arial" panose="020B0604020202020204" pitchFamily="34" charset="0"/>
              <a:cs typeface="Arial" panose="020B0604020202020204" pitchFamily="34" charset="0"/>
            </a:endParaRPr>
          </a:p>
          <a:p>
            <a:pPr marL="0" indent="0" algn="ctr">
              <a:buNone/>
            </a:pPr>
            <a:endParaRPr lang="en-GB" dirty="0">
              <a:solidFill>
                <a:schemeClr val="accent5">
                  <a:lumMod val="50000"/>
                </a:schemeClr>
              </a:solidFill>
            </a:endParaRPr>
          </a:p>
        </p:txBody>
      </p:sp>
      <p:pic>
        <p:nvPicPr>
          <p:cNvPr id="6" name="Picture 5" descr="A picture containing text&#10;&#10;Description automatically generated">
            <a:extLst>
              <a:ext uri="{FF2B5EF4-FFF2-40B4-BE49-F238E27FC236}">
                <a16:creationId xmlns:a16="http://schemas.microsoft.com/office/drawing/2014/main" id="{D7325CAE-5390-45DF-D5C2-F9FC2F19B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848958"/>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7D8143DF-99A5-C8F7-1C81-62775A5B3C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622" y="5999257"/>
            <a:ext cx="5738807" cy="987236"/>
          </a:xfrm>
          <a:prstGeom prst="rect">
            <a:avLst/>
          </a:prstGeom>
        </p:spPr>
      </p:pic>
    </p:spTree>
    <p:extLst>
      <p:ext uri="{BB962C8B-B14F-4D97-AF65-F5344CB8AC3E}">
        <p14:creationId xmlns:p14="http://schemas.microsoft.com/office/powerpoint/2010/main" val="3131831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D3759-0566-4033-B050-242485699845}"/>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6D09114A-2920-4B9F-9FAC-F8AA39489D98}"/>
              </a:ext>
            </a:extLst>
          </p:cNvPr>
          <p:cNvSpPr>
            <a:spLocks noGrp="1"/>
          </p:cNvSpPr>
          <p:nvPr>
            <p:ph idx="1"/>
          </p:nvPr>
        </p:nvSpPr>
        <p:spPr>
          <a:xfrm>
            <a:off x="995569" y="1957463"/>
            <a:ext cx="10200861" cy="4363825"/>
          </a:xfrm>
        </p:spPr>
        <p:txBody>
          <a:bodyPr>
            <a:normAutofit/>
          </a:bodyPr>
          <a:lstStyle/>
          <a:p>
            <a:pPr marL="0" indent="0" algn="ctr">
              <a:buNone/>
            </a:pPr>
            <a:r>
              <a:rPr lang="mk-MK" sz="3900" b="1" dirty="0">
                <a:solidFill>
                  <a:prstClr val="black"/>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Кои теми да се обработуваат? </a:t>
            </a:r>
            <a:endParaRPr lang="mk-MK" b="1" dirty="0">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0" indent="0">
              <a:lnSpc>
                <a:spcPct val="100000"/>
              </a:lnSpc>
              <a:spcBef>
                <a:spcPts val="580"/>
              </a:spcBef>
              <a:buClr>
                <a:srgbClr val="D34817"/>
              </a:buClr>
              <a:buSzPct val="85000"/>
              <a:buNone/>
            </a:pPr>
            <a:r>
              <a:rPr lang="mk-MK" sz="2400" b="1" i="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Континуирано следење на работата на институциите </a:t>
            </a:r>
            <a:r>
              <a:rPr lang="mk-MK" sz="2400" dirty="0">
                <a:solidFill>
                  <a:prstClr val="black"/>
                </a:solidFill>
                <a:latin typeface="Arial" panose="020B0604020202020204" pitchFamily="34" charset="0"/>
                <a:cs typeface="Arial" panose="020B0604020202020204" pitchFamily="34" charset="0"/>
              </a:rPr>
              <a:t>што се вклучени во заштита од насилството. </a:t>
            </a:r>
          </a:p>
          <a:p>
            <a:pPr marL="274320" lvl="0" indent="-274320">
              <a:lnSpc>
                <a:spcPct val="100000"/>
              </a:lnSpc>
              <a:spcBef>
                <a:spcPts val="580"/>
              </a:spcBef>
              <a:buClr>
                <a:srgbClr val="D34817"/>
              </a:buClr>
              <a:buSzPct val="85000"/>
              <a:buFont typeface="Wingdings 2"/>
              <a:buChar char=""/>
            </a:pPr>
            <a:r>
              <a:rPr lang="mk-MK" sz="2400" dirty="0">
                <a:solidFill>
                  <a:prstClr val="black"/>
                </a:solidFill>
                <a:latin typeface="Arial" panose="020B0604020202020204" pitchFamily="34" charset="0"/>
                <a:cs typeface="Arial" panose="020B0604020202020204" pitchFamily="34" charset="0"/>
              </a:rPr>
              <a:t>Од кои причини само мал број на случаи завршуваат на суд? Како се обработуваат таквите случаи</a:t>
            </a:r>
            <a:r>
              <a:rPr lang="pl-PL" sz="2400" dirty="0">
                <a:solidFill>
                  <a:prstClr val="black"/>
                </a:solidFill>
                <a:latin typeface="Arial" panose="020B0604020202020204" pitchFamily="34" charset="0"/>
                <a:cs typeface="Arial" panose="020B0604020202020204" pitchFamily="34" charset="0"/>
              </a:rPr>
              <a:t>, </a:t>
            </a:r>
            <a:r>
              <a:rPr lang="mk-MK" sz="2400" dirty="0">
                <a:solidFill>
                  <a:prstClr val="black"/>
                </a:solidFill>
                <a:latin typeface="Arial" panose="020B0604020202020204" pitchFamily="34" charset="0"/>
                <a:cs typeface="Arial" panose="020B0604020202020204" pitchFamily="34" charset="0"/>
              </a:rPr>
              <a:t>каква е судската пракса</a:t>
            </a:r>
            <a:r>
              <a:rPr lang="pl-PL" sz="2400" dirty="0">
                <a:solidFill>
                  <a:prstClr val="black"/>
                </a:solidFill>
                <a:latin typeface="Arial" panose="020B0604020202020204" pitchFamily="34" charset="0"/>
                <a:cs typeface="Arial" panose="020B0604020202020204" pitchFamily="34" charset="0"/>
              </a:rPr>
              <a:t>?</a:t>
            </a:r>
          </a:p>
          <a:p>
            <a:pPr marL="274320" lvl="0" indent="-274320">
              <a:lnSpc>
                <a:spcPct val="100000"/>
              </a:lnSpc>
              <a:spcBef>
                <a:spcPts val="580"/>
              </a:spcBef>
              <a:buClr>
                <a:srgbClr val="D34817"/>
              </a:buClr>
              <a:buSzPct val="85000"/>
              <a:buFont typeface="Wingdings 2"/>
              <a:buChar char=""/>
            </a:pPr>
            <a:r>
              <a:rPr lang="mk-MK" sz="2400" dirty="0">
                <a:solidFill>
                  <a:prstClr val="black"/>
                </a:solidFill>
                <a:latin typeface="Arial" panose="020B0604020202020204" pitchFamily="34" charset="0"/>
                <a:cs typeface="Arial" panose="020B0604020202020204" pitchFamily="34" charset="0"/>
              </a:rPr>
              <a:t>Што прават центрите за социјална работа, колку им помагаат на жените</a:t>
            </a:r>
            <a:r>
              <a:rPr lang="pl-PL" sz="2400" dirty="0">
                <a:solidFill>
                  <a:prstClr val="black"/>
                </a:solidFill>
                <a:latin typeface="Arial" panose="020B0604020202020204" pitchFamily="34" charset="0"/>
                <a:cs typeface="Arial" panose="020B0604020202020204" pitchFamily="34" charset="0"/>
              </a:rPr>
              <a:t>? </a:t>
            </a:r>
            <a:r>
              <a:rPr lang="mk-MK" sz="2400" dirty="0">
                <a:solidFill>
                  <a:prstClr val="black"/>
                </a:solidFill>
                <a:latin typeface="Arial" panose="020B0604020202020204" pitchFamily="34" charset="0"/>
                <a:cs typeface="Arial" panose="020B0604020202020204" pitchFamily="34" charset="0"/>
              </a:rPr>
              <a:t>Во таа смисла, би било добро еден случај на насилство да се следи од почеток до крај на судскиот процес, за да се покаже колку и дали се применуваат мерките за заштита предвидени со законот. </a:t>
            </a:r>
            <a:endParaRPr lang="en-US" sz="2400" dirty="0">
              <a:solidFill>
                <a:prstClr val="black"/>
              </a:solidFill>
              <a:latin typeface="Arial" panose="020B0604020202020204" pitchFamily="34" charset="0"/>
              <a:cs typeface="Arial" panose="020B0604020202020204" pitchFamily="34" charset="0"/>
            </a:endParaRPr>
          </a:p>
          <a:p>
            <a:pPr marL="274320" lvl="0" indent="-274320">
              <a:lnSpc>
                <a:spcPct val="100000"/>
              </a:lnSpc>
              <a:spcBef>
                <a:spcPts val="580"/>
              </a:spcBef>
              <a:buClr>
                <a:srgbClr val="D34817"/>
              </a:buClr>
              <a:buSzPct val="85000"/>
              <a:buFont typeface="Wingdings 2"/>
              <a:buChar char=""/>
            </a:pPr>
            <a:endParaRPr lang="en-GB" dirty="0">
              <a:solidFill>
                <a:schemeClr val="accent5">
                  <a:lumMod val="50000"/>
                </a:schemeClr>
              </a:solidFill>
            </a:endParaRPr>
          </a:p>
        </p:txBody>
      </p:sp>
      <p:pic>
        <p:nvPicPr>
          <p:cNvPr id="6" name="Picture 5" descr="A picture containing text&#10;&#10;Description automatically generated">
            <a:extLst>
              <a:ext uri="{FF2B5EF4-FFF2-40B4-BE49-F238E27FC236}">
                <a16:creationId xmlns:a16="http://schemas.microsoft.com/office/drawing/2014/main" id="{D7325CAE-5390-45DF-D5C2-F9FC2F19B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848958"/>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7D8143DF-99A5-C8F7-1C81-62775A5B3C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622" y="5999257"/>
            <a:ext cx="5738807" cy="987236"/>
          </a:xfrm>
          <a:prstGeom prst="rect">
            <a:avLst/>
          </a:prstGeom>
        </p:spPr>
      </p:pic>
    </p:spTree>
    <p:extLst>
      <p:ext uri="{BB962C8B-B14F-4D97-AF65-F5344CB8AC3E}">
        <p14:creationId xmlns:p14="http://schemas.microsoft.com/office/powerpoint/2010/main" val="3811800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D3759-0566-4033-B050-242485699845}"/>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6D09114A-2920-4B9F-9FAC-F8AA39489D98}"/>
              </a:ext>
            </a:extLst>
          </p:cNvPr>
          <p:cNvSpPr>
            <a:spLocks noGrp="1"/>
          </p:cNvSpPr>
          <p:nvPr>
            <p:ph idx="1"/>
          </p:nvPr>
        </p:nvSpPr>
        <p:spPr>
          <a:xfrm>
            <a:off x="995569" y="1957463"/>
            <a:ext cx="10200861" cy="4363825"/>
          </a:xfrm>
        </p:spPr>
        <p:txBody>
          <a:bodyPr>
            <a:normAutofit lnSpcReduction="10000"/>
          </a:bodyPr>
          <a:lstStyle/>
          <a:p>
            <a:pPr marL="0" indent="0" algn="ctr">
              <a:buNone/>
            </a:pPr>
            <a:r>
              <a:rPr lang="mk-MK" sz="3900" b="1" dirty="0">
                <a:solidFill>
                  <a:prstClr val="black"/>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Кои теми да се обработуваат? </a:t>
            </a:r>
            <a:endParaRPr lang="mk-MK" b="1" dirty="0">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0" indent="0">
              <a:lnSpc>
                <a:spcPct val="100000"/>
              </a:lnSpc>
              <a:spcBef>
                <a:spcPts val="580"/>
              </a:spcBef>
              <a:buClr>
                <a:srgbClr val="D34817"/>
              </a:buClr>
              <a:buSzPct val="85000"/>
              <a:buNone/>
            </a:pPr>
            <a:r>
              <a:rPr lang="mk-MK" sz="2400" b="1" i="1" dirty="0">
                <a:solidFill>
                  <a:prstClr val="black"/>
                </a:solidFill>
                <a:latin typeface="Arial" panose="020B0604020202020204" pitchFamily="34" charset="0"/>
                <a:cs typeface="Arial" panose="020B0604020202020204" pitchFamily="34" charset="0"/>
              </a:rPr>
              <a:t>Економско насилство врз жените. </a:t>
            </a:r>
            <a:endParaRPr lang="en-US" sz="2400" b="1" i="1" dirty="0">
              <a:solidFill>
                <a:prstClr val="black"/>
              </a:solidFill>
              <a:latin typeface="Arial" panose="020B0604020202020204" pitchFamily="34" charset="0"/>
              <a:cs typeface="Arial" panose="020B0604020202020204" pitchFamily="34" charset="0"/>
            </a:endParaRPr>
          </a:p>
          <a:p>
            <a:pPr marL="274320" lvl="0" indent="-274320">
              <a:lnSpc>
                <a:spcPct val="100000"/>
              </a:lnSpc>
              <a:spcBef>
                <a:spcPts val="580"/>
              </a:spcBef>
              <a:buClr>
                <a:srgbClr val="D34817"/>
              </a:buClr>
              <a:buSzPct val="85000"/>
              <a:buFont typeface="Wingdings 2"/>
              <a:buChar char=""/>
            </a:pPr>
            <a:r>
              <a:rPr lang="mk-MK" sz="2400" dirty="0">
                <a:solidFill>
                  <a:prstClr val="black"/>
                </a:solidFill>
                <a:latin typeface="Arial" panose="020B0604020202020204" pitchFamily="34" charset="0"/>
                <a:cs typeface="Arial" panose="020B0604020202020204" pitchFamily="34" charset="0"/>
              </a:rPr>
              <a:t>Неретко, сиромаштијата е еден од факторите којшто придонесува за насилство врз жените</a:t>
            </a:r>
            <a:r>
              <a:rPr lang="pl-PL" sz="2400" dirty="0">
                <a:solidFill>
                  <a:prstClr val="black"/>
                </a:solidFill>
                <a:latin typeface="Arial" panose="020B0604020202020204" pitchFamily="34" charset="0"/>
                <a:cs typeface="Arial" panose="020B0604020202020204" pitchFamily="34" charset="0"/>
              </a:rPr>
              <a:t>.</a:t>
            </a:r>
            <a:endParaRPr lang="mk-MK" sz="2400" dirty="0">
              <a:solidFill>
                <a:prstClr val="black"/>
              </a:solidFill>
              <a:latin typeface="Arial" panose="020B0604020202020204" pitchFamily="34" charset="0"/>
              <a:cs typeface="Arial" panose="020B0604020202020204" pitchFamily="34" charset="0"/>
            </a:endParaRPr>
          </a:p>
          <a:p>
            <a:pPr marL="274320" lvl="0" indent="-274320">
              <a:lnSpc>
                <a:spcPct val="100000"/>
              </a:lnSpc>
              <a:spcBef>
                <a:spcPts val="580"/>
              </a:spcBef>
              <a:buClr>
                <a:srgbClr val="D34817"/>
              </a:buClr>
              <a:buSzPct val="85000"/>
              <a:buFont typeface="Wingdings 2"/>
              <a:buChar char=""/>
            </a:pPr>
            <a:r>
              <a:rPr lang="mk-MK" sz="2400" dirty="0">
                <a:solidFill>
                  <a:prstClr val="black"/>
                </a:solidFill>
                <a:latin typeface="Arial" panose="020B0604020202020204" pitchFamily="34" charset="0"/>
                <a:cs typeface="Arial" panose="020B0604020202020204" pitchFamily="34" charset="0"/>
              </a:rPr>
              <a:t>Колку економијата, навистина, влијае врз степенот на насилство во семејството, дали може да се забележат некакви трендови? Дали економски независните жени поретко се наоѓаат во такви ситуации? </a:t>
            </a:r>
          </a:p>
          <a:p>
            <a:pPr marL="274320" lvl="0" indent="-274320">
              <a:lnSpc>
                <a:spcPct val="100000"/>
              </a:lnSpc>
              <a:spcBef>
                <a:spcPts val="580"/>
              </a:spcBef>
              <a:buClr>
                <a:srgbClr val="D34817"/>
              </a:buClr>
              <a:buSzPct val="85000"/>
              <a:buFont typeface="Wingdings 2"/>
              <a:buChar char=""/>
            </a:pPr>
            <a:r>
              <a:rPr lang="mk-MK" sz="2400" dirty="0">
                <a:solidFill>
                  <a:prstClr val="black"/>
                </a:solidFill>
                <a:latin typeface="Arial" panose="020B0604020202020204" pitchFamily="34" charset="0"/>
                <a:cs typeface="Arial" panose="020B0604020202020204" pitchFamily="34" charset="0"/>
              </a:rPr>
              <a:t>Што претставува економското насилство, како се манифестира? Како жените може да се заштитат од економското насилство, односно дали пропишаните механизми воопшто се применливи во вакви, специфични, околности? </a:t>
            </a:r>
            <a:endParaRPr lang="en-US" sz="2400" dirty="0">
              <a:solidFill>
                <a:prstClr val="black"/>
              </a:solidFill>
              <a:latin typeface="Arial" panose="020B0604020202020204" pitchFamily="34" charset="0"/>
              <a:cs typeface="Arial" panose="020B0604020202020204" pitchFamily="34" charset="0"/>
            </a:endParaRPr>
          </a:p>
          <a:p>
            <a:pPr marL="274320" lvl="0" indent="-274320">
              <a:lnSpc>
                <a:spcPct val="100000"/>
              </a:lnSpc>
              <a:spcBef>
                <a:spcPts val="580"/>
              </a:spcBef>
              <a:buClr>
                <a:srgbClr val="D34817"/>
              </a:buClr>
              <a:buSzPct val="85000"/>
              <a:buFont typeface="Wingdings 2"/>
              <a:buChar char=""/>
            </a:pPr>
            <a:endParaRPr lang="en-GB" dirty="0">
              <a:solidFill>
                <a:schemeClr val="accent5">
                  <a:lumMod val="50000"/>
                </a:schemeClr>
              </a:solidFill>
            </a:endParaRPr>
          </a:p>
        </p:txBody>
      </p:sp>
      <p:pic>
        <p:nvPicPr>
          <p:cNvPr id="6" name="Picture 5" descr="A picture containing text&#10;&#10;Description automatically generated">
            <a:extLst>
              <a:ext uri="{FF2B5EF4-FFF2-40B4-BE49-F238E27FC236}">
                <a16:creationId xmlns:a16="http://schemas.microsoft.com/office/drawing/2014/main" id="{D7325CAE-5390-45DF-D5C2-F9FC2F19B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848958"/>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7D8143DF-99A5-C8F7-1C81-62775A5B3C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622" y="5999257"/>
            <a:ext cx="5738807" cy="987236"/>
          </a:xfrm>
          <a:prstGeom prst="rect">
            <a:avLst/>
          </a:prstGeom>
        </p:spPr>
      </p:pic>
    </p:spTree>
    <p:extLst>
      <p:ext uri="{BB962C8B-B14F-4D97-AF65-F5344CB8AC3E}">
        <p14:creationId xmlns:p14="http://schemas.microsoft.com/office/powerpoint/2010/main" val="4103266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D3759-0566-4033-B050-242485699845}"/>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6D09114A-2920-4B9F-9FAC-F8AA39489D98}"/>
              </a:ext>
            </a:extLst>
          </p:cNvPr>
          <p:cNvSpPr>
            <a:spLocks noGrp="1"/>
          </p:cNvSpPr>
          <p:nvPr>
            <p:ph idx="1"/>
          </p:nvPr>
        </p:nvSpPr>
        <p:spPr>
          <a:xfrm>
            <a:off x="995569" y="1957463"/>
            <a:ext cx="10200861" cy="4363825"/>
          </a:xfrm>
        </p:spPr>
        <p:txBody>
          <a:bodyPr>
            <a:normAutofit/>
          </a:bodyPr>
          <a:lstStyle/>
          <a:p>
            <a:pPr marL="0" indent="0" algn="ctr">
              <a:buNone/>
            </a:pPr>
            <a:r>
              <a:rPr lang="mk-MK" sz="3900" b="1" dirty="0">
                <a:solidFill>
                  <a:prstClr val="black"/>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Кои теми да се обработуваат? </a:t>
            </a:r>
            <a:endParaRPr lang="mk-MK" b="1" dirty="0">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74320" lvl="0" indent="-274320">
              <a:lnSpc>
                <a:spcPct val="100000"/>
              </a:lnSpc>
              <a:spcBef>
                <a:spcPts val="580"/>
              </a:spcBef>
              <a:buClr>
                <a:srgbClr val="D34817"/>
              </a:buClr>
              <a:buSzPct val="85000"/>
              <a:buFont typeface="Wingdings 2"/>
              <a:buChar char=""/>
            </a:pPr>
            <a:r>
              <a:rPr lang="mk-MK" sz="2600" b="1" i="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Сајбер насилството</a:t>
            </a:r>
            <a:r>
              <a:rPr lang="pl-PL" sz="2600" b="1" i="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mk-MK" sz="2600" b="1" i="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е тема којашто неретко се запоставува во медиумското известување</a:t>
            </a:r>
            <a:r>
              <a:rPr lang="pl-PL" sz="2600" dirty="0">
                <a:solidFill>
                  <a:prstClr val="black"/>
                </a:solidFill>
                <a:latin typeface="Arial" panose="020B0604020202020204" pitchFamily="34" charset="0"/>
                <a:cs typeface="Arial" panose="020B0604020202020204" pitchFamily="34" charset="0"/>
              </a:rPr>
              <a:t>, </a:t>
            </a:r>
            <a:r>
              <a:rPr lang="mk-MK" sz="2600" dirty="0">
                <a:solidFill>
                  <a:prstClr val="black"/>
                </a:solidFill>
                <a:latin typeface="Arial" panose="020B0604020202020204" pitchFamily="34" charset="0"/>
                <a:cs typeface="Arial" panose="020B0604020202020204" pitchFamily="34" charset="0"/>
              </a:rPr>
              <a:t>а која што е особено значајна затоа што особено ги погодува младите, од кои некои не знаат како да се заштитат во вакви околности</a:t>
            </a:r>
            <a:r>
              <a:rPr lang="en-US" sz="2600" dirty="0">
                <a:solidFill>
                  <a:prstClr val="black"/>
                </a:solidFill>
                <a:latin typeface="Arial" panose="020B0604020202020204" pitchFamily="34" charset="0"/>
                <a:cs typeface="Arial" panose="020B0604020202020204" pitchFamily="34" charset="0"/>
              </a:rPr>
              <a:t>.</a:t>
            </a:r>
            <a:endParaRPr lang="mk-MK" sz="2600" dirty="0">
              <a:solidFill>
                <a:prstClr val="black"/>
              </a:solidFill>
              <a:latin typeface="Arial" panose="020B0604020202020204" pitchFamily="34" charset="0"/>
              <a:cs typeface="Arial" panose="020B0604020202020204" pitchFamily="34" charset="0"/>
            </a:endParaRPr>
          </a:p>
          <a:p>
            <a:pPr marL="274320" lvl="0" indent="-274320">
              <a:lnSpc>
                <a:spcPct val="100000"/>
              </a:lnSpc>
              <a:spcBef>
                <a:spcPts val="580"/>
              </a:spcBef>
              <a:buClr>
                <a:srgbClr val="D34817"/>
              </a:buClr>
              <a:buSzPct val="85000"/>
              <a:buFont typeface="Wingdings 2"/>
              <a:buChar char=""/>
            </a:pPr>
            <a:r>
              <a:rPr lang="mk-MK" sz="2600" dirty="0">
                <a:solidFill>
                  <a:prstClr val="black"/>
                </a:solidFill>
                <a:latin typeface="Arial" panose="020B0604020202020204" pitchFamily="34" charset="0"/>
                <a:cs typeface="Arial" panose="020B0604020202020204" pitchFamily="34" charset="0"/>
              </a:rPr>
              <a:t>Што е сајбер насилството, како да се заштитиме од него, кому треба да се обратиме? Тоа се прашањата на коишто одговор можат да дадат медиумите. </a:t>
            </a:r>
            <a:endParaRPr lang="en-US" sz="2600" dirty="0">
              <a:solidFill>
                <a:prstClr val="black"/>
              </a:solidFill>
              <a:latin typeface="Arial" panose="020B0604020202020204" pitchFamily="34" charset="0"/>
              <a:cs typeface="Arial" panose="020B0604020202020204" pitchFamily="34" charset="0"/>
            </a:endParaRPr>
          </a:p>
          <a:p>
            <a:pPr marL="274320" lvl="0" indent="-274320">
              <a:lnSpc>
                <a:spcPct val="100000"/>
              </a:lnSpc>
              <a:spcBef>
                <a:spcPts val="580"/>
              </a:spcBef>
              <a:buClr>
                <a:srgbClr val="D34817"/>
              </a:buClr>
              <a:buSzPct val="85000"/>
              <a:buFont typeface="Wingdings 2"/>
              <a:buChar char=""/>
            </a:pPr>
            <a:endParaRPr lang="en-GB" dirty="0">
              <a:solidFill>
                <a:schemeClr val="accent5">
                  <a:lumMod val="50000"/>
                </a:schemeClr>
              </a:solidFill>
            </a:endParaRPr>
          </a:p>
        </p:txBody>
      </p:sp>
      <p:pic>
        <p:nvPicPr>
          <p:cNvPr id="6" name="Picture 5" descr="A picture containing text&#10;&#10;Description automatically generated">
            <a:extLst>
              <a:ext uri="{FF2B5EF4-FFF2-40B4-BE49-F238E27FC236}">
                <a16:creationId xmlns:a16="http://schemas.microsoft.com/office/drawing/2014/main" id="{D7325CAE-5390-45DF-D5C2-F9FC2F19B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848958"/>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7D8143DF-99A5-C8F7-1C81-62775A5B3C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622" y="5999257"/>
            <a:ext cx="5738807" cy="987236"/>
          </a:xfrm>
          <a:prstGeom prst="rect">
            <a:avLst/>
          </a:prstGeom>
        </p:spPr>
      </p:pic>
    </p:spTree>
    <p:extLst>
      <p:ext uri="{BB962C8B-B14F-4D97-AF65-F5344CB8AC3E}">
        <p14:creationId xmlns:p14="http://schemas.microsoft.com/office/powerpoint/2010/main" val="2195233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D3759-0566-4033-B050-242485699845}"/>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6D09114A-2920-4B9F-9FAC-F8AA39489D98}"/>
              </a:ext>
            </a:extLst>
          </p:cNvPr>
          <p:cNvSpPr>
            <a:spLocks noGrp="1"/>
          </p:cNvSpPr>
          <p:nvPr>
            <p:ph idx="1"/>
          </p:nvPr>
        </p:nvSpPr>
        <p:spPr>
          <a:xfrm>
            <a:off x="995569" y="1957463"/>
            <a:ext cx="10200861" cy="4363825"/>
          </a:xfrm>
        </p:spPr>
        <p:txBody>
          <a:bodyPr>
            <a:normAutofit/>
          </a:bodyPr>
          <a:lstStyle/>
          <a:p>
            <a:pPr marL="0" indent="0" algn="ctr">
              <a:buNone/>
            </a:pPr>
            <a:r>
              <a:rPr lang="mk-MK" sz="3900" b="1" dirty="0">
                <a:solidFill>
                  <a:prstClr val="black"/>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Кои теми да се обработуваат? </a:t>
            </a:r>
            <a:endParaRPr lang="mk-MK" b="1" dirty="0">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74320" lvl="0" indent="-274320">
              <a:lnSpc>
                <a:spcPct val="100000"/>
              </a:lnSpc>
              <a:spcBef>
                <a:spcPts val="580"/>
              </a:spcBef>
              <a:buClr>
                <a:srgbClr val="D34817"/>
              </a:buClr>
              <a:buSzPct val="85000"/>
              <a:buFont typeface="Wingdings 2"/>
              <a:buChar char=""/>
            </a:pPr>
            <a:r>
              <a:rPr lang="mk-MK" sz="2600" b="1" i="1" dirty="0">
                <a:solidFill>
                  <a:prstClr val="black"/>
                </a:solidFill>
                <a:latin typeface="Arial" panose="020B0604020202020204" pitchFamily="34" charset="0"/>
                <a:cs typeface="Arial" panose="020B0604020202020204" pitchFamily="34" charset="0"/>
              </a:rPr>
              <a:t>Од кои причини на жените им е тешко да зборуваат за насилството? </a:t>
            </a:r>
            <a:r>
              <a:rPr lang="mk-MK" sz="2600" dirty="0">
                <a:solidFill>
                  <a:prstClr val="black"/>
                </a:solidFill>
                <a:latin typeface="Arial" panose="020B0604020202020204" pitchFamily="34" charset="0"/>
                <a:cs typeface="Arial" panose="020B0604020202020204" pitchFamily="34" charset="0"/>
              </a:rPr>
              <a:t>Неретко, се појавуваат митови од типот дека жените коишто се нашле во такви ситуации на насилство трпат поради тоа што „така се навикнале“. Има и жени коишто изложеноста на психичко и физичко насилство не ја доживуваат како насилство. </a:t>
            </a:r>
          </a:p>
          <a:p>
            <a:pPr marL="274320" lvl="0" indent="-274320">
              <a:lnSpc>
                <a:spcPct val="100000"/>
              </a:lnSpc>
              <a:spcBef>
                <a:spcPts val="580"/>
              </a:spcBef>
              <a:buClr>
                <a:srgbClr val="D34817"/>
              </a:buClr>
              <a:buSzPct val="85000"/>
              <a:buFont typeface="Wingdings 2"/>
              <a:buChar char=""/>
            </a:pPr>
            <a:r>
              <a:rPr lang="mk-MK" sz="2600" dirty="0">
                <a:solidFill>
                  <a:prstClr val="black"/>
                </a:solidFill>
                <a:latin typeface="Arial" panose="020B0604020202020204" pitchFamily="34" charset="0"/>
                <a:cs typeface="Arial" panose="020B0604020202020204" pitchFamily="34" charset="0"/>
              </a:rPr>
              <a:t>Дали станува збор за страв? Какви се искуствата на жените што поминале низ вакви ситуации? </a:t>
            </a:r>
            <a:endParaRPr lang="en-US" sz="2600" dirty="0">
              <a:solidFill>
                <a:prstClr val="black"/>
              </a:solidFill>
              <a:latin typeface="Arial" panose="020B0604020202020204" pitchFamily="34" charset="0"/>
              <a:cs typeface="Arial" panose="020B0604020202020204" pitchFamily="34" charset="0"/>
            </a:endParaRPr>
          </a:p>
          <a:p>
            <a:pPr marL="274320" lvl="0" indent="-274320">
              <a:lnSpc>
                <a:spcPct val="100000"/>
              </a:lnSpc>
              <a:spcBef>
                <a:spcPts val="580"/>
              </a:spcBef>
              <a:buClr>
                <a:srgbClr val="D34817"/>
              </a:buClr>
              <a:buSzPct val="85000"/>
              <a:buFont typeface="Wingdings 2"/>
              <a:buChar char=""/>
            </a:pPr>
            <a:endParaRPr lang="en-GB" dirty="0">
              <a:solidFill>
                <a:schemeClr val="accent5">
                  <a:lumMod val="50000"/>
                </a:schemeClr>
              </a:solidFill>
            </a:endParaRPr>
          </a:p>
        </p:txBody>
      </p:sp>
      <p:pic>
        <p:nvPicPr>
          <p:cNvPr id="6" name="Picture 5" descr="A picture containing text&#10;&#10;Description automatically generated">
            <a:extLst>
              <a:ext uri="{FF2B5EF4-FFF2-40B4-BE49-F238E27FC236}">
                <a16:creationId xmlns:a16="http://schemas.microsoft.com/office/drawing/2014/main" id="{D7325CAE-5390-45DF-D5C2-F9FC2F19B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848958"/>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7D8143DF-99A5-C8F7-1C81-62775A5B3C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622" y="5999257"/>
            <a:ext cx="5738807" cy="987236"/>
          </a:xfrm>
          <a:prstGeom prst="rect">
            <a:avLst/>
          </a:prstGeom>
        </p:spPr>
      </p:pic>
    </p:spTree>
    <p:extLst>
      <p:ext uri="{BB962C8B-B14F-4D97-AF65-F5344CB8AC3E}">
        <p14:creationId xmlns:p14="http://schemas.microsoft.com/office/powerpoint/2010/main" val="1304406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D3759-0566-4033-B050-242485699845}"/>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6D09114A-2920-4B9F-9FAC-F8AA39489D98}"/>
              </a:ext>
            </a:extLst>
          </p:cNvPr>
          <p:cNvSpPr>
            <a:spLocks noGrp="1"/>
          </p:cNvSpPr>
          <p:nvPr>
            <p:ph idx="1"/>
          </p:nvPr>
        </p:nvSpPr>
        <p:spPr>
          <a:xfrm>
            <a:off x="995569" y="1957463"/>
            <a:ext cx="10200861" cy="4363825"/>
          </a:xfrm>
        </p:spPr>
        <p:txBody>
          <a:bodyPr>
            <a:normAutofit/>
          </a:bodyPr>
          <a:lstStyle/>
          <a:p>
            <a:pPr marL="0" indent="0" algn="ctr">
              <a:buNone/>
            </a:pPr>
            <a:r>
              <a:rPr lang="mk-MK" sz="3900" b="1" dirty="0">
                <a:solidFill>
                  <a:prstClr val="black"/>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Кои теми да се обработуваат? </a:t>
            </a:r>
            <a:endParaRPr lang="mk-MK" b="1" dirty="0">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74320" lvl="0" indent="-274320">
              <a:lnSpc>
                <a:spcPct val="100000"/>
              </a:lnSpc>
              <a:spcBef>
                <a:spcPts val="580"/>
              </a:spcBef>
              <a:buClr>
                <a:srgbClr val="D34817"/>
              </a:buClr>
              <a:buSzPct val="85000"/>
              <a:buFont typeface="Wingdings 2"/>
              <a:buChar char=""/>
            </a:pPr>
            <a:endParaRPr lang="mk-MK" sz="26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74320" lvl="0" indent="-274320">
              <a:lnSpc>
                <a:spcPct val="100000"/>
              </a:lnSpc>
              <a:spcBef>
                <a:spcPts val="580"/>
              </a:spcBef>
              <a:buClr>
                <a:srgbClr val="D34817"/>
              </a:buClr>
              <a:buSzPct val="85000"/>
              <a:buFont typeface="Wingdings 2"/>
              <a:buChar char=""/>
            </a:pPr>
            <a:r>
              <a:rPr lang="mk-MK" sz="26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Колку постоечките закони ги штитат жртвите на насилство? </a:t>
            </a:r>
            <a:r>
              <a:rPr lang="mk-MK" sz="2600" dirty="0">
                <a:solidFill>
                  <a:prstClr val="black"/>
                </a:solidFill>
                <a:latin typeface="Arial" panose="020B0604020202020204" pitchFamily="34" charset="0"/>
                <a:cs typeface="Arial" panose="020B0604020202020204" pitchFamily="34" charset="0"/>
              </a:rPr>
              <a:t>Еден од проблемите со кои се соочуваат жените кои се жртви на насилство е недостигот на социјална заштита. </a:t>
            </a:r>
            <a:endParaRPr lang="en-US" sz="2600" dirty="0">
              <a:solidFill>
                <a:prstClr val="black"/>
              </a:solidFill>
              <a:latin typeface="Arial" panose="020B0604020202020204" pitchFamily="34" charset="0"/>
              <a:cs typeface="Arial" panose="020B0604020202020204" pitchFamily="34" charset="0"/>
            </a:endParaRPr>
          </a:p>
          <a:p>
            <a:pPr marL="274320" lvl="0" indent="-274320">
              <a:lnSpc>
                <a:spcPct val="100000"/>
              </a:lnSpc>
              <a:spcBef>
                <a:spcPts val="580"/>
              </a:spcBef>
              <a:buClr>
                <a:srgbClr val="D34817"/>
              </a:buClr>
              <a:buSzPct val="85000"/>
              <a:buFont typeface="Wingdings 2"/>
              <a:buChar char=""/>
            </a:pPr>
            <a:endParaRPr lang="en-GB" dirty="0">
              <a:solidFill>
                <a:schemeClr val="accent5">
                  <a:lumMod val="50000"/>
                </a:schemeClr>
              </a:solidFill>
            </a:endParaRPr>
          </a:p>
        </p:txBody>
      </p:sp>
      <p:pic>
        <p:nvPicPr>
          <p:cNvPr id="6" name="Picture 5" descr="A picture containing text&#10;&#10;Description automatically generated">
            <a:extLst>
              <a:ext uri="{FF2B5EF4-FFF2-40B4-BE49-F238E27FC236}">
                <a16:creationId xmlns:a16="http://schemas.microsoft.com/office/drawing/2014/main" id="{D7325CAE-5390-45DF-D5C2-F9FC2F19B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848958"/>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7D8143DF-99A5-C8F7-1C81-62775A5B3C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622" y="5999257"/>
            <a:ext cx="5738807" cy="987236"/>
          </a:xfrm>
          <a:prstGeom prst="rect">
            <a:avLst/>
          </a:prstGeom>
        </p:spPr>
      </p:pic>
    </p:spTree>
    <p:extLst>
      <p:ext uri="{BB962C8B-B14F-4D97-AF65-F5344CB8AC3E}">
        <p14:creationId xmlns:p14="http://schemas.microsoft.com/office/powerpoint/2010/main" val="976478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D3759-0566-4033-B050-242485699845}"/>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6D09114A-2920-4B9F-9FAC-F8AA39489D98}"/>
              </a:ext>
            </a:extLst>
          </p:cNvPr>
          <p:cNvSpPr>
            <a:spLocks noGrp="1"/>
          </p:cNvSpPr>
          <p:nvPr>
            <p:ph idx="1"/>
          </p:nvPr>
        </p:nvSpPr>
        <p:spPr>
          <a:xfrm>
            <a:off x="995569" y="1957463"/>
            <a:ext cx="10200861" cy="4363825"/>
          </a:xfrm>
        </p:spPr>
        <p:txBody>
          <a:bodyPr>
            <a:normAutofit fontScale="92500" lnSpcReduction="10000"/>
          </a:bodyPr>
          <a:lstStyle/>
          <a:p>
            <a:pPr marL="0" indent="0" algn="ctr">
              <a:buNone/>
            </a:pPr>
            <a:r>
              <a:rPr lang="mk-MK" sz="3900" b="1" dirty="0">
                <a:solidFill>
                  <a:prstClr val="black"/>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Уредувачката политика и медиумите </a:t>
            </a:r>
            <a:endParaRPr lang="mk-MK" b="1" dirty="0">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74320" lvl="0" indent="-274320">
              <a:lnSpc>
                <a:spcPct val="100000"/>
              </a:lnSpc>
              <a:spcBef>
                <a:spcPts val="580"/>
              </a:spcBef>
              <a:buClr>
                <a:srgbClr val="D34817"/>
              </a:buClr>
              <a:buSzPct val="85000"/>
              <a:buFont typeface="Wingdings 2"/>
              <a:buChar char=""/>
            </a:pPr>
            <a:endParaRPr lang="mk-MK" sz="26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74320" lvl="0" indent="-274320">
              <a:lnSpc>
                <a:spcPct val="100000"/>
              </a:lnSpc>
              <a:spcBef>
                <a:spcPts val="580"/>
              </a:spcBef>
              <a:buClr>
                <a:srgbClr val="D34817"/>
              </a:buClr>
              <a:buSzPct val="85000"/>
              <a:buFont typeface="Wingdings 2"/>
              <a:buChar char=""/>
            </a:pPr>
            <a:r>
              <a:rPr lang="mk-MK" sz="2600" b="1" i="1" dirty="0">
                <a:solidFill>
                  <a:prstClr val="black"/>
                </a:solidFill>
                <a:latin typeface="Arial" panose="020B0604020202020204" pitchFamily="34" charset="0"/>
                <a:cs typeface="Arial" panose="020B0604020202020204" pitchFamily="34" charset="0"/>
              </a:rPr>
              <a:t>Поттикнување на новинарите и новинарките редовно да известуваат за овој проблем – дури и тогаш кога нема актуелни случаи. </a:t>
            </a:r>
          </a:p>
          <a:p>
            <a:pPr marL="274320" lvl="0" indent="-274320">
              <a:lnSpc>
                <a:spcPct val="100000"/>
              </a:lnSpc>
              <a:spcBef>
                <a:spcPts val="580"/>
              </a:spcBef>
              <a:buClr>
                <a:srgbClr val="D34817"/>
              </a:buClr>
              <a:buSzPct val="85000"/>
              <a:buFont typeface="Wingdings 2"/>
              <a:buChar char=""/>
            </a:pPr>
            <a:r>
              <a:rPr lang="mk-MK" sz="2600" dirty="0">
                <a:solidFill>
                  <a:prstClr val="black"/>
                </a:solidFill>
                <a:latin typeface="Arial" panose="020B0604020202020204" pitchFamily="34" charset="0"/>
                <a:cs typeface="Arial" panose="020B0604020202020204" pitchFamily="34" charset="0"/>
              </a:rPr>
              <a:t>Преиспитувањето на работата на институциите и функционирањето на механизмите на заштита, потоа претставувањето трендови и статистики кога се работи за насилство над жените може да бидат добри теми за истражување.</a:t>
            </a:r>
          </a:p>
          <a:p>
            <a:pPr marL="274320" lvl="0" indent="-274320">
              <a:lnSpc>
                <a:spcPct val="100000"/>
              </a:lnSpc>
              <a:spcBef>
                <a:spcPts val="580"/>
              </a:spcBef>
              <a:buClr>
                <a:srgbClr val="D34817"/>
              </a:buClr>
              <a:buSzPct val="85000"/>
              <a:buFont typeface="Wingdings 2"/>
              <a:buChar char=""/>
            </a:pPr>
            <a:r>
              <a:rPr lang="mk-MK" sz="2600" dirty="0">
                <a:solidFill>
                  <a:prstClr val="black"/>
                </a:solidFill>
                <a:latin typeface="Arial" panose="020B0604020202020204" pitchFamily="34" charset="0"/>
                <a:cs typeface="Arial" panose="020B0604020202020204" pitchFamily="34" charset="0"/>
              </a:rPr>
              <a:t>На овој начин, насилството над жените се претставува како проблем на целата заедница/општество. </a:t>
            </a:r>
            <a:endParaRPr lang="en-US" sz="2600" dirty="0">
              <a:solidFill>
                <a:prstClr val="black"/>
              </a:solidFill>
              <a:latin typeface="Arial" panose="020B0604020202020204" pitchFamily="34" charset="0"/>
              <a:cs typeface="Arial" panose="020B0604020202020204" pitchFamily="34" charset="0"/>
            </a:endParaRPr>
          </a:p>
          <a:p>
            <a:pPr marL="274320" lvl="0" indent="-274320">
              <a:lnSpc>
                <a:spcPct val="100000"/>
              </a:lnSpc>
              <a:spcBef>
                <a:spcPts val="580"/>
              </a:spcBef>
              <a:buClr>
                <a:srgbClr val="D34817"/>
              </a:buClr>
              <a:buSzPct val="85000"/>
              <a:buFont typeface="Wingdings 2"/>
              <a:buChar char=""/>
            </a:pPr>
            <a:endParaRPr lang="en-GB" dirty="0">
              <a:solidFill>
                <a:schemeClr val="accent5">
                  <a:lumMod val="50000"/>
                </a:schemeClr>
              </a:solidFill>
            </a:endParaRPr>
          </a:p>
        </p:txBody>
      </p:sp>
      <p:pic>
        <p:nvPicPr>
          <p:cNvPr id="6" name="Picture 5" descr="A picture containing text&#10;&#10;Description automatically generated">
            <a:extLst>
              <a:ext uri="{FF2B5EF4-FFF2-40B4-BE49-F238E27FC236}">
                <a16:creationId xmlns:a16="http://schemas.microsoft.com/office/drawing/2014/main" id="{D7325CAE-5390-45DF-D5C2-F9FC2F19B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848958"/>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7D8143DF-99A5-C8F7-1C81-62775A5B3C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622" y="5999257"/>
            <a:ext cx="5738807" cy="987236"/>
          </a:xfrm>
          <a:prstGeom prst="rect">
            <a:avLst/>
          </a:prstGeom>
        </p:spPr>
      </p:pic>
    </p:spTree>
    <p:extLst>
      <p:ext uri="{BB962C8B-B14F-4D97-AF65-F5344CB8AC3E}">
        <p14:creationId xmlns:p14="http://schemas.microsoft.com/office/powerpoint/2010/main" val="1193683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D3759-0566-4033-B050-242485699845}"/>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6D09114A-2920-4B9F-9FAC-F8AA39489D98}"/>
              </a:ext>
            </a:extLst>
          </p:cNvPr>
          <p:cNvSpPr>
            <a:spLocks noGrp="1"/>
          </p:cNvSpPr>
          <p:nvPr>
            <p:ph idx="1"/>
          </p:nvPr>
        </p:nvSpPr>
        <p:spPr>
          <a:xfrm>
            <a:off x="995569" y="1957463"/>
            <a:ext cx="10200861" cy="4363825"/>
          </a:xfrm>
        </p:spPr>
        <p:txBody>
          <a:bodyPr>
            <a:normAutofit/>
          </a:bodyPr>
          <a:lstStyle/>
          <a:p>
            <a:pPr marL="0" indent="0" algn="ctr">
              <a:buNone/>
            </a:pPr>
            <a:r>
              <a:rPr lang="mk-MK" sz="3900" b="1" dirty="0">
                <a:solidFill>
                  <a:prstClr val="black"/>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Уредувачката политика и медиумите </a:t>
            </a:r>
            <a:endParaRPr lang="mk-MK" b="1" dirty="0">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74320" lvl="0" indent="-274320">
              <a:lnSpc>
                <a:spcPct val="100000"/>
              </a:lnSpc>
              <a:spcBef>
                <a:spcPts val="580"/>
              </a:spcBef>
              <a:buClr>
                <a:srgbClr val="D34817"/>
              </a:buClr>
              <a:buSzPct val="85000"/>
              <a:buFont typeface="Wingdings 2"/>
              <a:buChar char=""/>
            </a:pPr>
            <a:endParaRPr lang="mk-MK" sz="26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74320" lvl="0" indent="-274320">
              <a:lnSpc>
                <a:spcPct val="100000"/>
              </a:lnSpc>
              <a:spcBef>
                <a:spcPts val="580"/>
              </a:spcBef>
              <a:buClr>
                <a:srgbClr val="D34817"/>
              </a:buClr>
              <a:buSzPct val="85000"/>
              <a:buFont typeface="Wingdings 2"/>
              <a:buChar char=""/>
            </a:pPr>
            <a:r>
              <a:rPr lang="mk-MK" sz="2600" b="1" i="1" dirty="0">
                <a:solidFill>
                  <a:prstClr val="black"/>
                </a:solidFill>
                <a:latin typeface="Arial" panose="020B0604020202020204" pitchFamily="34" charset="0"/>
                <a:cs typeface="Arial" panose="020B0604020202020204" pitchFamily="34" charset="0"/>
              </a:rPr>
              <a:t>„</a:t>
            </a:r>
            <a:r>
              <a:rPr lang="mk-MK" sz="2600" dirty="0">
                <a:solidFill>
                  <a:prstClr val="black"/>
                </a:solidFill>
                <a:latin typeface="Arial" panose="020B0604020202020204" pitchFamily="34" charset="0"/>
                <a:cs typeface="Arial" panose="020B0604020202020204" pitchFamily="34" charset="0"/>
              </a:rPr>
              <a:t>Позиционирање“ на темата насилство врз жените – наместо континуирано сместување на оваа тема на крај од некоја емисија, вести, во црна хроника или во непосетени рубрики на веб-страницата, тема заслужува многу повидливо место во медиумите. </a:t>
            </a:r>
            <a:endParaRPr lang="en-US" sz="2600" dirty="0">
              <a:solidFill>
                <a:prstClr val="black"/>
              </a:solidFill>
              <a:latin typeface="Arial" panose="020B0604020202020204" pitchFamily="34" charset="0"/>
              <a:cs typeface="Arial" panose="020B0604020202020204" pitchFamily="34" charset="0"/>
            </a:endParaRPr>
          </a:p>
          <a:p>
            <a:pPr marL="274320" lvl="0" indent="-274320">
              <a:lnSpc>
                <a:spcPct val="100000"/>
              </a:lnSpc>
              <a:spcBef>
                <a:spcPts val="580"/>
              </a:spcBef>
              <a:buClr>
                <a:srgbClr val="D34817"/>
              </a:buClr>
              <a:buSzPct val="85000"/>
              <a:buFont typeface="Wingdings 2"/>
              <a:buChar char=""/>
            </a:pPr>
            <a:endParaRPr lang="en-GB" dirty="0">
              <a:solidFill>
                <a:schemeClr val="accent5">
                  <a:lumMod val="50000"/>
                </a:schemeClr>
              </a:solidFill>
            </a:endParaRPr>
          </a:p>
        </p:txBody>
      </p:sp>
      <p:pic>
        <p:nvPicPr>
          <p:cNvPr id="6" name="Picture 5" descr="A picture containing text&#10;&#10;Description automatically generated">
            <a:extLst>
              <a:ext uri="{FF2B5EF4-FFF2-40B4-BE49-F238E27FC236}">
                <a16:creationId xmlns:a16="http://schemas.microsoft.com/office/drawing/2014/main" id="{D7325CAE-5390-45DF-D5C2-F9FC2F19B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848958"/>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7D8143DF-99A5-C8F7-1C81-62775A5B3C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622" y="5999257"/>
            <a:ext cx="5738807" cy="987236"/>
          </a:xfrm>
          <a:prstGeom prst="rect">
            <a:avLst/>
          </a:prstGeom>
        </p:spPr>
      </p:pic>
    </p:spTree>
    <p:extLst>
      <p:ext uri="{BB962C8B-B14F-4D97-AF65-F5344CB8AC3E}">
        <p14:creationId xmlns:p14="http://schemas.microsoft.com/office/powerpoint/2010/main" val="1624912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0B2F0F3-90B7-4293-94EB-62AB610A0F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12192000" cy="678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140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D3759-0566-4033-B050-242485699845}"/>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6D09114A-2920-4B9F-9FAC-F8AA39489D98}"/>
              </a:ext>
            </a:extLst>
          </p:cNvPr>
          <p:cNvSpPr>
            <a:spLocks noGrp="1"/>
          </p:cNvSpPr>
          <p:nvPr>
            <p:ph idx="1"/>
          </p:nvPr>
        </p:nvSpPr>
        <p:spPr>
          <a:xfrm>
            <a:off x="995569" y="1957463"/>
            <a:ext cx="10200861" cy="4363825"/>
          </a:xfrm>
        </p:spPr>
        <p:txBody>
          <a:bodyPr>
            <a:normAutofit/>
          </a:bodyPr>
          <a:lstStyle/>
          <a:p>
            <a:pPr marL="0" indent="0" algn="ctr">
              <a:buNone/>
            </a:pPr>
            <a:r>
              <a:rPr lang="mk-MK" sz="3900" b="1" dirty="0">
                <a:solidFill>
                  <a:prstClr val="black"/>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Коментари на социјалните мрежи</a:t>
            </a:r>
            <a:endParaRPr lang="mk-MK" b="1" dirty="0">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74320" lvl="0" indent="-274320">
              <a:lnSpc>
                <a:spcPct val="100000"/>
              </a:lnSpc>
              <a:spcBef>
                <a:spcPts val="580"/>
              </a:spcBef>
              <a:buClr>
                <a:srgbClr val="D34817"/>
              </a:buClr>
              <a:buSzPct val="85000"/>
              <a:buFont typeface="Wingdings 2"/>
              <a:buChar char=""/>
            </a:pPr>
            <a:endParaRPr lang="mk-MK" sz="26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74320" lvl="0" indent="-274320">
              <a:lnSpc>
                <a:spcPct val="100000"/>
              </a:lnSpc>
              <a:spcBef>
                <a:spcPts val="580"/>
              </a:spcBef>
              <a:buClr>
                <a:srgbClr val="D34817"/>
              </a:buClr>
              <a:buSzPct val="85000"/>
              <a:buFont typeface="Wingdings 2"/>
              <a:buChar char=""/>
            </a:pPr>
            <a:endParaRPr lang="mk-MK" sz="2600" dirty="0">
              <a:solidFill>
                <a:prstClr val="black"/>
              </a:solidFill>
              <a:latin typeface="Cambria" panose="02040503050406030204" pitchFamily="18" charset="0"/>
            </a:endParaRPr>
          </a:p>
          <a:p>
            <a:pPr marL="274320" lvl="0" indent="-274320">
              <a:lnSpc>
                <a:spcPct val="100000"/>
              </a:lnSpc>
              <a:spcBef>
                <a:spcPts val="580"/>
              </a:spcBef>
              <a:buClr>
                <a:srgbClr val="D34817"/>
              </a:buClr>
              <a:buSzPct val="85000"/>
              <a:buFont typeface="Wingdings 2"/>
              <a:buChar char=""/>
            </a:pPr>
            <a:r>
              <a:rPr lang="mk-MK" sz="2600" dirty="0">
                <a:solidFill>
                  <a:prstClr val="black"/>
                </a:solidFill>
                <a:latin typeface="Arial" panose="020B0604020202020204" pitchFamily="34" charset="0"/>
                <a:cs typeface="Arial" panose="020B0604020202020204" pitchFamily="34" charset="0"/>
              </a:rPr>
              <a:t>Коментарите може да предизвикаат секундарна виктимизација и повторна траума, а тоа може да ги демотивира за пријавување на насилниците.  </a:t>
            </a:r>
          </a:p>
          <a:p>
            <a:pPr marL="274320" lvl="0" indent="-274320">
              <a:lnSpc>
                <a:spcPct val="100000"/>
              </a:lnSpc>
              <a:spcBef>
                <a:spcPts val="580"/>
              </a:spcBef>
              <a:buClr>
                <a:srgbClr val="D34817"/>
              </a:buClr>
              <a:buSzPct val="85000"/>
              <a:buFont typeface="Wingdings 2"/>
              <a:buChar char=""/>
            </a:pPr>
            <a:r>
              <a:rPr lang="mk-MK" sz="2600" dirty="0">
                <a:solidFill>
                  <a:prstClr val="black"/>
                </a:solidFill>
                <a:latin typeface="Arial" panose="020B0604020202020204" pitchFamily="34" charset="0"/>
                <a:cs typeface="Arial" panose="020B0604020202020204" pitchFamily="34" charset="0"/>
              </a:rPr>
              <a:t>„Администрирање“ на коментарите </a:t>
            </a:r>
            <a:endParaRPr lang="en-US" sz="2600"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580"/>
              </a:spcBef>
              <a:buClr>
                <a:srgbClr val="D34817"/>
              </a:buClr>
              <a:buSzPct val="85000"/>
              <a:buNone/>
            </a:pPr>
            <a:endParaRPr lang="en-GB" dirty="0">
              <a:solidFill>
                <a:schemeClr val="accent5">
                  <a:lumMod val="50000"/>
                </a:schemeClr>
              </a:solidFill>
            </a:endParaRPr>
          </a:p>
        </p:txBody>
      </p:sp>
      <p:pic>
        <p:nvPicPr>
          <p:cNvPr id="6" name="Picture 5" descr="A picture containing text&#10;&#10;Description automatically generated">
            <a:extLst>
              <a:ext uri="{FF2B5EF4-FFF2-40B4-BE49-F238E27FC236}">
                <a16:creationId xmlns:a16="http://schemas.microsoft.com/office/drawing/2014/main" id="{D7325CAE-5390-45DF-D5C2-F9FC2F19B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848958"/>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7D8143DF-99A5-C8F7-1C81-62775A5B3C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622" y="5999257"/>
            <a:ext cx="5738807" cy="987236"/>
          </a:xfrm>
          <a:prstGeom prst="rect">
            <a:avLst/>
          </a:prstGeom>
        </p:spPr>
      </p:pic>
    </p:spTree>
    <p:extLst>
      <p:ext uri="{BB962C8B-B14F-4D97-AF65-F5344CB8AC3E}">
        <p14:creationId xmlns:p14="http://schemas.microsoft.com/office/powerpoint/2010/main" val="3077360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97225E-BAE5-4F16-BE25-5C74E8285C48}"/>
              </a:ext>
            </a:extLst>
          </p:cNvPr>
          <p:cNvSpPr>
            <a:spLocks noGrp="1"/>
          </p:cNvSpPr>
          <p:nvPr>
            <p:ph type="title"/>
          </p:nvPr>
        </p:nvSpPr>
        <p:spPr>
          <a:xfrm>
            <a:off x="278296" y="1"/>
            <a:ext cx="11913703" cy="1860482"/>
          </a:xfrm>
          <a:solidFill>
            <a:schemeClr val="tx2">
              <a:lumMod val="60000"/>
              <a:lumOff val="40000"/>
            </a:schemeClr>
          </a:solidFill>
        </p:spPr>
        <p:txBody>
          <a:bodyPr>
            <a:normAutofit fontScale="90000"/>
          </a:bodyPr>
          <a:lstStyle/>
          <a:p>
            <a:pPr algn="ctr"/>
            <a:r>
              <a:rPr lang="mk-MK"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Родово сензитивно известување наспроти пристрасно известување за родот</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52B1D03C-B230-4AA3-8036-DEB5FA63F562}"/>
              </a:ext>
            </a:extLst>
          </p:cNvPr>
          <p:cNvSpPr>
            <a:spLocks noGrp="1"/>
          </p:cNvSpPr>
          <p:nvPr>
            <p:ph type="body" idx="1"/>
          </p:nvPr>
        </p:nvSpPr>
        <p:spPr>
          <a:xfrm>
            <a:off x="278296" y="1860484"/>
            <a:ext cx="5779639" cy="538160"/>
          </a:xfrm>
          <a:solidFill>
            <a:schemeClr val="tx2">
              <a:lumMod val="20000"/>
              <a:lumOff val="80000"/>
            </a:schemeClr>
          </a:solidFill>
        </p:spPr>
        <p:txBody>
          <a:bodyPr/>
          <a:lstStyle/>
          <a:p>
            <a:r>
              <a:rPr lang="mk-MK" b="1" dirty="0">
                <a:effectLst>
                  <a:outerShdw blurRad="38100" dist="38100" dir="2700000" algn="tl">
                    <a:srgbClr val="000000">
                      <a:alpha val="43137"/>
                    </a:srgbClr>
                  </a:outerShdw>
                </a:effectLst>
              </a:rPr>
              <a:t>Родово сензитивно известување </a:t>
            </a:r>
            <a:endParaRPr lang="en-US" b="1" dirty="0">
              <a:effectLst>
                <a:outerShdw blurRad="38100" dist="38100" dir="2700000" algn="tl">
                  <a:srgbClr val="000000">
                    <a:alpha val="43137"/>
                  </a:srgbClr>
                </a:outerShdw>
              </a:effectLst>
            </a:endParaRPr>
          </a:p>
        </p:txBody>
      </p:sp>
      <p:sp>
        <p:nvSpPr>
          <p:cNvPr id="6" name="Content Placeholder 5">
            <a:extLst>
              <a:ext uri="{FF2B5EF4-FFF2-40B4-BE49-F238E27FC236}">
                <a16:creationId xmlns:a16="http://schemas.microsoft.com/office/drawing/2014/main" id="{A6850B6B-F9FC-4989-B63A-88D126A9E271}"/>
              </a:ext>
            </a:extLst>
          </p:cNvPr>
          <p:cNvSpPr>
            <a:spLocks noGrp="1"/>
          </p:cNvSpPr>
          <p:nvPr>
            <p:ph sz="half" idx="2"/>
          </p:nvPr>
        </p:nvSpPr>
        <p:spPr>
          <a:xfrm>
            <a:off x="278296" y="2398645"/>
            <a:ext cx="5814047" cy="3684104"/>
          </a:xfrm>
        </p:spPr>
        <p:txBody>
          <a:bodyPr>
            <a:normAutofit fontScale="77500" lnSpcReduction="20000"/>
          </a:bodyPr>
          <a:lstStyle/>
          <a:p>
            <a:r>
              <a:rPr lang="ru-RU" dirty="0">
                <a:latin typeface="Arial" panose="020B0604020202020204" pitchFamily="34" charset="0"/>
                <a:cs typeface="Arial" panose="020B0604020202020204" pitchFamily="34" charset="0"/>
              </a:rPr>
              <a:t>Родова рамнотежа на изворите (гласовите), препознавајќи ја различноста меѓу групите, според возраст, статус, образование, етничка припадност итн.</a:t>
            </a:r>
          </a:p>
          <a:p>
            <a:r>
              <a:rPr lang="ru-RU" dirty="0">
                <a:latin typeface="Arial" panose="020B0604020202020204" pitchFamily="34" charset="0"/>
                <a:cs typeface="Arial" panose="020B0604020202020204" pitchFamily="34" charset="0"/>
              </a:rPr>
              <a:t>Родово сензитивен јазик (на пример, претседателка наместо претседател, министерка наместо министер, итн.)</a:t>
            </a:r>
          </a:p>
          <a:p>
            <a:r>
              <a:rPr lang="ru-RU" dirty="0">
                <a:latin typeface="Arial" panose="020B0604020202020204" pitchFamily="34" charset="0"/>
                <a:cs typeface="Arial" panose="020B0604020202020204" pitchFamily="34" charset="0"/>
              </a:rPr>
              <a:t>Правичност во пристапот кон извстувањето - без морализирање, осуда, предрасуди, потсмев, наметнување вина</a:t>
            </a:r>
          </a:p>
          <a:p>
            <a:r>
              <a:rPr lang="ru-RU" dirty="0">
                <a:latin typeface="Arial" panose="020B0604020202020204" pitchFamily="34" charset="0"/>
                <a:cs typeface="Arial" panose="020B0604020202020204" pitchFamily="34" charset="0"/>
              </a:rPr>
              <a:t>Спротивставување на стереотипите </a:t>
            </a:r>
            <a:endParaRPr lang="en-US" dirty="0">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A07A6874-6A54-4F06-ADF6-33CD84180143}"/>
              </a:ext>
            </a:extLst>
          </p:cNvPr>
          <p:cNvSpPr>
            <a:spLocks noGrp="1"/>
          </p:cNvSpPr>
          <p:nvPr>
            <p:ph type="body" sz="quarter" idx="3"/>
          </p:nvPr>
        </p:nvSpPr>
        <p:spPr>
          <a:xfrm>
            <a:off x="6412362" y="1860483"/>
            <a:ext cx="5779638" cy="538161"/>
          </a:xfrm>
          <a:solidFill>
            <a:schemeClr val="tx2">
              <a:lumMod val="20000"/>
              <a:lumOff val="80000"/>
            </a:schemeClr>
          </a:solidFill>
        </p:spPr>
        <p:txBody>
          <a:bodyPr/>
          <a:lstStyle/>
          <a:p>
            <a:r>
              <a:rPr lang="mk-MK" b="1" dirty="0">
                <a:effectLst>
                  <a:outerShdw blurRad="38100" dist="38100" dir="2700000" algn="tl">
                    <a:srgbClr val="000000">
                      <a:alpha val="43137"/>
                    </a:srgbClr>
                  </a:outerShdw>
                </a:effectLst>
              </a:rPr>
              <a:t>Пристрасно известување за родот </a:t>
            </a:r>
            <a:endParaRPr lang="en-US" b="1" dirty="0">
              <a:effectLst>
                <a:outerShdw blurRad="38100" dist="38100" dir="2700000" algn="tl">
                  <a:srgbClr val="000000">
                    <a:alpha val="43137"/>
                  </a:srgbClr>
                </a:outerShdw>
              </a:effectLst>
            </a:endParaRPr>
          </a:p>
        </p:txBody>
      </p:sp>
      <p:sp>
        <p:nvSpPr>
          <p:cNvPr id="8" name="Content Placeholder 7">
            <a:extLst>
              <a:ext uri="{FF2B5EF4-FFF2-40B4-BE49-F238E27FC236}">
                <a16:creationId xmlns:a16="http://schemas.microsoft.com/office/drawing/2014/main" id="{2D4BD865-8CB5-46BD-9EE6-110A19ECDEF1}"/>
              </a:ext>
            </a:extLst>
          </p:cNvPr>
          <p:cNvSpPr>
            <a:spLocks noGrp="1"/>
          </p:cNvSpPr>
          <p:nvPr>
            <p:ph sz="quarter" idx="4"/>
          </p:nvPr>
        </p:nvSpPr>
        <p:spPr>
          <a:xfrm>
            <a:off x="6377953" y="2395867"/>
            <a:ext cx="5814047" cy="3684104"/>
          </a:xfrm>
        </p:spPr>
        <p:txBody>
          <a:bodyPr>
            <a:normAutofit fontScale="77500" lnSpcReduction="20000"/>
          </a:bodyPr>
          <a:lstStyle/>
          <a:p>
            <a:r>
              <a:rPr lang="ru-RU" dirty="0">
                <a:latin typeface="Arial" panose="020B0604020202020204" pitchFamily="34" charset="0"/>
                <a:cs typeface="Arial" panose="020B0604020202020204" pitchFamily="34" charset="0"/>
              </a:rPr>
              <a:t>Недостиг на родова рамнотежа во изворите (гласовите). </a:t>
            </a:r>
          </a:p>
          <a:p>
            <a:r>
              <a:rPr lang="ru-RU" dirty="0">
                <a:latin typeface="Arial" panose="020B0604020202020204" pitchFamily="34" charset="0"/>
                <a:cs typeface="Arial" panose="020B0604020202020204" pitchFamily="34" charset="0"/>
              </a:rPr>
              <a:t>Родово пристрасен речник кој ги етикетира жените или мажите </a:t>
            </a:r>
          </a:p>
          <a:p>
            <a:r>
              <a:rPr lang="ru-RU" dirty="0">
                <a:latin typeface="Arial" panose="020B0604020202020204" pitchFamily="34" charset="0"/>
                <a:cs typeface="Arial" panose="020B0604020202020204" pitchFamily="34" charset="0"/>
              </a:rPr>
              <a:t>Пристрасно известување, морализирање, осудување, предрасуди на пример наведувајќи дека жените се послаби лидери, исмејување, обвинување („Таа беше облечена провокативно и затоа и’ се случи тоа што и’ се случи)</a:t>
            </a:r>
          </a:p>
          <a:p>
            <a:r>
              <a:rPr lang="ru-RU" dirty="0">
                <a:latin typeface="Arial" panose="020B0604020202020204" pitchFamily="34" charset="0"/>
                <a:cs typeface="Arial" panose="020B0604020202020204" pitchFamily="34" charset="0"/>
              </a:rPr>
              <a:t>Се репродуцираат и засилуваат стереотипите </a:t>
            </a:r>
          </a:p>
          <a:p>
            <a:endParaRPr lang="ru-RU" dirty="0"/>
          </a:p>
          <a:p>
            <a:endParaRPr lang="en-US" dirty="0"/>
          </a:p>
        </p:txBody>
      </p:sp>
    </p:spTree>
    <p:extLst>
      <p:ext uri="{BB962C8B-B14F-4D97-AF65-F5344CB8AC3E}">
        <p14:creationId xmlns:p14="http://schemas.microsoft.com/office/powerpoint/2010/main" val="3830373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19270" y="76200"/>
            <a:ext cx="12072730" cy="1341438"/>
          </a:xfrm>
          <a:solidFill>
            <a:srgbClr val="FFC000"/>
          </a:solidFill>
        </p:spPr>
        <p:txBody>
          <a:bodyPr/>
          <a:lstStyle/>
          <a:p>
            <a:pPr algn="ctr" eaLnBrk="1" hangingPunct="1">
              <a:defRPr/>
            </a:pPr>
            <a:r>
              <a:rPr lang="mk-MK" sz="3400" b="1" dirty="0">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rPr>
              <a:t>Што да правам како новинар</a:t>
            </a:r>
            <a:r>
              <a:rPr lang="en-US" sz="3400" b="1" dirty="0">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rPr>
              <a:t>/</a:t>
            </a:r>
            <a:r>
              <a:rPr lang="mk-MK" sz="3400" b="1" dirty="0">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rPr>
              <a:t>ка?</a:t>
            </a:r>
            <a:endParaRPr lang="en-GB" sz="3400" b="1" dirty="0">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18435" name="Rectangle 3"/>
          <p:cNvSpPr>
            <a:spLocks noGrp="1" noChangeArrowheads="1"/>
          </p:cNvSpPr>
          <p:nvPr>
            <p:ph sz="quarter" idx="1"/>
          </p:nvPr>
        </p:nvSpPr>
        <p:spPr/>
        <p:txBody>
          <a:bodyPr/>
          <a:lstStyle/>
          <a:p>
            <a:pPr eaLnBrk="1" hangingPunct="1"/>
            <a:endParaRPr lang="mk-MK" dirty="0"/>
          </a:p>
        </p:txBody>
      </p:sp>
      <p:pic>
        <p:nvPicPr>
          <p:cNvPr id="1026" name="Picture 2" descr="Journalists Crowd Stock Illustrations – 23 Journalists Crowd Stock  Illustrations, Vectors &amp; Clipart - Dreamstime">
            <a:extLst>
              <a:ext uri="{FF2B5EF4-FFF2-40B4-BE49-F238E27FC236}">
                <a16:creationId xmlns:a16="http://schemas.microsoft.com/office/drawing/2014/main" id="{DCC0F0BE-3C4F-4A70-8195-2797BE47DF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270" y="1417638"/>
            <a:ext cx="12072730" cy="54403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9E9F38C-BD25-448F-B11B-1DA10D3388CB}"/>
              </a:ext>
            </a:extLst>
          </p:cNvPr>
          <p:cNvSpPr>
            <a:spLocks noGrp="1"/>
          </p:cNvSpPr>
          <p:nvPr>
            <p:ph type="title"/>
          </p:nvPr>
        </p:nvSpPr>
        <p:spPr/>
        <p:txBody>
          <a:bodyPr/>
          <a:lstStyle/>
          <a:p>
            <a:endParaRPr lang="en-US"/>
          </a:p>
        </p:txBody>
      </p:sp>
      <p:sp>
        <p:nvSpPr>
          <p:cNvPr id="8" name="Content Placeholder 7">
            <a:extLst>
              <a:ext uri="{FF2B5EF4-FFF2-40B4-BE49-F238E27FC236}">
                <a16:creationId xmlns:a16="http://schemas.microsoft.com/office/drawing/2014/main" id="{EE95592E-1520-4522-A289-2D19A0130AA5}"/>
              </a:ext>
            </a:extLst>
          </p:cNvPr>
          <p:cNvSpPr>
            <a:spLocks noGrp="1"/>
          </p:cNvSpPr>
          <p:nvPr>
            <p:ph idx="1"/>
          </p:nvPr>
        </p:nvSpPr>
        <p:spPr/>
        <p:txBody>
          <a:bodyPr/>
          <a:lstStyle/>
          <a:p>
            <a:pPr marL="0" indent="0">
              <a:buNone/>
            </a:pPr>
            <a:r>
              <a:rPr lang="mk-MK"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АНАЛИЗА НА МЕДИУМСКОТО ИЗВЕСТУВАЊЕ </a:t>
            </a:r>
          </a:p>
          <a:p>
            <a:pPr marL="0" indent="0">
              <a:buNone/>
            </a:pPr>
            <a:endPar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mk-MK" dirty="0">
                <a:latin typeface="Arial" panose="020B0604020202020204" pitchFamily="34" charset="0"/>
                <a:cs typeface="Arial" panose="020B0604020202020204" pitchFamily="34" charset="0"/>
              </a:rPr>
              <a:t>Изберете теми/проблеми и разгледајте го претставувањето </a:t>
            </a:r>
          </a:p>
          <a:p>
            <a:pPr marL="0" indent="0">
              <a:buNone/>
            </a:pPr>
            <a:endParaRPr lang="mk-MK" dirty="0">
              <a:latin typeface="Arial" panose="020B0604020202020204" pitchFamily="34" charset="0"/>
              <a:cs typeface="Arial" panose="020B0604020202020204" pitchFamily="34" charset="0"/>
            </a:endParaRPr>
          </a:p>
          <a:p>
            <a:r>
              <a:rPr lang="mk-MK" dirty="0">
                <a:latin typeface="Arial" panose="020B0604020202020204" pitchFamily="34" charset="0"/>
                <a:cs typeface="Arial" panose="020B0604020202020204" pitchFamily="34" charset="0"/>
              </a:rPr>
              <a:t>Кои се матриците што се појавуваат? </a:t>
            </a:r>
          </a:p>
          <a:p>
            <a:pPr marL="0" indent="0">
              <a:buNone/>
            </a:pPr>
            <a:endParaRPr lang="mk-MK" dirty="0">
              <a:latin typeface="Arial" panose="020B0604020202020204" pitchFamily="34" charset="0"/>
              <a:cs typeface="Arial" panose="020B0604020202020204" pitchFamily="34" charset="0"/>
            </a:endParaRPr>
          </a:p>
          <a:p>
            <a:r>
              <a:rPr lang="mk-MK" dirty="0">
                <a:latin typeface="Arial" panose="020B0604020202020204" pitchFamily="34" charset="0"/>
                <a:cs typeface="Arial" panose="020B0604020202020204" pitchFamily="34" charset="0"/>
              </a:rPr>
              <a:t>Кои се пораките? </a:t>
            </a:r>
          </a:p>
        </p:txBody>
      </p:sp>
      <p:pic>
        <p:nvPicPr>
          <p:cNvPr id="6" name="Picture 5" descr="A picture containing text&#10;&#10;Description automatically generated">
            <a:extLst>
              <a:ext uri="{FF2B5EF4-FFF2-40B4-BE49-F238E27FC236}">
                <a16:creationId xmlns:a16="http://schemas.microsoft.com/office/drawing/2014/main" id="{D7325CAE-5390-45DF-D5C2-F9FC2F19B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848958"/>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7D8143DF-99A5-C8F7-1C81-62775A5B3C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spTree>
    <p:extLst>
      <p:ext uri="{BB962C8B-B14F-4D97-AF65-F5344CB8AC3E}">
        <p14:creationId xmlns:p14="http://schemas.microsoft.com/office/powerpoint/2010/main" val="1750617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9E9F38C-BD25-448F-B11B-1DA10D3388CB}"/>
              </a:ext>
            </a:extLst>
          </p:cNvPr>
          <p:cNvSpPr>
            <a:spLocks noGrp="1"/>
          </p:cNvSpPr>
          <p:nvPr>
            <p:ph type="title"/>
          </p:nvPr>
        </p:nvSpPr>
        <p:spPr/>
        <p:txBody>
          <a:bodyPr/>
          <a:lstStyle/>
          <a:p>
            <a:endParaRPr lang="en-US"/>
          </a:p>
        </p:txBody>
      </p:sp>
      <p:sp>
        <p:nvSpPr>
          <p:cNvPr id="8" name="Content Placeholder 7">
            <a:extLst>
              <a:ext uri="{FF2B5EF4-FFF2-40B4-BE49-F238E27FC236}">
                <a16:creationId xmlns:a16="http://schemas.microsoft.com/office/drawing/2014/main" id="{EE95592E-1520-4522-A289-2D19A0130AA5}"/>
              </a:ext>
            </a:extLst>
          </p:cNvPr>
          <p:cNvSpPr>
            <a:spLocks noGrp="1"/>
          </p:cNvSpPr>
          <p:nvPr>
            <p:ph idx="1"/>
          </p:nvPr>
        </p:nvSpPr>
        <p:spPr/>
        <p:txBody>
          <a:bodyPr/>
          <a:lstStyle/>
          <a:p>
            <a:pPr marL="0" indent="0">
              <a:buNone/>
            </a:pPr>
            <a:r>
              <a:rPr lang="mk-MK"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АНАЛИЗА НА МЕДИУМСКОТО ИЗВЕСТУВАЊЕ </a:t>
            </a:r>
          </a:p>
          <a:p>
            <a:pPr marL="0" indent="0">
              <a:buNone/>
            </a:pPr>
            <a:endPar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74320" lvl="0" indent="-274320">
              <a:lnSpc>
                <a:spcPct val="100000"/>
              </a:lnSpc>
              <a:spcBef>
                <a:spcPts val="580"/>
              </a:spcBef>
              <a:buClr>
                <a:srgbClr val="D34817"/>
              </a:buClr>
              <a:buSzPct val="85000"/>
              <a:buFont typeface="Wingdings 2"/>
              <a:buChar char=""/>
            </a:pPr>
            <a:r>
              <a:rPr lang="mk-MK" sz="2600" dirty="0">
                <a:solidFill>
                  <a:prstClr val="black"/>
                </a:solidFill>
                <a:latin typeface="Arial" panose="020B0604020202020204" pitchFamily="34" charset="0"/>
                <a:cs typeface="Arial" panose="020B0604020202020204" pitchFamily="34" charset="0"/>
              </a:rPr>
              <a:t>Што недостига во претставувањето?</a:t>
            </a:r>
          </a:p>
          <a:p>
            <a:pPr marL="0" lvl="0" indent="0">
              <a:lnSpc>
                <a:spcPct val="100000"/>
              </a:lnSpc>
              <a:spcBef>
                <a:spcPts val="580"/>
              </a:spcBef>
              <a:buClr>
                <a:srgbClr val="D34817"/>
              </a:buClr>
              <a:buSzPct val="85000"/>
              <a:buNone/>
            </a:pPr>
            <a:endParaRPr lang="mk-MK" sz="2600" dirty="0">
              <a:solidFill>
                <a:prstClr val="black"/>
              </a:solidFill>
              <a:latin typeface="Arial" panose="020B0604020202020204" pitchFamily="34" charset="0"/>
              <a:cs typeface="Arial" panose="020B0604020202020204" pitchFamily="34" charset="0"/>
            </a:endParaRPr>
          </a:p>
          <a:p>
            <a:pPr marL="274320" lvl="0" indent="-274320">
              <a:lnSpc>
                <a:spcPct val="100000"/>
              </a:lnSpc>
              <a:spcBef>
                <a:spcPts val="580"/>
              </a:spcBef>
              <a:buClr>
                <a:srgbClr val="D34817"/>
              </a:buClr>
              <a:buSzPct val="85000"/>
              <a:buFont typeface="Wingdings 2"/>
              <a:buChar char=""/>
            </a:pPr>
            <a:r>
              <a:rPr lang="mk-MK" sz="2600" dirty="0">
                <a:solidFill>
                  <a:prstClr val="black"/>
                </a:solidFill>
                <a:latin typeface="Arial" panose="020B0604020202020204" pitchFamily="34" charset="0"/>
                <a:cs typeface="Arial" panose="020B0604020202020204" pitchFamily="34" charset="0"/>
              </a:rPr>
              <a:t>Кое е можното влијание? </a:t>
            </a:r>
            <a:endParaRPr lang="en-GB" sz="2600" dirty="0">
              <a:solidFill>
                <a:prstClr val="black"/>
              </a:solidFill>
              <a:latin typeface="Arial" panose="020B0604020202020204" pitchFamily="34" charset="0"/>
              <a:cs typeface="Arial" panose="020B0604020202020204" pitchFamily="34" charset="0"/>
            </a:endParaRPr>
          </a:p>
        </p:txBody>
      </p:sp>
      <p:pic>
        <p:nvPicPr>
          <p:cNvPr id="6" name="Picture 5" descr="A picture containing text&#10;&#10;Description automatically generated">
            <a:extLst>
              <a:ext uri="{FF2B5EF4-FFF2-40B4-BE49-F238E27FC236}">
                <a16:creationId xmlns:a16="http://schemas.microsoft.com/office/drawing/2014/main" id="{D7325CAE-5390-45DF-D5C2-F9FC2F19B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848958"/>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7D8143DF-99A5-C8F7-1C81-62775A5B3C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spTree>
    <p:extLst>
      <p:ext uri="{BB962C8B-B14F-4D97-AF65-F5344CB8AC3E}">
        <p14:creationId xmlns:p14="http://schemas.microsoft.com/office/powerpoint/2010/main" val="3121077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9E9F38C-BD25-448F-B11B-1DA10D3388CB}"/>
              </a:ext>
            </a:extLst>
          </p:cNvPr>
          <p:cNvSpPr>
            <a:spLocks noGrp="1"/>
          </p:cNvSpPr>
          <p:nvPr>
            <p:ph type="title"/>
          </p:nvPr>
        </p:nvSpPr>
        <p:spPr/>
        <p:txBody>
          <a:bodyPr/>
          <a:lstStyle/>
          <a:p>
            <a:endParaRPr lang="en-US"/>
          </a:p>
        </p:txBody>
      </p:sp>
      <p:sp>
        <p:nvSpPr>
          <p:cNvPr id="8" name="Content Placeholder 7">
            <a:extLst>
              <a:ext uri="{FF2B5EF4-FFF2-40B4-BE49-F238E27FC236}">
                <a16:creationId xmlns:a16="http://schemas.microsoft.com/office/drawing/2014/main" id="{EE95592E-1520-4522-A289-2D19A0130AA5}"/>
              </a:ext>
            </a:extLst>
          </p:cNvPr>
          <p:cNvSpPr>
            <a:spLocks noGrp="1"/>
          </p:cNvSpPr>
          <p:nvPr>
            <p:ph idx="1"/>
          </p:nvPr>
        </p:nvSpPr>
        <p:spPr/>
        <p:txBody>
          <a:bodyPr>
            <a:normAutofit fontScale="92500" lnSpcReduction="10000"/>
          </a:bodyPr>
          <a:lstStyle/>
          <a:p>
            <a:pPr marL="0" indent="0">
              <a:buNone/>
            </a:pPr>
            <a:r>
              <a:rPr lang="mk-MK"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ДЕЛ ОД ПРАШАЊАТА?</a:t>
            </a:r>
          </a:p>
          <a:p>
            <a:pPr marL="0" indent="0">
              <a:buNone/>
            </a:pPr>
            <a:endPar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74320" lvl="0" indent="-274320">
              <a:lnSpc>
                <a:spcPct val="100000"/>
              </a:lnSpc>
              <a:spcBef>
                <a:spcPts val="580"/>
              </a:spcBef>
              <a:buClr>
                <a:srgbClr val="D34817"/>
              </a:buClr>
              <a:buSzPct val="85000"/>
              <a:buFont typeface="Wingdings 2"/>
              <a:buChar char=""/>
            </a:pPr>
            <a:r>
              <a:rPr lang="mk-MK" sz="2600" dirty="0">
                <a:solidFill>
                  <a:prstClr val="black"/>
                </a:solidFill>
                <a:latin typeface="Arial" panose="020B0604020202020204" pitchFamily="34" charset="0"/>
                <a:cs typeface="Arial" panose="020B0604020202020204" pitchFamily="34" charset="0"/>
              </a:rPr>
              <a:t>Дали гласот на мажите и жените е еднакво претставен? Кој останува невидлив во приказната?</a:t>
            </a:r>
          </a:p>
          <a:p>
            <a:pPr marL="0" lvl="0" indent="0">
              <a:lnSpc>
                <a:spcPct val="100000"/>
              </a:lnSpc>
              <a:spcBef>
                <a:spcPts val="580"/>
              </a:spcBef>
              <a:buClr>
                <a:srgbClr val="D34817"/>
              </a:buClr>
              <a:buSzPct val="85000"/>
              <a:buNone/>
            </a:pPr>
            <a:endParaRPr lang="mk-MK" sz="2600" dirty="0">
              <a:solidFill>
                <a:prstClr val="black"/>
              </a:solidFill>
              <a:latin typeface="Arial" panose="020B0604020202020204" pitchFamily="34" charset="0"/>
              <a:cs typeface="Arial" panose="020B0604020202020204" pitchFamily="34" charset="0"/>
            </a:endParaRPr>
          </a:p>
          <a:p>
            <a:pPr marL="274320" lvl="0" indent="-274320">
              <a:lnSpc>
                <a:spcPct val="100000"/>
              </a:lnSpc>
              <a:spcBef>
                <a:spcPts val="580"/>
              </a:spcBef>
              <a:buClr>
                <a:srgbClr val="D34817"/>
              </a:buClr>
              <a:buSzPct val="85000"/>
              <a:buFont typeface="Wingdings 2"/>
              <a:buChar char=""/>
            </a:pPr>
            <a:r>
              <a:rPr lang="mk-MK" sz="2600" dirty="0">
                <a:solidFill>
                  <a:prstClr val="black"/>
                </a:solidFill>
                <a:latin typeface="Arial" panose="020B0604020202020204" pitchFamily="34" charset="0"/>
                <a:cs typeface="Arial" panose="020B0604020202020204" pitchFamily="34" charset="0"/>
              </a:rPr>
              <a:t>Кому му е дадена моќ во известувањето? Кој најчесто се претставува во моќна позиција во медиумските содржини? </a:t>
            </a:r>
          </a:p>
          <a:p>
            <a:pPr marL="274320" lvl="0" indent="-274320">
              <a:lnSpc>
                <a:spcPct val="100000"/>
              </a:lnSpc>
              <a:spcBef>
                <a:spcPts val="580"/>
              </a:spcBef>
              <a:buClr>
                <a:srgbClr val="D34817"/>
              </a:buClr>
              <a:buSzPct val="85000"/>
              <a:buFont typeface="Wingdings 2"/>
              <a:buChar char=""/>
            </a:pPr>
            <a:endParaRPr lang="mk-MK" sz="2600" dirty="0">
              <a:solidFill>
                <a:prstClr val="black"/>
              </a:solidFill>
              <a:latin typeface="Arial" panose="020B0604020202020204" pitchFamily="34" charset="0"/>
              <a:cs typeface="Arial" panose="020B0604020202020204" pitchFamily="34" charset="0"/>
            </a:endParaRPr>
          </a:p>
          <a:p>
            <a:pPr marL="274320" lvl="0" indent="-274320">
              <a:lnSpc>
                <a:spcPct val="100000"/>
              </a:lnSpc>
              <a:spcBef>
                <a:spcPts val="580"/>
              </a:spcBef>
              <a:buClr>
                <a:srgbClr val="D34817"/>
              </a:buClr>
              <a:buSzPct val="85000"/>
              <a:buFont typeface="Wingdings 2"/>
              <a:buChar char=""/>
            </a:pPr>
            <a:r>
              <a:rPr lang="mk-MK" sz="2600" dirty="0">
                <a:solidFill>
                  <a:prstClr val="black"/>
                </a:solidFill>
                <a:latin typeface="Arial" panose="020B0604020202020204" pitchFamily="34" charset="0"/>
                <a:cs typeface="Arial" panose="020B0604020202020204" pitchFamily="34" charset="0"/>
              </a:rPr>
              <a:t>Дали се еднакво претставени жените од немнозинските заедници во општеството? Дали им се дава глас на ранливите поединци во општеството? </a:t>
            </a:r>
            <a:endParaRPr lang="en-US" sz="2600" dirty="0">
              <a:solidFill>
                <a:prstClr val="black"/>
              </a:solidFill>
              <a:latin typeface="Arial" panose="020B0604020202020204" pitchFamily="34" charset="0"/>
              <a:cs typeface="Arial" panose="020B0604020202020204" pitchFamily="34" charset="0"/>
            </a:endParaRPr>
          </a:p>
        </p:txBody>
      </p:sp>
      <p:pic>
        <p:nvPicPr>
          <p:cNvPr id="6" name="Picture 5" descr="A picture containing text&#10;&#10;Description automatically generated">
            <a:extLst>
              <a:ext uri="{FF2B5EF4-FFF2-40B4-BE49-F238E27FC236}">
                <a16:creationId xmlns:a16="http://schemas.microsoft.com/office/drawing/2014/main" id="{D7325CAE-5390-45DF-D5C2-F9FC2F19B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848958"/>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7D8143DF-99A5-C8F7-1C81-62775A5B3C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8874" y="5818282"/>
            <a:ext cx="5738807" cy="987236"/>
          </a:xfrm>
          <a:prstGeom prst="rect">
            <a:avLst/>
          </a:prstGeom>
        </p:spPr>
      </p:pic>
    </p:spTree>
    <p:extLst>
      <p:ext uri="{BB962C8B-B14F-4D97-AF65-F5344CB8AC3E}">
        <p14:creationId xmlns:p14="http://schemas.microsoft.com/office/powerpoint/2010/main" val="1113641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9E9F38C-BD25-448F-B11B-1DA10D3388CB}"/>
              </a:ext>
            </a:extLst>
          </p:cNvPr>
          <p:cNvSpPr>
            <a:spLocks noGrp="1"/>
          </p:cNvSpPr>
          <p:nvPr>
            <p:ph type="title"/>
          </p:nvPr>
        </p:nvSpPr>
        <p:spPr/>
        <p:txBody>
          <a:bodyPr/>
          <a:lstStyle/>
          <a:p>
            <a:endParaRPr lang="en-US"/>
          </a:p>
        </p:txBody>
      </p:sp>
      <p:sp>
        <p:nvSpPr>
          <p:cNvPr id="8" name="Content Placeholder 7">
            <a:extLst>
              <a:ext uri="{FF2B5EF4-FFF2-40B4-BE49-F238E27FC236}">
                <a16:creationId xmlns:a16="http://schemas.microsoft.com/office/drawing/2014/main" id="{EE95592E-1520-4522-A289-2D19A0130AA5}"/>
              </a:ext>
            </a:extLst>
          </p:cNvPr>
          <p:cNvSpPr>
            <a:spLocks noGrp="1"/>
          </p:cNvSpPr>
          <p:nvPr>
            <p:ph idx="1"/>
          </p:nvPr>
        </p:nvSpPr>
        <p:spPr/>
        <p:txBody>
          <a:bodyPr>
            <a:normAutofit fontScale="92500" lnSpcReduction="10000"/>
          </a:bodyPr>
          <a:lstStyle/>
          <a:p>
            <a:pPr marL="0" indent="0">
              <a:buNone/>
            </a:pPr>
            <a:r>
              <a:rPr lang="mk-MK" b="1" u="sng" dirty="0">
                <a:effectLst>
                  <a:outerShdw blurRad="38100" dist="38100" dir="2700000" algn="tl">
                    <a:srgbClr val="000000">
                      <a:alpha val="43137"/>
                    </a:srgbClr>
                  </a:outerShdw>
                </a:effectLst>
              </a:rPr>
              <a:t>ДЕЛ ОД ПРАШАЊАТА?</a:t>
            </a:r>
          </a:p>
          <a:p>
            <a:pPr marL="0" indent="0">
              <a:buNone/>
            </a:pPr>
            <a:endParaRPr lang="en-US" b="1" u="sng" dirty="0">
              <a:effectLst>
                <a:outerShdw blurRad="38100" dist="38100" dir="2700000" algn="tl">
                  <a:srgbClr val="000000">
                    <a:alpha val="43137"/>
                  </a:srgbClr>
                </a:outerShdw>
              </a:effectLst>
            </a:endParaRPr>
          </a:p>
          <a:p>
            <a:pPr marL="274320" lvl="0" indent="-274320">
              <a:lnSpc>
                <a:spcPct val="100000"/>
              </a:lnSpc>
              <a:spcBef>
                <a:spcPts val="580"/>
              </a:spcBef>
              <a:buClr>
                <a:srgbClr val="D34817"/>
              </a:buClr>
              <a:buSzPct val="85000"/>
              <a:buFont typeface="Wingdings 2"/>
              <a:buChar char=""/>
            </a:pPr>
            <a:r>
              <a:rPr lang="mk-MK" sz="2600" dirty="0">
                <a:solidFill>
                  <a:prstClr val="black"/>
                </a:solidFill>
                <a:latin typeface="Arial" panose="020B0604020202020204" pitchFamily="34" charset="0"/>
                <a:cs typeface="Arial" panose="020B0604020202020204" pitchFamily="34" charset="0"/>
              </a:rPr>
              <a:t>Дали се претставени широк спектар на перспективи кога станува збор за известувањето за родови прашања во медиумите? Кои се најчесто користените извори на информации? Дали се претставени како примарни извори на информации? </a:t>
            </a:r>
            <a:endParaRPr lang="en-US" sz="2600" dirty="0">
              <a:solidFill>
                <a:prstClr val="black"/>
              </a:solidFill>
              <a:latin typeface="Arial" panose="020B0604020202020204" pitchFamily="34" charset="0"/>
              <a:cs typeface="Arial" panose="020B0604020202020204" pitchFamily="34" charset="0"/>
            </a:endParaRPr>
          </a:p>
          <a:p>
            <a:pPr marL="274320" lvl="0" indent="-274320">
              <a:lnSpc>
                <a:spcPct val="100000"/>
              </a:lnSpc>
              <a:spcBef>
                <a:spcPts val="580"/>
              </a:spcBef>
              <a:buClr>
                <a:srgbClr val="D34817"/>
              </a:buClr>
              <a:buSzPct val="85000"/>
              <a:buFont typeface="Wingdings 2"/>
              <a:buChar char=""/>
            </a:pPr>
            <a:r>
              <a:rPr lang="mk-MK" sz="2600" dirty="0">
                <a:solidFill>
                  <a:prstClr val="black"/>
                </a:solidFill>
                <a:latin typeface="Arial" panose="020B0604020202020204" pitchFamily="34" charset="0"/>
                <a:cs typeface="Arial" panose="020B0604020202020204" pitchFamily="34" charset="0"/>
              </a:rPr>
              <a:t>Кои пораки произлегуваат од медиумските содржини во однос на улогата на родот? </a:t>
            </a:r>
            <a:endParaRPr lang="en-US" sz="2600" dirty="0">
              <a:solidFill>
                <a:prstClr val="black"/>
              </a:solidFill>
              <a:latin typeface="Arial" panose="020B0604020202020204" pitchFamily="34" charset="0"/>
              <a:cs typeface="Arial" panose="020B0604020202020204" pitchFamily="34" charset="0"/>
            </a:endParaRPr>
          </a:p>
          <a:p>
            <a:pPr marL="274320" lvl="0" indent="-274320">
              <a:lnSpc>
                <a:spcPct val="100000"/>
              </a:lnSpc>
              <a:spcBef>
                <a:spcPts val="580"/>
              </a:spcBef>
              <a:buClr>
                <a:srgbClr val="D34817"/>
              </a:buClr>
              <a:buSzPct val="85000"/>
              <a:buFont typeface="Wingdings 2"/>
              <a:buChar char=""/>
            </a:pPr>
            <a:r>
              <a:rPr lang="mk-MK" sz="2600" dirty="0">
                <a:solidFill>
                  <a:prstClr val="black"/>
                </a:solidFill>
                <a:latin typeface="Arial" panose="020B0604020202020204" pitchFamily="34" charset="0"/>
                <a:cs typeface="Arial" panose="020B0604020202020204" pitchFamily="34" charset="0"/>
              </a:rPr>
              <a:t>Дали е обезбеден соодветниот контекст? </a:t>
            </a:r>
            <a:endParaRPr lang="en-US" sz="2600" dirty="0">
              <a:solidFill>
                <a:prstClr val="black"/>
              </a:solidFill>
              <a:latin typeface="Arial" panose="020B0604020202020204" pitchFamily="34" charset="0"/>
              <a:cs typeface="Arial" panose="020B0604020202020204" pitchFamily="34" charset="0"/>
            </a:endParaRPr>
          </a:p>
          <a:p>
            <a:pPr marL="274320" lvl="0" indent="-274320">
              <a:lnSpc>
                <a:spcPct val="100000"/>
              </a:lnSpc>
              <a:spcBef>
                <a:spcPts val="580"/>
              </a:spcBef>
              <a:buClr>
                <a:srgbClr val="D34817"/>
              </a:buClr>
              <a:buSzPct val="85000"/>
              <a:buFont typeface="Wingdings 2"/>
              <a:buChar char=""/>
            </a:pPr>
            <a:r>
              <a:rPr lang="mk-MK" sz="2600" dirty="0">
                <a:solidFill>
                  <a:prstClr val="black"/>
                </a:solidFill>
                <a:latin typeface="Arial" panose="020B0604020202020204" pitchFamily="34" charset="0"/>
                <a:cs typeface="Arial" panose="020B0604020202020204" pitchFamily="34" charset="0"/>
              </a:rPr>
              <a:t>Како се обезбедува рамнотежата во медиумското известување? </a:t>
            </a:r>
            <a:endParaRPr lang="en-US" sz="2600" dirty="0">
              <a:solidFill>
                <a:prstClr val="black"/>
              </a:solidFill>
              <a:latin typeface="Arial" panose="020B0604020202020204" pitchFamily="34" charset="0"/>
              <a:cs typeface="Arial" panose="020B0604020202020204" pitchFamily="34" charset="0"/>
            </a:endParaRPr>
          </a:p>
          <a:p>
            <a:pPr marL="274320" lvl="0" indent="-274320">
              <a:lnSpc>
                <a:spcPct val="100000"/>
              </a:lnSpc>
              <a:spcBef>
                <a:spcPts val="580"/>
              </a:spcBef>
              <a:buClr>
                <a:srgbClr val="D34817"/>
              </a:buClr>
              <a:buSzPct val="85000"/>
              <a:buFont typeface="Wingdings 2"/>
              <a:buChar char=""/>
            </a:pPr>
            <a:r>
              <a:rPr lang="mk-MK" sz="2600" dirty="0">
                <a:solidFill>
                  <a:prstClr val="black"/>
                </a:solidFill>
                <a:latin typeface="Arial" panose="020B0604020202020204" pitchFamily="34" charset="0"/>
                <a:cs typeface="Arial" panose="020B0604020202020204" pitchFamily="34" charset="0"/>
              </a:rPr>
              <a:t>Кои теми се изоставени од медиумското известување?</a:t>
            </a:r>
            <a:endParaRPr lang="en-US" sz="2600" dirty="0">
              <a:solidFill>
                <a:prstClr val="black"/>
              </a:solidFill>
              <a:latin typeface="Perpetua"/>
            </a:endParaRPr>
          </a:p>
        </p:txBody>
      </p:sp>
      <p:pic>
        <p:nvPicPr>
          <p:cNvPr id="6" name="Picture 5" descr="A picture containing text&#10;&#10;Description automatically generated">
            <a:extLst>
              <a:ext uri="{FF2B5EF4-FFF2-40B4-BE49-F238E27FC236}">
                <a16:creationId xmlns:a16="http://schemas.microsoft.com/office/drawing/2014/main" id="{D7325CAE-5390-45DF-D5C2-F9FC2F19B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848958"/>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7D8143DF-99A5-C8F7-1C81-62775A5B3C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692" y="5999257"/>
            <a:ext cx="5738807" cy="987236"/>
          </a:xfrm>
          <a:prstGeom prst="rect">
            <a:avLst/>
          </a:prstGeom>
        </p:spPr>
      </p:pic>
    </p:spTree>
    <p:extLst>
      <p:ext uri="{BB962C8B-B14F-4D97-AF65-F5344CB8AC3E}">
        <p14:creationId xmlns:p14="http://schemas.microsoft.com/office/powerpoint/2010/main" val="4287092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D3759-0566-4033-B050-242485699845}"/>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6D09114A-2920-4B9F-9FAC-F8AA39489D98}"/>
              </a:ext>
            </a:extLst>
          </p:cNvPr>
          <p:cNvSpPr>
            <a:spLocks noGrp="1"/>
          </p:cNvSpPr>
          <p:nvPr>
            <p:ph idx="1"/>
          </p:nvPr>
        </p:nvSpPr>
        <p:spPr>
          <a:xfrm>
            <a:off x="995569" y="1957463"/>
            <a:ext cx="10200861" cy="4363825"/>
          </a:xfrm>
        </p:spPr>
        <p:txBody>
          <a:bodyPr>
            <a:normAutofit fontScale="70000" lnSpcReduction="20000"/>
          </a:bodyPr>
          <a:lstStyle/>
          <a:p>
            <a:pPr marL="0" indent="0" algn="ctr">
              <a:buNone/>
            </a:pPr>
            <a:r>
              <a:rPr lang="mk-MK"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Родот и медиумите – препораки и техники на известување</a:t>
            </a:r>
          </a:p>
          <a:p>
            <a:pPr marL="0" indent="0" algn="ctr">
              <a:buNone/>
            </a:pPr>
            <a:endParaRPr lang="mk-MK" b="1" dirty="0">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mk-MK" b="1" u="sng" dirty="0">
                <a:latin typeface="Arial" panose="020B0604020202020204" pitchFamily="34" charset="0"/>
                <a:cs typeface="Arial" panose="020B0604020202020204" pitchFamily="34" charset="0"/>
              </a:rPr>
              <a:t>Контекст</a:t>
            </a:r>
            <a:r>
              <a:rPr lang="mk-MK" dirty="0">
                <a:latin typeface="Arial" panose="020B0604020202020204" pitchFamily="34" charset="0"/>
                <a:cs typeface="Arial" panose="020B0604020202020204" pitchFamily="34" charset="0"/>
              </a:rPr>
              <a:t>. Разгледување на постоечкиот контекст во однос на родовите улоги, родовата еднаквост, законските норми, итн. </a:t>
            </a:r>
          </a:p>
          <a:p>
            <a:r>
              <a:rPr lang="mk-MK" b="1" u="sng" dirty="0">
                <a:latin typeface="Arial" panose="020B0604020202020204" pitchFamily="34" charset="0"/>
                <a:cs typeface="Arial" panose="020B0604020202020204" pitchFamily="34" charset="0"/>
              </a:rPr>
              <a:t>Рамнотежа во известувањето </a:t>
            </a:r>
            <a:r>
              <a:rPr lang="mk-MK" dirty="0">
                <a:latin typeface="Arial" panose="020B0604020202020204" pitchFamily="34" charset="0"/>
                <a:cs typeface="Arial" panose="020B0604020202020204" pitchFamily="34" charset="0"/>
              </a:rPr>
              <a:t>(глас на оние што доживеале насилство, маргинализирани лица, проширување на спектарот на извори на информации, итн).  </a:t>
            </a:r>
          </a:p>
          <a:p>
            <a:pPr marL="0" indent="0">
              <a:buNone/>
            </a:pPr>
            <a:endParaRPr lang="mk-MK" dirty="0">
              <a:latin typeface="Arial" panose="020B0604020202020204" pitchFamily="34" charset="0"/>
              <a:cs typeface="Arial" panose="020B0604020202020204" pitchFamily="34" charset="0"/>
            </a:endParaRPr>
          </a:p>
          <a:p>
            <a:r>
              <a:rPr lang="mk-MK" b="1" u="sng" dirty="0">
                <a:latin typeface="Arial" panose="020B0604020202020204" pitchFamily="34" charset="0"/>
                <a:cs typeface="Arial" panose="020B0604020202020204" pitchFamily="34" charset="0"/>
              </a:rPr>
              <a:t>Без сензационализам</a:t>
            </a:r>
            <a:r>
              <a:rPr lang="mk-MK" b="1" dirty="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a:p>
            <a:endParaRPr lang="mk-MK" b="1" dirty="0">
              <a:latin typeface="Arial" panose="020B0604020202020204" pitchFamily="34" charset="0"/>
              <a:cs typeface="Arial" panose="020B0604020202020204" pitchFamily="34" charset="0"/>
            </a:endParaRPr>
          </a:p>
          <a:p>
            <a:r>
              <a:rPr lang="mk-MK" b="1" u="sng" dirty="0">
                <a:latin typeface="Arial" panose="020B0604020202020204" pitchFamily="34" charset="0"/>
                <a:cs typeface="Arial" panose="020B0604020202020204" pitchFamily="34" charset="0"/>
              </a:rPr>
              <a:t>Внимателно користење на речникот/терминологијата</a:t>
            </a:r>
            <a:r>
              <a:rPr lang="mk-MK" b="1" dirty="0">
                <a:latin typeface="Arial" panose="020B0604020202020204" pitchFamily="34" charset="0"/>
                <a:cs typeface="Arial" panose="020B0604020202020204" pitchFamily="34" charset="0"/>
              </a:rPr>
              <a:t> </a:t>
            </a:r>
            <a:r>
              <a:rPr lang="mk-MK" dirty="0">
                <a:latin typeface="Arial" panose="020B0604020202020204" pitchFamily="34" charset="0"/>
                <a:cs typeface="Arial" panose="020B0604020202020204" pitchFamily="34" charset="0"/>
              </a:rPr>
              <a:t>– (опис којшто му одговара на соговорникот, </a:t>
            </a:r>
            <a:r>
              <a:rPr lang="mk-MK" dirty="0">
                <a:latin typeface="Arial" panose="020B0604020202020204" pitchFamily="34" charset="0"/>
                <a:ea typeface="Calibri" panose="020F0502020204030204" pitchFamily="34" charset="0"/>
                <a:cs typeface="Arial" panose="020B0604020202020204" pitchFamily="34" charset="0"/>
              </a:rPr>
              <a:t>да се избегнуваат фрази од типот „таа била обљубена“ наместо „била силувана“, или, пак, „таа признава дека била силувана“, што на некој начин имплицира одговорност кај жртвата за самиот напад). </a:t>
            </a:r>
            <a:endParaRPr lang="mk-MK" dirty="0">
              <a:latin typeface="Arial" panose="020B0604020202020204" pitchFamily="34" charset="0"/>
              <a:cs typeface="Arial" panose="020B0604020202020204" pitchFamily="34" charset="0"/>
            </a:endParaRPr>
          </a:p>
          <a:p>
            <a:pPr marL="0" indent="0" algn="ctr">
              <a:buNone/>
            </a:pPr>
            <a:endParaRPr lang="en-GB" dirty="0">
              <a:solidFill>
                <a:schemeClr val="accent5">
                  <a:lumMod val="50000"/>
                </a:schemeClr>
              </a:solidFill>
            </a:endParaRPr>
          </a:p>
        </p:txBody>
      </p:sp>
      <p:pic>
        <p:nvPicPr>
          <p:cNvPr id="6" name="Picture 5" descr="A picture containing text&#10;&#10;Description automatically generated">
            <a:extLst>
              <a:ext uri="{FF2B5EF4-FFF2-40B4-BE49-F238E27FC236}">
                <a16:creationId xmlns:a16="http://schemas.microsoft.com/office/drawing/2014/main" id="{D7325CAE-5390-45DF-D5C2-F9FC2F19B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848958"/>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7D8143DF-99A5-C8F7-1C81-62775A5B3C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622" y="5999257"/>
            <a:ext cx="5738807" cy="987236"/>
          </a:xfrm>
          <a:prstGeom prst="rect">
            <a:avLst/>
          </a:prstGeom>
        </p:spPr>
      </p:pic>
    </p:spTree>
    <p:extLst>
      <p:ext uri="{BB962C8B-B14F-4D97-AF65-F5344CB8AC3E}">
        <p14:creationId xmlns:p14="http://schemas.microsoft.com/office/powerpoint/2010/main" val="3849689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D3759-0566-4033-B050-242485699845}"/>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6D09114A-2920-4B9F-9FAC-F8AA39489D98}"/>
              </a:ext>
            </a:extLst>
          </p:cNvPr>
          <p:cNvSpPr>
            <a:spLocks noGrp="1"/>
          </p:cNvSpPr>
          <p:nvPr>
            <p:ph idx="1"/>
          </p:nvPr>
        </p:nvSpPr>
        <p:spPr>
          <a:xfrm>
            <a:off x="995569" y="1957463"/>
            <a:ext cx="10200861" cy="4363825"/>
          </a:xfrm>
        </p:spPr>
        <p:txBody>
          <a:bodyPr>
            <a:normAutofit fontScale="92500"/>
          </a:bodyPr>
          <a:lstStyle/>
          <a:p>
            <a:pPr marL="0" indent="0" algn="ctr">
              <a:buNone/>
            </a:pPr>
            <a:r>
              <a:rPr lang="mk-MK"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Родот и медиумите – препораки и техники на известување</a:t>
            </a:r>
          </a:p>
          <a:p>
            <a:pPr marL="0" indent="0" algn="ctr">
              <a:buNone/>
            </a:pPr>
            <a:endParaRPr lang="mk-MK" b="1" dirty="0">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74320" lvl="0" indent="-274320">
              <a:lnSpc>
                <a:spcPct val="100000"/>
              </a:lnSpc>
              <a:spcBef>
                <a:spcPts val="580"/>
              </a:spcBef>
              <a:buClr>
                <a:srgbClr val="D34817"/>
              </a:buClr>
              <a:buSzPct val="85000"/>
              <a:buFont typeface="Wingdings 2"/>
              <a:buChar char=""/>
            </a:pPr>
            <a:r>
              <a:rPr lang="mk-MK" sz="2400" b="1" u="sng"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Урамнотежено застапување на гласот на жените и мажите во општото известување</a:t>
            </a:r>
            <a:r>
              <a:rPr lang="mk-MK" sz="24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но и во поединечни стории</a:t>
            </a:r>
            <a:r>
              <a:rPr lang="en-US" sz="2400" dirty="0">
                <a:solidFill>
                  <a:prstClr val="black"/>
                </a:solidFill>
                <a:latin typeface="Arial" panose="020B0604020202020204" pitchFamily="34" charset="0"/>
                <a:cs typeface="Arial" panose="020B0604020202020204" pitchFamily="34" charset="0"/>
              </a:rPr>
              <a:t>. </a:t>
            </a:r>
          </a:p>
          <a:p>
            <a:pPr marL="274320" lvl="0" indent="-274320">
              <a:lnSpc>
                <a:spcPct val="100000"/>
              </a:lnSpc>
              <a:spcBef>
                <a:spcPts val="580"/>
              </a:spcBef>
              <a:buClr>
                <a:srgbClr val="D34817"/>
              </a:buClr>
              <a:buSzPct val="85000"/>
              <a:buFont typeface="Wingdings 2"/>
              <a:buChar char=""/>
            </a:pPr>
            <a:r>
              <a:rPr lang="mk-MK" sz="2400" dirty="0">
                <a:solidFill>
                  <a:prstClr val="black"/>
                </a:solidFill>
                <a:latin typeface="Arial" panose="020B0604020202020204" pitchFamily="34" charset="0"/>
                <a:cs typeface="Arial" panose="020B0604020202020204" pitchFamily="34" charset="0"/>
              </a:rPr>
              <a:t>Работа </a:t>
            </a:r>
            <a:r>
              <a:rPr lang="mk-MK" sz="2400" b="1" u="sng" dirty="0">
                <a:solidFill>
                  <a:prstClr val="black"/>
                </a:solidFill>
                <a:latin typeface="Arial" panose="020B0604020202020204" pitchFamily="34" charset="0"/>
                <a:cs typeface="Arial" panose="020B0604020202020204" pitchFamily="34" charset="0"/>
              </a:rPr>
              <a:t>на истражувачки текстови </a:t>
            </a:r>
            <a:r>
              <a:rPr lang="mk-MK" sz="2400" dirty="0">
                <a:solidFill>
                  <a:prstClr val="black"/>
                </a:solidFill>
                <a:latin typeface="Arial" panose="020B0604020202020204" pitchFamily="34" charset="0"/>
                <a:cs typeface="Arial" panose="020B0604020202020204" pitchFamily="34" charset="0"/>
              </a:rPr>
              <a:t>со кои ќе се понуди поширока слика за насилството врз жените</a:t>
            </a:r>
            <a:r>
              <a:rPr lang="pl-PL" sz="2400" dirty="0">
                <a:solidFill>
                  <a:prstClr val="black"/>
                </a:solidFill>
                <a:latin typeface="Arial" panose="020B0604020202020204" pitchFamily="34" charset="0"/>
                <a:cs typeface="Arial" panose="020B0604020202020204" pitchFamily="34" charset="0"/>
              </a:rPr>
              <a:t>,</a:t>
            </a:r>
            <a:r>
              <a:rPr lang="mk-MK" sz="2400" dirty="0">
                <a:solidFill>
                  <a:prstClr val="black"/>
                </a:solidFill>
                <a:latin typeface="Arial" panose="020B0604020202020204" pitchFamily="34" charset="0"/>
                <a:cs typeface="Arial" panose="020B0604020202020204" pitchFamily="34" charset="0"/>
              </a:rPr>
              <a:t> причините и последиците</a:t>
            </a:r>
            <a:r>
              <a:rPr lang="en-US" sz="2400" dirty="0">
                <a:solidFill>
                  <a:prstClr val="black"/>
                </a:solidFill>
                <a:latin typeface="Arial" panose="020B0604020202020204" pitchFamily="34" charset="0"/>
                <a:cs typeface="Arial" panose="020B0604020202020204" pitchFamily="34" charset="0"/>
              </a:rPr>
              <a:t>.</a:t>
            </a:r>
            <a:endParaRPr lang="mk-MK" sz="2400" dirty="0">
              <a:solidFill>
                <a:prstClr val="black"/>
              </a:solidFill>
              <a:latin typeface="Arial" panose="020B0604020202020204" pitchFamily="34" charset="0"/>
              <a:cs typeface="Arial" panose="020B0604020202020204" pitchFamily="34" charset="0"/>
            </a:endParaRPr>
          </a:p>
          <a:p>
            <a:pPr marL="274320" lvl="0" indent="-274320">
              <a:lnSpc>
                <a:spcPct val="100000"/>
              </a:lnSpc>
              <a:spcBef>
                <a:spcPts val="580"/>
              </a:spcBef>
              <a:buClr>
                <a:srgbClr val="D34817"/>
              </a:buClr>
              <a:buSzPct val="85000"/>
              <a:buFont typeface="Wingdings 2"/>
              <a:buChar char=""/>
            </a:pPr>
            <a:r>
              <a:rPr lang="mk-MK" sz="2400" dirty="0">
                <a:solidFill>
                  <a:prstClr val="black"/>
                </a:solidFill>
                <a:latin typeface="Arial" panose="020B0604020202020204" pitchFamily="34" charset="0"/>
                <a:cs typeface="Arial" panose="020B0604020202020204" pitchFamily="34" charset="0"/>
              </a:rPr>
              <a:t>Д</a:t>
            </a:r>
            <a:r>
              <a:rPr lang="mk-MK" sz="2400" b="1" u="sng" dirty="0">
                <a:solidFill>
                  <a:prstClr val="black"/>
                </a:solidFill>
                <a:latin typeface="Arial" panose="020B0604020202020204" pitchFamily="34" charset="0"/>
                <a:cs typeface="Arial" panose="020B0604020202020204" pitchFamily="34" charset="0"/>
              </a:rPr>
              <a:t>а се третира родово заснованото насилство како нарушување на човековите права</a:t>
            </a:r>
            <a:r>
              <a:rPr lang="mk-MK" sz="2400" b="1" dirty="0">
                <a:solidFill>
                  <a:prstClr val="black"/>
                </a:solidFill>
                <a:latin typeface="Arial" panose="020B0604020202020204" pitchFamily="34" charset="0"/>
                <a:cs typeface="Arial" panose="020B0604020202020204" pitchFamily="34" charset="0"/>
              </a:rPr>
              <a:t>.</a:t>
            </a:r>
            <a:r>
              <a:rPr lang="mk-MK" sz="2400" dirty="0">
                <a:solidFill>
                  <a:prstClr val="black"/>
                </a:solidFill>
                <a:latin typeface="Arial" panose="020B0604020202020204" pitchFamily="34" charset="0"/>
                <a:cs typeface="Arial" panose="020B0604020202020204" pitchFamily="34" charset="0"/>
              </a:rPr>
              <a:t> Медиумите за овие теми не треба да известуваат како за изолирани инциденти, туку за дејствија што се повторуваат и коишто се последица на односите на моќ и доминација. </a:t>
            </a:r>
          </a:p>
          <a:p>
            <a:pPr marL="0" indent="0" algn="ctr">
              <a:buNone/>
            </a:pPr>
            <a:endParaRPr lang="en-GB" dirty="0">
              <a:solidFill>
                <a:schemeClr val="accent5">
                  <a:lumMod val="50000"/>
                </a:schemeClr>
              </a:solidFill>
            </a:endParaRPr>
          </a:p>
        </p:txBody>
      </p:sp>
      <p:pic>
        <p:nvPicPr>
          <p:cNvPr id="6" name="Picture 5" descr="A picture containing text&#10;&#10;Description automatically generated">
            <a:extLst>
              <a:ext uri="{FF2B5EF4-FFF2-40B4-BE49-F238E27FC236}">
                <a16:creationId xmlns:a16="http://schemas.microsoft.com/office/drawing/2014/main" id="{D7325CAE-5390-45DF-D5C2-F9FC2F19B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848958"/>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7D8143DF-99A5-C8F7-1C81-62775A5B3C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622" y="5999257"/>
            <a:ext cx="5738807" cy="987236"/>
          </a:xfrm>
          <a:prstGeom prst="rect">
            <a:avLst/>
          </a:prstGeom>
        </p:spPr>
      </p:pic>
    </p:spTree>
    <p:extLst>
      <p:ext uri="{BB962C8B-B14F-4D97-AF65-F5344CB8AC3E}">
        <p14:creationId xmlns:p14="http://schemas.microsoft.com/office/powerpoint/2010/main" val="73817276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c8bf2bd-e2ea-47c0-bac8-91c0d1cb9b76" xsi:nil="true"/>
    <lcf76f155ced4ddcb4097134ff3c332f xmlns="f4acc2e1-c810-45e1-bc6a-15992a68eaa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D2F4D57F9A5C5498740A62707746A3D" ma:contentTypeVersion="14" ma:contentTypeDescription="Create a new document." ma:contentTypeScope="" ma:versionID="849e3564d659495fb5a990c586a9f77d">
  <xsd:schema xmlns:xsd="http://www.w3.org/2001/XMLSchema" xmlns:xs="http://www.w3.org/2001/XMLSchema" xmlns:p="http://schemas.microsoft.com/office/2006/metadata/properties" xmlns:ns2="f4acc2e1-c810-45e1-bc6a-15992a68eaa2" xmlns:ns3="bc8bf2bd-e2ea-47c0-bac8-91c0d1cb9b76" targetNamespace="http://schemas.microsoft.com/office/2006/metadata/properties" ma:root="true" ma:fieldsID="3e8759972dde726eb5038a27ffe54dbc" ns2:_="" ns3:_="">
    <xsd:import namespace="f4acc2e1-c810-45e1-bc6a-15992a68eaa2"/>
    <xsd:import namespace="bc8bf2bd-e2ea-47c0-bac8-91c0d1cb9b7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acc2e1-c810-45e1-bc6a-15992a68ea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0a20853-c51e-47b0-bc3f-28921951de2f"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8bf2bd-e2ea-47c0-bac8-91c0d1cb9b7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6525325-5399-4755-8651-f8fee29f51fe}" ma:internalName="TaxCatchAll" ma:showField="CatchAllData" ma:web="bc8bf2bd-e2ea-47c0-bac8-91c0d1cb9b76">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666E40-6532-400A-BA5B-1072008B77D2}">
  <ds:schemaRefs>
    <ds:schemaRef ds:uri="http://schemas.microsoft.com/office/2006/metadata/properties"/>
    <ds:schemaRef ds:uri="http://schemas.microsoft.com/office/infopath/2007/PartnerControls"/>
    <ds:schemaRef ds:uri="bc8bf2bd-e2ea-47c0-bac8-91c0d1cb9b76"/>
    <ds:schemaRef ds:uri="f4acc2e1-c810-45e1-bc6a-15992a68eaa2"/>
  </ds:schemaRefs>
</ds:datastoreItem>
</file>

<file path=customXml/itemProps2.xml><?xml version="1.0" encoding="utf-8"?>
<ds:datastoreItem xmlns:ds="http://schemas.openxmlformats.org/officeDocument/2006/customXml" ds:itemID="{242AD880-DEE0-4244-B0EC-1549C984F18E}">
  <ds:schemaRefs>
    <ds:schemaRef ds:uri="http://schemas.microsoft.com/sharepoint/v3/contenttype/forms"/>
  </ds:schemaRefs>
</ds:datastoreItem>
</file>

<file path=customXml/itemProps3.xml><?xml version="1.0" encoding="utf-8"?>
<ds:datastoreItem xmlns:ds="http://schemas.openxmlformats.org/officeDocument/2006/customXml" ds:itemID="{6BB1B410-C369-4011-864D-E64DF40E67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acc2e1-c810-45e1-bc6a-15992a68eaa2"/>
    <ds:schemaRef ds:uri="bc8bf2bd-e2ea-47c0-bac8-91c0d1cb9b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55</TotalTime>
  <Words>1217</Words>
  <Application>Microsoft Office PowerPoint</Application>
  <PresentationFormat>Widescreen</PresentationFormat>
  <Paragraphs>99</Paragraphs>
  <Slides>21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Arial</vt:lpstr>
      <vt:lpstr>Calibri</vt:lpstr>
      <vt:lpstr>Calibri Light</vt:lpstr>
      <vt:lpstr>Cambria</vt:lpstr>
      <vt:lpstr>Franklin Gothic Book</vt:lpstr>
      <vt:lpstr>Perpetua</vt:lpstr>
      <vt:lpstr>Wingdings 2</vt:lpstr>
      <vt:lpstr>Office Theme</vt:lpstr>
      <vt:lpstr>Equity</vt:lpstr>
      <vt:lpstr>PowerPoint Presentation</vt:lpstr>
      <vt:lpstr>PowerPoint Presentation</vt:lpstr>
      <vt:lpstr>Што да правам како новинар/ка?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Родово сензитивно известување наспроти пристрасно известување за родот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SIMIC Marija</dc:creator>
  <cp:lastModifiedBy>TRAJKOSKA Simona</cp:lastModifiedBy>
  <cp:revision>31</cp:revision>
  <dcterms:created xsi:type="dcterms:W3CDTF">2019-10-05T16:52:39Z</dcterms:created>
  <dcterms:modified xsi:type="dcterms:W3CDTF">2023-12-04T15:55:23Z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0x0101002D2F4D57F9A5C5498740A62707746A3D</vt:lpwstr>
  </property>
  <property fmtid="{D5CDD505-2E9C-101B-9397-08002B2CF9AE}" pid="3" name="Order">
    <vt:r8>86500</vt:r8>
  </property>
</Properties>
</file>