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9"/>
  </p:notesMasterIdLst>
  <p:sldIdLst>
    <p:sldId id="256" r:id="rId5"/>
    <p:sldId id="258" r:id="rId6"/>
    <p:sldId id="259" r:id="rId7"/>
    <p:sldId id="291" r:id="rId8"/>
    <p:sldId id="321" r:id="rId9"/>
    <p:sldId id="319" r:id="rId10"/>
    <p:sldId id="313" r:id="rId11"/>
    <p:sldId id="314" r:id="rId12"/>
    <p:sldId id="316" r:id="rId13"/>
    <p:sldId id="393" r:id="rId14"/>
    <p:sldId id="257" r:id="rId15"/>
    <p:sldId id="394" r:id="rId16"/>
    <p:sldId id="395" r:id="rId17"/>
    <p:sldId id="260" r:id="rId18"/>
    <p:sldId id="396" r:id="rId19"/>
    <p:sldId id="397" r:id="rId20"/>
    <p:sldId id="263" r:id="rId21"/>
    <p:sldId id="264" r:id="rId22"/>
    <p:sldId id="265" r:id="rId23"/>
    <p:sldId id="266" r:id="rId24"/>
    <p:sldId id="267" r:id="rId25"/>
    <p:sldId id="268" r:id="rId26"/>
    <p:sldId id="271" r:id="rId27"/>
    <p:sldId id="398" r:id="rId28"/>
    <p:sldId id="272" r:id="rId29"/>
    <p:sldId id="399" r:id="rId30"/>
    <p:sldId id="400" r:id="rId31"/>
    <p:sldId id="401" r:id="rId32"/>
    <p:sldId id="276" r:id="rId33"/>
    <p:sldId id="402" r:id="rId34"/>
    <p:sldId id="403" r:id="rId35"/>
    <p:sldId id="404" r:id="rId36"/>
    <p:sldId id="405" r:id="rId37"/>
    <p:sldId id="406" r:id="rId38"/>
    <p:sldId id="407" r:id="rId39"/>
    <p:sldId id="408" r:id="rId40"/>
    <p:sldId id="332" r:id="rId41"/>
    <p:sldId id="333" r:id="rId42"/>
    <p:sldId id="334" r:id="rId43"/>
    <p:sldId id="352" r:id="rId44"/>
    <p:sldId id="353" r:id="rId45"/>
    <p:sldId id="354" r:id="rId46"/>
    <p:sldId id="355" r:id="rId47"/>
    <p:sldId id="356" r:id="rId48"/>
    <p:sldId id="357" r:id="rId49"/>
    <p:sldId id="358" r:id="rId50"/>
    <p:sldId id="359" r:id="rId51"/>
    <p:sldId id="360" r:id="rId52"/>
    <p:sldId id="361" r:id="rId53"/>
    <p:sldId id="312" r:id="rId54"/>
    <p:sldId id="362" r:id="rId55"/>
    <p:sldId id="363" r:id="rId56"/>
    <p:sldId id="364" r:id="rId57"/>
    <p:sldId id="365" r:id="rId58"/>
    <p:sldId id="366" r:id="rId59"/>
    <p:sldId id="318" r:id="rId60"/>
    <p:sldId id="367" r:id="rId61"/>
    <p:sldId id="269" r:id="rId62"/>
    <p:sldId id="368" r:id="rId63"/>
    <p:sldId id="270" r:id="rId64"/>
    <p:sldId id="273" r:id="rId65"/>
    <p:sldId id="274" r:id="rId66"/>
    <p:sldId id="275" r:id="rId67"/>
    <p:sldId id="277" r:id="rId68"/>
    <p:sldId id="278" r:id="rId69"/>
    <p:sldId id="279" r:id="rId70"/>
    <p:sldId id="369" r:id="rId71"/>
    <p:sldId id="370" r:id="rId72"/>
    <p:sldId id="282" r:id="rId73"/>
    <p:sldId id="283" r:id="rId74"/>
    <p:sldId id="373" r:id="rId75"/>
    <p:sldId id="374" r:id="rId76"/>
    <p:sldId id="375" r:id="rId77"/>
    <p:sldId id="376" r:id="rId78"/>
    <p:sldId id="385" r:id="rId79"/>
    <p:sldId id="386" r:id="rId80"/>
    <p:sldId id="387" r:id="rId81"/>
    <p:sldId id="388" r:id="rId82"/>
    <p:sldId id="389" r:id="rId83"/>
    <p:sldId id="390" r:id="rId84"/>
    <p:sldId id="391" r:id="rId85"/>
    <p:sldId id="392" r:id="rId86"/>
    <p:sldId id="261" r:id="rId87"/>
    <p:sldId id="262"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EFD08-4613-47BB-8993-8E718D63F161}" v="26" dt="2023-12-01T17:31:47.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486" autoAdjust="0"/>
    <p:restoredTop sz="94660"/>
  </p:normalViewPr>
  <p:slideViewPr>
    <p:cSldViewPr snapToGrid="0">
      <p:cViewPr varScale="1">
        <p:scale>
          <a:sx n="103" d="100"/>
          <a:sy n="103" d="100"/>
        </p:scale>
        <p:origin x="11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C1A633-50A4-43AA-85F3-168A5B6B461D}"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06185B0E-186A-405D-92C3-2699612978FB}">
      <dgm:prSet/>
      <dgm:spPr/>
      <dgm:t>
        <a:bodyPr/>
        <a:lstStyle/>
        <a:p>
          <a:r>
            <a:rPr lang="ru-RU" dirty="0"/>
            <a:t>Физичко насилство</a:t>
          </a:r>
          <a:endParaRPr lang="en-US" dirty="0"/>
        </a:p>
      </dgm:t>
    </dgm:pt>
    <dgm:pt modelId="{98DD3D25-5E6D-4CE1-BB5B-F6CC92BD49B0}" type="parTrans" cxnId="{5B248E0E-3611-439F-8BE6-D3B722031428}">
      <dgm:prSet/>
      <dgm:spPr/>
      <dgm:t>
        <a:bodyPr/>
        <a:lstStyle/>
        <a:p>
          <a:endParaRPr lang="en-US"/>
        </a:p>
      </dgm:t>
    </dgm:pt>
    <dgm:pt modelId="{8B06F116-E649-49AE-A47D-81B8BDC8FE2D}" type="sibTrans" cxnId="{5B248E0E-3611-439F-8BE6-D3B722031428}">
      <dgm:prSet/>
      <dgm:spPr/>
      <dgm:t>
        <a:bodyPr/>
        <a:lstStyle/>
        <a:p>
          <a:endParaRPr lang="en-US"/>
        </a:p>
      </dgm:t>
    </dgm:pt>
    <dgm:pt modelId="{712F4909-96F1-4539-86C5-538FB9E88BB4}">
      <dgm:prSet/>
      <dgm:spPr/>
      <dgm:t>
        <a:bodyPr/>
        <a:lstStyle/>
        <a:p>
          <a:r>
            <a:rPr lang="ru-RU" dirty="0"/>
            <a:t>Психичко насилство</a:t>
          </a:r>
          <a:endParaRPr lang="en-US" dirty="0"/>
        </a:p>
      </dgm:t>
    </dgm:pt>
    <dgm:pt modelId="{7DA6734B-3322-4813-AE76-F1D5E9E45B27}" type="parTrans" cxnId="{C3BFDD64-8072-48BD-A905-C88D4ED9422E}">
      <dgm:prSet/>
      <dgm:spPr/>
      <dgm:t>
        <a:bodyPr/>
        <a:lstStyle/>
        <a:p>
          <a:endParaRPr lang="en-US"/>
        </a:p>
      </dgm:t>
    </dgm:pt>
    <dgm:pt modelId="{DEA84ACD-A0E1-45F9-82D9-FCF23C91CE82}" type="sibTrans" cxnId="{C3BFDD64-8072-48BD-A905-C88D4ED9422E}">
      <dgm:prSet/>
      <dgm:spPr/>
      <dgm:t>
        <a:bodyPr/>
        <a:lstStyle/>
        <a:p>
          <a:endParaRPr lang="en-US"/>
        </a:p>
      </dgm:t>
    </dgm:pt>
    <dgm:pt modelId="{883372B0-5BD6-4880-9EA0-8B0E7B0C146C}">
      <dgm:prSet/>
      <dgm:spPr/>
      <dgm:t>
        <a:bodyPr/>
        <a:lstStyle/>
        <a:p>
          <a:r>
            <a:rPr lang="ru-RU"/>
            <a:t>Економско насилство</a:t>
          </a:r>
          <a:endParaRPr lang="en-US"/>
        </a:p>
      </dgm:t>
    </dgm:pt>
    <dgm:pt modelId="{5826BAAE-2AF1-4D95-9261-E673EE0B3E30}" type="parTrans" cxnId="{1F75269B-FD7E-4CF0-8DF4-FE2D58F8BCB3}">
      <dgm:prSet/>
      <dgm:spPr/>
      <dgm:t>
        <a:bodyPr/>
        <a:lstStyle/>
        <a:p>
          <a:endParaRPr lang="en-US"/>
        </a:p>
      </dgm:t>
    </dgm:pt>
    <dgm:pt modelId="{5562A48E-B173-43AC-96E4-5349D1A41932}" type="sibTrans" cxnId="{1F75269B-FD7E-4CF0-8DF4-FE2D58F8BCB3}">
      <dgm:prSet/>
      <dgm:spPr/>
      <dgm:t>
        <a:bodyPr/>
        <a:lstStyle/>
        <a:p>
          <a:endParaRPr lang="en-US"/>
        </a:p>
      </dgm:t>
    </dgm:pt>
    <dgm:pt modelId="{A536E4D9-4AB5-469D-82A5-2E3D21250B3D}">
      <dgm:prSet/>
      <dgm:spPr/>
      <dgm:t>
        <a:bodyPr/>
        <a:lstStyle/>
        <a:p>
          <a:r>
            <a:rPr lang="ru-RU"/>
            <a:t>Демнење</a:t>
          </a:r>
          <a:endParaRPr lang="en-US"/>
        </a:p>
      </dgm:t>
    </dgm:pt>
    <dgm:pt modelId="{E7206543-B2E5-4877-9D5D-9C9C1F2174BE}" type="parTrans" cxnId="{9507C94E-F75F-48F2-A0CE-8F6A982BDB46}">
      <dgm:prSet/>
      <dgm:spPr/>
      <dgm:t>
        <a:bodyPr/>
        <a:lstStyle/>
        <a:p>
          <a:endParaRPr lang="en-US"/>
        </a:p>
      </dgm:t>
    </dgm:pt>
    <dgm:pt modelId="{3652F957-8AA2-4006-A18F-51E3B008E68D}" type="sibTrans" cxnId="{9507C94E-F75F-48F2-A0CE-8F6A982BDB46}">
      <dgm:prSet/>
      <dgm:spPr/>
      <dgm:t>
        <a:bodyPr/>
        <a:lstStyle/>
        <a:p>
          <a:endParaRPr lang="en-US"/>
        </a:p>
      </dgm:t>
    </dgm:pt>
    <dgm:pt modelId="{6C3AB0F8-993D-4312-A008-21D536BEB4F8}">
      <dgm:prSet/>
      <dgm:spPr/>
      <dgm:t>
        <a:bodyPr/>
        <a:lstStyle/>
        <a:p>
          <a:r>
            <a:rPr lang="ru-RU"/>
            <a:t>Сексуално вознемирување</a:t>
          </a:r>
          <a:endParaRPr lang="en-US"/>
        </a:p>
      </dgm:t>
    </dgm:pt>
    <dgm:pt modelId="{87EB55D7-0C5E-4667-945F-7E7CCB98396E}" type="parTrans" cxnId="{D8E8E689-F47A-40B1-BAF2-E28F20BF947D}">
      <dgm:prSet/>
      <dgm:spPr/>
      <dgm:t>
        <a:bodyPr/>
        <a:lstStyle/>
        <a:p>
          <a:endParaRPr lang="en-US"/>
        </a:p>
      </dgm:t>
    </dgm:pt>
    <dgm:pt modelId="{CDBCDB98-EA36-4BC1-B419-96DD31AF66F7}" type="sibTrans" cxnId="{D8E8E689-F47A-40B1-BAF2-E28F20BF947D}">
      <dgm:prSet/>
      <dgm:spPr/>
      <dgm:t>
        <a:bodyPr/>
        <a:lstStyle/>
        <a:p>
          <a:endParaRPr lang="en-US"/>
        </a:p>
      </dgm:t>
    </dgm:pt>
    <dgm:pt modelId="{B99381E8-BB20-493C-A334-8DD3B7AFD3F6}">
      <dgm:prSet/>
      <dgm:spPr/>
      <dgm:t>
        <a:bodyPr/>
        <a:lstStyle/>
        <a:p>
          <a:r>
            <a:rPr lang="ru-RU" dirty="0"/>
            <a:t>Сексуално вознемирување на интернет</a:t>
          </a:r>
          <a:endParaRPr lang="en-US" dirty="0"/>
        </a:p>
      </dgm:t>
    </dgm:pt>
    <dgm:pt modelId="{EC1B8EFE-EE96-41FD-8D25-730D14BC6EA6}" type="parTrans" cxnId="{3827D719-54FE-43D6-AF37-EB1303C61952}">
      <dgm:prSet/>
      <dgm:spPr/>
      <dgm:t>
        <a:bodyPr/>
        <a:lstStyle/>
        <a:p>
          <a:endParaRPr lang="en-US"/>
        </a:p>
      </dgm:t>
    </dgm:pt>
    <dgm:pt modelId="{23FF1D37-93C5-4FA7-A954-ED31FDA3003D}" type="sibTrans" cxnId="{3827D719-54FE-43D6-AF37-EB1303C61952}">
      <dgm:prSet/>
      <dgm:spPr/>
      <dgm:t>
        <a:bodyPr/>
        <a:lstStyle/>
        <a:p>
          <a:endParaRPr lang="en-US"/>
        </a:p>
      </dgm:t>
    </dgm:pt>
    <dgm:pt modelId="{EE15DFA7-71EB-4F54-9F9B-83DA5D7C86A1}">
      <dgm:prSet/>
      <dgm:spPr/>
      <dgm:t>
        <a:bodyPr/>
        <a:lstStyle/>
        <a:p>
          <a:r>
            <a:rPr lang="ru-RU"/>
            <a:t>Сексуално насилство и силување</a:t>
          </a:r>
          <a:endParaRPr lang="en-US"/>
        </a:p>
      </dgm:t>
    </dgm:pt>
    <dgm:pt modelId="{009FCC9E-1E14-406B-A0A4-73DC39FA7C17}" type="parTrans" cxnId="{5D0587D3-8BCE-47C4-8976-BEF19EA7D257}">
      <dgm:prSet/>
      <dgm:spPr/>
      <dgm:t>
        <a:bodyPr/>
        <a:lstStyle/>
        <a:p>
          <a:endParaRPr lang="en-US"/>
        </a:p>
      </dgm:t>
    </dgm:pt>
    <dgm:pt modelId="{2A9863C5-A036-4F99-A181-E64D1CA5C792}" type="sibTrans" cxnId="{5D0587D3-8BCE-47C4-8976-BEF19EA7D257}">
      <dgm:prSet/>
      <dgm:spPr/>
      <dgm:t>
        <a:bodyPr/>
        <a:lstStyle/>
        <a:p>
          <a:endParaRPr lang="en-US"/>
        </a:p>
      </dgm:t>
    </dgm:pt>
    <dgm:pt modelId="{FC2C93AF-0404-4E55-A4F0-AEB0757F8C9D}">
      <dgm:prSet/>
      <dgm:spPr/>
      <dgm:t>
        <a:bodyPr/>
        <a:lstStyle/>
        <a:p>
          <a:r>
            <a:rPr lang="ru-RU"/>
            <a:t>Женско генитално осакатување</a:t>
          </a:r>
          <a:endParaRPr lang="en-US"/>
        </a:p>
      </dgm:t>
    </dgm:pt>
    <dgm:pt modelId="{6C0A6BCB-4E60-442A-9681-3A8AE4026C80}" type="parTrans" cxnId="{2456297B-087C-4297-A4CF-4836E76B1197}">
      <dgm:prSet/>
      <dgm:spPr/>
      <dgm:t>
        <a:bodyPr/>
        <a:lstStyle/>
        <a:p>
          <a:endParaRPr lang="en-US"/>
        </a:p>
      </dgm:t>
    </dgm:pt>
    <dgm:pt modelId="{DF788FF4-8D27-4454-B2DB-C8FD4343C91A}" type="sibTrans" cxnId="{2456297B-087C-4297-A4CF-4836E76B1197}">
      <dgm:prSet/>
      <dgm:spPr/>
      <dgm:t>
        <a:bodyPr/>
        <a:lstStyle/>
        <a:p>
          <a:endParaRPr lang="en-US"/>
        </a:p>
      </dgm:t>
    </dgm:pt>
    <dgm:pt modelId="{A3F2A9E6-F431-4CE0-9F27-AE34CD498CBE}">
      <dgm:prSet/>
      <dgm:spPr/>
      <dgm:t>
        <a:bodyPr/>
        <a:lstStyle/>
        <a:p>
          <a:r>
            <a:rPr lang="ru-RU"/>
            <a:t>Присилен абортус и присилна стерилизација</a:t>
          </a:r>
          <a:endParaRPr lang="en-US"/>
        </a:p>
      </dgm:t>
    </dgm:pt>
    <dgm:pt modelId="{B3AA4EFB-F96B-4B38-9E32-2D1E5DB9A7DC}" type="parTrans" cxnId="{1C2EA37B-D288-47AD-AD85-0CD29097E5A5}">
      <dgm:prSet/>
      <dgm:spPr/>
      <dgm:t>
        <a:bodyPr/>
        <a:lstStyle/>
        <a:p>
          <a:endParaRPr lang="en-US"/>
        </a:p>
      </dgm:t>
    </dgm:pt>
    <dgm:pt modelId="{BBE3A7E4-60CD-4F4D-9B2C-18D747CB33B2}" type="sibTrans" cxnId="{1C2EA37B-D288-47AD-AD85-0CD29097E5A5}">
      <dgm:prSet/>
      <dgm:spPr/>
      <dgm:t>
        <a:bodyPr/>
        <a:lstStyle/>
        <a:p>
          <a:endParaRPr lang="en-US"/>
        </a:p>
      </dgm:t>
    </dgm:pt>
    <dgm:pt modelId="{C53A05B7-BC42-4D15-94D3-73BF3A5B8386}">
      <dgm:prSet/>
      <dgm:spPr/>
      <dgm:t>
        <a:bodyPr/>
        <a:lstStyle/>
        <a:p>
          <a:r>
            <a:rPr lang="ru-RU" dirty="0"/>
            <a:t>Фемицид </a:t>
          </a:r>
          <a:endParaRPr lang="en-US" dirty="0"/>
        </a:p>
      </dgm:t>
    </dgm:pt>
    <dgm:pt modelId="{55E7561A-DC71-409A-896A-79ECB51CC3B3}" type="parTrans" cxnId="{98848AE5-8172-44B9-96E8-C4A0438648EB}">
      <dgm:prSet/>
      <dgm:spPr/>
      <dgm:t>
        <a:bodyPr/>
        <a:lstStyle/>
        <a:p>
          <a:endParaRPr lang="en-US"/>
        </a:p>
      </dgm:t>
    </dgm:pt>
    <dgm:pt modelId="{AC6C144D-26B2-4B98-8D16-45538CC285E8}" type="sibTrans" cxnId="{98848AE5-8172-44B9-96E8-C4A0438648EB}">
      <dgm:prSet/>
      <dgm:spPr/>
      <dgm:t>
        <a:bodyPr/>
        <a:lstStyle/>
        <a:p>
          <a:endParaRPr lang="en-US"/>
        </a:p>
      </dgm:t>
    </dgm:pt>
    <dgm:pt modelId="{52AC1B79-5B00-44D4-BAB5-198CBA12C192}">
      <dgm:prSet/>
      <dgm:spPr/>
      <dgm:t>
        <a:bodyPr/>
        <a:lstStyle/>
        <a:p>
          <a:r>
            <a:rPr lang="ru-RU"/>
            <a:t>Присилни бракови</a:t>
          </a:r>
          <a:endParaRPr lang="en-US"/>
        </a:p>
      </dgm:t>
    </dgm:pt>
    <dgm:pt modelId="{C5C27755-7709-4A7F-98A6-5590BDF2C5BA}" type="sibTrans" cxnId="{690394DC-766D-44EF-8D41-B35B3D6E4C4B}">
      <dgm:prSet/>
      <dgm:spPr/>
      <dgm:t>
        <a:bodyPr/>
        <a:lstStyle/>
        <a:p>
          <a:endParaRPr lang="en-US"/>
        </a:p>
      </dgm:t>
    </dgm:pt>
    <dgm:pt modelId="{3240E2DF-C804-4467-AF64-2BD729877253}" type="parTrans" cxnId="{690394DC-766D-44EF-8D41-B35B3D6E4C4B}">
      <dgm:prSet/>
      <dgm:spPr/>
      <dgm:t>
        <a:bodyPr/>
        <a:lstStyle/>
        <a:p>
          <a:endParaRPr lang="en-US"/>
        </a:p>
      </dgm:t>
    </dgm:pt>
    <dgm:pt modelId="{F4D4E7DA-938B-4BDD-ACF1-BFEA94E210A0}" type="pres">
      <dgm:prSet presAssocID="{14C1A633-50A4-43AA-85F3-168A5B6B461D}" presName="diagram" presStyleCnt="0">
        <dgm:presLayoutVars>
          <dgm:dir/>
          <dgm:resizeHandles val="exact"/>
        </dgm:presLayoutVars>
      </dgm:prSet>
      <dgm:spPr/>
    </dgm:pt>
    <dgm:pt modelId="{27F87FDB-DDA2-4BCB-96CE-2EF12836CC05}" type="pres">
      <dgm:prSet presAssocID="{06185B0E-186A-405D-92C3-2699612978FB}" presName="node" presStyleLbl="node1" presStyleIdx="0" presStyleCnt="11">
        <dgm:presLayoutVars>
          <dgm:bulletEnabled val="1"/>
        </dgm:presLayoutVars>
      </dgm:prSet>
      <dgm:spPr/>
    </dgm:pt>
    <dgm:pt modelId="{B628466C-66A6-4174-AA34-C2EF47835CB0}" type="pres">
      <dgm:prSet presAssocID="{8B06F116-E649-49AE-A47D-81B8BDC8FE2D}" presName="sibTrans" presStyleCnt="0"/>
      <dgm:spPr/>
    </dgm:pt>
    <dgm:pt modelId="{EF6B2F4E-3DC6-49C9-9F9E-3AEA25CDA02D}" type="pres">
      <dgm:prSet presAssocID="{712F4909-96F1-4539-86C5-538FB9E88BB4}" presName="node" presStyleLbl="node1" presStyleIdx="1" presStyleCnt="11">
        <dgm:presLayoutVars>
          <dgm:bulletEnabled val="1"/>
        </dgm:presLayoutVars>
      </dgm:prSet>
      <dgm:spPr/>
    </dgm:pt>
    <dgm:pt modelId="{6D6CB543-EEC2-4DC3-8856-CC010DB6561E}" type="pres">
      <dgm:prSet presAssocID="{DEA84ACD-A0E1-45F9-82D9-FCF23C91CE82}" presName="sibTrans" presStyleCnt="0"/>
      <dgm:spPr/>
    </dgm:pt>
    <dgm:pt modelId="{9D1028A6-942E-4409-A705-B6AC22FD6577}" type="pres">
      <dgm:prSet presAssocID="{883372B0-5BD6-4880-9EA0-8B0E7B0C146C}" presName="node" presStyleLbl="node1" presStyleIdx="2" presStyleCnt="11">
        <dgm:presLayoutVars>
          <dgm:bulletEnabled val="1"/>
        </dgm:presLayoutVars>
      </dgm:prSet>
      <dgm:spPr/>
    </dgm:pt>
    <dgm:pt modelId="{6C510D88-A2FD-4E47-BA14-DB3A69DE0176}" type="pres">
      <dgm:prSet presAssocID="{5562A48E-B173-43AC-96E4-5349D1A41932}" presName="sibTrans" presStyleCnt="0"/>
      <dgm:spPr/>
    </dgm:pt>
    <dgm:pt modelId="{745B5EE8-BEA6-4213-99BD-6E4FA560DCAA}" type="pres">
      <dgm:prSet presAssocID="{A536E4D9-4AB5-469D-82A5-2E3D21250B3D}" presName="node" presStyleLbl="node1" presStyleIdx="3" presStyleCnt="11">
        <dgm:presLayoutVars>
          <dgm:bulletEnabled val="1"/>
        </dgm:presLayoutVars>
      </dgm:prSet>
      <dgm:spPr/>
    </dgm:pt>
    <dgm:pt modelId="{FAAA1F40-9153-4879-9EF6-96665C9FA74C}" type="pres">
      <dgm:prSet presAssocID="{3652F957-8AA2-4006-A18F-51E3B008E68D}" presName="sibTrans" presStyleCnt="0"/>
      <dgm:spPr/>
    </dgm:pt>
    <dgm:pt modelId="{77C32D4A-2E99-483C-8901-A39CC90E88A0}" type="pres">
      <dgm:prSet presAssocID="{6C3AB0F8-993D-4312-A008-21D536BEB4F8}" presName="node" presStyleLbl="node1" presStyleIdx="4" presStyleCnt="11">
        <dgm:presLayoutVars>
          <dgm:bulletEnabled val="1"/>
        </dgm:presLayoutVars>
      </dgm:prSet>
      <dgm:spPr/>
    </dgm:pt>
    <dgm:pt modelId="{03BA4EA4-24D3-4383-A40A-AFB5FDEE7FB2}" type="pres">
      <dgm:prSet presAssocID="{CDBCDB98-EA36-4BC1-B419-96DD31AF66F7}" presName="sibTrans" presStyleCnt="0"/>
      <dgm:spPr/>
    </dgm:pt>
    <dgm:pt modelId="{5B1D5615-7058-428E-A51F-DEAB7C21902F}" type="pres">
      <dgm:prSet presAssocID="{B99381E8-BB20-493C-A334-8DD3B7AFD3F6}" presName="node" presStyleLbl="node1" presStyleIdx="5" presStyleCnt="11">
        <dgm:presLayoutVars>
          <dgm:bulletEnabled val="1"/>
        </dgm:presLayoutVars>
      </dgm:prSet>
      <dgm:spPr/>
    </dgm:pt>
    <dgm:pt modelId="{9FBBE52B-D2E1-4102-BC37-2FFED613E8CB}" type="pres">
      <dgm:prSet presAssocID="{23FF1D37-93C5-4FA7-A954-ED31FDA3003D}" presName="sibTrans" presStyleCnt="0"/>
      <dgm:spPr/>
    </dgm:pt>
    <dgm:pt modelId="{B9B71DFF-FF00-42BE-995E-7754E528F0D0}" type="pres">
      <dgm:prSet presAssocID="{EE15DFA7-71EB-4F54-9F9B-83DA5D7C86A1}" presName="node" presStyleLbl="node1" presStyleIdx="6" presStyleCnt="11">
        <dgm:presLayoutVars>
          <dgm:bulletEnabled val="1"/>
        </dgm:presLayoutVars>
      </dgm:prSet>
      <dgm:spPr/>
    </dgm:pt>
    <dgm:pt modelId="{8D8F68CA-E385-4138-BC4F-C26C0B0B108D}" type="pres">
      <dgm:prSet presAssocID="{2A9863C5-A036-4F99-A181-E64D1CA5C792}" presName="sibTrans" presStyleCnt="0"/>
      <dgm:spPr/>
    </dgm:pt>
    <dgm:pt modelId="{33F80D86-CC72-4B43-A309-D2B6E9F72886}" type="pres">
      <dgm:prSet presAssocID="{52AC1B79-5B00-44D4-BAB5-198CBA12C192}" presName="node" presStyleLbl="node1" presStyleIdx="7" presStyleCnt="11">
        <dgm:presLayoutVars>
          <dgm:bulletEnabled val="1"/>
        </dgm:presLayoutVars>
      </dgm:prSet>
      <dgm:spPr/>
    </dgm:pt>
    <dgm:pt modelId="{9C22B3B9-D62C-4D6E-BDAB-6E33E769DDAD}" type="pres">
      <dgm:prSet presAssocID="{C5C27755-7709-4A7F-98A6-5590BDF2C5BA}" presName="sibTrans" presStyleCnt="0"/>
      <dgm:spPr/>
    </dgm:pt>
    <dgm:pt modelId="{444A9494-67EE-4357-9657-CA23F40645A7}" type="pres">
      <dgm:prSet presAssocID="{FC2C93AF-0404-4E55-A4F0-AEB0757F8C9D}" presName="node" presStyleLbl="node1" presStyleIdx="8" presStyleCnt="11">
        <dgm:presLayoutVars>
          <dgm:bulletEnabled val="1"/>
        </dgm:presLayoutVars>
      </dgm:prSet>
      <dgm:spPr/>
    </dgm:pt>
    <dgm:pt modelId="{F849116D-8CC9-4269-BD01-3D0FED16D5E6}" type="pres">
      <dgm:prSet presAssocID="{DF788FF4-8D27-4454-B2DB-C8FD4343C91A}" presName="sibTrans" presStyleCnt="0"/>
      <dgm:spPr/>
    </dgm:pt>
    <dgm:pt modelId="{7FC0A1D8-3EA3-4588-B427-3304504020B9}" type="pres">
      <dgm:prSet presAssocID="{A3F2A9E6-F431-4CE0-9F27-AE34CD498CBE}" presName="node" presStyleLbl="node1" presStyleIdx="9" presStyleCnt="11">
        <dgm:presLayoutVars>
          <dgm:bulletEnabled val="1"/>
        </dgm:presLayoutVars>
      </dgm:prSet>
      <dgm:spPr/>
    </dgm:pt>
    <dgm:pt modelId="{2DCB9284-E2E5-470C-AA77-B7D444D9164B}" type="pres">
      <dgm:prSet presAssocID="{BBE3A7E4-60CD-4F4D-9B2C-18D747CB33B2}" presName="sibTrans" presStyleCnt="0"/>
      <dgm:spPr/>
    </dgm:pt>
    <dgm:pt modelId="{E59D9010-125B-47D3-8A7E-5ACD02D577F1}" type="pres">
      <dgm:prSet presAssocID="{C53A05B7-BC42-4D15-94D3-73BF3A5B8386}" presName="node" presStyleLbl="node1" presStyleIdx="10" presStyleCnt="11">
        <dgm:presLayoutVars>
          <dgm:bulletEnabled val="1"/>
        </dgm:presLayoutVars>
      </dgm:prSet>
      <dgm:spPr/>
    </dgm:pt>
  </dgm:ptLst>
  <dgm:cxnLst>
    <dgm:cxn modelId="{6ED99500-8ED0-4FAE-A4C5-DF33DE4662A6}" type="presOf" srcId="{EE15DFA7-71EB-4F54-9F9B-83DA5D7C86A1}" destId="{B9B71DFF-FF00-42BE-995E-7754E528F0D0}" srcOrd="0" destOrd="0" presId="urn:microsoft.com/office/officeart/2005/8/layout/default"/>
    <dgm:cxn modelId="{BA57DE08-1C7F-4DD6-B834-AF445E3A39E6}" type="presOf" srcId="{712F4909-96F1-4539-86C5-538FB9E88BB4}" destId="{EF6B2F4E-3DC6-49C9-9F9E-3AEA25CDA02D}" srcOrd="0" destOrd="0" presId="urn:microsoft.com/office/officeart/2005/8/layout/default"/>
    <dgm:cxn modelId="{5B248E0E-3611-439F-8BE6-D3B722031428}" srcId="{14C1A633-50A4-43AA-85F3-168A5B6B461D}" destId="{06185B0E-186A-405D-92C3-2699612978FB}" srcOrd="0" destOrd="0" parTransId="{98DD3D25-5E6D-4CE1-BB5B-F6CC92BD49B0}" sibTransId="{8B06F116-E649-49AE-A47D-81B8BDC8FE2D}"/>
    <dgm:cxn modelId="{6114B512-AE7D-4BC4-B9AB-D16B5A4B78E1}" type="presOf" srcId="{14C1A633-50A4-43AA-85F3-168A5B6B461D}" destId="{F4D4E7DA-938B-4BDD-ACF1-BFEA94E210A0}" srcOrd="0" destOrd="0" presId="urn:microsoft.com/office/officeart/2005/8/layout/default"/>
    <dgm:cxn modelId="{3827D719-54FE-43D6-AF37-EB1303C61952}" srcId="{14C1A633-50A4-43AA-85F3-168A5B6B461D}" destId="{B99381E8-BB20-493C-A334-8DD3B7AFD3F6}" srcOrd="5" destOrd="0" parTransId="{EC1B8EFE-EE96-41FD-8D25-730D14BC6EA6}" sibTransId="{23FF1D37-93C5-4FA7-A954-ED31FDA3003D}"/>
    <dgm:cxn modelId="{0E94EF19-1FA6-4979-AB00-9835313F50B2}" type="presOf" srcId="{A536E4D9-4AB5-469D-82A5-2E3D21250B3D}" destId="{745B5EE8-BEA6-4213-99BD-6E4FA560DCAA}" srcOrd="0" destOrd="0" presId="urn:microsoft.com/office/officeart/2005/8/layout/default"/>
    <dgm:cxn modelId="{A4E96430-89B4-4664-AA6D-E521B4363AAD}" type="presOf" srcId="{A3F2A9E6-F431-4CE0-9F27-AE34CD498CBE}" destId="{7FC0A1D8-3EA3-4588-B427-3304504020B9}" srcOrd="0" destOrd="0" presId="urn:microsoft.com/office/officeart/2005/8/layout/default"/>
    <dgm:cxn modelId="{C3BFDD64-8072-48BD-A905-C88D4ED9422E}" srcId="{14C1A633-50A4-43AA-85F3-168A5B6B461D}" destId="{712F4909-96F1-4539-86C5-538FB9E88BB4}" srcOrd="1" destOrd="0" parTransId="{7DA6734B-3322-4813-AE76-F1D5E9E45B27}" sibTransId="{DEA84ACD-A0E1-45F9-82D9-FCF23C91CE82}"/>
    <dgm:cxn modelId="{9507C94E-F75F-48F2-A0CE-8F6A982BDB46}" srcId="{14C1A633-50A4-43AA-85F3-168A5B6B461D}" destId="{A536E4D9-4AB5-469D-82A5-2E3D21250B3D}" srcOrd="3" destOrd="0" parTransId="{E7206543-B2E5-4877-9D5D-9C9C1F2174BE}" sibTransId="{3652F957-8AA2-4006-A18F-51E3B008E68D}"/>
    <dgm:cxn modelId="{32B17874-21EB-438A-9395-28EBBF17324A}" type="presOf" srcId="{06185B0E-186A-405D-92C3-2699612978FB}" destId="{27F87FDB-DDA2-4BCB-96CE-2EF12836CC05}" srcOrd="0" destOrd="0" presId="urn:microsoft.com/office/officeart/2005/8/layout/default"/>
    <dgm:cxn modelId="{2456297B-087C-4297-A4CF-4836E76B1197}" srcId="{14C1A633-50A4-43AA-85F3-168A5B6B461D}" destId="{FC2C93AF-0404-4E55-A4F0-AEB0757F8C9D}" srcOrd="8" destOrd="0" parTransId="{6C0A6BCB-4E60-442A-9681-3A8AE4026C80}" sibTransId="{DF788FF4-8D27-4454-B2DB-C8FD4343C91A}"/>
    <dgm:cxn modelId="{1C2EA37B-D288-47AD-AD85-0CD29097E5A5}" srcId="{14C1A633-50A4-43AA-85F3-168A5B6B461D}" destId="{A3F2A9E6-F431-4CE0-9F27-AE34CD498CBE}" srcOrd="9" destOrd="0" parTransId="{B3AA4EFB-F96B-4B38-9E32-2D1E5DB9A7DC}" sibTransId="{BBE3A7E4-60CD-4F4D-9B2C-18D747CB33B2}"/>
    <dgm:cxn modelId="{D8E8E689-F47A-40B1-BAF2-E28F20BF947D}" srcId="{14C1A633-50A4-43AA-85F3-168A5B6B461D}" destId="{6C3AB0F8-993D-4312-A008-21D536BEB4F8}" srcOrd="4" destOrd="0" parTransId="{87EB55D7-0C5E-4667-945F-7E7CCB98396E}" sibTransId="{CDBCDB98-EA36-4BC1-B419-96DD31AF66F7}"/>
    <dgm:cxn modelId="{8C05398B-177A-4B3A-A6BB-B19FCFAA73DA}" type="presOf" srcId="{B99381E8-BB20-493C-A334-8DD3B7AFD3F6}" destId="{5B1D5615-7058-428E-A51F-DEAB7C21902F}" srcOrd="0" destOrd="0" presId="urn:microsoft.com/office/officeart/2005/8/layout/default"/>
    <dgm:cxn modelId="{A3883B8E-7511-49E2-B565-98FFAA461CB9}" type="presOf" srcId="{883372B0-5BD6-4880-9EA0-8B0E7B0C146C}" destId="{9D1028A6-942E-4409-A705-B6AC22FD6577}" srcOrd="0" destOrd="0" presId="urn:microsoft.com/office/officeart/2005/8/layout/default"/>
    <dgm:cxn modelId="{1F75269B-FD7E-4CF0-8DF4-FE2D58F8BCB3}" srcId="{14C1A633-50A4-43AA-85F3-168A5B6B461D}" destId="{883372B0-5BD6-4880-9EA0-8B0E7B0C146C}" srcOrd="2" destOrd="0" parTransId="{5826BAAE-2AF1-4D95-9261-E673EE0B3E30}" sibTransId="{5562A48E-B173-43AC-96E4-5349D1A41932}"/>
    <dgm:cxn modelId="{D70467C2-7A11-43AD-ABF7-BD8CB8198F86}" type="presOf" srcId="{FC2C93AF-0404-4E55-A4F0-AEB0757F8C9D}" destId="{444A9494-67EE-4357-9657-CA23F40645A7}" srcOrd="0" destOrd="0" presId="urn:microsoft.com/office/officeart/2005/8/layout/default"/>
    <dgm:cxn modelId="{98C665CE-4384-4DF4-A5D9-0E019823BACE}" type="presOf" srcId="{52AC1B79-5B00-44D4-BAB5-198CBA12C192}" destId="{33F80D86-CC72-4B43-A309-D2B6E9F72886}" srcOrd="0" destOrd="0" presId="urn:microsoft.com/office/officeart/2005/8/layout/default"/>
    <dgm:cxn modelId="{5D0587D3-8BCE-47C4-8976-BEF19EA7D257}" srcId="{14C1A633-50A4-43AA-85F3-168A5B6B461D}" destId="{EE15DFA7-71EB-4F54-9F9B-83DA5D7C86A1}" srcOrd="6" destOrd="0" parTransId="{009FCC9E-1E14-406B-A0A4-73DC39FA7C17}" sibTransId="{2A9863C5-A036-4F99-A181-E64D1CA5C792}"/>
    <dgm:cxn modelId="{690394DC-766D-44EF-8D41-B35B3D6E4C4B}" srcId="{14C1A633-50A4-43AA-85F3-168A5B6B461D}" destId="{52AC1B79-5B00-44D4-BAB5-198CBA12C192}" srcOrd="7" destOrd="0" parTransId="{3240E2DF-C804-4467-AF64-2BD729877253}" sibTransId="{C5C27755-7709-4A7F-98A6-5590BDF2C5BA}"/>
    <dgm:cxn modelId="{98848AE5-8172-44B9-96E8-C4A0438648EB}" srcId="{14C1A633-50A4-43AA-85F3-168A5B6B461D}" destId="{C53A05B7-BC42-4D15-94D3-73BF3A5B8386}" srcOrd="10" destOrd="0" parTransId="{55E7561A-DC71-409A-896A-79ECB51CC3B3}" sibTransId="{AC6C144D-26B2-4B98-8D16-45538CC285E8}"/>
    <dgm:cxn modelId="{4BF558EB-FC78-4F3A-BE03-435457162647}" type="presOf" srcId="{6C3AB0F8-993D-4312-A008-21D536BEB4F8}" destId="{77C32D4A-2E99-483C-8901-A39CC90E88A0}" srcOrd="0" destOrd="0" presId="urn:microsoft.com/office/officeart/2005/8/layout/default"/>
    <dgm:cxn modelId="{FC3CDDF0-6A6C-4A6A-B593-9BF9DC1D0343}" type="presOf" srcId="{C53A05B7-BC42-4D15-94D3-73BF3A5B8386}" destId="{E59D9010-125B-47D3-8A7E-5ACD02D577F1}" srcOrd="0" destOrd="0" presId="urn:microsoft.com/office/officeart/2005/8/layout/default"/>
    <dgm:cxn modelId="{3D9E39EE-F1B8-41FA-9ED6-CF9EC28E8C82}" type="presParOf" srcId="{F4D4E7DA-938B-4BDD-ACF1-BFEA94E210A0}" destId="{27F87FDB-DDA2-4BCB-96CE-2EF12836CC05}" srcOrd="0" destOrd="0" presId="urn:microsoft.com/office/officeart/2005/8/layout/default"/>
    <dgm:cxn modelId="{6BF6D73C-CE11-4E5B-904B-94192B5418A5}" type="presParOf" srcId="{F4D4E7DA-938B-4BDD-ACF1-BFEA94E210A0}" destId="{B628466C-66A6-4174-AA34-C2EF47835CB0}" srcOrd="1" destOrd="0" presId="urn:microsoft.com/office/officeart/2005/8/layout/default"/>
    <dgm:cxn modelId="{763C0E3A-216E-478D-9565-AFBAEA0731F3}" type="presParOf" srcId="{F4D4E7DA-938B-4BDD-ACF1-BFEA94E210A0}" destId="{EF6B2F4E-3DC6-49C9-9F9E-3AEA25CDA02D}" srcOrd="2" destOrd="0" presId="urn:microsoft.com/office/officeart/2005/8/layout/default"/>
    <dgm:cxn modelId="{5D8E2A6A-5770-47A6-9EFE-E4DB67E281DC}" type="presParOf" srcId="{F4D4E7DA-938B-4BDD-ACF1-BFEA94E210A0}" destId="{6D6CB543-EEC2-4DC3-8856-CC010DB6561E}" srcOrd="3" destOrd="0" presId="urn:microsoft.com/office/officeart/2005/8/layout/default"/>
    <dgm:cxn modelId="{45E34F23-944A-4025-880C-F91DB4F59506}" type="presParOf" srcId="{F4D4E7DA-938B-4BDD-ACF1-BFEA94E210A0}" destId="{9D1028A6-942E-4409-A705-B6AC22FD6577}" srcOrd="4" destOrd="0" presId="urn:microsoft.com/office/officeart/2005/8/layout/default"/>
    <dgm:cxn modelId="{DD564781-B7B4-423D-96AA-E18C923B68D2}" type="presParOf" srcId="{F4D4E7DA-938B-4BDD-ACF1-BFEA94E210A0}" destId="{6C510D88-A2FD-4E47-BA14-DB3A69DE0176}" srcOrd="5" destOrd="0" presId="urn:microsoft.com/office/officeart/2005/8/layout/default"/>
    <dgm:cxn modelId="{998EF5C3-4E63-4A38-818D-B81411426F5D}" type="presParOf" srcId="{F4D4E7DA-938B-4BDD-ACF1-BFEA94E210A0}" destId="{745B5EE8-BEA6-4213-99BD-6E4FA560DCAA}" srcOrd="6" destOrd="0" presId="urn:microsoft.com/office/officeart/2005/8/layout/default"/>
    <dgm:cxn modelId="{C87F06BA-95D7-4EFA-95EB-70181A075CF5}" type="presParOf" srcId="{F4D4E7DA-938B-4BDD-ACF1-BFEA94E210A0}" destId="{FAAA1F40-9153-4879-9EF6-96665C9FA74C}" srcOrd="7" destOrd="0" presId="urn:microsoft.com/office/officeart/2005/8/layout/default"/>
    <dgm:cxn modelId="{9BF7B9E8-A58E-4407-961A-2BE6558FDB6D}" type="presParOf" srcId="{F4D4E7DA-938B-4BDD-ACF1-BFEA94E210A0}" destId="{77C32D4A-2E99-483C-8901-A39CC90E88A0}" srcOrd="8" destOrd="0" presId="urn:microsoft.com/office/officeart/2005/8/layout/default"/>
    <dgm:cxn modelId="{7D11B237-C60E-48E3-90AF-D4EF0ED5602D}" type="presParOf" srcId="{F4D4E7DA-938B-4BDD-ACF1-BFEA94E210A0}" destId="{03BA4EA4-24D3-4383-A40A-AFB5FDEE7FB2}" srcOrd="9" destOrd="0" presId="urn:microsoft.com/office/officeart/2005/8/layout/default"/>
    <dgm:cxn modelId="{AA5F6487-9557-4B48-9ED1-45CAFCB65349}" type="presParOf" srcId="{F4D4E7DA-938B-4BDD-ACF1-BFEA94E210A0}" destId="{5B1D5615-7058-428E-A51F-DEAB7C21902F}" srcOrd="10" destOrd="0" presId="urn:microsoft.com/office/officeart/2005/8/layout/default"/>
    <dgm:cxn modelId="{7D3E1F7E-1952-43ED-86B2-588F067FA72A}" type="presParOf" srcId="{F4D4E7DA-938B-4BDD-ACF1-BFEA94E210A0}" destId="{9FBBE52B-D2E1-4102-BC37-2FFED613E8CB}" srcOrd="11" destOrd="0" presId="urn:microsoft.com/office/officeart/2005/8/layout/default"/>
    <dgm:cxn modelId="{CFFCCAFD-FDFA-4973-A246-8A9B94B7115F}" type="presParOf" srcId="{F4D4E7DA-938B-4BDD-ACF1-BFEA94E210A0}" destId="{B9B71DFF-FF00-42BE-995E-7754E528F0D0}" srcOrd="12" destOrd="0" presId="urn:microsoft.com/office/officeart/2005/8/layout/default"/>
    <dgm:cxn modelId="{CC2D5EF3-8D79-4E57-AEEA-DE58F5CBF987}" type="presParOf" srcId="{F4D4E7DA-938B-4BDD-ACF1-BFEA94E210A0}" destId="{8D8F68CA-E385-4138-BC4F-C26C0B0B108D}" srcOrd="13" destOrd="0" presId="urn:microsoft.com/office/officeart/2005/8/layout/default"/>
    <dgm:cxn modelId="{74422C63-9466-4CC4-B631-1B2197DE00CF}" type="presParOf" srcId="{F4D4E7DA-938B-4BDD-ACF1-BFEA94E210A0}" destId="{33F80D86-CC72-4B43-A309-D2B6E9F72886}" srcOrd="14" destOrd="0" presId="urn:microsoft.com/office/officeart/2005/8/layout/default"/>
    <dgm:cxn modelId="{D6F93591-EBE6-4A58-875C-6600362A42D3}" type="presParOf" srcId="{F4D4E7DA-938B-4BDD-ACF1-BFEA94E210A0}" destId="{9C22B3B9-D62C-4D6E-BDAB-6E33E769DDAD}" srcOrd="15" destOrd="0" presId="urn:microsoft.com/office/officeart/2005/8/layout/default"/>
    <dgm:cxn modelId="{5E2A0965-F228-41B6-B2DE-52D6DE0EA955}" type="presParOf" srcId="{F4D4E7DA-938B-4BDD-ACF1-BFEA94E210A0}" destId="{444A9494-67EE-4357-9657-CA23F40645A7}" srcOrd="16" destOrd="0" presId="urn:microsoft.com/office/officeart/2005/8/layout/default"/>
    <dgm:cxn modelId="{E414AE1F-BE8E-44C3-860B-535E1C4468EC}" type="presParOf" srcId="{F4D4E7DA-938B-4BDD-ACF1-BFEA94E210A0}" destId="{F849116D-8CC9-4269-BD01-3D0FED16D5E6}" srcOrd="17" destOrd="0" presId="urn:microsoft.com/office/officeart/2005/8/layout/default"/>
    <dgm:cxn modelId="{29B43BA4-A86A-4736-A234-39F6DFD4BEBB}" type="presParOf" srcId="{F4D4E7DA-938B-4BDD-ACF1-BFEA94E210A0}" destId="{7FC0A1D8-3EA3-4588-B427-3304504020B9}" srcOrd="18" destOrd="0" presId="urn:microsoft.com/office/officeart/2005/8/layout/default"/>
    <dgm:cxn modelId="{F65FBF36-01BC-46B6-98E0-27EA370226C0}" type="presParOf" srcId="{F4D4E7DA-938B-4BDD-ACF1-BFEA94E210A0}" destId="{2DCB9284-E2E5-470C-AA77-B7D444D9164B}" srcOrd="19" destOrd="0" presId="urn:microsoft.com/office/officeart/2005/8/layout/default"/>
    <dgm:cxn modelId="{87065B33-545A-4687-BD30-3EA8A682D4AD}" type="presParOf" srcId="{F4D4E7DA-938B-4BDD-ACF1-BFEA94E210A0}" destId="{E59D9010-125B-47D3-8A7E-5ACD02D577F1}" srcOrd="2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25B2BB-27D8-44D2-BDD5-CDA7122D58D4}" type="doc">
      <dgm:prSet loTypeId="urn:microsoft.com/office/officeart/2005/8/layout/vProcess5" loCatId="process" qsTypeId="urn:microsoft.com/office/officeart/2005/8/quickstyle/simple2" qsCatId="simple" csTypeId="urn:microsoft.com/office/officeart/2005/8/colors/colorful2" csCatId="colorful"/>
      <dgm:spPr/>
      <dgm:t>
        <a:bodyPr/>
        <a:lstStyle/>
        <a:p>
          <a:endParaRPr lang="en-US"/>
        </a:p>
      </dgm:t>
    </dgm:pt>
    <dgm:pt modelId="{7F6069AD-6FB0-4891-A258-677AE3DC7E68}">
      <dgm:prSet/>
      <dgm:spPr/>
      <dgm:t>
        <a:bodyPr/>
        <a:lstStyle/>
        <a:p>
          <a:r>
            <a:rPr lang="ru-RU" b="1"/>
            <a:t>Физичко насилство</a:t>
          </a:r>
          <a:r>
            <a:rPr lang="ru-RU"/>
            <a:t> е секое дејствие на примена на физичка сила или дејствие со кое се нарушува здравјето и телесниот и психичкиот интегритет на жртвата. </a:t>
          </a:r>
          <a:endParaRPr lang="en-US"/>
        </a:p>
      </dgm:t>
    </dgm:pt>
    <dgm:pt modelId="{10FCDD40-73F4-486F-819A-BD6BA9F1B4C4}" type="parTrans" cxnId="{2C6956EC-2BA7-4508-A64E-62281911614F}">
      <dgm:prSet/>
      <dgm:spPr/>
      <dgm:t>
        <a:bodyPr/>
        <a:lstStyle/>
        <a:p>
          <a:endParaRPr lang="en-US"/>
        </a:p>
      </dgm:t>
    </dgm:pt>
    <dgm:pt modelId="{AECDF337-DAEF-47C6-9BFC-F5020CC427C4}" type="sibTrans" cxnId="{2C6956EC-2BA7-4508-A64E-62281911614F}">
      <dgm:prSet/>
      <dgm:spPr/>
      <dgm:t>
        <a:bodyPr/>
        <a:lstStyle/>
        <a:p>
          <a:endParaRPr lang="en-US"/>
        </a:p>
      </dgm:t>
    </dgm:pt>
    <dgm:pt modelId="{02E4B70C-62D3-4FE0-B3C8-88F9A6A76018}">
      <dgm:prSet/>
      <dgm:spPr/>
      <dgm:t>
        <a:bodyPr/>
        <a:lstStyle/>
        <a:p>
          <a:r>
            <a:rPr lang="ru-RU" b="1"/>
            <a:t>Психичко насилство </a:t>
          </a:r>
          <a:r>
            <a:rPr lang="ru-RU"/>
            <a:t>е секое однесување со употреба на присила, заплашување или закана, кое предизвикува чувство на страв, загрозеност, вознемиреност или повреда на достоинството и психичкиот интегритет на жртвата. </a:t>
          </a:r>
          <a:endParaRPr lang="en-US"/>
        </a:p>
      </dgm:t>
    </dgm:pt>
    <dgm:pt modelId="{B96D8692-B990-4588-B52F-B427A6510524}" type="parTrans" cxnId="{3E167799-A877-4B49-9AE5-044701180A33}">
      <dgm:prSet/>
      <dgm:spPr/>
      <dgm:t>
        <a:bodyPr/>
        <a:lstStyle/>
        <a:p>
          <a:endParaRPr lang="en-US"/>
        </a:p>
      </dgm:t>
    </dgm:pt>
    <dgm:pt modelId="{FCCDE2A7-815F-424B-8A77-866AE80F0EF9}" type="sibTrans" cxnId="{3E167799-A877-4B49-9AE5-044701180A33}">
      <dgm:prSet/>
      <dgm:spPr/>
      <dgm:t>
        <a:bodyPr/>
        <a:lstStyle/>
        <a:p>
          <a:endParaRPr lang="en-US"/>
        </a:p>
      </dgm:t>
    </dgm:pt>
    <dgm:pt modelId="{30C6D474-011B-4E5E-9904-6AB906DEC223}">
      <dgm:prSet/>
      <dgm:spPr/>
      <dgm:t>
        <a:bodyPr/>
        <a:lstStyle/>
        <a:p>
          <a:r>
            <a:rPr lang="ru-RU" b="1"/>
            <a:t>Економско насилство </a:t>
          </a:r>
          <a:r>
            <a:rPr lang="ru-RU"/>
            <a:t>е секое дејствие на ограничување или спречување во располагање со лични приходи и финансиски средства, за одржување на заедничкото домаќинство и за грижа на детето, со што се предизвикува економска зависност на жртвата. </a:t>
          </a:r>
          <a:endParaRPr lang="en-US"/>
        </a:p>
      </dgm:t>
    </dgm:pt>
    <dgm:pt modelId="{ADBE94FC-B22B-4249-A942-A90311A600B2}" type="parTrans" cxnId="{B3463F7D-9B2F-4C82-A360-FD49D6D7BF2B}">
      <dgm:prSet/>
      <dgm:spPr/>
      <dgm:t>
        <a:bodyPr/>
        <a:lstStyle/>
        <a:p>
          <a:endParaRPr lang="en-US"/>
        </a:p>
      </dgm:t>
    </dgm:pt>
    <dgm:pt modelId="{47F2F3B1-6214-4F92-B323-C78895C79BA6}" type="sibTrans" cxnId="{B3463F7D-9B2F-4C82-A360-FD49D6D7BF2B}">
      <dgm:prSet/>
      <dgm:spPr/>
      <dgm:t>
        <a:bodyPr/>
        <a:lstStyle/>
        <a:p>
          <a:endParaRPr lang="en-US"/>
        </a:p>
      </dgm:t>
    </dgm:pt>
    <dgm:pt modelId="{35CA6DCE-9959-408A-91BD-A09A58CE1B2B}" type="pres">
      <dgm:prSet presAssocID="{D925B2BB-27D8-44D2-BDD5-CDA7122D58D4}" presName="outerComposite" presStyleCnt="0">
        <dgm:presLayoutVars>
          <dgm:chMax val="5"/>
          <dgm:dir/>
          <dgm:resizeHandles val="exact"/>
        </dgm:presLayoutVars>
      </dgm:prSet>
      <dgm:spPr/>
    </dgm:pt>
    <dgm:pt modelId="{05AE3A93-F088-411D-AA82-A3B023577614}" type="pres">
      <dgm:prSet presAssocID="{D925B2BB-27D8-44D2-BDD5-CDA7122D58D4}" presName="dummyMaxCanvas" presStyleCnt="0">
        <dgm:presLayoutVars/>
      </dgm:prSet>
      <dgm:spPr/>
    </dgm:pt>
    <dgm:pt modelId="{EAA96363-14A7-4E9E-B7FA-3AC54580859F}" type="pres">
      <dgm:prSet presAssocID="{D925B2BB-27D8-44D2-BDD5-CDA7122D58D4}" presName="ThreeNodes_1" presStyleLbl="node1" presStyleIdx="0" presStyleCnt="3">
        <dgm:presLayoutVars>
          <dgm:bulletEnabled val="1"/>
        </dgm:presLayoutVars>
      </dgm:prSet>
      <dgm:spPr/>
    </dgm:pt>
    <dgm:pt modelId="{2EAE2EBD-5CD6-4AC8-B112-DF54005BEFC5}" type="pres">
      <dgm:prSet presAssocID="{D925B2BB-27D8-44D2-BDD5-CDA7122D58D4}" presName="ThreeNodes_2" presStyleLbl="node1" presStyleIdx="1" presStyleCnt="3">
        <dgm:presLayoutVars>
          <dgm:bulletEnabled val="1"/>
        </dgm:presLayoutVars>
      </dgm:prSet>
      <dgm:spPr/>
    </dgm:pt>
    <dgm:pt modelId="{38E1C792-5349-48C3-89B3-11A30E1D63D1}" type="pres">
      <dgm:prSet presAssocID="{D925B2BB-27D8-44D2-BDD5-CDA7122D58D4}" presName="ThreeNodes_3" presStyleLbl="node1" presStyleIdx="2" presStyleCnt="3">
        <dgm:presLayoutVars>
          <dgm:bulletEnabled val="1"/>
        </dgm:presLayoutVars>
      </dgm:prSet>
      <dgm:spPr/>
    </dgm:pt>
    <dgm:pt modelId="{EB6EE55F-11FA-4537-8CD3-9AAAD50730AB}" type="pres">
      <dgm:prSet presAssocID="{D925B2BB-27D8-44D2-BDD5-CDA7122D58D4}" presName="ThreeConn_1-2" presStyleLbl="fgAccFollowNode1" presStyleIdx="0" presStyleCnt="2">
        <dgm:presLayoutVars>
          <dgm:bulletEnabled val="1"/>
        </dgm:presLayoutVars>
      </dgm:prSet>
      <dgm:spPr/>
    </dgm:pt>
    <dgm:pt modelId="{16C2B5BF-3C2F-4412-8244-C74BD7FDCCCD}" type="pres">
      <dgm:prSet presAssocID="{D925B2BB-27D8-44D2-BDD5-CDA7122D58D4}" presName="ThreeConn_2-3" presStyleLbl="fgAccFollowNode1" presStyleIdx="1" presStyleCnt="2">
        <dgm:presLayoutVars>
          <dgm:bulletEnabled val="1"/>
        </dgm:presLayoutVars>
      </dgm:prSet>
      <dgm:spPr/>
    </dgm:pt>
    <dgm:pt modelId="{27731300-E4EE-400F-A37F-FE48F00B9D51}" type="pres">
      <dgm:prSet presAssocID="{D925B2BB-27D8-44D2-BDD5-CDA7122D58D4}" presName="ThreeNodes_1_text" presStyleLbl="node1" presStyleIdx="2" presStyleCnt="3">
        <dgm:presLayoutVars>
          <dgm:bulletEnabled val="1"/>
        </dgm:presLayoutVars>
      </dgm:prSet>
      <dgm:spPr/>
    </dgm:pt>
    <dgm:pt modelId="{E04EBE3F-1039-4C7E-BA07-F998444A2B0E}" type="pres">
      <dgm:prSet presAssocID="{D925B2BB-27D8-44D2-BDD5-CDA7122D58D4}" presName="ThreeNodes_2_text" presStyleLbl="node1" presStyleIdx="2" presStyleCnt="3">
        <dgm:presLayoutVars>
          <dgm:bulletEnabled val="1"/>
        </dgm:presLayoutVars>
      </dgm:prSet>
      <dgm:spPr/>
    </dgm:pt>
    <dgm:pt modelId="{1C75A589-47AE-4B5F-B9C5-15BD9F525E39}" type="pres">
      <dgm:prSet presAssocID="{D925B2BB-27D8-44D2-BDD5-CDA7122D58D4}" presName="ThreeNodes_3_text" presStyleLbl="node1" presStyleIdx="2" presStyleCnt="3">
        <dgm:presLayoutVars>
          <dgm:bulletEnabled val="1"/>
        </dgm:presLayoutVars>
      </dgm:prSet>
      <dgm:spPr/>
    </dgm:pt>
  </dgm:ptLst>
  <dgm:cxnLst>
    <dgm:cxn modelId="{73FB150F-FE45-42BF-AFC7-8B72A07EA27E}" type="presOf" srcId="{D925B2BB-27D8-44D2-BDD5-CDA7122D58D4}" destId="{35CA6DCE-9959-408A-91BD-A09A58CE1B2B}" srcOrd="0" destOrd="0" presId="urn:microsoft.com/office/officeart/2005/8/layout/vProcess5"/>
    <dgm:cxn modelId="{8ADDD72D-F4D2-407C-BC68-DE3F332F7D99}" type="presOf" srcId="{FCCDE2A7-815F-424B-8A77-866AE80F0EF9}" destId="{16C2B5BF-3C2F-4412-8244-C74BD7FDCCCD}" srcOrd="0" destOrd="0" presId="urn:microsoft.com/office/officeart/2005/8/layout/vProcess5"/>
    <dgm:cxn modelId="{8288DC2E-ACD6-4820-8BA0-EECA0E222F7C}" type="presOf" srcId="{30C6D474-011B-4E5E-9904-6AB906DEC223}" destId="{38E1C792-5349-48C3-89B3-11A30E1D63D1}" srcOrd="0" destOrd="0" presId="urn:microsoft.com/office/officeart/2005/8/layout/vProcess5"/>
    <dgm:cxn modelId="{46AEFA36-6AD8-4C93-85D9-61B3057B1B1D}" type="presOf" srcId="{02E4B70C-62D3-4FE0-B3C8-88F9A6A76018}" destId="{E04EBE3F-1039-4C7E-BA07-F998444A2B0E}" srcOrd="1" destOrd="0" presId="urn:microsoft.com/office/officeart/2005/8/layout/vProcess5"/>
    <dgm:cxn modelId="{E371156A-9638-44DF-9626-B16895D39A9E}" type="presOf" srcId="{7F6069AD-6FB0-4891-A258-677AE3DC7E68}" destId="{27731300-E4EE-400F-A37F-FE48F00B9D51}" srcOrd="1" destOrd="0" presId="urn:microsoft.com/office/officeart/2005/8/layout/vProcess5"/>
    <dgm:cxn modelId="{F9FA254B-6D5D-493B-B45A-23F6FD0FF659}" type="presOf" srcId="{02E4B70C-62D3-4FE0-B3C8-88F9A6A76018}" destId="{2EAE2EBD-5CD6-4AC8-B112-DF54005BEFC5}" srcOrd="0" destOrd="0" presId="urn:microsoft.com/office/officeart/2005/8/layout/vProcess5"/>
    <dgm:cxn modelId="{73A4C471-021E-4674-A110-93C12229CB24}" type="presOf" srcId="{7F6069AD-6FB0-4891-A258-677AE3DC7E68}" destId="{EAA96363-14A7-4E9E-B7FA-3AC54580859F}" srcOrd="0" destOrd="0" presId="urn:microsoft.com/office/officeart/2005/8/layout/vProcess5"/>
    <dgm:cxn modelId="{B3463F7D-9B2F-4C82-A360-FD49D6D7BF2B}" srcId="{D925B2BB-27D8-44D2-BDD5-CDA7122D58D4}" destId="{30C6D474-011B-4E5E-9904-6AB906DEC223}" srcOrd="2" destOrd="0" parTransId="{ADBE94FC-B22B-4249-A942-A90311A600B2}" sibTransId="{47F2F3B1-6214-4F92-B323-C78895C79BA6}"/>
    <dgm:cxn modelId="{3E167799-A877-4B49-9AE5-044701180A33}" srcId="{D925B2BB-27D8-44D2-BDD5-CDA7122D58D4}" destId="{02E4B70C-62D3-4FE0-B3C8-88F9A6A76018}" srcOrd="1" destOrd="0" parTransId="{B96D8692-B990-4588-B52F-B427A6510524}" sibTransId="{FCCDE2A7-815F-424B-8A77-866AE80F0EF9}"/>
    <dgm:cxn modelId="{C4E5929D-B333-4013-B32F-63B486332475}" type="presOf" srcId="{AECDF337-DAEF-47C6-9BFC-F5020CC427C4}" destId="{EB6EE55F-11FA-4537-8CD3-9AAAD50730AB}" srcOrd="0" destOrd="0" presId="urn:microsoft.com/office/officeart/2005/8/layout/vProcess5"/>
    <dgm:cxn modelId="{1FF920D8-6649-4C8D-8748-2156310F6F11}" type="presOf" srcId="{30C6D474-011B-4E5E-9904-6AB906DEC223}" destId="{1C75A589-47AE-4B5F-B9C5-15BD9F525E39}" srcOrd="1" destOrd="0" presId="urn:microsoft.com/office/officeart/2005/8/layout/vProcess5"/>
    <dgm:cxn modelId="{2C6956EC-2BA7-4508-A64E-62281911614F}" srcId="{D925B2BB-27D8-44D2-BDD5-CDA7122D58D4}" destId="{7F6069AD-6FB0-4891-A258-677AE3DC7E68}" srcOrd="0" destOrd="0" parTransId="{10FCDD40-73F4-486F-819A-BD6BA9F1B4C4}" sibTransId="{AECDF337-DAEF-47C6-9BFC-F5020CC427C4}"/>
    <dgm:cxn modelId="{627D7987-7876-47ED-9A92-E8261B3D28BB}" type="presParOf" srcId="{35CA6DCE-9959-408A-91BD-A09A58CE1B2B}" destId="{05AE3A93-F088-411D-AA82-A3B023577614}" srcOrd="0" destOrd="0" presId="urn:microsoft.com/office/officeart/2005/8/layout/vProcess5"/>
    <dgm:cxn modelId="{135ADF91-BE4F-4EA7-9DFB-34753CF65EDB}" type="presParOf" srcId="{35CA6DCE-9959-408A-91BD-A09A58CE1B2B}" destId="{EAA96363-14A7-4E9E-B7FA-3AC54580859F}" srcOrd="1" destOrd="0" presId="urn:microsoft.com/office/officeart/2005/8/layout/vProcess5"/>
    <dgm:cxn modelId="{43BA1E6A-D0AA-4DB9-8EFB-A13A9C3EC83D}" type="presParOf" srcId="{35CA6DCE-9959-408A-91BD-A09A58CE1B2B}" destId="{2EAE2EBD-5CD6-4AC8-B112-DF54005BEFC5}" srcOrd="2" destOrd="0" presId="urn:microsoft.com/office/officeart/2005/8/layout/vProcess5"/>
    <dgm:cxn modelId="{AB3270C2-18C7-43E7-B23F-2F5B5B10D43D}" type="presParOf" srcId="{35CA6DCE-9959-408A-91BD-A09A58CE1B2B}" destId="{38E1C792-5349-48C3-89B3-11A30E1D63D1}" srcOrd="3" destOrd="0" presId="urn:microsoft.com/office/officeart/2005/8/layout/vProcess5"/>
    <dgm:cxn modelId="{2D609801-DECD-4AE0-9696-92C7903070E4}" type="presParOf" srcId="{35CA6DCE-9959-408A-91BD-A09A58CE1B2B}" destId="{EB6EE55F-11FA-4537-8CD3-9AAAD50730AB}" srcOrd="4" destOrd="0" presId="urn:microsoft.com/office/officeart/2005/8/layout/vProcess5"/>
    <dgm:cxn modelId="{B364C2A1-EE35-4D2B-885E-03322C708A50}" type="presParOf" srcId="{35CA6DCE-9959-408A-91BD-A09A58CE1B2B}" destId="{16C2B5BF-3C2F-4412-8244-C74BD7FDCCCD}" srcOrd="5" destOrd="0" presId="urn:microsoft.com/office/officeart/2005/8/layout/vProcess5"/>
    <dgm:cxn modelId="{5298E2F7-CBAE-4486-B6A5-44EAF4EFE655}" type="presParOf" srcId="{35CA6DCE-9959-408A-91BD-A09A58CE1B2B}" destId="{27731300-E4EE-400F-A37F-FE48F00B9D51}" srcOrd="6" destOrd="0" presId="urn:microsoft.com/office/officeart/2005/8/layout/vProcess5"/>
    <dgm:cxn modelId="{06693EA5-AAD4-4139-8314-18B21A902137}" type="presParOf" srcId="{35CA6DCE-9959-408A-91BD-A09A58CE1B2B}" destId="{E04EBE3F-1039-4C7E-BA07-F998444A2B0E}" srcOrd="7" destOrd="0" presId="urn:microsoft.com/office/officeart/2005/8/layout/vProcess5"/>
    <dgm:cxn modelId="{EDFAB39A-3E3A-4E8E-8989-A69916E3812E}" type="presParOf" srcId="{35CA6DCE-9959-408A-91BD-A09A58CE1B2B}" destId="{1C75A589-47AE-4B5F-B9C5-15BD9F525E3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4832A9-E802-4A2C-9914-D3919EF1E273}"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903E3896-A5EF-49F4-A570-21DF367740FB}">
      <dgm:prSet/>
      <dgm:spPr/>
      <dgm:t>
        <a:bodyPr/>
        <a:lstStyle/>
        <a:p>
          <a:r>
            <a:rPr lang="ru-RU"/>
            <a:t>појавување на нејзиното/неговото работно место</a:t>
          </a:r>
          <a:endParaRPr lang="en-US"/>
        </a:p>
      </dgm:t>
    </dgm:pt>
    <dgm:pt modelId="{908CC8F8-4105-417D-B596-5C44FB38C2EA}" type="parTrans" cxnId="{26ADC719-FFF8-46D3-8EC3-63F05B3DCC1B}">
      <dgm:prSet/>
      <dgm:spPr/>
      <dgm:t>
        <a:bodyPr/>
        <a:lstStyle/>
        <a:p>
          <a:endParaRPr lang="en-US"/>
        </a:p>
      </dgm:t>
    </dgm:pt>
    <dgm:pt modelId="{E82C2039-517E-49CD-8CD7-863504D0F569}" type="sibTrans" cxnId="{26ADC719-FFF8-46D3-8EC3-63F05B3DCC1B}">
      <dgm:prSet/>
      <dgm:spPr/>
      <dgm:t>
        <a:bodyPr/>
        <a:lstStyle/>
        <a:p>
          <a:endParaRPr lang="en-US"/>
        </a:p>
      </dgm:t>
    </dgm:pt>
    <dgm:pt modelId="{D524ED96-4890-4CC6-B31A-74760D35F288}">
      <dgm:prSet/>
      <dgm:spPr/>
      <dgm:t>
        <a:bodyPr/>
        <a:lstStyle/>
        <a:p>
          <a:r>
            <a:rPr lang="ru-RU"/>
            <a:t>на спортски или образовни места каде што е присутна и жртвата</a:t>
          </a:r>
          <a:endParaRPr lang="en-US"/>
        </a:p>
      </dgm:t>
    </dgm:pt>
    <dgm:pt modelId="{0F708B5D-772D-4B0F-86A7-552092A10F80}" type="parTrans" cxnId="{143C3738-C572-486E-93B2-4A3859CE8D81}">
      <dgm:prSet/>
      <dgm:spPr/>
      <dgm:t>
        <a:bodyPr/>
        <a:lstStyle/>
        <a:p>
          <a:endParaRPr lang="en-US"/>
        </a:p>
      </dgm:t>
    </dgm:pt>
    <dgm:pt modelId="{1E2FBC30-07ED-4AAD-9E38-A42B0057A5EE}" type="sibTrans" cxnId="{143C3738-C572-486E-93B2-4A3859CE8D81}">
      <dgm:prSet/>
      <dgm:spPr/>
      <dgm:t>
        <a:bodyPr/>
        <a:lstStyle/>
        <a:p>
          <a:endParaRPr lang="en-US"/>
        </a:p>
      </dgm:t>
    </dgm:pt>
    <dgm:pt modelId="{0B552B15-B433-4866-879C-38AB64B43665}">
      <dgm:prSet/>
      <dgm:spPr/>
      <dgm:t>
        <a:bodyPr/>
        <a:lstStyle/>
        <a:p>
          <a:r>
            <a:rPr lang="ru-RU"/>
            <a:t>виртуелно демнење на жртвата на социјалните мрежи</a:t>
          </a:r>
          <a:endParaRPr lang="en-US"/>
        </a:p>
      </dgm:t>
    </dgm:pt>
    <dgm:pt modelId="{E1DB6952-E4CB-4C65-A8C0-AF2FA9B59EEE}" type="parTrans" cxnId="{363E7BD9-F9C5-4DDA-B552-860980156900}">
      <dgm:prSet/>
      <dgm:spPr/>
      <dgm:t>
        <a:bodyPr/>
        <a:lstStyle/>
        <a:p>
          <a:endParaRPr lang="en-US"/>
        </a:p>
      </dgm:t>
    </dgm:pt>
    <dgm:pt modelId="{8E9D9D9E-8C10-45C0-8C83-4D4EC1827E4B}" type="sibTrans" cxnId="{363E7BD9-F9C5-4DDA-B552-860980156900}">
      <dgm:prSet/>
      <dgm:spPr/>
      <dgm:t>
        <a:bodyPr/>
        <a:lstStyle/>
        <a:p>
          <a:endParaRPr lang="en-US"/>
        </a:p>
      </dgm:t>
    </dgm:pt>
    <dgm:pt modelId="{9C9A9308-A3B5-47F7-B013-B8B06E602AA8}">
      <dgm:prSet/>
      <dgm:spPr/>
      <dgm:t>
        <a:bodyPr/>
        <a:lstStyle/>
        <a:p>
          <a:r>
            <a:rPr lang="ru-RU"/>
            <a:t>уништувањето на имотот, </a:t>
          </a:r>
          <a:endParaRPr lang="en-US"/>
        </a:p>
      </dgm:t>
    </dgm:pt>
    <dgm:pt modelId="{417CF7D4-FB24-4BCE-A04F-A9D84FF946D5}" type="parTrans" cxnId="{D38B6D1D-5EF0-4995-BA12-75BC999711B6}">
      <dgm:prSet/>
      <dgm:spPr/>
      <dgm:t>
        <a:bodyPr/>
        <a:lstStyle/>
        <a:p>
          <a:endParaRPr lang="en-US"/>
        </a:p>
      </dgm:t>
    </dgm:pt>
    <dgm:pt modelId="{73F39295-14F8-48CE-9523-4B54E7331847}" type="sibTrans" cxnId="{D38B6D1D-5EF0-4995-BA12-75BC999711B6}">
      <dgm:prSet/>
      <dgm:spPr/>
      <dgm:t>
        <a:bodyPr/>
        <a:lstStyle/>
        <a:p>
          <a:endParaRPr lang="en-US"/>
        </a:p>
      </dgm:t>
    </dgm:pt>
    <dgm:pt modelId="{9E9BA0BD-BB9A-4A12-9D3C-9194C4F67D39}">
      <dgm:prSet/>
      <dgm:spPr/>
      <dgm:t>
        <a:bodyPr/>
        <a:lstStyle/>
        <a:p>
          <a:r>
            <a:rPr lang="ru-RU"/>
            <a:t>оставање на суптилни траги од контакт со личните работи на жртвата</a:t>
          </a:r>
          <a:endParaRPr lang="en-US"/>
        </a:p>
      </dgm:t>
    </dgm:pt>
    <dgm:pt modelId="{0539EEAB-D1BF-4F06-B8DB-F1466EE3258D}" type="parTrans" cxnId="{642A893D-C1A1-47B8-B691-546705656EDE}">
      <dgm:prSet/>
      <dgm:spPr/>
      <dgm:t>
        <a:bodyPr/>
        <a:lstStyle/>
        <a:p>
          <a:endParaRPr lang="en-US"/>
        </a:p>
      </dgm:t>
    </dgm:pt>
    <dgm:pt modelId="{606B511A-16F9-4D33-87EC-FB70C79A93FA}" type="sibTrans" cxnId="{642A893D-C1A1-47B8-B691-546705656EDE}">
      <dgm:prSet/>
      <dgm:spPr/>
      <dgm:t>
        <a:bodyPr/>
        <a:lstStyle/>
        <a:p>
          <a:endParaRPr lang="en-US"/>
        </a:p>
      </dgm:t>
    </dgm:pt>
    <dgm:pt modelId="{1172B62D-5B86-41C0-B884-BE625120A25C}">
      <dgm:prSet/>
      <dgm:spPr/>
      <dgm:t>
        <a:bodyPr/>
        <a:lstStyle/>
        <a:p>
          <a:r>
            <a:rPr lang="ru-RU"/>
            <a:t>целење кон миленичињата</a:t>
          </a:r>
          <a:endParaRPr lang="en-US"/>
        </a:p>
      </dgm:t>
    </dgm:pt>
    <dgm:pt modelId="{A7AE9CEF-D2EB-46AB-94C6-AA822E268A8E}" type="parTrans" cxnId="{341F7E46-4154-4EB5-A886-7D1F3FE25C9B}">
      <dgm:prSet/>
      <dgm:spPr/>
      <dgm:t>
        <a:bodyPr/>
        <a:lstStyle/>
        <a:p>
          <a:endParaRPr lang="en-US"/>
        </a:p>
      </dgm:t>
    </dgm:pt>
    <dgm:pt modelId="{3CDB62D6-E436-4871-9D18-25011CCC752D}" type="sibTrans" cxnId="{341F7E46-4154-4EB5-A886-7D1F3FE25C9B}">
      <dgm:prSet/>
      <dgm:spPr/>
      <dgm:t>
        <a:bodyPr/>
        <a:lstStyle/>
        <a:p>
          <a:endParaRPr lang="en-US"/>
        </a:p>
      </dgm:t>
    </dgm:pt>
    <dgm:pt modelId="{B844327F-E97F-4005-A817-F6FD8F452B0F}">
      <dgm:prSet/>
      <dgm:spPr/>
      <dgm:t>
        <a:bodyPr/>
        <a:lstStyle/>
        <a:p>
          <a:r>
            <a:rPr lang="ru-RU"/>
            <a:t>создавање лажен идентитет или онлајн ширење на неточни информации. </a:t>
          </a:r>
          <a:endParaRPr lang="en-US"/>
        </a:p>
      </dgm:t>
    </dgm:pt>
    <dgm:pt modelId="{264D83E1-ADDD-4257-AF80-F1998C718717}" type="parTrans" cxnId="{FD856FDA-20FF-435C-A283-E17033229E36}">
      <dgm:prSet/>
      <dgm:spPr/>
      <dgm:t>
        <a:bodyPr/>
        <a:lstStyle/>
        <a:p>
          <a:endParaRPr lang="en-US"/>
        </a:p>
      </dgm:t>
    </dgm:pt>
    <dgm:pt modelId="{3D182FFF-1B9C-4E90-ADB5-CEB90F7AE0C9}" type="sibTrans" cxnId="{FD856FDA-20FF-435C-A283-E17033229E36}">
      <dgm:prSet/>
      <dgm:spPr/>
      <dgm:t>
        <a:bodyPr/>
        <a:lstStyle/>
        <a:p>
          <a:endParaRPr lang="en-US"/>
        </a:p>
      </dgm:t>
    </dgm:pt>
    <dgm:pt modelId="{99BFD85D-A08F-44F8-BBC2-86EFA9E49C12}" type="pres">
      <dgm:prSet presAssocID="{3A4832A9-E802-4A2C-9914-D3919EF1E273}" presName="diagram" presStyleCnt="0">
        <dgm:presLayoutVars>
          <dgm:dir/>
          <dgm:resizeHandles val="exact"/>
        </dgm:presLayoutVars>
      </dgm:prSet>
      <dgm:spPr/>
    </dgm:pt>
    <dgm:pt modelId="{72BB8369-3ABC-489B-ACAE-DF470D9C1A43}" type="pres">
      <dgm:prSet presAssocID="{903E3896-A5EF-49F4-A570-21DF367740FB}" presName="node" presStyleLbl="node1" presStyleIdx="0" presStyleCnt="7">
        <dgm:presLayoutVars>
          <dgm:bulletEnabled val="1"/>
        </dgm:presLayoutVars>
      </dgm:prSet>
      <dgm:spPr/>
    </dgm:pt>
    <dgm:pt modelId="{491D9F74-3582-4125-B78A-57FF96826200}" type="pres">
      <dgm:prSet presAssocID="{E82C2039-517E-49CD-8CD7-863504D0F569}" presName="sibTrans" presStyleCnt="0"/>
      <dgm:spPr/>
    </dgm:pt>
    <dgm:pt modelId="{23B0AE83-071B-423F-8A7C-60FDBDA17CF8}" type="pres">
      <dgm:prSet presAssocID="{D524ED96-4890-4CC6-B31A-74760D35F288}" presName="node" presStyleLbl="node1" presStyleIdx="1" presStyleCnt="7">
        <dgm:presLayoutVars>
          <dgm:bulletEnabled val="1"/>
        </dgm:presLayoutVars>
      </dgm:prSet>
      <dgm:spPr/>
    </dgm:pt>
    <dgm:pt modelId="{0B68E36B-C7A2-467F-98AE-E8E364F9D045}" type="pres">
      <dgm:prSet presAssocID="{1E2FBC30-07ED-4AAD-9E38-A42B0057A5EE}" presName="sibTrans" presStyleCnt="0"/>
      <dgm:spPr/>
    </dgm:pt>
    <dgm:pt modelId="{7F03D1EA-BD46-4FE7-9ECE-470A74BB746A}" type="pres">
      <dgm:prSet presAssocID="{0B552B15-B433-4866-879C-38AB64B43665}" presName="node" presStyleLbl="node1" presStyleIdx="2" presStyleCnt="7">
        <dgm:presLayoutVars>
          <dgm:bulletEnabled val="1"/>
        </dgm:presLayoutVars>
      </dgm:prSet>
      <dgm:spPr/>
    </dgm:pt>
    <dgm:pt modelId="{3C6F7DDB-7E3E-4CF1-BB1C-33B994A8D3CD}" type="pres">
      <dgm:prSet presAssocID="{8E9D9D9E-8C10-45C0-8C83-4D4EC1827E4B}" presName="sibTrans" presStyleCnt="0"/>
      <dgm:spPr/>
    </dgm:pt>
    <dgm:pt modelId="{A343E6B6-2E97-4D1C-8408-8BCC4A5815EC}" type="pres">
      <dgm:prSet presAssocID="{9C9A9308-A3B5-47F7-B013-B8B06E602AA8}" presName="node" presStyleLbl="node1" presStyleIdx="3" presStyleCnt="7">
        <dgm:presLayoutVars>
          <dgm:bulletEnabled val="1"/>
        </dgm:presLayoutVars>
      </dgm:prSet>
      <dgm:spPr/>
    </dgm:pt>
    <dgm:pt modelId="{7A2F9029-4788-4419-87B3-CD0C67F2CE3D}" type="pres">
      <dgm:prSet presAssocID="{73F39295-14F8-48CE-9523-4B54E7331847}" presName="sibTrans" presStyleCnt="0"/>
      <dgm:spPr/>
    </dgm:pt>
    <dgm:pt modelId="{B3F92DA7-4036-4BD9-BD08-FF9EBDD87CFE}" type="pres">
      <dgm:prSet presAssocID="{9E9BA0BD-BB9A-4A12-9D3C-9194C4F67D39}" presName="node" presStyleLbl="node1" presStyleIdx="4" presStyleCnt="7">
        <dgm:presLayoutVars>
          <dgm:bulletEnabled val="1"/>
        </dgm:presLayoutVars>
      </dgm:prSet>
      <dgm:spPr/>
    </dgm:pt>
    <dgm:pt modelId="{A556BFF3-3B35-49A6-9B90-ECFCB77AA736}" type="pres">
      <dgm:prSet presAssocID="{606B511A-16F9-4D33-87EC-FB70C79A93FA}" presName="sibTrans" presStyleCnt="0"/>
      <dgm:spPr/>
    </dgm:pt>
    <dgm:pt modelId="{E813FA8A-3BCD-48A3-8C14-B21C20006514}" type="pres">
      <dgm:prSet presAssocID="{1172B62D-5B86-41C0-B884-BE625120A25C}" presName="node" presStyleLbl="node1" presStyleIdx="5" presStyleCnt="7">
        <dgm:presLayoutVars>
          <dgm:bulletEnabled val="1"/>
        </dgm:presLayoutVars>
      </dgm:prSet>
      <dgm:spPr/>
    </dgm:pt>
    <dgm:pt modelId="{0062D73E-A157-437C-812A-0B131BF31A4B}" type="pres">
      <dgm:prSet presAssocID="{3CDB62D6-E436-4871-9D18-25011CCC752D}" presName="sibTrans" presStyleCnt="0"/>
      <dgm:spPr/>
    </dgm:pt>
    <dgm:pt modelId="{432C1C18-EF4D-4A86-8452-5C639995F505}" type="pres">
      <dgm:prSet presAssocID="{B844327F-E97F-4005-A817-F6FD8F452B0F}" presName="node" presStyleLbl="node1" presStyleIdx="6" presStyleCnt="7">
        <dgm:presLayoutVars>
          <dgm:bulletEnabled val="1"/>
        </dgm:presLayoutVars>
      </dgm:prSet>
      <dgm:spPr/>
    </dgm:pt>
  </dgm:ptLst>
  <dgm:cxnLst>
    <dgm:cxn modelId="{26ADC719-FFF8-46D3-8EC3-63F05B3DCC1B}" srcId="{3A4832A9-E802-4A2C-9914-D3919EF1E273}" destId="{903E3896-A5EF-49F4-A570-21DF367740FB}" srcOrd="0" destOrd="0" parTransId="{908CC8F8-4105-417D-B596-5C44FB38C2EA}" sibTransId="{E82C2039-517E-49CD-8CD7-863504D0F569}"/>
    <dgm:cxn modelId="{D38B6D1D-5EF0-4995-BA12-75BC999711B6}" srcId="{3A4832A9-E802-4A2C-9914-D3919EF1E273}" destId="{9C9A9308-A3B5-47F7-B013-B8B06E602AA8}" srcOrd="3" destOrd="0" parTransId="{417CF7D4-FB24-4BCE-A04F-A9D84FF946D5}" sibTransId="{73F39295-14F8-48CE-9523-4B54E7331847}"/>
    <dgm:cxn modelId="{6842DD2C-92F8-455A-8DB9-ED28D62F4892}" type="presOf" srcId="{0B552B15-B433-4866-879C-38AB64B43665}" destId="{7F03D1EA-BD46-4FE7-9ECE-470A74BB746A}" srcOrd="0" destOrd="0" presId="urn:microsoft.com/office/officeart/2005/8/layout/default"/>
    <dgm:cxn modelId="{143C3738-C572-486E-93B2-4A3859CE8D81}" srcId="{3A4832A9-E802-4A2C-9914-D3919EF1E273}" destId="{D524ED96-4890-4CC6-B31A-74760D35F288}" srcOrd="1" destOrd="0" parTransId="{0F708B5D-772D-4B0F-86A7-552092A10F80}" sibTransId="{1E2FBC30-07ED-4AAD-9E38-A42B0057A5EE}"/>
    <dgm:cxn modelId="{642A893D-C1A1-47B8-B691-546705656EDE}" srcId="{3A4832A9-E802-4A2C-9914-D3919EF1E273}" destId="{9E9BA0BD-BB9A-4A12-9D3C-9194C4F67D39}" srcOrd="4" destOrd="0" parTransId="{0539EEAB-D1BF-4F06-B8DB-F1466EE3258D}" sibTransId="{606B511A-16F9-4D33-87EC-FB70C79A93FA}"/>
    <dgm:cxn modelId="{341F7E46-4154-4EB5-A886-7D1F3FE25C9B}" srcId="{3A4832A9-E802-4A2C-9914-D3919EF1E273}" destId="{1172B62D-5B86-41C0-B884-BE625120A25C}" srcOrd="5" destOrd="0" parTransId="{A7AE9CEF-D2EB-46AB-94C6-AA822E268A8E}" sibTransId="{3CDB62D6-E436-4871-9D18-25011CCC752D}"/>
    <dgm:cxn modelId="{761CE86B-4BEE-485A-9728-47C6BF74D051}" type="presOf" srcId="{3A4832A9-E802-4A2C-9914-D3919EF1E273}" destId="{99BFD85D-A08F-44F8-BBC2-86EFA9E49C12}" srcOrd="0" destOrd="0" presId="urn:microsoft.com/office/officeart/2005/8/layout/default"/>
    <dgm:cxn modelId="{A28F147A-103F-472D-9BFE-D20EAFB587D5}" type="presOf" srcId="{9C9A9308-A3B5-47F7-B013-B8B06E602AA8}" destId="{A343E6B6-2E97-4D1C-8408-8BCC4A5815EC}" srcOrd="0" destOrd="0" presId="urn:microsoft.com/office/officeart/2005/8/layout/default"/>
    <dgm:cxn modelId="{9F00B57B-F723-4E0E-A8A1-3516DBFEEE43}" type="presOf" srcId="{B844327F-E97F-4005-A817-F6FD8F452B0F}" destId="{432C1C18-EF4D-4A86-8452-5C639995F505}" srcOrd="0" destOrd="0" presId="urn:microsoft.com/office/officeart/2005/8/layout/default"/>
    <dgm:cxn modelId="{DE324988-2F83-4C26-B146-9B944508BEA8}" type="presOf" srcId="{D524ED96-4890-4CC6-B31A-74760D35F288}" destId="{23B0AE83-071B-423F-8A7C-60FDBDA17CF8}" srcOrd="0" destOrd="0" presId="urn:microsoft.com/office/officeart/2005/8/layout/default"/>
    <dgm:cxn modelId="{62DF52B9-5DCD-4111-B126-1760A37D7E21}" type="presOf" srcId="{903E3896-A5EF-49F4-A570-21DF367740FB}" destId="{72BB8369-3ABC-489B-ACAE-DF470D9C1A43}" srcOrd="0" destOrd="0" presId="urn:microsoft.com/office/officeart/2005/8/layout/default"/>
    <dgm:cxn modelId="{363E7BD9-F9C5-4DDA-B552-860980156900}" srcId="{3A4832A9-E802-4A2C-9914-D3919EF1E273}" destId="{0B552B15-B433-4866-879C-38AB64B43665}" srcOrd="2" destOrd="0" parTransId="{E1DB6952-E4CB-4C65-A8C0-AF2FA9B59EEE}" sibTransId="{8E9D9D9E-8C10-45C0-8C83-4D4EC1827E4B}"/>
    <dgm:cxn modelId="{FD856FDA-20FF-435C-A283-E17033229E36}" srcId="{3A4832A9-E802-4A2C-9914-D3919EF1E273}" destId="{B844327F-E97F-4005-A817-F6FD8F452B0F}" srcOrd="6" destOrd="0" parTransId="{264D83E1-ADDD-4257-AF80-F1998C718717}" sibTransId="{3D182FFF-1B9C-4E90-ADB5-CEB90F7AE0C9}"/>
    <dgm:cxn modelId="{6A6E6CEA-12D0-41C8-8C64-6357892F5D36}" type="presOf" srcId="{9E9BA0BD-BB9A-4A12-9D3C-9194C4F67D39}" destId="{B3F92DA7-4036-4BD9-BD08-FF9EBDD87CFE}" srcOrd="0" destOrd="0" presId="urn:microsoft.com/office/officeart/2005/8/layout/default"/>
    <dgm:cxn modelId="{35106EFB-8AA6-4B51-8757-C037A1567BA0}" type="presOf" srcId="{1172B62D-5B86-41C0-B884-BE625120A25C}" destId="{E813FA8A-3BCD-48A3-8C14-B21C20006514}" srcOrd="0" destOrd="0" presId="urn:microsoft.com/office/officeart/2005/8/layout/default"/>
    <dgm:cxn modelId="{55CBDC58-64E6-4E36-98E0-541DE4B29A5E}" type="presParOf" srcId="{99BFD85D-A08F-44F8-BBC2-86EFA9E49C12}" destId="{72BB8369-3ABC-489B-ACAE-DF470D9C1A43}" srcOrd="0" destOrd="0" presId="urn:microsoft.com/office/officeart/2005/8/layout/default"/>
    <dgm:cxn modelId="{C3FDD173-C070-4CFB-B90A-EFDB2C6CA28E}" type="presParOf" srcId="{99BFD85D-A08F-44F8-BBC2-86EFA9E49C12}" destId="{491D9F74-3582-4125-B78A-57FF96826200}" srcOrd="1" destOrd="0" presId="urn:microsoft.com/office/officeart/2005/8/layout/default"/>
    <dgm:cxn modelId="{90E1CBE7-1B6A-492E-A1E0-89812BE5F90A}" type="presParOf" srcId="{99BFD85D-A08F-44F8-BBC2-86EFA9E49C12}" destId="{23B0AE83-071B-423F-8A7C-60FDBDA17CF8}" srcOrd="2" destOrd="0" presId="urn:microsoft.com/office/officeart/2005/8/layout/default"/>
    <dgm:cxn modelId="{E606D1CC-3FBD-4AC2-BA58-2D08C86253CF}" type="presParOf" srcId="{99BFD85D-A08F-44F8-BBC2-86EFA9E49C12}" destId="{0B68E36B-C7A2-467F-98AE-E8E364F9D045}" srcOrd="3" destOrd="0" presId="urn:microsoft.com/office/officeart/2005/8/layout/default"/>
    <dgm:cxn modelId="{D94412BF-5F1C-48C4-910E-0FC168C8E1BE}" type="presParOf" srcId="{99BFD85D-A08F-44F8-BBC2-86EFA9E49C12}" destId="{7F03D1EA-BD46-4FE7-9ECE-470A74BB746A}" srcOrd="4" destOrd="0" presId="urn:microsoft.com/office/officeart/2005/8/layout/default"/>
    <dgm:cxn modelId="{5ABA2D6E-EB73-4682-B44B-8A5A76BC0C57}" type="presParOf" srcId="{99BFD85D-A08F-44F8-BBC2-86EFA9E49C12}" destId="{3C6F7DDB-7E3E-4CF1-BB1C-33B994A8D3CD}" srcOrd="5" destOrd="0" presId="urn:microsoft.com/office/officeart/2005/8/layout/default"/>
    <dgm:cxn modelId="{3AEE3B00-FBB6-4248-9C4B-F5CAFF51F83E}" type="presParOf" srcId="{99BFD85D-A08F-44F8-BBC2-86EFA9E49C12}" destId="{A343E6B6-2E97-4D1C-8408-8BCC4A5815EC}" srcOrd="6" destOrd="0" presId="urn:microsoft.com/office/officeart/2005/8/layout/default"/>
    <dgm:cxn modelId="{67B8EA53-72B5-4AD9-B5EE-87269DB6EA87}" type="presParOf" srcId="{99BFD85D-A08F-44F8-BBC2-86EFA9E49C12}" destId="{7A2F9029-4788-4419-87B3-CD0C67F2CE3D}" srcOrd="7" destOrd="0" presId="urn:microsoft.com/office/officeart/2005/8/layout/default"/>
    <dgm:cxn modelId="{9CAF117B-C890-4D8D-A8C6-48E0B03E59ED}" type="presParOf" srcId="{99BFD85D-A08F-44F8-BBC2-86EFA9E49C12}" destId="{B3F92DA7-4036-4BD9-BD08-FF9EBDD87CFE}" srcOrd="8" destOrd="0" presId="urn:microsoft.com/office/officeart/2005/8/layout/default"/>
    <dgm:cxn modelId="{B0E7C9F7-3C37-41F5-B1F3-E2AB3AF56B80}" type="presParOf" srcId="{99BFD85D-A08F-44F8-BBC2-86EFA9E49C12}" destId="{A556BFF3-3B35-49A6-9B90-ECFCB77AA736}" srcOrd="9" destOrd="0" presId="urn:microsoft.com/office/officeart/2005/8/layout/default"/>
    <dgm:cxn modelId="{4642A9D1-53DC-4130-A817-CE5A97CD58BB}" type="presParOf" srcId="{99BFD85D-A08F-44F8-BBC2-86EFA9E49C12}" destId="{E813FA8A-3BCD-48A3-8C14-B21C20006514}" srcOrd="10" destOrd="0" presId="urn:microsoft.com/office/officeart/2005/8/layout/default"/>
    <dgm:cxn modelId="{F7D92965-C823-4D18-B773-833773B031CC}" type="presParOf" srcId="{99BFD85D-A08F-44F8-BBC2-86EFA9E49C12}" destId="{0062D73E-A157-437C-812A-0B131BF31A4B}" srcOrd="11" destOrd="0" presId="urn:microsoft.com/office/officeart/2005/8/layout/default"/>
    <dgm:cxn modelId="{FFED760F-8F1E-46EB-9918-C33DB055FBAD}" type="presParOf" srcId="{99BFD85D-A08F-44F8-BBC2-86EFA9E49C12}" destId="{432C1C18-EF4D-4A86-8452-5C639995F505}" srcOrd="12"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87FDB-DDA2-4BCB-96CE-2EF12836CC05}">
      <dsp:nvSpPr>
        <dsp:cNvPr id="0" name=""/>
        <dsp:cNvSpPr/>
      </dsp:nvSpPr>
      <dsp:spPr>
        <a:xfrm>
          <a:off x="368872" y="219"/>
          <a:ext cx="1956101" cy="117366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Физичко насилство</a:t>
          </a:r>
          <a:endParaRPr lang="en-US" sz="1800" kern="1200" dirty="0"/>
        </a:p>
      </dsp:txBody>
      <dsp:txXfrm>
        <a:off x="368872" y="219"/>
        <a:ext cx="1956101" cy="1173660"/>
      </dsp:txXfrm>
    </dsp:sp>
    <dsp:sp modelId="{EF6B2F4E-3DC6-49C9-9F9E-3AEA25CDA02D}">
      <dsp:nvSpPr>
        <dsp:cNvPr id="0" name=""/>
        <dsp:cNvSpPr/>
      </dsp:nvSpPr>
      <dsp:spPr>
        <a:xfrm>
          <a:off x="2520584" y="219"/>
          <a:ext cx="1956101" cy="1173660"/>
        </a:xfrm>
        <a:prstGeom prst="rect">
          <a:avLst/>
        </a:prstGeom>
        <a:solidFill>
          <a:schemeClr val="accent2">
            <a:hueOff val="-145536"/>
            <a:satOff val="-8393"/>
            <a:lumOff val="86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Психичко насилство</a:t>
          </a:r>
          <a:endParaRPr lang="en-US" sz="1800" kern="1200" dirty="0"/>
        </a:p>
      </dsp:txBody>
      <dsp:txXfrm>
        <a:off x="2520584" y="219"/>
        <a:ext cx="1956101" cy="1173660"/>
      </dsp:txXfrm>
    </dsp:sp>
    <dsp:sp modelId="{9D1028A6-942E-4409-A705-B6AC22FD6577}">
      <dsp:nvSpPr>
        <dsp:cNvPr id="0" name=""/>
        <dsp:cNvSpPr/>
      </dsp:nvSpPr>
      <dsp:spPr>
        <a:xfrm>
          <a:off x="4672296" y="219"/>
          <a:ext cx="1956101" cy="1173660"/>
        </a:xfrm>
        <a:prstGeom prst="rect">
          <a:avLst/>
        </a:prstGeom>
        <a:solidFill>
          <a:schemeClr val="accent2">
            <a:hueOff val="-291073"/>
            <a:satOff val="-16786"/>
            <a:lumOff val="172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Економско насилство</a:t>
          </a:r>
          <a:endParaRPr lang="en-US" sz="1800" kern="1200"/>
        </a:p>
      </dsp:txBody>
      <dsp:txXfrm>
        <a:off x="4672296" y="219"/>
        <a:ext cx="1956101" cy="1173660"/>
      </dsp:txXfrm>
    </dsp:sp>
    <dsp:sp modelId="{745B5EE8-BEA6-4213-99BD-6E4FA560DCAA}">
      <dsp:nvSpPr>
        <dsp:cNvPr id="0" name=""/>
        <dsp:cNvSpPr/>
      </dsp:nvSpPr>
      <dsp:spPr>
        <a:xfrm>
          <a:off x="6824007" y="219"/>
          <a:ext cx="1956101" cy="1173660"/>
        </a:xfrm>
        <a:prstGeom prst="rect">
          <a:avLst/>
        </a:prstGeom>
        <a:solidFill>
          <a:schemeClr val="accent2">
            <a:hueOff val="-436609"/>
            <a:satOff val="-25178"/>
            <a:lumOff val="258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Демнење</a:t>
          </a:r>
          <a:endParaRPr lang="en-US" sz="1800" kern="1200"/>
        </a:p>
      </dsp:txBody>
      <dsp:txXfrm>
        <a:off x="6824007" y="219"/>
        <a:ext cx="1956101" cy="1173660"/>
      </dsp:txXfrm>
    </dsp:sp>
    <dsp:sp modelId="{77C32D4A-2E99-483C-8901-A39CC90E88A0}">
      <dsp:nvSpPr>
        <dsp:cNvPr id="0" name=""/>
        <dsp:cNvSpPr/>
      </dsp:nvSpPr>
      <dsp:spPr>
        <a:xfrm>
          <a:off x="8975719" y="219"/>
          <a:ext cx="1956101" cy="1173660"/>
        </a:xfrm>
        <a:prstGeom prst="rect">
          <a:avLst/>
        </a:prstGeom>
        <a:solidFill>
          <a:schemeClr val="accent2">
            <a:hueOff val="-582145"/>
            <a:satOff val="-33571"/>
            <a:lumOff val="34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Сексуално вознемирување</a:t>
          </a:r>
          <a:endParaRPr lang="en-US" sz="1800" kern="1200"/>
        </a:p>
      </dsp:txBody>
      <dsp:txXfrm>
        <a:off x="8975719" y="219"/>
        <a:ext cx="1956101" cy="1173660"/>
      </dsp:txXfrm>
    </dsp:sp>
    <dsp:sp modelId="{5B1D5615-7058-428E-A51F-DEAB7C21902F}">
      <dsp:nvSpPr>
        <dsp:cNvPr id="0" name=""/>
        <dsp:cNvSpPr/>
      </dsp:nvSpPr>
      <dsp:spPr>
        <a:xfrm>
          <a:off x="368872" y="1369491"/>
          <a:ext cx="1956101" cy="1173660"/>
        </a:xfrm>
        <a:prstGeom prst="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Сексуално вознемирување на интернет</a:t>
          </a:r>
          <a:endParaRPr lang="en-US" sz="1800" kern="1200" dirty="0"/>
        </a:p>
      </dsp:txBody>
      <dsp:txXfrm>
        <a:off x="368872" y="1369491"/>
        <a:ext cx="1956101" cy="1173660"/>
      </dsp:txXfrm>
    </dsp:sp>
    <dsp:sp modelId="{B9B71DFF-FF00-42BE-995E-7754E528F0D0}">
      <dsp:nvSpPr>
        <dsp:cNvPr id="0" name=""/>
        <dsp:cNvSpPr/>
      </dsp:nvSpPr>
      <dsp:spPr>
        <a:xfrm>
          <a:off x="2520584" y="1369491"/>
          <a:ext cx="1956101" cy="1173660"/>
        </a:xfrm>
        <a:prstGeom prst="rect">
          <a:avLst/>
        </a:prstGeom>
        <a:solidFill>
          <a:schemeClr val="accent2">
            <a:hueOff val="-873218"/>
            <a:satOff val="-50357"/>
            <a:lumOff val="51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Сексуално насилство и силување</a:t>
          </a:r>
          <a:endParaRPr lang="en-US" sz="1800" kern="1200"/>
        </a:p>
      </dsp:txBody>
      <dsp:txXfrm>
        <a:off x="2520584" y="1369491"/>
        <a:ext cx="1956101" cy="1173660"/>
      </dsp:txXfrm>
    </dsp:sp>
    <dsp:sp modelId="{33F80D86-CC72-4B43-A309-D2B6E9F72886}">
      <dsp:nvSpPr>
        <dsp:cNvPr id="0" name=""/>
        <dsp:cNvSpPr/>
      </dsp:nvSpPr>
      <dsp:spPr>
        <a:xfrm>
          <a:off x="4672296" y="1369491"/>
          <a:ext cx="1956101" cy="1173660"/>
        </a:xfrm>
        <a:prstGeom prst="rect">
          <a:avLst/>
        </a:prstGeom>
        <a:solidFill>
          <a:schemeClr val="accent2">
            <a:hueOff val="-1018754"/>
            <a:satOff val="-58750"/>
            <a:lumOff val="604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Присилни бракови</a:t>
          </a:r>
          <a:endParaRPr lang="en-US" sz="1800" kern="1200"/>
        </a:p>
      </dsp:txBody>
      <dsp:txXfrm>
        <a:off x="4672296" y="1369491"/>
        <a:ext cx="1956101" cy="1173660"/>
      </dsp:txXfrm>
    </dsp:sp>
    <dsp:sp modelId="{444A9494-67EE-4357-9657-CA23F40645A7}">
      <dsp:nvSpPr>
        <dsp:cNvPr id="0" name=""/>
        <dsp:cNvSpPr/>
      </dsp:nvSpPr>
      <dsp:spPr>
        <a:xfrm>
          <a:off x="6824007" y="1369491"/>
          <a:ext cx="1956101" cy="1173660"/>
        </a:xfrm>
        <a:prstGeom prst="rect">
          <a:avLst/>
        </a:prstGeom>
        <a:solidFill>
          <a:schemeClr val="accent2">
            <a:hueOff val="-1164290"/>
            <a:satOff val="-67142"/>
            <a:lumOff val="6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Женско генитално осакатување</a:t>
          </a:r>
          <a:endParaRPr lang="en-US" sz="1800" kern="1200"/>
        </a:p>
      </dsp:txBody>
      <dsp:txXfrm>
        <a:off x="6824007" y="1369491"/>
        <a:ext cx="1956101" cy="1173660"/>
      </dsp:txXfrm>
    </dsp:sp>
    <dsp:sp modelId="{7FC0A1D8-3EA3-4588-B427-3304504020B9}">
      <dsp:nvSpPr>
        <dsp:cNvPr id="0" name=""/>
        <dsp:cNvSpPr/>
      </dsp:nvSpPr>
      <dsp:spPr>
        <a:xfrm>
          <a:off x="8975719" y="1369491"/>
          <a:ext cx="1956101" cy="1173660"/>
        </a:xfrm>
        <a:prstGeom prst="rect">
          <a:avLst/>
        </a:prstGeom>
        <a:solidFill>
          <a:schemeClr val="accent2">
            <a:hueOff val="-1309827"/>
            <a:satOff val="-75535"/>
            <a:lumOff val="7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a:t>Присилен абортус и присилна стерилизација</a:t>
          </a:r>
          <a:endParaRPr lang="en-US" sz="1800" kern="1200"/>
        </a:p>
      </dsp:txBody>
      <dsp:txXfrm>
        <a:off x="8975719" y="1369491"/>
        <a:ext cx="1956101" cy="1173660"/>
      </dsp:txXfrm>
    </dsp:sp>
    <dsp:sp modelId="{E59D9010-125B-47D3-8A7E-5ACD02D577F1}">
      <dsp:nvSpPr>
        <dsp:cNvPr id="0" name=""/>
        <dsp:cNvSpPr/>
      </dsp:nvSpPr>
      <dsp:spPr>
        <a:xfrm>
          <a:off x="4672296" y="2738762"/>
          <a:ext cx="1956101" cy="1173660"/>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Фемицид </a:t>
          </a:r>
          <a:endParaRPr lang="en-US" sz="1800" kern="1200" dirty="0"/>
        </a:p>
      </dsp:txBody>
      <dsp:txXfrm>
        <a:off x="4672296" y="2738762"/>
        <a:ext cx="1956101" cy="1173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96363-14A7-4E9E-B7FA-3AC54580859F}">
      <dsp:nvSpPr>
        <dsp:cNvPr id="0" name=""/>
        <dsp:cNvSpPr/>
      </dsp:nvSpPr>
      <dsp:spPr>
        <a:xfrm>
          <a:off x="0" y="0"/>
          <a:ext cx="8990074" cy="12526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a:t>Физичко насилство</a:t>
          </a:r>
          <a:r>
            <a:rPr lang="ru-RU" sz="1800" kern="1200"/>
            <a:t> е секое дејствие на примена на физичка сила или дејствие со кое се нарушува здравјето и телесниот и психичкиот интегритет на жртвата. </a:t>
          </a:r>
          <a:endParaRPr lang="en-US" sz="1800" kern="1200"/>
        </a:p>
      </dsp:txBody>
      <dsp:txXfrm>
        <a:off x="36689" y="36689"/>
        <a:ext cx="7638376" cy="1179262"/>
      </dsp:txXfrm>
    </dsp:sp>
    <dsp:sp modelId="{2EAE2EBD-5CD6-4AC8-B112-DF54005BEFC5}">
      <dsp:nvSpPr>
        <dsp:cNvPr id="0" name=""/>
        <dsp:cNvSpPr/>
      </dsp:nvSpPr>
      <dsp:spPr>
        <a:xfrm>
          <a:off x="793241" y="1461413"/>
          <a:ext cx="8990074" cy="1252640"/>
        </a:xfrm>
        <a:prstGeom prst="roundRect">
          <a:avLst>
            <a:gd name="adj" fmla="val 10000"/>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a:t>Психичко насилство </a:t>
          </a:r>
          <a:r>
            <a:rPr lang="ru-RU" sz="1800" kern="1200"/>
            <a:t>е секое однесување со употреба на присила, заплашување или закана, кое предизвикува чувство на страв, загрозеност, вознемиреност или повреда на достоинството и психичкиот интегритет на жртвата. </a:t>
          </a:r>
          <a:endParaRPr lang="en-US" sz="1800" kern="1200"/>
        </a:p>
      </dsp:txBody>
      <dsp:txXfrm>
        <a:off x="829930" y="1498102"/>
        <a:ext cx="7309238" cy="1179262"/>
      </dsp:txXfrm>
    </dsp:sp>
    <dsp:sp modelId="{38E1C792-5349-48C3-89B3-11A30E1D63D1}">
      <dsp:nvSpPr>
        <dsp:cNvPr id="0" name=""/>
        <dsp:cNvSpPr/>
      </dsp:nvSpPr>
      <dsp:spPr>
        <a:xfrm>
          <a:off x="1586483" y="2922827"/>
          <a:ext cx="8990074" cy="1252640"/>
        </a:xfrm>
        <a:prstGeom prst="roundRect">
          <a:avLst>
            <a:gd name="adj" fmla="val 1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a:t>Економско насилство </a:t>
          </a:r>
          <a:r>
            <a:rPr lang="ru-RU" sz="1800" kern="1200"/>
            <a:t>е секое дејствие на ограничување или спречување во располагање со лични приходи и финансиски средства, за одржување на заедничкото домаќинство и за грижа на детето, со што се предизвикува економска зависност на жртвата. </a:t>
          </a:r>
          <a:endParaRPr lang="en-US" sz="1800" kern="1200"/>
        </a:p>
      </dsp:txBody>
      <dsp:txXfrm>
        <a:off x="1623172" y="2959516"/>
        <a:ext cx="7309238" cy="1179262"/>
      </dsp:txXfrm>
    </dsp:sp>
    <dsp:sp modelId="{EB6EE55F-11FA-4537-8CD3-9AAAD50730AB}">
      <dsp:nvSpPr>
        <dsp:cNvPr id="0" name=""/>
        <dsp:cNvSpPr/>
      </dsp:nvSpPr>
      <dsp:spPr>
        <a:xfrm>
          <a:off x="8175858" y="949918"/>
          <a:ext cx="814216" cy="81421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59057" y="949918"/>
        <a:ext cx="447818" cy="612698"/>
      </dsp:txXfrm>
    </dsp:sp>
    <dsp:sp modelId="{16C2B5BF-3C2F-4412-8244-C74BD7FDCCCD}">
      <dsp:nvSpPr>
        <dsp:cNvPr id="0" name=""/>
        <dsp:cNvSpPr/>
      </dsp:nvSpPr>
      <dsp:spPr>
        <a:xfrm>
          <a:off x="8969099" y="2402981"/>
          <a:ext cx="814216" cy="814216"/>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152298" y="2402981"/>
        <a:ext cx="447818" cy="612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B8369-3ABC-489B-ACAE-DF470D9C1A43}">
      <dsp:nvSpPr>
        <dsp:cNvPr id="0" name=""/>
        <dsp:cNvSpPr/>
      </dsp:nvSpPr>
      <dsp:spPr>
        <a:xfrm>
          <a:off x="3098" y="489888"/>
          <a:ext cx="2458223" cy="147493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a:t>појавување на нејзиното/неговото работно место</a:t>
          </a:r>
          <a:endParaRPr lang="en-US" sz="1900" kern="1200"/>
        </a:p>
      </dsp:txBody>
      <dsp:txXfrm>
        <a:off x="3098" y="489888"/>
        <a:ext cx="2458223" cy="1474934"/>
      </dsp:txXfrm>
    </dsp:sp>
    <dsp:sp modelId="{23B0AE83-071B-423F-8A7C-60FDBDA17CF8}">
      <dsp:nvSpPr>
        <dsp:cNvPr id="0" name=""/>
        <dsp:cNvSpPr/>
      </dsp:nvSpPr>
      <dsp:spPr>
        <a:xfrm>
          <a:off x="2707144" y="489888"/>
          <a:ext cx="2458223" cy="1474934"/>
        </a:xfrm>
        <a:prstGeom prst="rect">
          <a:avLst/>
        </a:prstGeom>
        <a:solidFill>
          <a:schemeClr val="accent2">
            <a:hueOff val="-242561"/>
            <a:satOff val="-13988"/>
            <a:lumOff val="14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a:t>на спортски или образовни места каде што е присутна и жртвата</a:t>
          </a:r>
          <a:endParaRPr lang="en-US" sz="1900" kern="1200"/>
        </a:p>
      </dsp:txBody>
      <dsp:txXfrm>
        <a:off x="2707144" y="489888"/>
        <a:ext cx="2458223" cy="1474934"/>
      </dsp:txXfrm>
    </dsp:sp>
    <dsp:sp modelId="{7F03D1EA-BD46-4FE7-9ECE-470A74BB746A}">
      <dsp:nvSpPr>
        <dsp:cNvPr id="0" name=""/>
        <dsp:cNvSpPr/>
      </dsp:nvSpPr>
      <dsp:spPr>
        <a:xfrm>
          <a:off x="5411190" y="489888"/>
          <a:ext cx="2458223" cy="1474934"/>
        </a:xfrm>
        <a:prstGeom prst="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a:t>виртуелно демнење на жртвата на социјалните мрежи</a:t>
          </a:r>
          <a:endParaRPr lang="en-US" sz="1900" kern="1200"/>
        </a:p>
      </dsp:txBody>
      <dsp:txXfrm>
        <a:off x="5411190" y="489888"/>
        <a:ext cx="2458223" cy="1474934"/>
      </dsp:txXfrm>
    </dsp:sp>
    <dsp:sp modelId="{A343E6B6-2E97-4D1C-8408-8BCC4A5815EC}">
      <dsp:nvSpPr>
        <dsp:cNvPr id="0" name=""/>
        <dsp:cNvSpPr/>
      </dsp:nvSpPr>
      <dsp:spPr>
        <a:xfrm>
          <a:off x="8115235" y="489888"/>
          <a:ext cx="2458223" cy="1474934"/>
        </a:xfrm>
        <a:prstGeom prst="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a:t>уништувањето на имотот, </a:t>
          </a:r>
          <a:endParaRPr lang="en-US" sz="1900" kern="1200"/>
        </a:p>
      </dsp:txBody>
      <dsp:txXfrm>
        <a:off x="8115235" y="489888"/>
        <a:ext cx="2458223" cy="1474934"/>
      </dsp:txXfrm>
    </dsp:sp>
    <dsp:sp modelId="{B3F92DA7-4036-4BD9-BD08-FF9EBDD87CFE}">
      <dsp:nvSpPr>
        <dsp:cNvPr id="0" name=""/>
        <dsp:cNvSpPr/>
      </dsp:nvSpPr>
      <dsp:spPr>
        <a:xfrm>
          <a:off x="1355121" y="2210645"/>
          <a:ext cx="2458223" cy="1474934"/>
        </a:xfrm>
        <a:prstGeom prst="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a:t>оставање на суптилни траги од контакт со личните работи на жртвата</a:t>
          </a:r>
          <a:endParaRPr lang="en-US" sz="1900" kern="1200"/>
        </a:p>
      </dsp:txBody>
      <dsp:txXfrm>
        <a:off x="1355121" y="2210645"/>
        <a:ext cx="2458223" cy="1474934"/>
      </dsp:txXfrm>
    </dsp:sp>
    <dsp:sp modelId="{E813FA8A-3BCD-48A3-8C14-B21C20006514}">
      <dsp:nvSpPr>
        <dsp:cNvPr id="0" name=""/>
        <dsp:cNvSpPr/>
      </dsp:nvSpPr>
      <dsp:spPr>
        <a:xfrm>
          <a:off x="4059167" y="2210645"/>
          <a:ext cx="2458223" cy="1474934"/>
        </a:xfrm>
        <a:prstGeom prst="rect">
          <a:avLst/>
        </a:prstGeom>
        <a:solidFill>
          <a:schemeClr val="accent2">
            <a:hueOff val="-1212803"/>
            <a:satOff val="-69940"/>
            <a:lumOff val="71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a:t>целење кон миленичињата</a:t>
          </a:r>
          <a:endParaRPr lang="en-US" sz="1900" kern="1200"/>
        </a:p>
      </dsp:txBody>
      <dsp:txXfrm>
        <a:off x="4059167" y="2210645"/>
        <a:ext cx="2458223" cy="1474934"/>
      </dsp:txXfrm>
    </dsp:sp>
    <dsp:sp modelId="{432C1C18-EF4D-4A86-8452-5C639995F505}">
      <dsp:nvSpPr>
        <dsp:cNvPr id="0" name=""/>
        <dsp:cNvSpPr/>
      </dsp:nvSpPr>
      <dsp:spPr>
        <a:xfrm>
          <a:off x="6763213" y="2210645"/>
          <a:ext cx="2458223" cy="1474934"/>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a:t>создавање лажен идентитет или онлајн ширење на неточни информации. </a:t>
          </a:r>
          <a:endParaRPr lang="en-US" sz="1900" kern="1200"/>
        </a:p>
      </dsp:txBody>
      <dsp:txXfrm>
        <a:off x="6763213" y="2210645"/>
        <a:ext cx="2458223" cy="14749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2459D-C7AA-46E2-AF02-DE02A2BD72C0}" type="datetimeFigureOut">
              <a:rPr lang="en-GB" smtClean="0"/>
              <a:t>04/12/2023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F71DC-B5CF-4590-B549-D3BF89D6CFF4}" type="slidenum">
              <a:rPr lang="en-GB" smtClean="0"/>
              <a:t>‹#›</a:t>
            </a:fld>
            <a:endParaRPr lang="en-GB"/>
          </a:p>
        </p:txBody>
      </p:sp>
    </p:spTree>
    <p:extLst>
      <p:ext uri="{BB962C8B-B14F-4D97-AF65-F5344CB8AC3E}">
        <p14:creationId xmlns:p14="http://schemas.microsoft.com/office/powerpoint/2010/main" val="33696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506024-F0AF-4628-BA04-7C20A1A52C4C}" type="slidenum">
              <a:rPr lang="en-US" smtClean="0"/>
              <a:t>53</a:t>
            </a:fld>
            <a:endParaRPr lang="en-US"/>
          </a:p>
        </p:txBody>
      </p:sp>
    </p:spTree>
    <p:extLst>
      <p:ext uri="{BB962C8B-B14F-4D97-AF65-F5344CB8AC3E}">
        <p14:creationId xmlns:p14="http://schemas.microsoft.com/office/powerpoint/2010/main" val="196589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40792-7D1F-4D84-9F4B-1EDF8C1278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538EE64-5CCB-46D9-941D-4251B80A73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C1BFCF-4933-4C09-809F-4EE8C5A63989}"/>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5" name="Footer Placeholder 4">
            <a:extLst>
              <a:ext uri="{FF2B5EF4-FFF2-40B4-BE49-F238E27FC236}">
                <a16:creationId xmlns:a16="http://schemas.microsoft.com/office/drawing/2014/main" id="{13281193-BB28-4612-A20A-7D329E9970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B00D17-35DE-40A0-A0C3-A9DC5BAD2FB3}"/>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191574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0F8-912B-4957-B01B-8593FBF461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C6D247-D9CF-46C3-9340-66C0643DDD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0AE6D6-CC56-4155-BD37-E6BF1CA21905}"/>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5" name="Footer Placeholder 4">
            <a:extLst>
              <a:ext uri="{FF2B5EF4-FFF2-40B4-BE49-F238E27FC236}">
                <a16:creationId xmlns:a16="http://schemas.microsoft.com/office/drawing/2014/main" id="{E9F7715B-7CA1-4456-A25F-C2D5973926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E6B632-6055-474A-BA4C-0886DD983708}"/>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157362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4DD569-84E7-490B-ACEC-43FC57A30A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946ABF-465C-4272-A5B7-37B2521BBE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580DCA-634A-4DA9-8029-0F1396E24412}"/>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5" name="Footer Placeholder 4">
            <a:extLst>
              <a:ext uri="{FF2B5EF4-FFF2-40B4-BE49-F238E27FC236}">
                <a16:creationId xmlns:a16="http://schemas.microsoft.com/office/drawing/2014/main" id="{4BBD16C3-4E3C-4DC3-A0F9-35A502F571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7FB8FF-1484-4735-B30D-9570BF799CF6}"/>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111935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CD36-0B3D-4DC1-9007-918958442F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5C4A59-12D7-4B29-8773-945BF75643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4A812-651B-456E-8AF6-9E66F5273AFD}"/>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5" name="Footer Placeholder 4">
            <a:extLst>
              <a:ext uri="{FF2B5EF4-FFF2-40B4-BE49-F238E27FC236}">
                <a16:creationId xmlns:a16="http://schemas.microsoft.com/office/drawing/2014/main" id="{518920F5-8B35-409B-9042-BA3C922B0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9E8C2A-48A7-4D86-A8A6-4A521B5270AA}"/>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179928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9CA-79E8-4424-A93F-0FE93D95EF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688F5D-3AFA-47EC-A449-0829DA5340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9ED5AE-B9EF-472A-81B0-6E3F9A92E52A}"/>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5" name="Footer Placeholder 4">
            <a:extLst>
              <a:ext uri="{FF2B5EF4-FFF2-40B4-BE49-F238E27FC236}">
                <a16:creationId xmlns:a16="http://schemas.microsoft.com/office/drawing/2014/main" id="{BF003E83-FC88-4320-A026-844A6BA9D5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79658E-4948-4102-8B4C-7F5C27A9D7FB}"/>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39164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28D5-EFE5-4344-A1AA-A784584610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D43773-C11D-4128-A056-764046D5BB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A3001F-2AE8-4A62-894C-1609DAF94C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D66815-84AA-4C4F-80FE-43799996A82E}"/>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6" name="Footer Placeholder 5">
            <a:extLst>
              <a:ext uri="{FF2B5EF4-FFF2-40B4-BE49-F238E27FC236}">
                <a16:creationId xmlns:a16="http://schemas.microsoft.com/office/drawing/2014/main" id="{42A7A887-C15B-4BC0-9762-79E6B9DE5F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7F85CB-E8D9-49B6-9B41-D97589B37DBD}"/>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57404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3960-E628-4EA9-939A-74D991FF95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911FB2-A73A-4035-9FA9-C2A2B71309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A1EB6B-9CF6-4D96-887D-0BDCA3F06A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0FD178-207A-47F5-B2D5-9CCE67D22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8301B1-CFCE-4FEC-8DCD-415CBE6BA5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A4533D-9024-485C-B9D1-EA6C9FB2508B}"/>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8" name="Footer Placeholder 7">
            <a:extLst>
              <a:ext uri="{FF2B5EF4-FFF2-40B4-BE49-F238E27FC236}">
                <a16:creationId xmlns:a16="http://schemas.microsoft.com/office/drawing/2014/main" id="{D2B02CB8-75B8-419A-B8D0-361669EC69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449128-9063-469F-AB3F-52FA45118B53}"/>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42608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4FC0-43E2-46A3-AD9B-B6B9E9F717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95D351-06ED-414F-8D5F-14739A1EB429}"/>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4" name="Footer Placeholder 3">
            <a:extLst>
              <a:ext uri="{FF2B5EF4-FFF2-40B4-BE49-F238E27FC236}">
                <a16:creationId xmlns:a16="http://schemas.microsoft.com/office/drawing/2014/main" id="{3C142145-00DC-4A88-93F0-51D5EE555E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B2E1B3-9585-47D3-ACD9-C4D82D096DF0}"/>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216465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8E726E-1AA1-408D-9A04-634F08B5B2A3}"/>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3" name="Footer Placeholder 2">
            <a:extLst>
              <a:ext uri="{FF2B5EF4-FFF2-40B4-BE49-F238E27FC236}">
                <a16:creationId xmlns:a16="http://schemas.microsoft.com/office/drawing/2014/main" id="{CE509AEB-78EF-4260-929D-3FEBE29DEF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BE196B-2939-4F83-8F5B-B12E5B319C12}"/>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271943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E422-D3BA-440F-A66F-803EEAE7FF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8BD59E-3233-419C-9114-A68E3153F9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5B48D06-70F6-4470-BCA0-B2DC6F739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4F2421-AB04-40EC-98DE-2E4F7F5483D8}"/>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6" name="Footer Placeholder 5">
            <a:extLst>
              <a:ext uri="{FF2B5EF4-FFF2-40B4-BE49-F238E27FC236}">
                <a16:creationId xmlns:a16="http://schemas.microsoft.com/office/drawing/2014/main" id="{B7B416AD-17D8-4D26-BE23-01C4A07BA8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516138-5EEF-4321-B56D-634439764F7C}"/>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374827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5AB1-C54E-4632-86EC-DA4117DA8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E2EA6F-3C62-4B12-9D1F-455F0DEE9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1D138A-95BA-4C9B-9DA6-49789008D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DE6ED-E4A0-4A83-AB0D-99861D6A075B}"/>
              </a:ext>
            </a:extLst>
          </p:cNvPr>
          <p:cNvSpPr>
            <a:spLocks noGrp="1"/>
          </p:cNvSpPr>
          <p:nvPr>
            <p:ph type="dt" sz="half" idx="10"/>
          </p:nvPr>
        </p:nvSpPr>
        <p:spPr/>
        <p:txBody>
          <a:bodyPr/>
          <a:lstStyle/>
          <a:p>
            <a:fld id="{5C43FF53-A5AD-4BFC-88E7-E90901CEB4B7}" type="datetimeFigureOut">
              <a:rPr lang="en-GB" smtClean="0"/>
              <a:t>04/12/2023</a:t>
            </a:fld>
            <a:endParaRPr lang="en-GB"/>
          </a:p>
        </p:txBody>
      </p:sp>
      <p:sp>
        <p:nvSpPr>
          <p:cNvPr id="6" name="Footer Placeholder 5">
            <a:extLst>
              <a:ext uri="{FF2B5EF4-FFF2-40B4-BE49-F238E27FC236}">
                <a16:creationId xmlns:a16="http://schemas.microsoft.com/office/drawing/2014/main" id="{1EA5A9D4-D5D3-4E6A-BB4D-67C151FFAF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F4B3CB-2FAC-47C6-9D4D-54EEBDAB85F4}"/>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97335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DFA2B-D89B-4E55-822D-16CA4C08A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139CEF-1EF1-47B5-93FA-9967340E0C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2BB5F4-DD99-4077-8CDE-D4F314451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3FF53-A5AD-4BFC-88E7-E90901CEB4B7}" type="datetimeFigureOut">
              <a:rPr lang="en-GB" smtClean="0"/>
              <a:t>04/12/2023</a:t>
            </a:fld>
            <a:endParaRPr lang="en-GB"/>
          </a:p>
        </p:txBody>
      </p:sp>
      <p:sp>
        <p:nvSpPr>
          <p:cNvPr id="5" name="Footer Placeholder 4">
            <a:extLst>
              <a:ext uri="{FF2B5EF4-FFF2-40B4-BE49-F238E27FC236}">
                <a16:creationId xmlns:a16="http://schemas.microsoft.com/office/drawing/2014/main" id="{5B405AB5-394D-4B4D-8D65-8B3F730D9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46F9F3-9631-4BDC-91DE-DE92B52D56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71FE3-67C4-4723-A591-1B4C301CEDAD}" type="slidenum">
              <a:rPr lang="en-GB" smtClean="0"/>
              <a:t>‹#›</a:t>
            </a:fld>
            <a:endParaRPr lang="en-GB"/>
          </a:p>
        </p:txBody>
      </p:sp>
    </p:spTree>
    <p:extLst>
      <p:ext uri="{BB962C8B-B14F-4D97-AF65-F5344CB8AC3E}">
        <p14:creationId xmlns:p14="http://schemas.microsoft.com/office/powerpoint/2010/main" val="2321915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3.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3.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C893-7057-4E00-8376-2F5106D94F58}"/>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FBE16EA8-1274-43D7-9B45-E9D5EF23C2F0}"/>
              </a:ext>
            </a:extLst>
          </p:cNvPr>
          <p:cNvSpPr>
            <a:spLocks noGrp="1"/>
          </p:cNvSpPr>
          <p:nvPr>
            <p:ph type="subTitle" idx="1"/>
          </p:nvPr>
        </p:nvSpPr>
        <p:spPr>
          <a:xfrm>
            <a:off x="1523999" y="4929649"/>
            <a:ext cx="8916955" cy="805988"/>
          </a:xfrm>
        </p:spPr>
        <p:txBody>
          <a:bodyPr>
            <a:normAutofit fontScale="55000" lnSpcReduction="20000"/>
          </a:bodyPr>
          <a:lstStyle/>
          <a:p>
            <a:r>
              <a:rPr lang="mk-MK" sz="3200" b="1" i="1" dirty="0">
                <a:solidFill>
                  <a:schemeClr val="accent5">
                    <a:lumMod val="50000"/>
                  </a:schemeClr>
                </a:solidFill>
              </a:rPr>
              <a:t>Национална легислатива и систем на заштита за жени жртви на родово засновано и семејно насилство</a:t>
            </a:r>
          </a:p>
          <a:p>
            <a:pPr algn="r"/>
            <a:r>
              <a:rPr lang="mk-MK" sz="3200" b="1" i="1" dirty="0">
                <a:solidFill>
                  <a:schemeClr val="accent5">
                    <a:lumMod val="50000"/>
                  </a:schemeClr>
                </a:solidFill>
              </a:rPr>
              <a:t>Ана </a:t>
            </a:r>
            <a:r>
              <a:rPr lang="mk-MK" sz="3200" b="1" i="1" dirty="0" err="1">
                <a:solidFill>
                  <a:schemeClr val="accent5">
                    <a:lumMod val="50000"/>
                  </a:schemeClr>
                </a:solidFill>
              </a:rPr>
              <a:t>Аврамоска</a:t>
            </a:r>
            <a:r>
              <a:rPr lang="mk-MK" sz="3200" b="1" i="1" dirty="0">
                <a:solidFill>
                  <a:schemeClr val="accent5">
                    <a:lumMod val="50000"/>
                  </a:schemeClr>
                </a:solidFill>
              </a:rPr>
              <a:t> Нушкова</a:t>
            </a:r>
          </a:p>
          <a:p>
            <a:endParaRPr lang="en-GB" sz="1800" b="1" i="1" dirty="0">
              <a:solidFill>
                <a:schemeClr val="accent5">
                  <a:lumMod val="50000"/>
                </a:schemeClr>
              </a:solidFill>
            </a:endParaRPr>
          </a:p>
        </p:txBody>
      </p:sp>
      <p:pic>
        <p:nvPicPr>
          <p:cNvPr id="6" name="Picture 5" descr="A picture containing graphical user interface&#10;&#10;Description automatically generated">
            <a:extLst>
              <a:ext uri="{FF2B5EF4-FFF2-40B4-BE49-F238E27FC236}">
                <a16:creationId xmlns:a16="http://schemas.microsoft.com/office/drawing/2014/main" id="{446F81BB-C455-16BB-34EC-067EE9BCD3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803120"/>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B85A1BAA-887F-AAF0-2841-A977ED9A6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756" y="5888424"/>
            <a:ext cx="5053227" cy="869297"/>
          </a:xfrm>
          <a:prstGeom prst="rect">
            <a:avLst/>
          </a:prstGeom>
        </p:spPr>
      </p:pic>
    </p:spTree>
    <p:extLst>
      <p:ext uri="{BB962C8B-B14F-4D97-AF65-F5344CB8AC3E}">
        <p14:creationId xmlns:p14="http://schemas.microsoft.com/office/powerpoint/2010/main" val="414113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1759287" y="798881"/>
            <a:ext cx="8673427" cy="1048945"/>
          </a:xfrm>
        </p:spPr>
        <p:txBody>
          <a:bodyPr>
            <a:normAutofit/>
          </a:bodyPr>
          <a:lstStyle/>
          <a:p>
            <a:r>
              <a:rPr lang="mk-MK">
                <a:solidFill>
                  <a:schemeClr val="tx1"/>
                </a:solidFill>
              </a:rPr>
              <a:t>Митови и факти </a:t>
            </a:r>
            <a:endParaRPr lang="en-US">
              <a:solidFill>
                <a:schemeClr val="tx1"/>
              </a:solidFill>
            </a:endParaRPr>
          </a:p>
        </p:txBody>
      </p:sp>
      <p:pic>
        <p:nvPicPr>
          <p:cNvPr id="3" name="Picture 2" descr="A picture containing text">
            <a:extLst>
              <a:ext uri="{FF2B5EF4-FFF2-40B4-BE49-F238E27FC236}">
                <a16:creationId xmlns:a16="http://schemas.microsoft.com/office/drawing/2014/main" id="{F1705A27-118A-E6F6-3168-44751509C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35843F4C-AD14-EC11-381D-CF9439546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6" name="Content Placeholder 5">
            <a:extLst>
              <a:ext uri="{FF2B5EF4-FFF2-40B4-BE49-F238E27FC236}">
                <a16:creationId xmlns:a16="http://schemas.microsoft.com/office/drawing/2014/main" id="{683EC9CD-DD90-6E4A-D545-8AE67002FE45}"/>
              </a:ext>
            </a:extLst>
          </p:cNvPr>
          <p:cNvSpPr>
            <a:spLocks noGrp="1"/>
          </p:cNvSpPr>
          <p:nvPr>
            <p:ph idx="1"/>
          </p:nvPr>
        </p:nvSpPr>
        <p:spPr/>
        <p:txBody>
          <a:bodyPr/>
          <a:lstStyle/>
          <a:p>
            <a:endParaRPr lang="mk-MK" dirty="0"/>
          </a:p>
          <a:p>
            <a:endParaRPr lang="mk-MK" dirty="0"/>
          </a:p>
          <a:p>
            <a:pPr marL="0" indent="0" algn="ctr">
              <a:buNone/>
            </a:pPr>
            <a:endParaRPr lang="mk-MK" dirty="0"/>
          </a:p>
          <a:p>
            <a:pPr marL="0" indent="0" algn="ctr">
              <a:buNone/>
            </a:pPr>
            <a:r>
              <a:rPr lang="mk-MK" dirty="0"/>
              <a:t>МИТОВИ И ФАКТИ</a:t>
            </a:r>
            <a:endParaRPr lang="en-US" dirty="0"/>
          </a:p>
        </p:txBody>
      </p:sp>
    </p:spTree>
    <p:extLst>
      <p:ext uri="{BB962C8B-B14F-4D97-AF65-F5344CB8AC3E}">
        <p14:creationId xmlns:p14="http://schemas.microsoft.com/office/powerpoint/2010/main" val="866394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en-US" dirty="0"/>
          </a:p>
        </p:txBody>
      </p:sp>
      <p:sp>
        <p:nvSpPr>
          <p:cNvPr id="5" name="Rectangle 4"/>
          <p:cNvSpPr/>
          <p:nvPr/>
        </p:nvSpPr>
        <p:spPr>
          <a:xfrm>
            <a:off x="2133600" y="2438400"/>
            <a:ext cx="7848600" cy="1077218"/>
          </a:xfrm>
          <a:prstGeom prst="rect">
            <a:avLst/>
          </a:prstGeom>
        </p:spPr>
        <p:txBody>
          <a:bodyPr wrap="square">
            <a:spAutoFit/>
          </a:bodyPr>
          <a:lstStyle/>
          <a:p>
            <a:pPr lvl="0"/>
            <a:r>
              <a:rPr lang="mk-MK" sz="3200" b="1" dirty="0"/>
              <a:t>Насилството врз жените е прашање што ги засега само жените.</a:t>
            </a:r>
            <a:endParaRPr lang="en-US" sz="3200" b="1" dirty="0"/>
          </a:p>
        </p:txBody>
      </p:sp>
      <p:pic>
        <p:nvPicPr>
          <p:cNvPr id="2" name="Picture 1" descr="A picture containing text">
            <a:extLst>
              <a:ext uri="{FF2B5EF4-FFF2-40B4-BE49-F238E27FC236}">
                <a16:creationId xmlns:a16="http://schemas.microsoft.com/office/drawing/2014/main" id="{E71851E2-36EB-AE76-0BD2-428EF3BE0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744EA445-3505-4CC5-F229-87966AAC7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br>
              <a:rPr lang="mk-MK" sz="2800"/>
            </a:br>
            <a:br>
              <a:rPr lang="mk-MK" sz="2800"/>
            </a:br>
            <a:br>
              <a:rPr lang="mk-MK" sz="2800"/>
            </a:br>
            <a:br>
              <a:rPr lang="mk-MK" sz="2800"/>
            </a:br>
            <a:br>
              <a:rPr lang="mk-MK" sz="2800"/>
            </a:br>
            <a:br>
              <a:rPr lang="mk-MK" sz="2800"/>
            </a:br>
            <a:br>
              <a:rPr lang="mk-MK" sz="2800"/>
            </a:br>
            <a:br>
              <a:rPr lang="mk-MK" sz="2800"/>
            </a:br>
            <a:endParaRPr lang="en-US" sz="2800" dirty="0"/>
          </a:p>
        </p:txBody>
      </p:sp>
      <p:sp>
        <p:nvSpPr>
          <p:cNvPr id="3" name="Content Placeholder 2"/>
          <p:cNvSpPr>
            <a:spLocks noGrp="1"/>
          </p:cNvSpPr>
          <p:nvPr>
            <p:ph idx="1"/>
          </p:nvPr>
        </p:nvSpPr>
        <p:spPr>
          <a:xfrm>
            <a:off x="545690" y="2286000"/>
            <a:ext cx="11646310" cy="3776870"/>
          </a:xfrm>
        </p:spPr>
        <p:txBody>
          <a:bodyPr>
            <a:normAutofit lnSpcReduction="10000"/>
          </a:bodyPr>
          <a:lstStyle/>
          <a:p>
            <a:pPr lvl="0" algn="just">
              <a:buNone/>
            </a:pPr>
            <a:r>
              <a:rPr lang="mk-MK" sz="2800" dirty="0"/>
              <a:t>Насилството врз жените </a:t>
            </a:r>
            <a:r>
              <a:rPr lang="mk-MK" sz="2800" dirty="0">
                <a:solidFill>
                  <a:srgbClr val="FF0000"/>
                </a:solidFill>
              </a:rPr>
              <a:t>НЕ Е </a:t>
            </a:r>
            <a:r>
              <a:rPr lang="mk-MK" sz="2800" dirty="0"/>
              <a:t>прашање што ги засега само жените.</a:t>
            </a:r>
            <a:br>
              <a:rPr lang="en-US" sz="2800" dirty="0"/>
            </a:br>
            <a:br>
              <a:rPr lang="mk-MK" sz="2800" dirty="0"/>
            </a:br>
            <a:r>
              <a:rPr lang="mk-MK" dirty="0"/>
              <a:t>Насилството долгорочно влијае врз физичкото и </a:t>
            </a:r>
          </a:p>
          <a:p>
            <a:pPr lvl="0" algn="just">
              <a:buNone/>
            </a:pPr>
            <a:r>
              <a:rPr lang="mk-MK" dirty="0"/>
              <a:t>менталното здравје на жените и  децата и доведува до </a:t>
            </a:r>
          </a:p>
          <a:p>
            <a:pPr lvl="0" algn="just">
              <a:buNone/>
            </a:pPr>
            <a:r>
              <a:rPr lang="mk-MK" dirty="0"/>
              <a:t>сиромаштија и маргинализација. Тоа е прашање што </a:t>
            </a:r>
          </a:p>
          <a:p>
            <a:pPr lvl="0" algn="just">
              <a:buNone/>
            </a:pPr>
            <a:r>
              <a:rPr lang="mk-MK" dirty="0"/>
              <a:t>ги засега и жените и мажите. Сите можеме да </a:t>
            </a:r>
          </a:p>
          <a:p>
            <a:pPr lvl="0" algn="just">
              <a:buNone/>
            </a:pPr>
            <a:r>
              <a:rPr lang="mk-MK" dirty="0"/>
              <a:t>промовираме култура на почитување и </a:t>
            </a:r>
          </a:p>
          <a:p>
            <a:pPr lvl="0" algn="just">
              <a:buNone/>
            </a:pPr>
            <a:r>
              <a:rPr lang="mk-MK" dirty="0"/>
              <a:t>ненасилство</a:t>
            </a:r>
            <a:endParaRPr lang="en-US" dirty="0"/>
          </a:p>
          <a:p>
            <a:endParaRPr lang="en-US" dirty="0"/>
          </a:p>
        </p:txBody>
      </p:sp>
      <p:pic>
        <p:nvPicPr>
          <p:cNvPr id="4" name="Picture 3" descr="A picture containing text">
            <a:extLst>
              <a:ext uri="{FF2B5EF4-FFF2-40B4-BE49-F238E27FC236}">
                <a16:creationId xmlns:a16="http://schemas.microsoft.com/office/drawing/2014/main" id="{68853574-85EB-D489-8956-6C4378645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FB42B91D-5E88-2869-9F9D-88D91314F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sp>
        <p:nvSpPr>
          <p:cNvPr id="5" name="Rectangle 4"/>
          <p:cNvSpPr/>
          <p:nvPr/>
        </p:nvSpPr>
        <p:spPr>
          <a:xfrm>
            <a:off x="2133600" y="2438400"/>
            <a:ext cx="7848600" cy="1077218"/>
          </a:xfrm>
          <a:prstGeom prst="rect">
            <a:avLst/>
          </a:prstGeom>
        </p:spPr>
        <p:txBody>
          <a:bodyPr wrap="square">
            <a:spAutoFit/>
          </a:bodyPr>
          <a:lstStyle/>
          <a:p>
            <a:pPr lvl="0"/>
            <a:r>
              <a:rPr lang="mk-MK" sz="3200" b="1" dirty="0"/>
              <a:t>Ништо не можеме да сториме за да се запре насилството врз жените.</a:t>
            </a:r>
            <a:endParaRPr lang="en-US" sz="3200" b="1" dirty="0"/>
          </a:p>
        </p:txBody>
      </p:sp>
      <p:pic>
        <p:nvPicPr>
          <p:cNvPr id="2" name="Picture 1" descr="A picture containing text">
            <a:extLst>
              <a:ext uri="{FF2B5EF4-FFF2-40B4-BE49-F238E27FC236}">
                <a16:creationId xmlns:a16="http://schemas.microsoft.com/office/drawing/2014/main" id="{052FA57F-152C-D844-F561-27576064D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B877FA7C-5A08-3BDB-22C5-ADD8C44C5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p>
        </p:txBody>
      </p:sp>
      <p:sp>
        <p:nvSpPr>
          <p:cNvPr id="3" name="Content Placeholder 2"/>
          <p:cNvSpPr>
            <a:spLocks noGrp="1"/>
          </p:cNvSpPr>
          <p:nvPr>
            <p:ph idx="1"/>
          </p:nvPr>
        </p:nvSpPr>
        <p:spPr/>
        <p:txBody>
          <a:bodyPr/>
          <a:lstStyle/>
          <a:p>
            <a:pPr lvl="0" algn="just">
              <a:buNone/>
            </a:pPr>
            <a:endParaRPr lang="mk-MK" dirty="0"/>
          </a:p>
          <a:p>
            <a:pPr lvl="0" algn="just">
              <a:buNone/>
            </a:pPr>
            <a:r>
              <a:rPr lang="mk-MK" b="1" dirty="0">
                <a:solidFill>
                  <a:srgbClr val="00B050"/>
                </a:solidFill>
              </a:rPr>
              <a:t>МОЖЕМЕ</a:t>
            </a:r>
            <a:r>
              <a:rPr lang="mk-MK" b="1" dirty="0"/>
              <a:t> </a:t>
            </a:r>
            <a:r>
              <a:rPr lang="mk-MK" dirty="0"/>
              <a:t>да преземеме мерки</a:t>
            </a:r>
          </a:p>
          <a:p>
            <a:pPr lvl="0" algn="just">
              <a:buNone/>
            </a:pPr>
            <a:r>
              <a:rPr lang="mk-MK" dirty="0"/>
              <a:t>Насилството врз жените е производ на  научените </a:t>
            </a:r>
          </a:p>
          <a:p>
            <a:pPr lvl="0" algn="just">
              <a:buNone/>
            </a:pPr>
            <a:r>
              <a:rPr lang="mk-MK" dirty="0"/>
              <a:t>ставови и норми. Семејното насилство може да се </a:t>
            </a:r>
          </a:p>
          <a:p>
            <a:pPr lvl="0" algn="just">
              <a:buNone/>
            </a:pPr>
            <a:r>
              <a:rPr lang="mk-MK" dirty="0"/>
              <a:t>превенира преку елиминирање на родовите </a:t>
            </a:r>
          </a:p>
          <a:p>
            <a:pPr lvl="0" algn="just">
              <a:buNone/>
            </a:pPr>
            <a:r>
              <a:rPr lang="mk-MK" dirty="0"/>
              <a:t>стереотипи и промовирање на култура на </a:t>
            </a:r>
          </a:p>
          <a:p>
            <a:pPr lvl="0" algn="just">
              <a:buNone/>
            </a:pPr>
            <a:r>
              <a:rPr lang="mk-MK" dirty="0"/>
              <a:t>почитување и еднаквост во семејството и </a:t>
            </a:r>
          </a:p>
          <a:p>
            <a:pPr lvl="0" algn="just">
              <a:buNone/>
            </a:pPr>
            <a:r>
              <a:rPr lang="mk-MK" dirty="0"/>
              <a:t>општеството.</a:t>
            </a:r>
            <a:endParaRPr lang="en-US" dirty="0"/>
          </a:p>
          <a:p>
            <a:pPr algn="just">
              <a:buNone/>
            </a:pPr>
            <a:endParaRPr lang="en-US" dirty="0"/>
          </a:p>
        </p:txBody>
      </p:sp>
      <p:pic>
        <p:nvPicPr>
          <p:cNvPr id="4" name="Picture 3" descr="A picture containing text">
            <a:extLst>
              <a:ext uri="{FF2B5EF4-FFF2-40B4-BE49-F238E27FC236}">
                <a16:creationId xmlns:a16="http://schemas.microsoft.com/office/drawing/2014/main" id="{02548E7A-C5FF-64A5-5EB3-2993CDC03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49789651-45FC-BB62-131A-86FCDAA34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sp>
        <p:nvSpPr>
          <p:cNvPr id="5" name="Rectangle 4"/>
          <p:cNvSpPr/>
          <p:nvPr/>
        </p:nvSpPr>
        <p:spPr>
          <a:xfrm>
            <a:off x="2133600" y="2438400"/>
            <a:ext cx="7848600" cy="1077218"/>
          </a:xfrm>
          <a:prstGeom prst="rect">
            <a:avLst/>
          </a:prstGeom>
        </p:spPr>
        <p:txBody>
          <a:bodyPr wrap="square">
            <a:spAutoFit/>
          </a:bodyPr>
          <a:lstStyle/>
          <a:p>
            <a:pPr lvl="0"/>
            <a:r>
              <a:rPr lang="mk-MK" sz="3200" b="1" dirty="0">
                <a:latin typeface="Calibri" panose="020F0502020204030204" pitchFamily="34" charset="0"/>
                <a:ea typeface="Calibri" panose="020F0502020204030204" pitchFamily="34" charset="0"/>
                <a:cs typeface="Myanmar Text" panose="020B0502040204020203" pitchFamily="34" charset="0"/>
              </a:rPr>
              <a:t>Мажите не можат да го контролираат својот гнев.</a:t>
            </a:r>
            <a:endParaRPr lang="en-US" sz="3200" b="1" dirty="0"/>
          </a:p>
        </p:txBody>
      </p:sp>
      <p:pic>
        <p:nvPicPr>
          <p:cNvPr id="2" name="Picture 1" descr="A picture containing text">
            <a:extLst>
              <a:ext uri="{FF2B5EF4-FFF2-40B4-BE49-F238E27FC236}">
                <a16:creationId xmlns:a16="http://schemas.microsoft.com/office/drawing/2014/main" id="{77D3E00D-BB30-4B22-91E4-12AE8A650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F6A77F8E-2DAF-DE46-B5BF-03696EBBA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mk-MK" dirty="0">
                <a:effectLst/>
                <a:latin typeface="Calibri" panose="020F0502020204030204" pitchFamily="34" charset="0"/>
                <a:ea typeface="Calibri" panose="020F0502020204030204" pitchFamily="34" charset="0"/>
                <a:cs typeface="Myanmar Text" panose="020B0502040204020203" pitchFamily="34" charset="0"/>
              </a:rPr>
            </a:br>
            <a:br>
              <a:rPr lang="mk-MK" dirty="0">
                <a:effectLst/>
                <a:latin typeface="Calibri" panose="020F0502020204030204" pitchFamily="34" charset="0"/>
                <a:ea typeface="Calibri" panose="020F0502020204030204" pitchFamily="34" charset="0"/>
                <a:cs typeface="Myanmar Text" panose="020B0502040204020203" pitchFamily="34" charset="0"/>
              </a:rPr>
            </a:br>
            <a:br>
              <a:rPr lang="mk-MK" dirty="0">
                <a:latin typeface="Calibri" panose="020F0502020204030204" pitchFamily="34" charset="0"/>
                <a:ea typeface="Calibri" panose="020F0502020204030204" pitchFamily="34" charset="0"/>
                <a:cs typeface="Myanmar Text" panose="020B0502040204020203" pitchFamily="34" charset="0"/>
              </a:rPr>
            </a:br>
            <a:br>
              <a:rPr lang="mk-MK" dirty="0">
                <a:latin typeface="Calibri" panose="020F0502020204030204" pitchFamily="34" charset="0"/>
                <a:ea typeface="Calibri" panose="020F0502020204030204" pitchFamily="34" charset="0"/>
                <a:cs typeface="Myanmar Text" panose="020B0502040204020203" pitchFamily="34" charset="0"/>
              </a:rPr>
            </a:br>
            <a:br>
              <a:rPr lang="mk-MK" dirty="0">
                <a:latin typeface="Calibri" panose="020F0502020204030204" pitchFamily="34" charset="0"/>
                <a:ea typeface="Calibri" panose="020F0502020204030204" pitchFamily="34" charset="0"/>
                <a:cs typeface="Myanmar Text" panose="020B0502040204020203" pitchFamily="34" charset="0"/>
              </a:rPr>
            </a:br>
            <a:br>
              <a:rPr lang="en-US" dirty="0"/>
            </a:br>
            <a:r>
              <a:rPr lang="mk-MK" dirty="0">
                <a:latin typeface="Calibri" panose="020F0502020204030204" pitchFamily="34" charset="0"/>
                <a:ea typeface="Calibri" panose="020F0502020204030204" pitchFamily="34" charset="0"/>
                <a:cs typeface="Myanmar Text" panose="020B0502040204020203" pitchFamily="34" charset="0"/>
              </a:rPr>
              <a:t> Мажите </a:t>
            </a:r>
            <a:r>
              <a:rPr lang="mk-MK" dirty="0">
                <a:solidFill>
                  <a:srgbClr val="00B050"/>
                </a:solidFill>
                <a:latin typeface="Calibri" panose="020F0502020204030204" pitchFamily="34" charset="0"/>
                <a:ea typeface="Calibri" panose="020F0502020204030204" pitchFamily="34" charset="0"/>
                <a:cs typeface="Myanmar Text" panose="020B0502040204020203" pitchFamily="34" charset="0"/>
              </a:rPr>
              <a:t>МОЖАТ</a:t>
            </a:r>
            <a:r>
              <a:rPr lang="mk-MK" dirty="0">
                <a:latin typeface="Calibri" panose="020F0502020204030204" pitchFamily="34" charset="0"/>
                <a:ea typeface="Calibri" panose="020F0502020204030204" pitchFamily="34" charset="0"/>
                <a:cs typeface="Myanmar Text" panose="020B0502040204020203" pitchFamily="34" charset="0"/>
              </a:rPr>
              <a:t> да го контролираат својот гнев.</a:t>
            </a:r>
            <a:endParaRPr lang="en-US" b="1" dirty="0"/>
          </a:p>
        </p:txBody>
      </p:sp>
      <p:sp>
        <p:nvSpPr>
          <p:cNvPr id="3" name="Content Placeholder 2"/>
          <p:cNvSpPr>
            <a:spLocks noGrp="1"/>
          </p:cNvSpPr>
          <p:nvPr>
            <p:ph idx="1"/>
          </p:nvPr>
        </p:nvSpPr>
        <p:spPr>
          <a:xfrm>
            <a:off x="368710" y="1825625"/>
            <a:ext cx="11577484" cy="4351338"/>
          </a:xfrm>
        </p:spPr>
        <p:txBody>
          <a:bodyPr/>
          <a:lstStyle/>
          <a:p>
            <a:pPr algn="just">
              <a:buNone/>
            </a:pPr>
            <a:endParaRPr lang="mk-MK" dirty="0">
              <a:effectLst/>
              <a:latin typeface="Calibri" panose="020F0502020204030204" pitchFamily="34" charset="0"/>
              <a:ea typeface="Calibri" panose="020F0502020204030204" pitchFamily="34" charset="0"/>
              <a:cs typeface="Myanmar Text" panose="020B0502040204020203" pitchFamily="34" charset="0"/>
            </a:endParaRPr>
          </a:p>
          <a:p>
            <a:pPr algn="just">
              <a:buNone/>
            </a:pPr>
            <a:endParaRPr lang="en-US" sz="1400" dirty="0">
              <a:effectLst/>
              <a:latin typeface="Calibri" panose="020F0502020204030204" pitchFamily="34" charset="0"/>
              <a:ea typeface="Calibri" panose="020F0502020204030204" pitchFamily="34" charset="0"/>
              <a:cs typeface="Myanmar Text" panose="020B0502040204020203" pitchFamily="34" charset="0"/>
            </a:endParaRPr>
          </a:p>
          <a:p>
            <a:pPr algn="just">
              <a:buNone/>
            </a:pPr>
            <a:endParaRPr lang="en-US" sz="1400" dirty="0">
              <a:latin typeface="Calibri" panose="020F0502020204030204" pitchFamily="34" charset="0"/>
              <a:ea typeface="Calibri" panose="020F0502020204030204" pitchFamily="34" charset="0"/>
              <a:cs typeface="Myanmar Text" panose="020B0502040204020203" pitchFamily="34" charset="0"/>
            </a:endParaRPr>
          </a:p>
          <a:p>
            <a:pPr algn="just">
              <a:buNone/>
            </a:pPr>
            <a:endParaRPr lang="en-US" sz="1400" dirty="0">
              <a:effectLst/>
              <a:latin typeface="Calibri" panose="020F0502020204030204" pitchFamily="34" charset="0"/>
              <a:ea typeface="Calibri" panose="020F0502020204030204" pitchFamily="34" charset="0"/>
              <a:cs typeface="Myanmar Text" panose="020B0502040204020203" pitchFamily="34" charset="0"/>
            </a:endParaRPr>
          </a:p>
          <a:p>
            <a:pPr algn="just">
              <a:buNone/>
            </a:pPr>
            <a:endParaRPr lang="en-US" sz="1400" dirty="0">
              <a:latin typeface="Calibri" panose="020F0502020204030204" pitchFamily="34" charset="0"/>
              <a:ea typeface="Calibri" panose="020F0502020204030204" pitchFamily="34" charset="0"/>
              <a:cs typeface="Myanmar Text" panose="020B0502040204020203" pitchFamily="34" charset="0"/>
            </a:endParaRPr>
          </a:p>
          <a:p>
            <a:pPr algn="just">
              <a:buNone/>
            </a:pPr>
            <a:r>
              <a:rPr lang="mk-MK" dirty="0">
                <a:effectLst/>
                <a:latin typeface="Calibri" panose="020F0502020204030204" pitchFamily="34" charset="0"/>
                <a:ea typeface="Calibri" panose="020F0502020204030204" pitchFamily="34" charset="0"/>
                <a:cs typeface="Myanmar Text" panose="020B0502040204020203" pitchFamily="34" charset="0"/>
              </a:rPr>
              <a:t>Чувството на лутина не води автоматски до  насилство. </a:t>
            </a:r>
          </a:p>
          <a:p>
            <a:pPr algn="just">
              <a:buNone/>
            </a:pPr>
            <a:r>
              <a:rPr lang="mk-MK" dirty="0">
                <a:effectLst/>
                <a:latin typeface="Calibri" panose="020F0502020204030204" pitchFamily="34" charset="0"/>
                <a:ea typeface="Calibri" panose="020F0502020204030204" pitchFamily="34" charset="0"/>
                <a:cs typeface="Myanmar Text" panose="020B0502040204020203" pitchFamily="34" charset="0"/>
              </a:rPr>
              <a:t>Мажите кои се насилни кон жените избираат насилство </a:t>
            </a:r>
          </a:p>
          <a:p>
            <a:pPr algn="just">
              <a:buNone/>
            </a:pPr>
            <a:r>
              <a:rPr lang="mk-MK" dirty="0">
                <a:effectLst/>
                <a:latin typeface="Calibri" panose="020F0502020204030204" pitchFamily="34" charset="0"/>
                <a:ea typeface="Calibri" panose="020F0502020204030204" pitchFamily="34" charset="0"/>
                <a:cs typeface="Myanmar Text" panose="020B0502040204020203" pitchFamily="34" charset="0"/>
              </a:rPr>
              <a:t>како начин на покажување моќ и контрола над своите </a:t>
            </a:r>
          </a:p>
          <a:p>
            <a:pPr algn="just">
              <a:buNone/>
            </a:pPr>
            <a:r>
              <a:rPr lang="mk-MK" dirty="0">
                <a:effectLst/>
                <a:latin typeface="Calibri" panose="020F0502020204030204" pitchFamily="34" charset="0"/>
                <a:ea typeface="Calibri" panose="020F0502020204030204" pitchFamily="34" charset="0"/>
                <a:cs typeface="Myanmar Text" panose="020B0502040204020203" pitchFamily="34" charset="0"/>
              </a:rPr>
              <a:t>партнерки.</a:t>
            </a:r>
            <a:endParaRPr lang="en-US" dirty="0"/>
          </a:p>
        </p:txBody>
      </p:sp>
      <p:pic>
        <p:nvPicPr>
          <p:cNvPr id="4" name="Picture 3" descr="A picture containing text">
            <a:extLst>
              <a:ext uri="{FF2B5EF4-FFF2-40B4-BE49-F238E27FC236}">
                <a16:creationId xmlns:a16="http://schemas.microsoft.com/office/drawing/2014/main" id="{FF3DE842-0C76-2796-8EB3-BCD0C7F5D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240BE870-AF62-958E-3BF4-C21181A75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sp>
        <p:nvSpPr>
          <p:cNvPr id="5" name="Rectangle 4"/>
          <p:cNvSpPr/>
          <p:nvPr/>
        </p:nvSpPr>
        <p:spPr>
          <a:xfrm>
            <a:off x="2133600" y="2438400"/>
            <a:ext cx="7848600" cy="1077218"/>
          </a:xfrm>
          <a:prstGeom prst="rect">
            <a:avLst/>
          </a:prstGeom>
        </p:spPr>
        <p:txBody>
          <a:bodyPr wrap="square">
            <a:spAutoFit/>
          </a:bodyPr>
          <a:lstStyle/>
          <a:p>
            <a:pPr lvl="0"/>
            <a:r>
              <a:rPr lang="mk-MK" sz="3200" b="1" dirty="0">
                <a:latin typeface="Calibri" panose="020F0502020204030204" pitchFamily="34" charset="0"/>
                <a:ea typeface="Calibri" panose="020F0502020204030204" pitchFamily="34" charset="0"/>
                <a:cs typeface="Myanmar Text" panose="020B0502040204020203" pitchFamily="34" charset="0"/>
              </a:rPr>
              <a:t>Насилството влијае само врз одредени групи жени</a:t>
            </a:r>
            <a:endParaRPr lang="en-US" sz="3200" b="1" dirty="0"/>
          </a:p>
        </p:txBody>
      </p:sp>
      <p:pic>
        <p:nvPicPr>
          <p:cNvPr id="2" name="Picture 1" descr="A picture containing text">
            <a:extLst>
              <a:ext uri="{FF2B5EF4-FFF2-40B4-BE49-F238E27FC236}">
                <a16:creationId xmlns:a16="http://schemas.microsoft.com/office/drawing/2014/main" id="{2AAE1AC2-7FA5-2028-2709-272410CD2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8D135D09-C1CA-03C8-7BA6-ED933BB21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mk-MK" b="1" dirty="0"/>
            </a:br>
            <a:br>
              <a:rPr lang="mk-MK" dirty="0">
                <a:latin typeface="Calibri" panose="020F0502020204030204" pitchFamily="34" charset="0"/>
                <a:ea typeface="Calibri" panose="020F0502020204030204" pitchFamily="34" charset="0"/>
                <a:cs typeface="Myanmar Text" panose="020B0502040204020203" pitchFamily="34" charset="0"/>
              </a:rPr>
            </a:br>
            <a:br>
              <a:rPr lang="mk-MK" dirty="0">
                <a:latin typeface="Calibri" panose="020F0502020204030204" pitchFamily="34" charset="0"/>
                <a:ea typeface="Calibri" panose="020F0502020204030204" pitchFamily="34" charset="0"/>
                <a:cs typeface="Myanmar Text" panose="020B0502040204020203" pitchFamily="34" charset="0"/>
              </a:rPr>
            </a:br>
            <a:br>
              <a:rPr lang="mk-MK" dirty="0">
                <a:latin typeface="Calibri" panose="020F0502020204030204" pitchFamily="34" charset="0"/>
                <a:ea typeface="Calibri" panose="020F0502020204030204" pitchFamily="34" charset="0"/>
                <a:cs typeface="Myanmar Text" panose="020B0502040204020203" pitchFamily="34" charset="0"/>
              </a:rPr>
            </a:br>
            <a:br>
              <a:rPr lang="mk-MK" dirty="0">
                <a:latin typeface="Calibri" panose="020F0502020204030204" pitchFamily="34" charset="0"/>
                <a:ea typeface="Calibri" panose="020F0502020204030204" pitchFamily="34" charset="0"/>
                <a:cs typeface="Myanmar Text" panose="020B0502040204020203" pitchFamily="34" charset="0"/>
              </a:rPr>
            </a:br>
            <a:br>
              <a:rPr lang="mk-MK" dirty="0">
                <a:latin typeface="Calibri" panose="020F0502020204030204" pitchFamily="34" charset="0"/>
                <a:ea typeface="Calibri" panose="020F0502020204030204" pitchFamily="34" charset="0"/>
                <a:cs typeface="Myanmar Text" panose="020B0502040204020203" pitchFamily="34" charset="0"/>
              </a:rPr>
            </a:br>
            <a:br>
              <a:rPr lang="mk-MK" dirty="0">
                <a:latin typeface="Calibri" panose="020F0502020204030204" pitchFamily="34" charset="0"/>
                <a:ea typeface="Calibri" panose="020F0502020204030204" pitchFamily="34" charset="0"/>
                <a:cs typeface="Myanmar Text" panose="020B0502040204020203" pitchFamily="34" charset="0"/>
              </a:rPr>
            </a:br>
            <a:r>
              <a:rPr lang="mk-MK" dirty="0">
                <a:solidFill>
                  <a:srgbClr val="00B050"/>
                </a:solidFill>
                <a:latin typeface="Calibri" panose="020F0502020204030204" pitchFamily="34" charset="0"/>
                <a:ea typeface="Calibri" panose="020F0502020204030204" pitchFamily="34" charset="0"/>
                <a:cs typeface="Myanmar Text" panose="020B0502040204020203" pitchFamily="34" charset="0"/>
              </a:rPr>
              <a:t>Насилството не бира</a:t>
            </a:r>
            <a:br>
              <a:rPr lang="en-US" dirty="0"/>
            </a:br>
            <a:endParaRPr lang="en-US" b="1" dirty="0"/>
          </a:p>
        </p:txBody>
      </p:sp>
      <p:sp>
        <p:nvSpPr>
          <p:cNvPr id="3" name="Content Placeholder 2"/>
          <p:cNvSpPr>
            <a:spLocks noGrp="1"/>
          </p:cNvSpPr>
          <p:nvPr>
            <p:ph idx="1"/>
          </p:nvPr>
        </p:nvSpPr>
        <p:spPr>
          <a:xfrm>
            <a:off x="838200" y="1825625"/>
            <a:ext cx="10515600" cy="3439549"/>
          </a:xfrm>
        </p:spPr>
        <p:txBody>
          <a:bodyPr/>
          <a:lstStyle/>
          <a:p>
            <a:pPr algn="just">
              <a:buNone/>
            </a:pPr>
            <a:endParaRPr lang="mk-MK" dirty="0">
              <a:effectLst/>
              <a:latin typeface="Calibri" panose="020F0502020204030204" pitchFamily="34" charset="0"/>
              <a:ea typeface="Calibri" panose="020F0502020204030204" pitchFamily="34" charset="0"/>
              <a:cs typeface="Myanmar Text" panose="020B0502040204020203" pitchFamily="34" charset="0"/>
            </a:endParaRPr>
          </a:p>
          <a:p>
            <a:pPr algn="just">
              <a:buNone/>
            </a:pPr>
            <a:endParaRPr lang="en-US" dirty="0">
              <a:effectLst/>
              <a:latin typeface="Calibri" panose="020F0502020204030204" pitchFamily="34" charset="0"/>
              <a:ea typeface="Calibri" panose="020F0502020204030204" pitchFamily="34" charset="0"/>
              <a:cs typeface="Myanmar Text" panose="020B0502040204020203" pitchFamily="34" charset="0"/>
            </a:endParaRPr>
          </a:p>
          <a:p>
            <a:pPr algn="just">
              <a:buNone/>
            </a:pPr>
            <a:endParaRPr lang="en-US" dirty="0">
              <a:latin typeface="Calibri" panose="020F0502020204030204" pitchFamily="34" charset="0"/>
              <a:ea typeface="Calibri" panose="020F0502020204030204" pitchFamily="34" charset="0"/>
              <a:cs typeface="Myanmar Text" panose="020B0502040204020203" pitchFamily="34" charset="0"/>
            </a:endParaRPr>
          </a:p>
          <a:p>
            <a:pPr algn="just">
              <a:buNone/>
            </a:pPr>
            <a:r>
              <a:rPr lang="mk-MK" dirty="0">
                <a:effectLst/>
                <a:latin typeface="Calibri" panose="020F0502020204030204" pitchFamily="34" charset="0"/>
                <a:ea typeface="Calibri" panose="020F0502020204030204" pitchFamily="34" charset="0"/>
                <a:cs typeface="Myanmar Text" panose="020B0502040204020203" pitchFamily="34" charset="0"/>
              </a:rPr>
              <a:t>Истражувањата покажуваат дека насилството не </a:t>
            </a:r>
          </a:p>
          <a:p>
            <a:pPr algn="just">
              <a:buNone/>
            </a:pPr>
            <a:r>
              <a:rPr lang="mk-MK" dirty="0">
                <a:effectLst/>
                <a:latin typeface="Calibri" panose="020F0502020204030204" pitchFamily="34" charset="0"/>
                <a:ea typeface="Calibri" panose="020F0502020204030204" pitchFamily="34" charset="0"/>
                <a:cs typeface="Myanmar Text" panose="020B0502040204020203" pitchFamily="34" charset="0"/>
              </a:rPr>
              <a:t>познава граници и може да влијае врз жените од сите </a:t>
            </a:r>
          </a:p>
          <a:p>
            <a:pPr algn="just">
              <a:buNone/>
            </a:pPr>
            <a:r>
              <a:rPr lang="mk-MK" dirty="0">
                <a:effectLst/>
                <a:latin typeface="Calibri" panose="020F0502020204030204" pitchFamily="34" charset="0"/>
                <a:ea typeface="Calibri" panose="020F0502020204030204" pitchFamily="34" charset="0"/>
                <a:cs typeface="Myanmar Text" panose="020B0502040204020203" pitchFamily="34" charset="0"/>
              </a:rPr>
              <a:t>социјални, економски, културни и семејни средини.</a:t>
            </a:r>
            <a:endParaRPr lang="en-US" dirty="0"/>
          </a:p>
        </p:txBody>
      </p:sp>
      <p:pic>
        <p:nvPicPr>
          <p:cNvPr id="4" name="Picture 3" descr="A picture containing text">
            <a:extLst>
              <a:ext uri="{FF2B5EF4-FFF2-40B4-BE49-F238E27FC236}">
                <a16:creationId xmlns:a16="http://schemas.microsoft.com/office/drawing/2014/main" id="{B12199EE-1544-1CF4-3C32-3562E8493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04F4C0E8-89AF-766B-6DC2-8501693FC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sp>
        <p:nvSpPr>
          <p:cNvPr id="5" name="Rectangle 4"/>
          <p:cNvSpPr/>
          <p:nvPr/>
        </p:nvSpPr>
        <p:spPr>
          <a:xfrm>
            <a:off x="2133600" y="2438400"/>
            <a:ext cx="7848600" cy="1569660"/>
          </a:xfrm>
          <a:prstGeom prst="rect">
            <a:avLst/>
          </a:prstGeom>
        </p:spPr>
        <p:txBody>
          <a:bodyPr wrap="square">
            <a:spAutoFit/>
          </a:bodyPr>
          <a:lstStyle/>
          <a:p>
            <a:pPr lvl="0"/>
            <a:r>
              <a:rPr lang="mk-MK" sz="3200" b="1" dirty="0">
                <a:latin typeface="Calibri" panose="020F0502020204030204" pitchFamily="34" charset="0"/>
                <a:ea typeface="Calibri" panose="020F0502020204030204" pitchFamily="34" charset="0"/>
                <a:cs typeface="Myanmar Text" panose="020B0502040204020203" pitchFamily="34" charset="0"/>
              </a:rPr>
              <a:t>Семејното и сексуалното насилство се единствените видови насилство врз жените.</a:t>
            </a:r>
            <a:endParaRPr lang="en-US" sz="3200" b="1" dirty="0"/>
          </a:p>
        </p:txBody>
      </p:sp>
      <p:pic>
        <p:nvPicPr>
          <p:cNvPr id="2" name="Picture 1" descr="A picture containing text">
            <a:extLst>
              <a:ext uri="{FF2B5EF4-FFF2-40B4-BE49-F238E27FC236}">
                <a16:creationId xmlns:a16="http://schemas.microsoft.com/office/drawing/2014/main" id="{5C13CBE3-87EC-10EB-0087-037705EFF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11D43E94-3CAB-2710-0257-A8EB1BB4A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838200" y="1944210"/>
            <a:ext cx="10515600" cy="4708243"/>
          </a:xfrm>
        </p:spPr>
        <p:txBody>
          <a:bodyPr/>
          <a:lstStyle/>
          <a:p>
            <a:pPr algn="just"/>
            <a:r>
              <a:rPr lang="mk-MK" sz="2400" b="1" dirty="0">
                <a:solidFill>
                  <a:schemeClr val="accent1"/>
                </a:solidFill>
                <a:ea typeface="Times New Roman"/>
                <a:cs typeface="Times New Roman"/>
              </a:rPr>
              <a:t>Родово базирано насилство </a:t>
            </a:r>
            <a:r>
              <a:rPr lang="mk-MK" sz="2400" b="1" dirty="0">
                <a:ea typeface="Times New Roman"/>
                <a:cs typeface="Times New Roman"/>
              </a:rPr>
              <a:t>врз жените</a:t>
            </a:r>
            <a:r>
              <a:rPr lang="mk-MK" sz="2400" dirty="0"/>
              <a:t> означува насилство насочено против жената затоа што е жена или коешто несразмерно ја </a:t>
            </a:r>
            <a:r>
              <a:rPr lang="mk-MK" sz="2400" dirty="0" err="1"/>
              <a:t>погаѓа</a:t>
            </a:r>
            <a:r>
              <a:rPr lang="mk-MK" sz="2400" dirty="0"/>
              <a:t>. </a:t>
            </a:r>
          </a:p>
          <a:p>
            <a:pPr algn="just"/>
            <a:endParaRPr lang="mk-MK" sz="2400" dirty="0"/>
          </a:p>
          <a:p>
            <a:pPr algn="just"/>
            <a:r>
              <a:rPr lang="mk-MK" sz="2400" b="1" dirty="0">
                <a:solidFill>
                  <a:schemeClr val="accent1"/>
                </a:solidFill>
                <a:ea typeface="Times New Roman"/>
                <a:cs typeface="Times New Roman"/>
              </a:rPr>
              <a:t>Насилство врз жените</a:t>
            </a:r>
            <a:r>
              <a:rPr lang="mk-MK" sz="2400" b="1" dirty="0">
                <a:solidFill>
                  <a:schemeClr val="accent1"/>
                </a:solidFill>
              </a:rPr>
              <a:t> </a:t>
            </a:r>
            <a:r>
              <a:rPr lang="mk-MK" sz="2400" dirty="0"/>
              <a:t>се разбира како кршење на човековите права и форма на дискриминација врз жените и ги означува сите акти на родово засновано насилство коишто доведуваат или веројатно ќе доведат до физичка, сексуална, психичка или економска повреда или страдање на жените, вклучувајќи и закани за такви акти, изнуда или произволно лишување од слобода, без оглед дали се случуваат во јавниот или приватниот живот.</a:t>
            </a:r>
            <a:endParaRPr lang="en-US" sz="2400" dirty="0"/>
          </a:p>
          <a:p>
            <a:endParaRPr lang="en-GB" dirty="0">
              <a:solidFill>
                <a:schemeClr val="accent5">
                  <a:lumMod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extLst>
      <p:ext uri="{BB962C8B-B14F-4D97-AF65-F5344CB8AC3E}">
        <p14:creationId xmlns:p14="http://schemas.microsoft.com/office/powerpoint/2010/main" val="1750617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br>
              <a:rPr lang="mk-MK" dirty="0">
                <a:effectLst/>
                <a:latin typeface="Calibri" panose="020F0502020204030204" pitchFamily="34" charset="0"/>
                <a:ea typeface="Calibri" panose="020F0502020204030204" pitchFamily="34" charset="0"/>
                <a:cs typeface="Myanmar Text" panose="020B0502040204020203" pitchFamily="34" charset="0"/>
              </a:rPr>
            </a:br>
            <a:endParaRPr lang="en-US" b="1" dirty="0"/>
          </a:p>
        </p:txBody>
      </p:sp>
      <p:sp>
        <p:nvSpPr>
          <p:cNvPr id="3" name="Content Placeholder 2"/>
          <p:cNvSpPr>
            <a:spLocks noGrp="1"/>
          </p:cNvSpPr>
          <p:nvPr>
            <p:ph idx="1"/>
          </p:nvPr>
        </p:nvSpPr>
        <p:spPr/>
        <p:txBody>
          <a:bodyPr>
            <a:normAutofit/>
          </a:bodyPr>
          <a:lstStyle/>
          <a:p>
            <a:pPr algn="just">
              <a:buNone/>
            </a:pPr>
            <a:endParaRPr lang="mk-MK" dirty="0">
              <a:effectLst/>
              <a:latin typeface="Calibri" panose="020F0502020204030204" pitchFamily="34" charset="0"/>
              <a:ea typeface="Calibri" panose="020F0502020204030204" pitchFamily="34" charset="0"/>
              <a:cs typeface="Myanmar Text" panose="020B0502040204020203" pitchFamily="34" charset="0"/>
            </a:endParaRPr>
          </a:p>
          <a:p>
            <a:pPr algn="just">
              <a:buNone/>
            </a:pPr>
            <a:r>
              <a:rPr lang="mk-MK" dirty="0">
                <a:effectLst/>
                <a:latin typeface="Calibri" panose="020F0502020204030204" pitchFamily="34" charset="0"/>
                <a:ea typeface="Calibri" panose="020F0502020204030204" pitchFamily="34" charset="0"/>
                <a:cs typeface="Myanmar Text" panose="020B0502040204020203" pitchFamily="34" charset="0"/>
              </a:rPr>
              <a:t>Меѓународните  закони го дефинираат насилството врз </a:t>
            </a:r>
          </a:p>
          <a:p>
            <a:pPr algn="just">
              <a:buNone/>
            </a:pPr>
            <a:r>
              <a:rPr lang="mk-MK" dirty="0">
                <a:effectLst/>
                <a:latin typeface="Calibri" panose="020F0502020204030204" pitchFamily="34" charset="0"/>
                <a:ea typeface="Calibri" panose="020F0502020204030204" pitchFamily="34" charset="0"/>
                <a:cs typeface="Myanmar Text" panose="020B0502040204020203" pitchFamily="34" charset="0"/>
              </a:rPr>
              <a:t>жените како „секој чин на родово базирано </a:t>
            </a:r>
          </a:p>
          <a:p>
            <a:pPr algn="just">
              <a:buNone/>
            </a:pPr>
            <a:r>
              <a:rPr lang="mk-MK" dirty="0">
                <a:effectLst/>
                <a:latin typeface="Calibri" panose="020F0502020204030204" pitchFamily="34" charset="0"/>
                <a:ea typeface="Calibri" panose="020F0502020204030204" pitchFamily="34" charset="0"/>
                <a:cs typeface="Myanmar Text" panose="020B0502040204020203" pitchFamily="34" charset="0"/>
              </a:rPr>
              <a:t>насилство што резултира или може да резултира </a:t>
            </a:r>
          </a:p>
          <a:p>
            <a:pPr algn="just">
              <a:buNone/>
            </a:pPr>
            <a:r>
              <a:rPr lang="mk-MK" dirty="0">
                <a:effectLst/>
                <a:latin typeface="Calibri" panose="020F0502020204030204" pitchFamily="34" charset="0"/>
                <a:ea typeface="Calibri" panose="020F0502020204030204" pitchFamily="34" charset="0"/>
                <a:cs typeface="Myanmar Text" panose="020B0502040204020203" pitchFamily="34" charset="0"/>
              </a:rPr>
              <a:t>со физички, сексуални или ментални повреди </a:t>
            </a:r>
          </a:p>
          <a:p>
            <a:pPr algn="just">
              <a:buNone/>
            </a:pPr>
            <a:r>
              <a:rPr lang="mk-MK" dirty="0">
                <a:effectLst/>
                <a:latin typeface="Calibri" panose="020F0502020204030204" pitchFamily="34" charset="0"/>
                <a:ea typeface="Calibri" panose="020F0502020204030204" pitchFamily="34" charset="0"/>
                <a:cs typeface="Myanmar Text" panose="020B0502040204020203" pitchFamily="34" charset="0"/>
              </a:rPr>
              <a:t>или страдање на жените“.</a:t>
            </a:r>
            <a:endParaRPr lang="en-US" dirty="0"/>
          </a:p>
        </p:txBody>
      </p:sp>
      <p:sp>
        <p:nvSpPr>
          <p:cNvPr id="4" name="Rectangle 3"/>
          <p:cNvSpPr/>
          <p:nvPr/>
        </p:nvSpPr>
        <p:spPr>
          <a:xfrm>
            <a:off x="2286000" y="838201"/>
            <a:ext cx="7696200" cy="954107"/>
          </a:xfrm>
          <a:prstGeom prst="rect">
            <a:avLst/>
          </a:prstGeom>
        </p:spPr>
        <p:txBody>
          <a:bodyPr wrap="square">
            <a:spAutoFit/>
          </a:bodyPr>
          <a:lstStyle/>
          <a:p>
            <a:pPr algn="just">
              <a:buNone/>
            </a:pPr>
            <a:r>
              <a:rPr lang="mk-MK" sz="2800" b="1" dirty="0">
                <a:latin typeface="Calibri" panose="020F0502020204030204" pitchFamily="34" charset="0"/>
                <a:ea typeface="Calibri" panose="020F0502020204030204" pitchFamily="34" charset="0"/>
                <a:cs typeface="Myanmar Text" panose="020B0502040204020203" pitchFamily="34" charset="0"/>
              </a:rPr>
              <a:t>Физичката злоупотреба е само една од многуте форми на насилство</a:t>
            </a:r>
            <a:endParaRPr lang="en-US" sz="2800" b="1" dirty="0"/>
          </a:p>
        </p:txBody>
      </p:sp>
      <p:pic>
        <p:nvPicPr>
          <p:cNvPr id="5" name="Picture 4" descr="A picture containing text">
            <a:extLst>
              <a:ext uri="{FF2B5EF4-FFF2-40B4-BE49-F238E27FC236}">
                <a16:creationId xmlns:a16="http://schemas.microsoft.com/office/drawing/2014/main" id="{DCA11B0A-D874-7595-FAA5-EB8244C73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2F8DECFC-34D6-EF69-6E38-921F94395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sp>
        <p:nvSpPr>
          <p:cNvPr id="5" name="Rectangle 4"/>
          <p:cNvSpPr/>
          <p:nvPr/>
        </p:nvSpPr>
        <p:spPr>
          <a:xfrm>
            <a:off x="2133600" y="2438400"/>
            <a:ext cx="7848600" cy="1077218"/>
          </a:xfrm>
          <a:prstGeom prst="rect">
            <a:avLst/>
          </a:prstGeom>
        </p:spPr>
        <p:txBody>
          <a:bodyPr wrap="square">
            <a:spAutoFit/>
          </a:bodyPr>
          <a:lstStyle/>
          <a:p>
            <a:pPr lvl="0"/>
            <a:r>
              <a:rPr lang="mk-MK" sz="3200" b="1" dirty="0">
                <a:latin typeface="Calibri" panose="020F0502020204030204" pitchFamily="34" charset="0"/>
                <a:ea typeface="Calibri" panose="020F0502020204030204" pitchFamily="34" charset="0"/>
                <a:cs typeface="Myanmar Text" panose="020B0502040204020203" pitchFamily="34" charset="0"/>
              </a:rPr>
              <a:t>Мажите немаат никаква улога во спречувањето на насилството врз жените.</a:t>
            </a:r>
            <a:endParaRPr lang="en-US" sz="3200" b="1" dirty="0"/>
          </a:p>
        </p:txBody>
      </p:sp>
      <p:pic>
        <p:nvPicPr>
          <p:cNvPr id="2" name="Picture 1" descr="A picture containing text">
            <a:extLst>
              <a:ext uri="{FF2B5EF4-FFF2-40B4-BE49-F238E27FC236}">
                <a16:creationId xmlns:a16="http://schemas.microsoft.com/office/drawing/2014/main" id="{A9E7D587-640B-2D8D-DF74-B6304057E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2D71C0BF-73FB-BD2C-F11E-8122EFC6F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br>
              <a:rPr lang="mk-MK" dirty="0">
                <a:effectLst/>
                <a:latin typeface="Calibri" panose="020F0502020204030204" pitchFamily="34" charset="0"/>
                <a:ea typeface="Calibri" panose="020F0502020204030204" pitchFamily="34" charset="0"/>
                <a:cs typeface="Myanmar Text" panose="020B0502040204020203" pitchFamily="34" charset="0"/>
              </a:rPr>
            </a:br>
            <a:endParaRPr lang="en-US" b="1" dirty="0"/>
          </a:p>
        </p:txBody>
      </p:sp>
      <p:sp>
        <p:nvSpPr>
          <p:cNvPr id="3" name="Content Placeholder 2"/>
          <p:cNvSpPr>
            <a:spLocks noGrp="1"/>
          </p:cNvSpPr>
          <p:nvPr>
            <p:ph idx="1"/>
          </p:nvPr>
        </p:nvSpPr>
        <p:spPr/>
        <p:txBody>
          <a:bodyPr>
            <a:normAutofit/>
          </a:bodyPr>
          <a:lstStyle/>
          <a:p>
            <a:pPr algn="just">
              <a:buNone/>
            </a:pPr>
            <a:endParaRPr lang="mk-MK" dirty="0">
              <a:effectLst/>
              <a:latin typeface="Calibri" panose="020F0502020204030204" pitchFamily="34" charset="0"/>
              <a:ea typeface="Calibri" panose="020F0502020204030204" pitchFamily="34" charset="0"/>
              <a:cs typeface="Myanmar Text" panose="020B0502040204020203" pitchFamily="34" charset="0"/>
            </a:endParaRPr>
          </a:p>
          <a:p>
            <a:pPr marL="0" indent="0" algn="just">
              <a:lnSpc>
                <a:spcPct val="107000"/>
              </a:lnSpc>
              <a:spcBef>
                <a:spcPts val="0"/>
              </a:spcBef>
              <a:spcAft>
                <a:spcPts val="800"/>
              </a:spcAft>
              <a:buNone/>
            </a:pPr>
            <a:r>
              <a:rPr lang="mk-MK" sz="2800" dirty="0">
                <a:latin typeface="+mj-lt"/>
                <a:ea typeface="+mj-ea"/>
                <a:cs typeface="+mj-cs"/>
              </a:rPr>
              <a:t>Мажите мораат да се вклучат</a:t>
            </a:r>
            <a:endParaRPr lang="en-US" sz="2800" dirty="0">
              <a:latin typeface="+mj-lt"/>
              <a:ea typeface="+mj-ea"/>
              <a:cs typeface="+mj-cs"/>
            </a:endParaRPr>
          </a:p>
          <a:p>
            <a:pPr marL="0" indent="0" algn="just">
              <a:lnSpc>
                <a:spcPct val="107000"/>
              </a:lnSpc>
              <a:spcBef>
                <a:spcPts val="0"/>
              </a:spcBef>
              <a:spcAft>
                <a:spcPts val="800"/>
              </a:spcAft>
              <a:buNone/>
            </a:pPr>
            <a:r>
              <a:rPr lang="mk-MK" dirty="0">
                <a:effectLst/>
                <a:latin typeface="Calibri" panose="020F0502020204030204" pitchFamily="34" charset="0"/>
                <a:ea typeface="Calibri" panose="020F0502020204030204" pitchFamily="34" charset="0"/>
                <a:cs typeface="Myanmar Text" panose="020B0502040204020203" pitchFamily="34" charset="0"/>
              </a:rPr>
              <a:t>Мажите од целиот свет се здружуваат и бараат да се стави крај на насилството врз жените. Тие учествуваат на јавни настани, разговараат со своите пријатели и ги воспитуваат своите синови да се однесуваат кон жените како еднакви. Мажите имаат клучна улога во борбата против насилството врз жените</a:t>
            </a:r>
            <a:endParaRPr lang="en-US" dirty="0">
              <a:effectLst/>
              <a:latin typeface="Calibri" panose="020F0502020204030204" pitchFamily="34" charset="0"/>
              <a:ea typeface="Calibri" panose="020F0502020204030204" pitchFamily="34" charset="0"/>
              <a:cs typeface="Myanmar Text" panose="020B0502040204020203" pitchFamily="34" charset="0"/>
            </a:endParaRPr>
          </a:p>
        </p:txBody>
      </p:sp>
      <p:sp>
        <p:nvSpPr>
          <p:cNvPr id="4" name="Title 1"/>
          <p:cNvSpPr txBox="1">
            <a:spLocks/>
          </p:cNvSpPr>
          <p:nvPr/>
        </p:nvSpPr>
        <p:spPr>
          <a:xfrm>
            <a:off x="2133600" y="427038"/>
            <a:ext cx="8229600" cy="1143000"/>
          </a:xfrm>
          <a:prstGeom prst="rect">
            <a:avLst/>
          </a:prstGeom>
        </p:spPr>
        <p:txBody>
          <a:bodyPr vert="horz" lIns="91440" tIns="45720" rIns="91440" bIns="45720" rtlCol="0" anchor="ctr">
            <a:normAutofit fontScale="97500"/>
          </a:bodyPr>
          <a:lstStyle/>
          <a:p>
            <a:pPr algn="ctr">
              <a:spcBef>
                <a:spcPct val="0"/>
              </a:spcBef>
              <a:defRPr/>
            </a:pPr>
            <a:endParaRPr lang="en-US" sz="4400" dirty="0">
              <a:latin typeface="+mj-lt"/>
              <a:ea typeface="+mj-ea"/>
              <a:cs typeface="+mj-cs"/>
            </a:endParaRPr>
          </a:p>
        </p:txBody>
      </p:sp>
      <p:pic>
        <p:nvPicPr>
          <p:cNvPr id="5" name="Picture 4" descr="A picture containing text">
            <a:extLst>
              <a:ext uri="{FF2B5EF4-FFF2-40B4-BE49-F238E27FC236}">
                <a16:creationId xmlns:a16="http://schemas.microsoft.com/office/drawing/2014/main" id="{665B34C4-3E5F-122C-9FE5-B85BCA8DC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34C66823-24D7-5694-0CC3-8002699AB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sp>
        <p:nvSpPr>
          <p:cNvPr id="5" name="Rectangle 4"/>
          <p:cNvSpPr/>
          <p:nvPr/>
        </p:nvSpPr>
        <p:spPr>
          <a:xfrm>
            <a:off x="2133600" y="2438400"/>
            <a:ext cx="7848600" cy="1077218"/>
          </a:xfrm>
          <a:prstGeom prst="rect">
            <a:avLst/>
          </a:prstGeom>
        </p:spPr>
        <p:txBody>
          <a:bodyPr wrap="square">
            <a:spAutoFit/>
          </a:bodyPr>
          <a:lstStyle/>
          <a:p>
            <a:pPr lvl="0"/>
            <a:r>
              <a:rPr lang="mk-MK" sz="3200" dirty="0">
                <a:latin typeface="Calibri" panose="020F0502020204030204" pitchFamily="34" charset="0"/>
                <a:ea typeface="Calibri" panose="020F0502020204030204" pitchFamily="34" charset="0"/>
                <a:cs typeface="Myanmar Text" panose="020B0502040204020203" pitchFamily="34" charset="0"/>
              </a:rPr>
              <a:t>Семејното насилство е приватна, семејна работа.</a:t>
            </a:r>
            <a:endParaRPr lang="en-US" sz="3200" dirty="0"/>
          </a:p>
        </p:txBody>
      </p:sp>
      <p:pic>
        <p:nvPicPr>
          <p:cNvPr id="2" name="Picture 1" descr="A picture containing text">
            <a:extLst>
              <a:ext uri="{FF2B5EF4-FFF2-40B4-BE49-F238E27FC236}">
                <a16:creationId xmlns:a16="http://schemas.microsoft.com/office/drawing/2014/main" id="{166ABD25-3902-CB9A-C083-F89E1CF47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7C31CB85-6DF2-7A82-733E-F82BF1B26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mk-MK" dirty="0"/>
            </a:br>
            <a:endParaRPr lang="en-US" dirty="0">
              <a:solidFill>
                <a:srgbClr val="00B050"/>
              </a:solidFill>
            </a:endParaRPr>
          </a:p>
        </p:txBody>
      </p:sp>
      <p:sp>
        <p:nvSpPr>
          <p:cNvPr id="3" name="Content Placeholder 2"/>
          <p:cNvSpPr>
            <a:spLocks noGrp="1"/>
          </p:cNvSpPr>
          <p:nvPr>
            <p:ph idx="1"/>
          </p:nvPr>
        </p:nvSpPr>
        <p:spPr/>
        <p:txBody>
          <a:bodyPr/>
          <a:lstStyle/>
          <a:p>
            <a:pPr>
              <a:buNone/>
            </a:pPr>
            <a:endParaRPr lang="en-US" dirty="0">
              <a:effectLst/>
              <a:latin typeface="Calibri" panose="020F0502020204030204" pitchFamily="34" charset="0"/>
              <a:ea typeface="Calibri" panose="020F0502020204030204" pitchFamily="34" charset="0"/>
              <a:cs typeface="Myanmar Text" panose="020B0502040204020203" pitchFamily="34" charset="0"/>
            </a:endParaRPr>
          </a:p>
          <a:p>
            <a:pPr>
              <a:buNone/>
            </a:pPr>
            <a:r>
              <a:rPr lang="mk-MK" dirty="0"/>
              <a:t>Заштитата е </a:t>
            </a:r>
            <a:r>
              <a:rPr lang="mk-MK" b="1" dirty="0">
                <a:solidFill>
                  <a:srgbClr val="00B050"/>
                </a:solidFill>
              </a:rPr>
              <a:t>системска одговорност </a:t>
            </a:r>
          </a:p>
          <a:p>
            <a:pPr>
              <a:buNone/>
            </a:pPr>
            <a:r>
              <a:rPr lang="mk-MK" dirty="0">
                <a:effectLst/>
                <a:latin typeface="Calibri" panose="020F0502020204030204" pitchFamily="34" charset="0"/>
                <a:ea typeface="Calibri" panose="020F0502020204030204" pitchFamily="34" charset="0"/>
                <a:cs typeface="Myanmar Text" panose="020B0502040204020203" pitchFamily="34" charset="0"/>
              </a:rPr>
              <a:t>Насилството врз жените е кршење на </a:t>
            </a:r>
            <a:r>
              <a:rPr lang="mk-MK" dirty="0">
                <a:latin typeface="Calibri" panose="020F0502020204030204" pitchFamily="34" charset="0"/>
                <a:ea typeface="Calibri" panose="020F0502020204030204" pitchFamily="34" charset="0"/>
                <a:cs typeface="Myanmar Text" panose="020B0502040204020203" pitchFamily="34" charset="0"/>
              </a:rPr>
              <a:t> </a:t>
            </a:r>
            <a:r>
              <a:rPr lang="mk-MK" dirty="0">
                <a:effectLst/>
                <a:latin typeface="Calibri" panose="020F0502020204030204" pitchFamily="34" charset="0"/>
                <a:ea typeface="Calibri" panose="020F0502020204030204" pitchFamily="34" charset="0"/>
                <a:cs typeface="Myanmar Text" panose="020B0502040204020203" pitchFamily="34" charset="0"/>
              </a:rPr>
              <a:t>човековите права и сериозно, широко распространето кривично дело. </a:t>
            </a:r>
          </a:p>
          <a:p>
            <a:pPr>
              <a:buNone/>
            </a:pPr>
            <a:endParaRPr lang="mk-MK" dirty="0">
              <a:latin typeface="Calibri" panose="020F0502020204030204" pitchFamily="34" charset="0"/>
              <a:ea typeface="Calibri" panose="020F0502020204030204" pitchFamily="34" charset="0"/>
              <a:cs typeface="Myanmar Text" panose="020B0502040204020203" pitchFamily="34" charset="0"/>
            </a:endParaRPr>
          </a:p>
          <a:p>
            <a:pPr>
              <a:buNone/>
            </a:pPr>
            <a:r>
              <a:rPr lang="mk-MK" dirty="0">
                <a:effectLst/>
                <a:latin typeface="Calibri" panose="020F0502020204030204" pitchFamily="34" charset="0"/>
                <a:ea typeface="Calibri" panose="020F0502020204030204" pitchFamily="34" charset="0"/>
                <a:cs typeface="Myanmar Text" panose="020B0502040204020203" pitchFamily="34" charset="0"/>
              </a:rPr>
              <a:t>Заедничка одговорност е да се стави крај на родово </a:t>
            </a:r>
            <a:endParaRPr lang="en-US" dirty="0">
              <a:effectLst/>
              <a:latin typeface="Calibri" panose="020F0502020204030204" pitchFamily="34" charset="0"/>
              <a:ea typeface="Calibri" panose="020F0502020204030204" pitchFamily="34" charset="0"/>
              <a:cs typeface="Myanmar Text" panose="020B0502040204020203" pitchFamily="34" charset="0"/>
            </a:endParaRPr>
          </a:p>
          <a:p>
            <a:pPr>
              <a:buNone/>
            </a:pPr>
            <a:r>
              <a:rPr lang="mk-MK" dirty="0">
                <a:effectLst/>
                <a:latin typeface="Calibri" panose="020F0502020204030204" pitchFamily="34" charset="0"/>
                <a:ea typeface="Calibri" panose="020F0502020204030204" pitchFamily="34" charset="0"/>
                <a:cs typeface="Myanmar Text" panose="020B0502040204020203" pitchFamily="34" charset="0"/>
              </a:rPr>
              <a:t>базираното насилство.</a:t>
            </a:r>
            <a:endParaRPr lang="en-US" dirty="0"/>
          </a:p>
        </p:txBody>
      </p:sp>
      <p:pic>
        <p:nvPicPr>
          <p:cNvPr id="4" name="Picture 3" descr="A picture containing text">
            <a:extLst>
              <a:ext uri="{FF2B5EF4-FFF2-40B4-BE49-F238E27FC236}">
                <a16:creationId xmlns:a16="http://schemas.microsoft.com/office/drawing/2014/main" id="{1207123B-17CF-BC7E-9D65-633B0089D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7F741507-F4BB-F311-9BFA-18FF0EA58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sp>
        <p:nvSpPr>
          <p:cNvPr id="5" name="Rectangle 4"/>
          <p:cNvSpPr/>
          <p:nvPr/>
        </p:nvSpPr>
        <p:spPr>
          <a:xfrm>
            <a:off x="2133600" y="2438401"/>
            <a:ext cx="7848600" cy="584775"/>
          </a:xfrm>
          <a:prstGeom prst="rect">
            <a:avLst/>
          </a:prstGeom>
        </p:spPr>
        <p:txBody>
          <a:bodyPr wrap="square">
            <a:spAutoFit/>
          </a:bodyPr>
          <a:lstStyle/>
          <a:p>
            <a:pPr lvl="0"/>
            <a:r>
              <a:rPr lang="mk-MK" sz="3200" b="1" dirty="0">
                <a:latin typeface="Calibri" panose="020F0502020204030204" pitchFamily="34" charset="0"/>
                <a:ea typeface="Calibri" panose="020F0502020204030204" pitchFamily="34" charset="0"/>
                <a:cs typeface="Myanmar Text" panose="020B0502040204020203" pitchFamily="34" charset="0"/>
              </a:rPr>
              <a:t>Нема ништо лошо во сексистичката шега.</a:t>
            </a:r>
            <a:endParaRPr lang="en-US" sz="3200" b="1" dirty="0"/>
          </a:p>
        </p:txBody>
      </p:sp>
      <p:pic>
        <p:nvPicPr>
          <p:cNvPr id="2" name="Picture 1" descr="A picture containing text">
            <a:extLst>
              <a:ext uri="{FF2B5EF4-FFF2-40B4-BE49-F238E27FC236}">
                <a16:creationId xmlns:a16="http://schemas.microsoft.com/office/drawing/2014/main" id="{41201988-EE0C-CE55-06C2-E56C3C997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0614A245-B195-0D69-B168-709E3F4FC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rgbClr val="00B050"/>
              </a:solidFill>
            </a:endParaRPr>
          </a:p>
        </p:txBody>
      </p:sp>
      <p:sp>
        <p:nvSpPr>
          <p:cNvPr id="3" name="Content Placeholder 2"/>
          <p:cNvSpPr>
            <a:spLocks noGrp="1"/>
          </p:cNvSpPr>
          <p:nvPr>
            <p:ph idx="1"/>
          </p:nvPr>
        </p:nvSpPr>
        <p:spPr/>
        <p:txBody>
          <a:bodyPr/>
          <a:lstStyle/>
          <a:p>
            <a:pPr>
              <a:buNone/>
            </a:pPr>
            <a:endParaRPr lang="en-US" dirty="0">
              <a:effectLst/>
              <a:latin typeface="Calibri" panose="020F0502020204030204" pitchFamily="34" charset="0"/>
              <a:ea typeface="Calibri" panose="020F0502020204030204" pitchFamily="34" charset="0"/>
              <a:cs typeface="Myanmar Text" panose="020B0502040204020203" pitchFamily="34" charset="0"/>
            </a:endParaRPr>
          </a:p>
          <a:p>
            <a:pPr>
              <a:buNone/>
            </a:pPr>
            <a:r>
              <a:rPr lang="mk-MK" dirty="0">
                <a:solidFill>
                  <a:srgbClr val="00B050"/>
                </a:solidFill>
              </a:rPr>
              <a:t>Нулта толеранција</a:t>
            </a:r>
          </a:p>
          <a:p>
            <a:pPr>
              <a:buNone/>
            </a:pPr>
            <a:r>
              <a:rPr lang="mk-MK" dirty="0">
                <a:effectLst/>
                <a:latin typeface="Calibri" panose="020F0502020204030204" pitchFamily="34" charset="0"/>
                <a:ea typeface="Calibri" panose="020F0502020204030204" pitchFamily="34" charset="0"/>
                <a:cs typeface="Myanmar Text" panose="020B0502040204020203" pitchFamily="34" charset="0"/>
              </a:rPr>
              <a:t>Сексистички став и сексистичките шеги ги </a:t>
            </a:r>
          </a:p>
          <a:p>
            <a:pPr>
              <a:buNone/>
            </a:pPr>
            <a:r>
              <a:rPr lang="mk-MK" dirty="0">
                <a:effectLst/>
                <a:latin typeface="Calibri" panose="020F0502020204030204" pitchFamily="34" charset="0"/>
                <a:ea typeface="Calibri" panose="020F0502020204030204" pitchFamily="34" charset="0"/>
                <a:cs typeface="Myanmar Text" panose="020B0502040204020203" pitchFamily="34" charset="0"/>
              </a:rPr>
              <a:t>промовираат и зајакнуваат родовите стереотипи и </a:t>
            </a:r>
          </a:p>
          <a:p>
            <a:pPr>
              <a:buNone/>
            </a:pPr>
            <a:r>
              <a:rPr lang="mk-MK" dirty="0">
                <a:effectLst/>
                <a:latin typeface="Calibri" panose="020F0502020204030204" pitchFamily="34" charset="0"/>
                <a:ea typeface="Calibri" panose="020F0502020204030204" pitchFamily="34" charset="0"/>
                <a:cs typeface="Myanmar Text" panose="020B0502040204020203" pitchFamily="34" charset="0"/>
              </a:rPr>
              <a:t>дискриминацијата на жените. Со нивна толеранција го </a:t>
            </a:r>
          </a:p>
          <a:p>
            <a:pPr>
              <a:buNone/>
            </a:pPr>
            <a:r>
              <a:rPr lang="mk-MK" dirty="0">
                <a:effectLst/>
                <a:latin typeface="Calibri" panose="020F0502020204030204" pitchFamily="34" charset="0"/>
                <a:ea typeface="Calibri" panose="020F0502020204030204" pitchFamily="34" charset="0"/>
                <a:cs typeface="Myanmar Text" panose="020B0502040204020203" pitchFamily="34" charset="0"/>
              </a:rPr>
              <a:t>толерираме сексизмот.</a:t>
            </a:r>
            <a:endParaRPr lang="en-US" dirty="0"/>
          </a:p>
        </p:txBody>
      </p:sp>
      <p:pic>
        <p:nvPicPr>
          <p:cNvPr id="4" name="Picture 3" descr="A picture containing text">
            <a:extLst>
              <a:ext uri="{FF2B5EF4-FFF2-40B4-BE49-F238E27FC236}">
                <a16:creationId xmlns:a16="http://schemas.microsoft.com/office/drawing/2014/main" id="{A9F39BA3-3F3B-3057-3546-D2E47C03D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956C4BE1-3BBA-02AA-81B6-E0115F5E4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sp>
        <p:nvSpPr>
          <p:cNvPr id="5" name="Rectangle 4"/>
          <p:cNvSpPr/>
          <p:nvPr/>
        </p:nvSpPr>
        <p:spPr>
          <a:xfrm>
            <a:off x="2133600" y="2438400"/>
            <a:ext cx="7848600" cy="1569660"/>
          </a:xfrm>
          <a:prstGeom prst="rect">
            <a:avLst/>
          </a:prstGeom>
        </p:spPr>
        <p:txBody>
          <a:bodyPr wrap="square">
            <a:spAutoFit/>
          </a:bodyPr>
          <a:lstStyle/>
          <a:p>
            <a:pPr lvl="0"/>
            <a:r>
              <a:rPr lang="mk-MK" sz="3200" b="1" dirty="0">
                <a:latin typeface="Calibri" panose="020F0502020204030204" pitchFamily="34" charset="0"/>
                <a:ea typeface="Calibri" panose="020F0502020204030204" pitchFamily="34" charset="0"/>
                <a:cs typeface="Myanmar Text" panose="020B0502040204020203" pitchFamily="34" charset="0"/>
              </a:rPr>
              <a:t>Жените кои преживеале насилство не се во можност да го прекинат кругот на насилство.</a:t>
            </a:r>
            <a:endParaRPr lang="en-US" sz="3200" b="1" dirty="0"/>
          </a:p>
        </p:txBody>
      </p:sp>
      <p:pic>
        <p:nvPicPr>
          <p:cNvPr id="2" name="Picture 1" descr="A picture containing text">
            <a:extLst>
              <a:ext uri="{FF2B5EF4-FFF2-40B4-BE49-F238E27FC236}">
                <a16:creationId xmlns:a16="http://schemas.microsoft.com/office/drawing/2014/main" id="{5232D44A-E208-3D89-05E5-B40708643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2F92A94E-4847-4BB8-0EAE-D8C24E5CB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rgbClr val="00B050"/>
              </a:solidFill>
            </a:endParaRPr>
          </a:p>
        </p:txBody>
      </p:sp>
      <p:sp>
        <p:nvSpPr>
          <p:cNvPr id="3" name="Content Placeholder 2"/>
          <p:cNvSpPr>
            <a:spLocks noGrp="1"/>
          </p:cNvSpPr>
          <p:nvPr>
            <p:ph idx="1"/>
          </p:nvPr>
        </p:nvSpPr>
        <p:spPr/>
        <p:txBody>
          <a:bodyPr/>
          <a:lstStyle/>
          <a:p>
            <a:pPr>
              <a:buNone/>
            </a:pPr>
            <a:r>
              <a:rPr lang="mk-MK" dirty="0">
                <a:solidFill>
                  <a:srgbClr val="00B050"/>
                </a:solidFill>
              </a:rPr>
              <a:t>Клучот е во поддршката</a:t>
            </a:r>
            <a:endParaRPr lang="en-US" dirty="0">
              <a:effectLst/>
              <a:latin typeface="Calibri" panose="020F0502020204030204" pitchFamily="34" charset="0"/>
              <a:ea typeface="Calibri" panose="020F0502020204030204" pitchFamily="34" charset="0"/>
              <a:cs typeface="Myanmar Text" panose="020B0502040204020203" pitchFamily="34" charset="0"/>
            </a:endParaRPr>
          </a:p>
          <a:p>
            <a:pPr>
              <a:buNone/>
            </a:pPr>
            <a:r>
              <a:rPr lang="mk-MK" dirty="0">
                <a:effectLst/>
                <a:latin typeface="Calibri" panose="020F0502020204030204" pitchFamily="34" charset="0"/>
                <a:ea typeface="Calibri" panose="020F0502020204030204" pitchFamily="34" charset="0"/>
                <a:cs typeface="Myanmar Text" panose="020B0502040204020203" pitchFamily="34" charset="0"/>
              </a:rPr>
              <a:t>Иако насилството носи сериозни последици, многу од </a:t>
            </a:r>
          </a:p>
          <a:p>
            <a:pPr>
              <a:buNone/>
            </a:pPr>
            <a:r>
              <a:rPr lang="mk-MK" dirty="0">
                <a:effectLst/>
                <a:latin typeface="Calibri" panose="020F0502020204030204" pitchFamily="34" charset="0"/>
                <a:ea typeface="Calibri" panose="020F0502020204030204" pitchFamily="34" charset="0"/>
                <a:cs typeface="Myanmar Text" panose="020B0502040204020203" pitchFamily="34" charset="0"/>
              </a:rPr>
              <a:t>жените кои преживеале насилство успеале да ги </a:t>
            </a:r>
          </a:p>
          <a:p>
            <a:pPr>
              <a:buNone/>
            </a:pPr>
            <a:r>
              <a:rPr lang="mk-MK" dirty="0">
                <a:effectLst/>
                <a:latin typeface="Calibri" panose="020F0502020204030204" pitchFamily="34" charset="0"/>
                <a:ea typeface="Calibri" panose="020F0502020204030204" pitchFamily="34" charset="0"/>
                <a:cs typeface="Myanmar Text" panose="020B0502040204020203" pitchFamily="34" charset="0"/>
              </a:rPr>
              <a:t>надминат последиците и се активирале преку нудење </a:t>
            </a:r>
          </a:p>
          <a:p>
            <a:pPr>
              <a:buNone/>
            </a:pPr>
            <a:r>
              <a:rPr lang="mk-MK" dirty="0">
                <a:effectLst/>
                <a:latin typeface="Calibri" panose="020F0502020204030204" pitchFamily="34" charset="0"/>
                <a:ea typeface="Calibri" panose="020F0502020204030204" pitchFamily="34" charset="0"/>
                <a:cs typeface="Myanmar Text" panose="020B0502040204020203" pitchFamily="34" charset="0"/>
              </a:rPr>
              <a:t>помош и поддршка на други жени жртви.</a:t>
            </a:r>
            <a:endParaRPr lang="en-US" dirty="0"/>
          </a:p>
        </p:txBody>
      </p:sp>
      <p:pic>
        <p:nvPicPr>
          <p:cNvPr id="4" name="Picture 3" descr="A picture containing text">
            <a:extLst>
              <a:ext uri="{FF2B5EF4-FFF2-40B4-BE49-F238E27FC236}">
                <a16:creationId xmlns:a16="http://schemas.microsoft.com/office/drawing/2014/main" id="{6A5CB5B3-F914-4058-6E26-1C3E41D5E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CF28FB5A-7B08-974F-B1EA-B47B5C687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sp>
        <p:nvSpPr>
          <p:cNvPr id="5" name="Rectangle 4"/>
          <p:cNvSpPr/>
          <p:nvPr/>
        </p:nvSpPr>
        <p:spPr>
          <a:xfrm>
            <a:off x="2133600" y="2438400"/>
            <a:ext cx="7848600" cy="1077218"/>
          </a:xfrm>
          <a:prstGeom prst="rect">
            <a:avLst/>
          </a:prstGeom>
        </p:spPr>
        <p:txBody>
          <a:bodyPr wrap="square">
            <a:spAutoFit/>
          </a:bodyPr>
          <a:lstStyle/>
          <a:p>
            <a:pPr lvl="0"/>
            <a:r>
              <a:rPr lang="mk-MK" sz="3200" b="1" dirty="0">
                <a:latin typeface="Calibri" panose="020F0502020204030204" pitchFamily="34" charset="0"/>
                <a:ea typeface="Calibri" panose="020F0502020204030204" pitchFamily="34" charset="0"/>
                <a:cs typeface="Myanmar Text" panose="020B0502040204020203" pitchFamily="34" charset="0"/>
              </a:rPr>
              <a:t>Сексуалното насилство е поверојатно да го изврши непознат сторител.</a:t>
            </a:r>
            <a:endParaRPr lang="en-US" sz="3200" b="1" dirty="0"/>
          </a:p>
        </p:txBody>
      </p:sp>
      <p:pic>
        <p:nvPicPr>
          <p:cNvPr id="2" name="Picture 1" descr="A picture containing text">
            <a:extLst>
              <a:ext uri="{FF2B5EF4-FFF2-40B4-BE49-F238E27FC236}">
                <a16:creationId xmlns:a16="http://schemas.microsoft.com/office/drawing/2014/main" id="{702421CA-EEDE-E9AF-985B-F34177C9B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947BA999-952F-AB23-3EE5-4148E4B2A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838200" y="1944210"/>
            <a:ext cx="10515600" cy="4708243"/>
          </a:xfrm>
        </p:spPr>
        <p:txBody>
          <a:bodyPr>
            <a:normAutofit/>
          </a:bodyPr>
          <a:lstStyle/>
          <a:p>
            <a:pPr algn="just">
              <a:lnSpc>
                <a:spcPct val="110000"/>
              </a:lnSpc>
            </a:pPr>
            <a:r>
              <a:rPr lang="mk-MK" sz="2000" b="1" dirty="0">
                <a:effectLst/>
                <a:ea typeface="Calibri" panose="020F0502020204030204" pitchFamily="34" charset="0"/>
                <a:cs typeface="Myanmar Text" panose="020B0502040204020203" pitchFamily="34" charset="0"/>
              </a:rPr>
              <a:t>Семејно насилство</a:t>
            </a:r>
            <a:r>
              <a:rPr lang="mk-MK" sz="2000" dirty="0">
                <a:effectLst/>
                <a:ea typeface="Calibri" panose="020F0502020204030204" pitchFamily="34" charset="0"/>
                <a:cs typeface="Myanmar Text" panose="020B0502040204020203" pitchFamily="34" charset="0"/>
              </a:rPr>
              <a:t> подразбира малтретирање, навредување, загрозување на сигурноста, телесно повредување, сексуално или друго психолошко, физичко или економско насилство со кое се предизвикува чувство на несигурност, загрозување или страв, вклучувајќи и закани за такви дејствија, кон брачен другар, родителите или децата или кон други лица кои живеат во брачна или вонбрачна заедница или заедничко домаќинство, како и кон сегашен или поранешен брачен другар, вонбрачен партнер или лица кои имаат заедничко дете или се наоѓаат во блиски лични односи, без оглед дали сторителот го дели или го делел истото живеалиште со жртвата или не. </a:t>
            </a:r>
            <a:endParaRPr lang="en-US" sz="2000" dirty="0">
              <a:effectLst/>
              <a:ea typeface="Calibri" panose="020F0502020204030204" pitchFamily="34" charset="0"/>
              <a:cs typeface="Myanmar Text" panose="020B0502040204020203" pitchFamily="34" charset="0"/>
            </a:endParaRPr>
          </a:p>
          <a:p>
            <a:pPr algn="just">
              <a:lnSpc>
                <a:spcPct val="110000"/>
              </a:lnSpc>
            </a:pPr>
            <a:r>
              <a:rPr lang="mk-MK" sz="2000" b="1" dirty="0">
                <a:effectLst/>
                <a:ea typeface="Calibri" panose="020F0502020204030204" pitchFamily="34" charset="0"/>
                <a:cs typeface="Myanmar Text" panose="020B0502040204020203" pitchFamily="34" charset="0"/>
              </a:rPr>
              <a:t>Насилство од интимен партнер</a:t>
            </a:r>
            <a:r>
              <a:rPr lang="mk-MK" sz="2000" dirty="0">
                <a:effectLst/>
                <a:ea typeface="Calibri" panose="020F0502020204030204" pitchFamily="34" charset="0"/>
                <a:cs typeface="Myanmar Text" panose="020B0502040204020203" pitchFamily="34" charset="0"/>
              </a:rPr>
              <a:t> подразбира однесување на сегашен или поранешен сопружник или партнер што предизвикува физичко, сексуално, психолошко или економско насилство. </a:t>
            </a:r>
            <a:endParaRPr lang="en-US" sz="2000" dirty="0">
              <a:effectLst/>
              <a:ea typeface="Calibri" panose="020F0502020204030204" pitchFamily="34" charset="0"/>
              <a:cs typeface="Myanmar Text" panose="020B0502040204020203" pitchFamily="34" charset="0"/>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extLst>
      <p:ext uri="{BB962C8B-B14F-4D97-AF65-F5344CB8AC3E}">
        <p14:creationId xmlns:p14="http://schemas.microsoft.com/office/powerpoint/2010/main" val="3187454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solidFill>
                <a:srgbClr val="C00000"/>
              </a:solidFill>
            </a:endParaRPr>
          </a:p>
        </p:txBody>
      </p:sp>
      <p:sp>
        <p:nvSpPr>
          <p:cNvPr id="3" name="Content Placeholder 2"/>
          <p:cNvSpPr>
            <a:spLocks noGrp="1"/>
          </p:cNvSpPr>
          <p:nvPr>
            <p:ph idx="1"/>
          </p:nvPr>
        </p:nvSpPr>
        <p:spPr/>
        <p:txBody>
          <a:bodyPr/>
          <a:lstStyle/>
          <a:p>
            <a:pPr>
              <a:buNone/>
            </a:pPr>
            <a:r>
              <a:rPr lang="mk-MK" dirty="0">
                <a:solidFill>
                  <a:srgbClr val="00B050"/>
                </a:solidFill>
              </a:rPr>
              <a:t>Сторителот е најчесто </a:t>
            </a:r>
            <a:r>
              <a:rPr lang="mk-MK" b="1" dirty="0">
                <a:solidFill>
                  <a:srgbClr val="C00000"/>
                </a:solidFill>
              </a:rPr>
              <a:t>познат</a:t>
            </a:r>
            <a:endParaRPr lang="en-US" dirty="0">
              <a:effectLst/>
              <a:latin typeface="Calibri" panose="020F0502020204030204" pitchFamily="34" charset="0"/>
              <a:ea typeface="Calibri" panose="020F0502020204030204" pitchFamily="34" charset="0"/>
              <a:cs typeface="Myanmar Text" panose="020B0502040204020203" pitchFamily="34" charset="0"/>
            </a:endParaRPr>
          </a:p>
          <a:p>
            <a:pPr>
              <a:buNone/>
            </a:pPr>
            <a:r>
              <a:rPr lang="mk-MK" dirty="0">
                <a:effectLst/>
                <a:latin typeface="Calibri" panose="020F0502020204030204" pitchFamily="34" charset="0"/>
                <a:ea typeface="Calibri" panose="020F0502020204030204" pitchFamily="34" charset="0"/>
                <a:cs typeface="Myanmar Text" panose="020B0502040204020203" pitchFamily="34" charset="0"/>
              </a:rPr>
              <a:t>Токму спротивното. Всушност, две третини од </a:t>
            </a:r>
          </a:p>
          <a:p>
            <a:pPr>
              <a:buNone/>
            </a:pPr>
            <a:r>
              <a:rPr lang="mk-MK" dirty="0">
                <a:effectLst/>
                <a:latin typeface="Calibri" panose="020F0502020204030204" pitchFamily="34" charset="0"/>
                <a:ea typeface="Calibri" panose="020F0502020204030204" pitchFamily="34" charset="0"/>
                <a:cs typeface="Myanmar Text" panose="020B0502040204020203" pitchFamily="34" charset="0"/>
              </a:rPr>
              <a:t>сексуалните напади ги извршил некој познат на жртвата. </a:t>
            </a:r>
          </a:p>
          <a:p>
            <a:pPr>
              <a:buNone/>
            </a:pPr>
            <a:r>
              <a:rPr lang="mk-MK" dirty="0">
                <a:effectLst/>
                <a:latin typeface="Calibri" panose="020F0502020204030204" pitchFamily="34" charset="0"/>
                <a:ea typeface="Calibri" panose="020F0502020204030204" pitchFamily="34" charset="0"/>
                <a:cs typeface="Myanmar Text" panose="020B0502040204020203" pitchFamily="34" charset="0"/>
              </a:rPr>
              <a:t>Според некои студии, само 2 % од сторителите на </a:t>
            </a:r>
          </a:p>
          <a:p>
            <a:pPr>
              <a:buNone/>
            </a:pPr>
            <a:r>
              <a:rPr lang="mk-MK" dirty="0">
                <a:effectLst/>
                <a:latin typeface="Calibri" panose="020F0502020204030204" pitchFamily="34" charset="0"/>
                <a:ea typeface="Calibri" panose="020F0502020204030204" pitchFamily="34" charset="0"/>
                <a:cs typeface="Myanmar Text" panose="020B0502040204020203" pitchFamily="34" charset="0"/>
              </a:rPr>
              <a:t>сексуално насилство се целосно непознати.</a:t>
            </a:r>
            <a:endParaRPr lang="en-US" dirty="0"/>
          </a:p>
        </p:txBody>
      </p:sp>
      <p:pic>
        <p:nvPicPr>
          <p:cNvPr id="4" name="Picture 3" descr="A picture containing text">
            <a:extLst>
              <a:ext uri="{FF2B5EF4-FFF2-40B4-BE49-F238E27FC236}">
                <a16:creationId xmlns:a16="http://schemas.microsoft.com/office/drawing/2014/main" id="{ED84426F-5253-20D3-0AF0-49FAED41E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776FF326-1A79-49AA-EBA5-4A0831955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sp>
        <p:nvSpPr>
          <p:cNvPr id="5" name="Rectangle 4"/>
          <p:cNvSpPr/>
          <p:nvPr/>
        </p:nvSpPr>
        <p:spPr>
          <a:xfrm>
            <a:off x="2133600" y="2438400"/>
            <a:ext cx="7848600" cy="1569660"/>
          </a:xfrm>
          <a:prstGeom prst="rect">
            <a:avLst/>
          </a:prstGeom>
        </p:spPr>
        <p:txBody>
          <a:bodyPr wrap="square">
            <a:spAutoFit/>
          </a:bodyPr>
          <a:lstStyle/>
          <a:p>
            <a:pPr lvl="0"/>
            <a:r>
              <a:rPr lang="mk-MK" sz="3200" b="1" dirty="0">
                <a:latin typeface="Calibri" panose="020F0502020204030204" pitchFamily="34" charset="0"/>
                <a:ea typeface="Calibri" panose="020F0502020204030204" pitchFamily="34" charset="0"/>
                <a:cs typeface="Myanmar Text" panose="020B0502040204020203" pitchFamily="34" charset="0"/>
              </a:rPr>
              <a:t>Сторителот на насилство е секогаш поголем и посилен. Жртвата секогаш е помала и послаба</a:t>
            </a:r>
            <a:endParaRPr lang="en-US" sz="3200" b="1" dirty="0"/>
          </a:p>
        </p:txBody>
      </p:sp>
      <p:pic>
        <p:nvPicPr>
          <p:cNvPr id="2" name="Picture 1" descr="A picture containing text">
            <a:extLst>
              <a:ext uri="{FF2B5EF4-FFF2-40B4-BE49-F238E27FC236}">
                <a16:creationId xmlns:a16="http://schemas.microsoft.com/office/drawing/2014/main" id="{ECC06306-F645-AD99-D23F-2B11CD544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FF0ED8EC-3368-CEFD-2157-AB50F2E7F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solidFill>
                <a:srgbClr val="C00000"/>
              </a:solidFill>
            </a:endParaRPr>
          </a:p>
        </p:txBody>
      </p:sp>
      <p:sp>
        <p:nvSpPr>
          <p:cNvPr id="3" name="Content Placeholder 2"/>
          <p:cNvSpPr>
            <a:spLocks noGrp="1"/>
          </p:cNvSpPr>
          <p:nvPr>
            <p:ph idx="1"/>
          </p:nvPr>
        </p:nvSpPr>
        <p:spPr/>
        <p:txBody>
          <a:bodyPr>
            <a:normAutofit/>
          </a:bodyPr>
          <a:lstStyle/>
          <a:p>
            <a:pPr>
              <a:buNone/>
            </a:pPr>
            <a:r>
              <a:rPr lang="mk-MK" dirty="0">
                <a:solidFill>
                  <a:srgbClr val="00B050"/>
                </a:solidFill>
              </a:rPr>
              <a:t>Секој може да е сторител</a:t>
            </a:r>
            <a:endParaRPr lang="en-US" dirty="0">
              <a:effectLst/>
              <a:latin typeface="Calibri" panose="020F0502020204030204" pitchFamily="34" charset="0"/>
              <a:ea typeface="Calibri" panose="020F0502020204030204" pitchFamily="34" charset="0"/>
              <a:cs typeface="Myanmar Text" panose="020B0502040204020203" pitchFamily="34" charset="0"/>
            </a:endParaRPr>
          </a:p>
          <a:p>
            <a:pPr marL="0" indent="0" algn="just">
              <a:lnSpc>
                <a:spcPct val="107000"/>
              </a:lnSpc>
              <a:spcBef>
                <a:spcPts val="0"/>
              </a:spcBef>
              <a:spcAft>
                <a:spcPts val="800"/>
              </a:spcAft>
              <a:buNone/>
            </a:pPr>
            <a:r>
              <a:rPr lang="mk-MK" dirty="0">
                <a:effectLst/>
                <a:latin typeface="Calibri" panose="020F0502020204030204" pitchFamily="34" charset="0"/>
                <a:ea typeface="Calibri" panose="020F0502020204030204" pitchFamily="34" charset="0"/>
                <a:cs typeface="Myanmar Text" panose="020B0502040204020203" pitchFamily="34" charset="0"/>
              </a:rPr>
              <a:t>Висината, тежината, силата или која било друга физичка карактеристика не е доволен показател дали некој е сторител или жртва на насилство. Овој мит ги зема предвид само физичките аспекти на семејното насилство. Не треба многу сила за да се искрши некој предмет во домот, да се искине облеката на жртвата или вербално да се закани.</a:t>
            </a:r>
            <a:endParaRPr lang="en-US" dirty="0">
              <a:effectLst/>
              <a:latin typeface="Calibri" panose="020F0502020204030204" pitchFamily="34" charset="0"/>
              <a:ea typeface="Calibri" panose="020F0502020204030204" pitchFamily="34" charset="0"/>
              <a:cs typeface="Myanmar Text" panose="020B0502040204020203" pitchFamily="34" charset="0"/>
            </a:endParaRPr>
          </a:p>
        </p:txBody>
      </p:sp>
      <p:pic>
        <p:nvPicPr>
          <p:cNvPr id="4" name="Picture 3" descr="A picture containing text">
            <a:extLst>
              <a:ext uri="{FF2B5EF4-FFF2-40B4-BE49-F238E27FC236}">
                <a16:creationId xmlns:a16="http://schemas.microsoft.com/office/drawing/2014/main" id="{BBDF0D21-A5DA-E261-9A9A-93D87F003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E5D20FD5-8E96-10F9-7887-FF608489B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sp>
        <p:nvSpPr>
          <p:cNvPr id="5" name="Rectangle 4"/>
          <p:cNvSpPr/>
          <p:nvPr/>
        </p:nvSpPr>
        <p:spPr>
          <a:xfrm>
            <a:off x="2133600" y="2438400"/>
            <a:ext cx="7848600" cy="1569660"/>
          </a:xfrm>
          <a:prstGeom prst="rect">
            <a:avLst/>
          </a:prstGeom>
        </p:spPr>
        <p:txBody>
          <a:bodyPr wrap="square">
            <a:spAutoFit/>
          </a:bodyPr>
          <a:lstStyle/>
          <a:p>
            <a:pPr lvl="0"/>
            <a:r>
              <a:rPr lang="mk-MK" sz="3200" b="1" dirty="0">
                <a:latin typeface="Calibri" panose="020F0502020204030204" pitchFamily="34" charset="0"/>
                <a:ea typeface="Calibri" panose="020F0502020204030204" pitchFamily="34" charset="0"/>
                <a:cs typeface="Myanmar Text" panose="020B0502040204020203" pitchFamily="34" charset="0"/>
              </a:rPr>
              <a:t>Луѓето кои се насилни под дејство на дрога или алкохол не се одговорни за своите постапки.</a:t>
            </a:r>
            <a:endParaRPr lang="en-US" sz="3200" b="1" dirty="0"/>
          </a:p>
        </p:txBody>
      </p:sp>
      <p:pic>
        <p:nvPicPr>
          <p:cNvPr id="2" name="Picture 1" descr="A picture containing text">
            <a:extLst>
              <a:ext uri="{FF2B5EF4-FFF2-40B4-BE49-F238E27FC236}">
                <a16:creationId xmlns:a16="http://schemas.microsoft.com/office/drawing/2014/main" id="{89F3E0A3-5DB1-BFE1-05AC-302FCEABB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3B60DE60-5A8D-0561-9E3F-E69139F9F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solidFill>
                <a:srgbClr val="C00000"/>
              </a:solidFill>
            </a:endParaRPr>
          </a:p>
        </p:txBody>
      </p:sp>
      <p:sp>
        <p:nvSpPr>
          <p:cNvPr id="3" name="Content Placeholder 2"/>
          <p:cNvSpPr>
            <a:spLocks noGrp="1"/>
          </p:cNvSpPr>
          <p:nvPr>
            <p:ph idx="1"/>
          </p:nvPr>
        </p:nvSpPr>
        <p:spPr/>
        <p:txBody>
          <a:bodyPr>
            <a:normAutofit/>
          </a:bodyPr>
          <a:lstStyle/>
          <a:p>
            <a:pPr>
              <a:buNone/>
            </a:pPr>
            <a:r>
              <a:rPr lang="mk-MK" b="1" dirty="0">
                <a:solidFill>
                  <a:srgbClr val="C00000"/>
                </a:solidFill>
              </a:rPr>
              <a:t>НЕ за изговори</a:t>
            </a:r>
            <a:endParaRPr lang="en-US" dirty="0">
              <a:effectLst/>
              <a:latin typeface="Calibri" panose="020F0502020204030204" pitchFamily="34" charset="0"/>
              <a:ea typeface="Calibri" panose="020F0502020204030204" pitchFamily="34" charset="0"/>
              <a:cs typeface="Myanmar Text" panose="020B0502040204020203" pitchFamily="34" charset="0"/>
            </a:endParaRPr>
          </a:p>
          <a:p>
            <a:pPr marL="0" indent="0" algn="just">
              <a:lnSpc>
                <a:spcPct val="107000"/>
              </a:lnSpc>
              <a:spcBef>
                <a:spcPts val="0"/>
              </a:spcBef>
              <a:spcAft>
                <a:spcPts val="800"/>
              </a:spcAft>
              <a:buNone/>
            </a:pPr>
            <a:r>
              <a:rPr lang="mk-MK" dirty="0">
                <a:effectLst/>
                <a:latin typeface="Calibri" panose="020F0502020204030204" pitchFamily="34" charset="0"/>
                <a:ea typeface="Calibri" panose="020F0502020204030204" pitchFamily="34" charset="0"/>
                <a:cs typeface="Myanmar Text" panose="020B0502040204020203" pitchFamily="34" charset="0"/>
              </a:rPr>
              <a:t>Насилниците го користат пиењето како еден од многуте изговори за насилство и како начин да избегнат одговорност за своето однесување. Прекинувањето на употребата на алкохол и дроги секогаш не значи прекинување на насилното однесување. Затоа е неопходно да се третираат двата проблема.</a:t>
            </a:r>
            <a:endParaRPr lang="en-US" dirty="0">
              <a:effectLst/>
              <a:latin typeface="Calibri" panose="020F0502020204030204" pitchFamily="34" charset="0"/>
              <a:ea typeface="Calibri" panose="020F0502020204030204" pitchFamily="34" charset="0"/>
              <a:cs typeface="Myanmar Text" panose="020B0502040204020203" pitchFamily="34" charset="0"/>
            </a:endParaRPr>
          </a:p>
        </p:txBody>
      </p:sp>
      <p:pic>
        <p:nvPicPr>
          <p:cNvPr id="4" name="Picture 3" descr="A picture containing text">
            <a:extLst>
              <a:ext uri="{FF2B5EF4-FFF2-40B4-BE49-F238E27FC236}">
                <a16:creationId xmlns:a16="http://schemas.microsoft.com/office/drawing/2014/main" id="{C40FAE68-97F8-B3D8-5CB8-9B8AC2C44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AFB4C02B-547D-6BC0-C982-A86A8FC4A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sp>
        <p:nvSpPr>
          <p:cNvPr id="5" name="Rectangle 4"/>
          <p:cNvSpPr/>
          <p:nvPr/>
        </p:nvSpPr>
        <p:spPr>
          <a:xfrm>
            <a:off x="2133600" y="2438400"/>
            <a:ext cx="7848600" cy="1569660"/>
          </a:xfrm>
          <a:prstGeom prst="rect">
            <a:avLst/>
          </a:prstGeom>
        </p:spPr>
        <p:txBody>
          <a:bodyPr wrap="square">
            <a:spAutoFit/>
          </a:bodyPr>
          <a:lstStyle/>
          <a:p>
            <a:pPr lvl="0"/>
            <a:r>
              <a:rPr lang="mk-MK" sz="3200" b="1" dirty="0">
                <a:latin typeface="Calibri" panose="020F0502020204030204" pitchFamily="34" charset="0"/>
                <a:ea typeface="Calibri" panose="020F0502020204030204" pitchFamily="34" charset="0"/>
                <a:cs typeface="Myanmar Text" panose="020B0502040204020203" pitchFamily="34" charset="0"/>
              </a:rPr>
              <a:t>Жртвите честопати го предизвикуваат насилството извршено врз нив. Тие го добиваат заслуженото.</a:t>
            </a:r>
            <a:endParaRPr lang="en-US" sz="3200" b="1" dirty="0"/>
          </a:p>
        </p:txBody>
      </p:sp>
      <p:pic>
        <p:nvPicPr>
          <p:cNvPr id="2" name="Picture 1" descr="A picture containing text">
            <a:extLst>
              <a:ext uri="{FF2B5EF4-FFF2-40B4-BE49-F238E27FC236}">
                <a16:creationId xmlns:a16="http://schemas.microsoft.com/office/drawing/2014/main" id="{7A50F24A-898B-99F5-0037-B0047FF07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85FA42B1-F550-5526-5553-3845125E0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solidFill>
                <a:srgbClr val="C00000"/>
              </a:solidFill>
            </a:endParaRPr>
          </a:p>
        </p:txBody>
      </p:sp>
      <p:sp>
        <p:nvSpPr>
          <p:cNvPr id="3" name="Content Placeholder 2"/>
          <p:cNvSpPr>
            <a:spLocks noGrp="1"/>
          </p:cNvSpPr>
          <p:nvPr>
            <p:ph idx="1"/>
          </p:nvPr>
        </p:nvSpPr>
        <p:spPr/>
        <p:txBody>
          <a:bodyPr>
            <a:normAutofit/>
          </a:bodyPr>
          <a:lstStyle/>
          <a:p>
            <a:pPr>
              <a:buNone/>
            </a:pPr>
            <a:r>
              <a:rPr lang="mk-MK" b="1" dirty="0">
                <a:solidFill>
                  <a:srgbClr val="C00000"/>
                </a:solidFill>
              </a:rPr>
              <a:t>Жртвата не е виновна</a:t>
            </a:r>
            <a:endParaRPr lang="en-US" dirty="0">
              <a:effectLst/>
              <a:latin typeface="Calibri" panose="020F0502020204030204" pitchFamily="34" charset="0"/>
              <a:ea typeface="Calibri" panose="020F0502020204030204" pitchFamily="34" charset="0"/>
              <a:cs typeface="Myanmar Text" panose="020B0502040204020203" pitchFamily="34" charset="0"/>
            </a:endParaRPr>
          </a:p>
          <a:p>
            <a:pPr marL="0" indent="0" algn="just">
              <a:lnSpc>
                <a:spcPct val="107000"/>
              </a:lnSpc>
              <a:spcBef>
                <a:spcPts val="0"/>
              </a:spcBef>
              <a:spcAft>
                <a:spcPts val="800"/>
              </a:spcAft>
              <a:buNone/>
            </a:pPr>
            <a:r>
              <a:rPr lang="mk-MK" dirty="0">
                <a:effectLst/>
                <a:latin typeface="Calibri" panose="020F0502020204030204" pitchFamily="34" charset="0"/>
                <a:ea typeface="Calibri" panose="020F0502020204030204" pitchFamily="34" charset="0"/>
                <a:cs typeface="Myanmar Text" panose="020B0502040204020203" pitchFamily="34" charset="0"/>
              </a:rPr>
              <a:t>Сторителите на насилство честопати манипулираат за жртвите да ја бараат вината во себе. На тој начин тие ја одржуваат лажната идеја дека жртвите се одговорни за насилството што го доживеале и дека тие го предизвикале. Без оглед на ситуацијата што претходела, секогаш постои ненасилен начин на одговор. Насилниците го избираат насилството и се единствено одговорни за него. Жртвите не го предизвикуваат.</a:t>
            </a:r>
            <a:endParaRPr lang="en-US" dirty="0">
              <a:effectLst/>
              <a:latin typeface="Calibri" panose="020F0502020204030204" pitchFamily="34" charset="0"/>
              <a:ea typeface="Calibri" panose="020F0502020204030204" pitchFamily="34" charset="0"/>
              <a:cs typeface="Myanmar Text" panose="020B0502040204020203" pitchFamily="34" charset="0"/>
            </a:endParaRPr>
          </a:p>
        </p:txBody>
      </p:sp>
      <p:pic>
        <p:nvPicPr>
          <p:cNvPr id="4" name="Picture 3" descr="A picture containing text">
            <a:extLst>
              <a:ext uri="{FF2B5EF4-FFF2-40B4-BE49-F238E27FC236}">
                <a16:creationId xmlns:a16="http://schemas.microsoft.com/office/drawing/2014/main" id="{69E9DA14-3DAF-883C-DEB0-205EC32BA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EA9777B0-C4A0-3E36-0B13-33F084F3A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807720" y="2349925"/>
            <a:ext cx="2441894" cy="2456442"/>
          </a:xfrm>
        </p:spPr>
        <p:txBody>
          <a:bodyPr>
            <a:normAutofit/>
          </a:bodyPr>
          <a:lstStyle/>
          <a:p>
            <a:pPr algn="l"/>
            <a:r>
              <a:rPr lang="mk-MK" sz="3200" b="1" dirty="0"/>
              <a:t>Последици од насилството </a:t>
            </a:r>
            <a:endParaRPr lang="en-US" sz="3200" b="1" dirty="0"/>
          </a:p>
        </p:txBody>
      </p:sp>
      <p:sp>
        <p:nvSpPr>
          <p:cNvPr id="94" name="Content Placeholder 2">
            <a:extLst>
              <a:ext uri="{FF2B5EF4-FFF2-40B4-BE49-F238E27FC236}">
                <a16:creationId xmlns:a16="http://schemas.microsoft.com/office/drawing/2014/main" id="{DDBE0D53-A7FB-407E-A636-4E732CDD56AE}"/>
              </a:ext>
            </a:extLst>
          </p:cNvPr>
          <p:cNvSpPr>
            <a:spLocks noGrp="1"/>
          </p:cNvSpPr>
          <p:nvPr>
            <p:ph idx="1"/>
          </p:nvPr>
        </p:nvSpPr>
        <p:spPr>
          <a:xfrm>
            <a:off x="3333135" y="1828624"/>
            <a:ext cx="8067185" cy="3706937"/>
          </a:xfrm>
        </p:spPr>
        <p:txBody>
          <a:bodyPr>
            <a:normAutofit fontScale="85000" lnSpcReduction="10000"/>
          </a:bodyPr>
          <a:lstStyle/>
          <a:p>
            <a:pPr marL="0" indent="0">
              <a:lnSpc>
                <a:spcPct val="110000"/>
              </a:lnSpc>
              <a:buNone/>
            </a:pPr>
            <a:endParaRPr lang="en-US" sz="2000" dirty="0">
              <a:effectLst/>
              <a:ea typeface="Calibri" panose="020F0502020204030204" pitchFamily="34" charset="0"/>
              <a:cs typeface="Myanmar Text" panose="020B0502040204020203" pitchFamily="34" charset="0"/>
            </a:endParaRPr>
          </a:p>
          <a:p>
            <a:pPr marL="0" marR="0">
              <a:lnSpc>
                <a:spcPct val="110000"/>
              </a:lnSpc>
              <a:spcBef>
                <a:spcPts val="0"/>
              </a:spcBef>
              <a:spcAft>
                <a:spcPts val="0"/>
              </a:spcAft>
            </a:pPr>
            <a:r>
              <a:rPr lang="mk-MK" sz="2000" i="1" u="sng" dirty="0">
                <a:effectLst/>
                <a:latin typeface="Calibri" panose="020F0502020204030204" pitchFamily="34" charset="0"/>
                <a:ea typeface="Calibri" panose="020F0502020204030204" pitchFamily="34" charset="0"/>
                <a:cs typeface="Times New Roman" panose="02020603050405020304" pitchFamily="18" charset="0"/>
              </a:rPr>
              <a:t>1. Психолошките последици</a:t>
            </a:r>
            <a:r>
              <a:rPr lang="mk-MK"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457200" algn="l"/>
              </a:tabLst>
            </a:pPr>
            <a:r>
              <a:rPr lang="mk-MK" sz="2000" dirty="0">
                <a:effectLst/>
                <a:latin typeface="Calibri" panose="020F0502020204030204" pitchFamily="34" charset="0"/>
                <a:ea typeface="Calibri" panose="020F0502020204030204" pitchFamily="34" charset="0"/>
                <a:cs typeface="Times New Roman" panose="02020603050405020304" pitchFamily="18" charset="0"/>
              </a:rPr>
              <a:t>Напнатост, немир, чувство на слабост;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457200" algn="l"/>
              </a:tabLst>
            </a:pPr>
            <a:r>
              <a:rPr lang="mk-MK" sz="2000" dirty="0">
                <a:effectLst/>
                <a:latin typeface="Calibri" panose="020F0502020204030204" pitchFamily="34" charset="0"/>
                <a:ea typeface="Calibri" panose="020F0502020204030204" pitchFamily="34" charset="0"/>
                <a:cs typeface="Times New Roman" panose="02020603050405020304" pitchFamily="18" charset="0"/>
              </a:rPr>
              <a:t>Доживување на страв (за себе, за својот живот, за животот на саканите луѓе);</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457200" algn="l"/>
              </a:tabLst>
            </a:pPr>
            <a:r>
              <a:rPr lang="mk-MK" sz="2000" dirty="0">
                <a:effectLst/>
                <a:latin typeface="Calibri" panose="020F0502020204030204" pitchFamily="34" charset="0"/>
                <a:ea typeface="Calibri" panose="020F0502020204030204" pitchFamily="34" charset="0"/>
                <a:cs typeface="Times New Roman" panose="02020603050405020304" pitchFamily="18" charset="0"/>
              </a:rPr>
              <a:t>Чувство на срам и чувство на вина;</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457200" algn="l"/>
              </a:tabLst>
            </a:pPr>
            <a:r>
              <a:rPr lang="mk-MK" sz="2000" dirty="0">
                <a:effectLst/>
                <a:latin typeface="Calibri" panose="020F0502020204030204" pitchFamily="34" charset="0"/>
                <a:ea typeface="Calibri" panose="020F0502020204030204" pitchFamily="34" charset="0"/>
                <a:cs typeface="Times New Roman" panose="02020603050405020304" pitchFamily="18" charset="0"/>
              </a:rPr>
              <a:t>Самозапоставување;</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457200" algn="l"/>
              </a:tabLst>
            </a:pPr>
            <a:r>
              <a:rPr lang="mk-MK" sz="2000" dirty="0">
                <a:effectLst/>
                <a:latin typeface="Calibri" panose="020F0502020204030204" pitchFamily="34" charset="0"/>
                <a:ea typeface="Calibri" panose="020F0502020204030204" pitchFamily="34" charset="0"/>
                <a:cs typeface="Times New Roman" panose="02020603050405020304" pitchFamily="18" charset="0"/>
              </a:rPr>
              <a:t>Губење самодоверба;</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457200" algn="l"/>
              </a:tabLst>
            </a:pPr>
            <a:r>
              <a:rPr lang="mk-MK" sz="2000" dirty="0">
                <a:effectLst/>
                <a:latin typeface="Calibri" panose="020F0502020204030204" pitchFamily="34" charset="0"/>
                <a:ea typeface="Calibri" panose="020F0502020204030204" pitchFamily="34" charset="0"/>
                <a:cs typeface="Times New Roman" panose="02020603050405020304" pitchFamily="18" charset="0"/>
              </a:rPr>
              <a:t>Невротски реакции (депресивност, анксиозност, напади на паника);</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457200" algn="l"/>
              </a:tabLst>
            </a:pPr>
            <a:r>
              <a:rPr lang="mk-MK" sz="2000" dirty="0">
                <a:effectLst/>
                <a:latin typeface="Calibri" panose="020F0502020204030204" pitchFamily="34" charset="0"/>
                <a:ea typeface="Calibri" panose="020F0502020204030204" pitchFamily="34" charset="0"/>
                <a:cs typeface="Times New Roman" panose="02020603050405020304" pitchFamily="18" charset="0"/>
              </a:rPr>
              <a:t>Нарушувања во спиењето (несоница, ноќни кошмари);</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457200" algn="l"/>
              </a:tabLst>
            </a:pPr>
            <a:r>
              <a:rPr lang="mk-MK" sz="2000" dirty="0">
                <a:effectLst/>
                <a:latin typeface="Calibri" panose="020F0502020204030204" pitchFamily="34" charset="0"/>
                <a:ea typeface="Calibri" panose="020F0502020204030204" pitchFamily="34" charset="0"/>
                <a:cs typeface="Times New Roman" panose="02020603050405020304" pitchFamily="18" charset="0"/>
              </a:rPr>
              <a:t>Нарушувања во исхраната (анорексија, булимија, дехидрираност);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457200" algn="l"/>
              </a:tabLst>
            </a:pPr>
            <a:r>
              <a:rPr lang="mk-MK" sz="2000" dirty="0">
                <a:effectLst/>
                <a:latin typeface="Calibri" panose="020F0502020204030204" pitchFamily="34" charset="0"/>
                <a:ea typeface="Calibri" panose="020F0502020204030204" pitchFamily="34" charset="0"/>
                <a:cs typeface="Times New Roman" panose="02020603050405020304" pitchFamily="18" charset="0"/>
              </a:rPr>
              <a:t>Злоупотреба на алкохол и дроги;</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457200" algn="l"/>
              </a:tabLst>
            </a:pPr>
            <a:r>
              <a:rPr lang="mk-MK" sz="2000" dirty="0">
                <a:effectLst/>
                <a:latin typeface="Calibri" panose="020F0502020204030204" pitchFamily="34" charset="0"/>
                <a:ea typeface="Calibri" panose="020F0502020204030204" pitchFamily="34" charset="0"/>
                <a:cs typeface="Times New Roman" panose="02020603050405020304" pitchFamily="18" charset="0"/>
              </a:rPr>
              <a:t>Проблеми со концентрацијата;</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1000"/>
              </a:spcAft>
              <a:buFont typeface="Wingdings" panose="05000000000000000000" pitchFamily="2" charset="2"/>
              <a:buChar char=""/>
              <a:tabLst>
                <a:tab pos="457200" algn="l"/>
              </a:tabLst>
            </a:pPr>
            <a:r>
              <a:rPr lang="mk-MK" sz="2000" dirty="0">
                <a:effectLst/>
                <a:latin typeface="Calibri" panose="020F0502020204030204" pitchFamily="34" charset="0"/>
                <a:ea typeface="Calibri" panose="020F0502020204030204" pitchFamily="34" charset="0"/>
                <a:cs typeface="Times New Roman" panose="02020603050405020304" pitchFamily="18" charset="0"/>
              </a:rPr>
              <a:t>Дезориентираност и чувство на расеаност.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endParaRPr lang="en-US" sz="1000" dirty="0"/>
          </a:p>
          <a:p>
            <a:pPr marL="0" indent="0">
              <a:lnSpc>
                <a:spcPct val="110000"/>
              </a:lnSpc>
              <a:buNone/>
            </a:pPr>
            <a:endParaRPr lang="en-US" sz="1000" dirty="0"/>
          </a:p>
        </p:txBody>
      </p:sp>
      <p:pic>
        <p:nvPicPr>
          <p:cNvPr id="3" name="Picture 2" descr="A picture containing text">
            <a:extLst>
              <a:ext uri="{FF2B5EF4-FFF2-40B4-BE49-F238E27FC236}">
                <a16:creationId xmlns:a16="http://schemas.microsoft.com/office/drawing/2014/main" id="{BBE10EBE-3451-A81A-6691-69C7F1182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2A705787-A595-705E-E31E-987949EDD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extLst>
      <p:ext uri="{BB962C8B-B14F-4D97-AF65-F5344CB8AC3E}">
        <p14:creationId xmlns:p14="http://schemas.microsoft.com/office/powerpoint/2010/main" val="2513462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807720" y="2349925"/>
            <a:ext cx="2441894" cy="2456442"/>
          </a:xfrm>
        </p:spPr>
        <p:txBody>
          <a:bodyPr>
            <a:normAutofit/>
          </a:bodyPr>
          <a:lstStyle/>
          <a:p>
            <a:pPr algn="l"/>
            <a:r>
              <a:rPr lang="mk-MK" sz="3200" b="1" dirty="0"/>
              <a:t>Последици од насилството </a:t>
            </a:r>
            <a:endParaRPr lang="en-US" sz="3200" b="1" dirty="0"/>
          </a:p>
        </p:txBody>
      </p:sp>
      <p:sp>
        <p:nvSpPr>
          <p:cNvPr id="94" name="Content Placeholder 2">
            <a:extLst>
              <a:ext uri="{FF2B5EF4-FFF2-40B4-BE49-F238E27FC236}">
                <a16:creationId xmlns:a16="http://schemas.microsoft.com/office/drawing/2014/main" id="{DDBE0D53-A7FB-407E-A636-4E732CDD56AE}"/>
              </a:ext>
            </a:extLst>
          </p:cNvPr>
          <p:cNvSpPr>
            <a:spLocks noGrp="1"/>
          </p:cNvSpPr>
          <p:nvPr>
            <p:ph idx="1"/>
          </p:nvPr>
        </p:nvSpPr>
        <p:spPr>
          <a:xfrm>
            <a:off x="3249615" y="1750142"/>
            <a:ext cx="8150706" cy="3864077"/>
          </a:xfrm>
        </p:spPr>
        <p:txBody>
          <a:bodyPr>
            <a:normAutofit/>
          </a:bodyPr>
          <a:lstStyle/>
          <a:p>
            <a:pPr marL="0" indent="0">
              <a:lnSpc>
                <a:spcPct val="110000"/>
              </a:lnSpc>
              <a:buNone/>
            </a:pPr>
            <a:endParaRPr lang="en-US" sz="1600" dirty="0">
              <a:effectLst/>
              <a:ea typeface="Calibri" panose="020F0502020204030204" pitchFamily="34" charset="0"/>
              <a:cs typeface="Myanmar Text" panose="020B0502040204020203" pitchFamily="34" charset="0"/>
            </a:endParaRPr>
          </a:p>
          <a:p>
            <a:pPr marL="0" marR="0">
              <a:lnSpc>
                <a:spcPct val="115000"/>
              </a:lnSpc>
              <a:spcBef>
                <a:spcPts val="0"/>
              </a:spcBef>
              <a:spcAft>
                <a:spcPts val="0"/>
              </a:spcAft>
            </a:pPr>
            <a:r>
              <a:rPr lang="mk-MK" sz="1800" i="1" u="sng" dirty="0">
                <a:effectLst/>
                <a:latin typeface="Calibri" panose="020F0502020204030204" pitchFamily="34" charset="0"/>
                <a:ea typeface="Calibri" panose="020F0502020204030204" pitchFamily="34" charset="0"/>
                <a:cs typeface="Times New Roman" panose="02020603050405020304" pitchFamily="18" charset="0"/>
              </a:rPr>
              <a:t>2. Економско и социјално влијание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mk-MK" sz="1800" dirty="0">
                <a:effectLst/>
                <a:latin typeface="Calibri" panose="020F0502020204030204" pitchFamily="34" charset="0"/>
                <a:ea typeface="Calibri" panose="020F0502020204030204" pitchFamily="34" charset="0"/>
                <a:cs typeface="Times New Roman" panose="02020603050405020304" pitchFamily="18" charset="0"/>
              </a:rPr>
              <a:t>Отфрлање, прогон и социјална стигма на ниво на заедницата;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mk-MK" sz="1800" dirty="0">
                <a:effectLst/>
                <a:latin typeface="Calibri" panose="020F0502020204030204" pitchFamily="34" charset="0"/>
                <a:ea typeface="Calibri" panose="020F0502020204030204" pitchFamily="34" charset="0"/>
                <a:cs typeface="Times New Roman" panose="02020603050405020304" pitchFamily="18" charset="0"/>
              </a:rPr>
              <a:t>Намалена способност да учествува во социјални и економски активности;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mk-MK" sz="1800" dirty="0">
                <a:effectLst/>
                <a:latin typeface="Calibri" panose="020F0502020204030204" pitchFamily="34" charset="0"/>
                <a:ea typeface="Calibri" panose="020F0502020204030204" pitchFamily="34" charset="0"/>
                <a:cs typeface="Times New Roman" panose="02020603050405020304" pitchFamily="18" charset="0"/>
              </a:rPr>
              <a:t>Акутен страв за идно насилство, кој ги поминува границите од индивидуалните жртви на останатите членови во заедницата;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mk-MK" sz="1800" dirty="0">
                <a:effectLst/>
                <a:latin typeface="Calibri" panose="020F0502020204030204" pitchFamily="34" charset="0"/>
                <a:ea typeface="Calibri" panose="020F0502020204030204" pitchFamily="34" charset="0"/>
                <a:cs typeface="Times New Roman" panose="02020603050405020304" pitchFamily="18" charset="0"/>
              </a:rPr>
              <a:t>Намалената доверба на жената  предизвикува страв да се движи на јавни места (ова често влијае ограничувачки на образованието на жената, што како резултат може да и ги ограничи приходите и можностите за вработување);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mk-MK" sz="1800" dirty="0">
                <a:effectLst/>
                <a:latin typeface="Calibri" panose="020F0502020204030204" pitchFamily="34" charset="0"/>
                <a:ea typeface="Calibri" panose="020F0502020204030204" pitchFamily="34" charset="0"/>
                <a:cs typeface="Times New Roman" panose="02020603050405020304" pitchFamily="18" charset="0"/>
              </a:rPr>
              <a:t>Зголемена ранливост кон други видови на родово базирано насилство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mk-MK" sz="1800" dirty="0">
                <a:effectLst/>
                <a:latin typeface="Calibri" panose="020F0502020204030204" pitchFamily="34" charset="0"/>
                <a:ea typeface="Calibri" panose="020F0502020204030204" pitchFamily="34" charset="0"/>
                <a:cs typeface="Times New Roman" panose="02020603050405020304" pitchFamily="18" charset="0"/>
              </a:rPr>
              <a:t>Губење на работното место поради отсутност како последица од насилството;</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mk-MK" sz="1800" dirty="0">
                <a:effectLst/>
                <a:latin typeface="Calibri" panose="020F0502020204030204" pitchFamily="34" charset="0"/>
                <a:ea typeface="Calibri" panose="020F0502020204030204" pitchFamily="34" charset="0"/>
                <a:cs typeface="Times New Roman" panose="02020603050405020304" pitchFamily="18" charset="0"/>
              </a:rPr>
              <a:t>Негативно влијание на моќта која произлегува од висината на приходите.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0"/>
              </a:spcAft>
            </a:pPr>
            <a:endParaRPr lang="en-US" sz="1000" dirty="0"/>
          </a:p>
          <a:p>
            <a:pPr marL="0" indent="0">
              <a:lnSpc>
                <a:spcPct val="110000"/>
              </a:lnSpc>
              <a:buNone/>
            </a:pPr>
            <a:endParaRPr lang="en-US" sz="1000" dirty="0"/>
          </a:p>
        </p:txBody>
      </p:sp>
      <p:pic>
        <p:nvPicPr>
          <p:cNvPr id="3" name="Picture 2" descr="A picture containing text">
            <a:extLst>
              <a:ext uri="{FF2B5EF4-FFF2-40B4-BE49-F238E27FC236}">
                <a16:creationId xmlns:a16="http://schemas.microsoft.com/office/drawing/2014/main" id="{B7DA98DF-2703-3C7E-0BEF-C64A76A63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A54583C3-8DC4-8C6A-C9E5-88DBBBE7F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extLst>
      <p:ext uri="{BB962C8B-B14F-4D97-AF65-F5344CB8AC3E}">
        <p14:creationId xmlns:p14="http://schemas.microsoft.com/office/powerpoint/2010/main" val="2048167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807720" y="2349925"/>
            <a:ext cx="2441894" cy="2456442"/>
          </a:xfrm>
        </p:spPr>
        <p:txBody>
          <a:bodyPr>
            <a:normAutofit/>
          </a:bodyPr>
          <a:lstStyle/>
          <a:p>
            <a:pPr algn="l"/>
            <a:r>
              <a:rPr lang="mk-MK" sz="3200" b="1" dirty="0"/>
              <a:t>Последици од насилството </a:t>
            </a:r>
            <a:endParaRPr lang="en-US" sz="3200" b="1" dirty="0"/>
          </a:p>
        </p:txBody>
      </p:sp>
      <p:sp>
        <p:nvSpPr>
          <p:cNvPr id="94" name="Content Placeholder 2">
            <a:extLst>
              <a:ext uri="{FF2B5EF4-FFF2-40B4-BE49-F238E27FC236}">
                <a16:creationId xmlns:a16="http://schemas.microsoft.com/office/drawing/2014/main" id="{DDBE0D53-A7FB-407E-A636-4E732CDD56AE}"/>
              </a:ext>
            </a:extLst>
          </p:cNvPr>
          <p:cNvSpPr>
            <a:spLocks noGrp="1"/>
          </p:cNvSpPr>
          <p:nvPr>
            <p:ph idx="1"/>
          </p:nvPr>
        </p:nvSpPr>
        <p:spPr>
          <a:xfrm>
            <a:off x="3249615" y="1956619"/>
            <a:ext cx="8150706" cy="3913239"/>
          </a:xfrm>
        </p:spPr>
        <p:txBody>
          <a:bodyPr>
            <a:normAutofit fontScale="85000" lnSpcReduction="20000"/>
          </a:bodyPr>
          <a:lstStyle/>
          <a:p>
            <a:pPr marL="0" marR="0">
              <a:lnSpc>
                <a:spcPct val="115000"/>
              </a:lnSpc>
              <a:spcBef>
                <a:spcPts val="0"/>
              </a:spcBef>
              <a:spcAft>
                <a:spcPts val="0"/>
              </a:spcAft>
            </a:pPr>
            <a:r>
              <a:rPr lang="mk-MK" sz="1800" i="1" u="sng" dirty="0">
                <a:latin typeface="Calibri" panose="020F0502020204030204" pitchFamily="34" charset="0"/>
                <a:ea typeface="Calibri" panose="020F0502020204030204" pitchFamily="34" charset="0"/>
                <a:cs typeface="Times New Roman" panose="02020603050405020304" pitchFamily="18" charset="0"/>
              </a:rPr>
              <a:t>3</a:t>
            </a:r>
            <a:r>
              <a:rPr lang="mk-MK" sz="1800" i="1" u="sng" dirty="0">
                <a:effectLst/>
                <a:latin typeface="Calibri" panose="020F0502020204030204" pitchFamily="34" charset="0"/>
                <a:ea typeface="Calibri" panose="020F0502020204030204" pitchFamily="34" charset="0"/>
                <a:cs typeface="Times New Roman" panose="02020603050405020304" pitchFamily="18" charset="0"/>
              </a:rPr>
              <a:t>. Влијание на семејното насилство врз семејството на жената и оние кои зависат од неа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2" panose="05020102010507070707" pitchFamily="18" charset="2"/>
              <a:buChar char=""/>
              <a:tabLst>
                <a:tab pos="457200" algn="l"/>
              </a:tabLst>
            </a:pPr>
            <a:r>
              <a:rPr lang="mk-MK" sz="1800" dirty="0">
                <a:effectLst/>
                <a:latin typeface="Calibri" panose="020F0502020204030204" pitchFamily="34" charset="0"/>
                <a:ea typeface="Calibri" panose="020F0502020204030204" pitchFamily="34" charset="0"/>
                <a:cs typeface="Times New Roman" panose="02020603050405020304" pitchFamily="18" charset="0"/>
              </a:rPr>
              <a:t>Директни последици</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mk-MK"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mk-MK" sz="1800" dirty="0">
                <a:effectLst/>
                <a:latin typeface="Calibri" panose="020F0502020204030204" pitchFamily="34" charset="0"/>
                <a:ea typeface="Calibri" panose="020F0502020204030204" pitchFamily="34" charset="0"/>
                <a:cs typeface="Times New Roman" panose="02020603050405020304" pitchFamily="18" charset="0"/>
              </a:rPr>
              <a:t>Развод или растурени семејства;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457200" algn="l"/>
              </a:tabLst>
            </a:pPr>
            <a:r>
              <a:rPr lang="mk-MK" sz="1800" dirty="0">
                <a:effectLst/>
                <a:latin typeface="Calibri" panose="020F0502020204030204" pitchFamily="34" charset="0"/>
                <a:ea typeface="Calibri" panose="020F0502020204030204" pitchFamily="34" charset="0"/>
                <a:cs typeface="Times New Roman" panose="02020603050405020304" pitchFamily="18" charset="0"/>
              </a:rPr>
              <a:t>Загрозен економски и емоционален развој на семејството;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tabLst>
                <a:tab pos="457200" algn="l"/>
              </a:tabLst>
            </a:pPr>
            <a:r>
              <a:rPr lang="mk-MK" sz="1800" dirty="0">
                <a:effectLst/>
                <a:latin typeface="Calibri" panose="020F0502020204030204" pitchFamily="34" charset="0"/>
                <a:ea typeface="Calibri" panose="020F0502020204030204" pitchFamily="34" charset="0"/>
                <a:cs typeface="Times New Roman" panose="02020603050405020304" pitchFamily="18" charset="0"/>
              </a:rPr>
              <a:t>Родени бебиња со здравствени проблеми како последица на насилството кое го трпела мајката за време на бременоста (т.е предвремено раѓање или мала килажа на бебето);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tabLst>
                <a:tab pos="457200" algn="l"/>
              </a:tabLst>
            </a:pPr>
            <a:r>
              <a:rPr lang="mk-MK" dirty="0">
                <a:latin typeface="Calibri" panose="020F0502020204030204" pitchFamily="34" charset="0"/>
                <a:ea typeface="Calibri" panose="020F0502020204030204" pitchFamily="34" charset="0"/>
                <a:cs typeface="Times New Roman" panose="02020603050405020304" pitchFamily="18" charset="0"/>
              </a:rPr>
              <a:t>П</a:t>
            </a:r>
            <a:r>
              <a:rPr lang="mk-MK" sz="1800" dirty="0">
                <a:effectLst/>
                <a:latin typeface="Calibri" panose="020F0502020204030204" pitchFamily="34" charset="0"/>
                <a:ea typeface="Calibri" panose="020F0502020204030204" pitchFamily="34" charset="0"/>
                <a:cs typeface="Times New Roman" panose="02020603050405020304" pitchFamily="18" charset="0"/>
              </a:rPr>
              <a:t>оследици кај децата кои се сведоци на насилство во домот (емоционални и нарушувања во однесувањето, повлекување, ниска самодоверба, кошмари, себеобвинување, агресија према врсниците, членови на семејството и предметите, зголемен ризик да порасне во потенцијален насилник или жртва).</a:t>
            </a:r>
            <a:endParaRPr lang="mk-MK"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2" panose="05020102010507070707" pitchFamily="18" charset="2"/>
              <a:buChar char=""/>
              <a:tabLst>
                <a:tab pos="457200" algn="l"/>
              </a:tabLst>
            </a:pPr>
            <a:r>
              <a:rPr lang="mk-MK" sz="1800" dirty="0">
                <a:effectLst/>
                <a:latin typeface="Calibri" panose="020F0502020204030204" pitchFamily="34" charset="0"/>
                <a:ea typeface="Calibri" panose="020F0502020204030204" pitchFamily="34" charset="0"/>
                <a:cs typeface="Times New Roman" panose="02020603050405020304" pitchFamily="18" charset="0"/>
              </a:rPr>
              <a:t>Индиректни последици</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mk-MK"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tabLst>
                <a:tab pos="457200" algn="l"/>
              </a:tabLst>
            </a:pPr>
            <a:r>
              <a:rPr lang="mk-MK" sz="1800" dirty="0">
                <a:effectLst/>
                <a:latin typeface="Calibri" panose="020F0502020204030204" pitchFamily="34" charset="0"/>
                <a:ea typeface="Calibri" panose="020F0502020204030204" pitchFamily="34" charset="0"/>
                <a:cs typeface="Times New Roman" panose="02020603050405020304" pitchFamily="18" charset="0"/>
              </a:rPr>
              <a:t>Нарушена способност на жртвата да се грижи за нејзините деца (на пр. недоволно хранење на децата и запоставување како резултат на оневозможеност поради насилство жената да ги исполни своите стратегии за егзистенција и позиција на преговарање за пари во бракот);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tabLst>
                <a:tab pos="457200" algn="l"/>
              </a:tabLst>
            </a:pPr>
            <a:r>
              <a:rPr lang="mk-MK" sz="1800" dirty="0">
                <a:effectLst/>
                <a:latin typeface="Calibri" panose="020F0502020204030204" pitchFamily="34" charset="0"/>
                <a:ea typeface="Calibri" panose="020F0502020204030204" pitchFamily="34" charset="0"/>
                <a:cs typeface="Times New Roman" panose="02020603050405020304" pitchFamily="18" charset="0"/>
              </a:rPr>
              <a:t>Амбивалентен или негативен однос према детето кое е последица од силување.</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endParaRPr lang="en-US" sz="1000" dirty="0"/>
          </a:p>
        </p:txBody>
      </p:sp>
      <p:pic>
        <p:nvPicPr>
          <p:cNvPr id="3" name="Picture 2" descr="A picture containing text">
            <a:extLst>
              <a:ext uri="{FF2B5EF4-FFF2-40B4-BE49-F238E27FC236}">
                <a16:creationId xmlns:a16="http://schemas.microsoft.com/office/drawing/2014/main" id="{2D1F133C-2D1E-42FD-77F9-03A548FCB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C8135AAC-EC2C-45CD-8E9B-47BE4AA67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extLst>
      <p:ext uri="{BB962C8B-B14F-4D97-AF65-F5344CB8AC3E}">
        <p14:creationId xmlns:p14="http://schemas.microsoft.com/office/powerpoint/2010/main" val="290120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2542037" y="565150"/>
            <a:ext cx="6230857" cy="1230570"/>
          </a:xfrm>
        </p:spPr>
        <p:txBody>
          <a:bodyPr anchor="t">
            <a:normAutofit/>
          </a:bodyPr>
          <a:lstStyle/>
          <a:p>
            <a:pPr algn="l"/>
            <a:r>
              <a:rPr lang="mk-MK" sz="3600" dirty="0">
                <a:solidFill>
                  <a:schemeClr val="accent1"/>
                </a:solidFill>
              </a:rPr>
              <a:t>Форми на насилство врз жени</a:t>
            </a:r>
            <a:endParaRPr lang="en-US" sz="3600" dirty="0">
              <a:solidFill>
                <a:schemeClr val="accent1"/>
              </a:solidFill>
            </a:endParaRPr>
          </a:p>
        </p:txBody>
      </p:sp>
      <p:sp>
        <p:nvSpPr>
          <p:cNvPr id="3" name="Content Placeholder 2">
            <a:extLst>
              <a:ext uri="{FF2B5EF4-FFF2-40B4-BE49-F238E27FC236}">
                <a16:creationId xmlns:a16="http://schemas.microsoft.com/office/drawing/2014/main" id="{DDBE0D53-A7FB-407E-A636-4E732CDD56AE}"/>
              </a:ext>
            </a:extLst>
          </p:cNvPr>
          <p:cNvSpPr>
            <a:spLocks noGrp="1"/>
          </p:cNvSpPr>
          <p:nvPr>
            <p:ph idx="1"/>
          </p:nvPr>
        </p:nvSpPr>
        <p:spPr>
          <a:xfrm>
            <a:off x="309716" y="1731147"/>
            <a:ext cx="11882283" cy="4153460"/>
          </a:xfrm>
        </p:spPr>
        <p:txBody>
          <a:bodyPr anchor="t">
            <a:noAutofit/>
          </a:bodyPr>
          <a:lstStyle/>
          <a:p>
            <a:pPr marL="0" marR="0" algn="just">
              <a:lnSpc>
                <a:spcPct val="107000"/>
              </a:lnSpc>
              <a:spcBef>
                <a:spcPts val="0"/>
              </a:spcBef>
              <a:spcAft>
                <a:spcPts val="800"/>
              </a:spcAft>
            </a:pPr>
            <a:r>
              <a:rPr lang="mk-MK" sz="2000" b="1" dirty="0">
                <a:solidFill>
                  <a:schemeClr val="accent1"/>
                </a:solidFill>
                <a:effectLst/>
                <a:ea typeface="Calibri" panose="020F0502020204030204" pitchFamily="34" charset="0"/>
                <a:cs typeface="Myanmar Text" panose="020B0502040204020203" pitchFamily="34" charset="0"/>
              </a:rPr>
              <a:t>Сексуално вознемирување</a:t>
            </a:r>
            <a:r>
              <a:rPr lang="mk-MK" sz="2000" dirty="0">
                <a:solidFill>
                  <a:schemeClr val="accent1"/>
                </a:solidFill>
                <a:effectLst/>
                <a:ea typeface="Calibri" panose="020F0502020204030204" pitchFamily="34" charset="0"/>
                <a:cs typeface="Myanmar Text" panose="020B0502040204020203" pitchFamily="34" charset="0"/>
              </a:rPr>
              <a:t> </a:t>
            </a:r>
            <a:r>
              <a:rPr lang="mk-MK" sz="2000" dirty="0">
                <a:effectLst/>
                <a:ea typeface="Calibri" panose="020F0502020204030204" pitchFamily="34" charset="0"/>
                <a:cs typeface="Myanmar Text" panose="020B0502040204020203" pitchFamily="34" charset="0"/>
              </a:rPr>
              <a:t>е секое вербално, невербално или физичко однесување од сексуална природа што има за цел или последица повреда на достоинството на лицето, особено кога се создава заканувачка, непријателска, деградирачка, понижувачка или навредлива средина. </a:t>
            </a:r>
            <a:endParaRPr lang="en-US" sz="2000" dirty="0">
              <a:effectLst/>
              <a:ea typeface="Calibri" panose="020F0502020204030204" pitchFamily="34" charset="0"/>
              <a:cs typeface="Myanmar Text" panose="020B0502040204020203" pitchFamily="34" charset="0"/>
            </a:endParaRPr>
          </a:p>
          <a:p>
            <a:pPr marL="0" marR="0" algn="just">
              <a:lnSpc>
                <a:spcPct val="107000"/>
              </a:lnSpc>
              <a:spcBef>
                <a:spcPts val="0"/>
              </a:spcBef>
              <a:spcAft>
                <a:spcPts val="800"/>
              </a:spcAft>
            </a:pPr>
            <a:r>
              <a:rPr lang="mk-MK" sz="2000" b="1" dirty="0">
                <a:solidFill>
                  <a:schemeClr val="accent1"/>
                </a:solidFill>
                <a:effectLst/>
                <a:ea typeface="Calibri" panose="020F0502020204030204" pitchFamily="34" charset="0"/>
                <a:cs typeface="Myanmar Text" panose="020B0502040204020203" pitchFamily="34" charset="0"/>
              </a:rPr>
              <a:t>Сексуално вознемирување преку интернет</a:t>
            </a:r>
            <a:r>
              <a:rPr lang="mk-MK" sz="2000" dirty="0">
                <a:solidFill>
                  <a:schemeClr val="accent1"/>
                </a:solidFill>
                <a:effectLst/>
                <a:ea typeface="Calibri" panose="020F0502020204030204" pitchFamily="34" charset="0"/>
                <a:cs typeface="Myanmar Text" panose="020B0502040204020203" pitchFamily="34" charset="0"/>
              </a:rPr>
              <a:t> </a:t>
            </a:r>
            <a:r>
              <a:rPr lang="mk-MK" sz="2000" dirty="0">
                <a:effectLst/>
                <a:ea typeface="Calibri" panose="020F0502020204030204" pitchFamily="34" charset="0"/>
                <a:cs typeface="Myanmar Text" panose="020B0502040204020203" pitchFamily="34" charset="0"/>
              </a:rPr>
              <a:t>е несакано вербално, невербално или друго постапување од сексуална природа преку Интернет, што има за цел или последица повреда на достоинството или создавање на заканувачка, непријателска, понижувачка или застрашувачка средина, пристап или практика. </a:t>
            </a:r>
            <a:endParaRPr lang="en-US" sz="2000" dirty="0">
              <a:effectLst/>
              <a:ea typeface="Calibri" panose="020F0502020204030204" pitchFamily="34" charset="0"/>
              <a:cs typeface="Myanmar Text" panose="020B0502040204020203" pitchFamily="34" charset="0"/>
            </a:endParaRPr>
          </a:p>
          <a:p>
            <a:pPr marL="0" marR="0" algn="just">
              <a:lnSpc>
                <a:spcPct val="107000"/>
              </a:lnSpc>
              <a:spcBef>
                <a:spcPts val="0"/>
              </a:spcBef>
              <a:spcAft>
                <a:spcPts val="800"/>
              </a:spcAft>
            </a:pPr>
            <a:r>
              <a:rPr lang="mk-MK" sz="2000" b="1" dirty="0">
                <a:solidFill>
                  <a:schemeClr val="accent1"/>
                </a:solidFill>
                <a:effectLst/>
                <a:ea typeface="Calibri" panose="020F0502020204030204" pitchFamily="34" charset="0"/>
                <a:cs typeface="Myanmar Text" panose="020B0502040204020203" pitchFamily="34" charset="0"/>
              </a:rPr>
              <a:t>Сексуално насилство и силување</a:t>
            </a:r>
            <a:r>
              <a:rPr lang="mk-MK" sz="2000" dirty="0">
                <a:solidFill>
                  <a:schemeClr val="accent1"/>
                </a:solidFill>
                <a:effectLst/>
                <a:ea typeface="Calibri" panose="020F0502020204030204" pitchFamily="34" charset="0"/>
                <a:cs typeface="Myanmar Text" panose="020B0502040204020203" pitchFamily="34" charset="0"/>
              </a:rPr>
              <a:t> </a:t>
            </a:r>
            <a:r>
              <a:rPr lang="mk-MK" sz="2000" dirty="0">
                <a:effectLst/>
                <a:ea typeface="Calibri" panose="020F0502020204030204" pitchFamily="34" charset="0"/>
                <a:cs typeface="Myanmar Text" panose="020B0502040204020203" pitchFamily="34" charset="0"/>
              </a:rPr>
              <a:t>е секое дејствие од сексуална природа со кој било телесен дел или предмет на телото на друго лице без негова/ нејзина согласност. Сексуално насилство постои и кога се наведува друго лице без негова согласност да се вклучи во акти од сексуална природа со трето лице. Согласноста мора да е изразена доброволно како резултат на слободната волја на лицето. </a:t>
            </a:r>
            <a:endParaRPr lang="en-US" sz="2000" dirty="0">
              <a:effectLst/>
              <a:ea typeface="Calibri" panose="020F0502020204030204" pitchFamily="34" charset="0"/>
              <a:cs typeface="Myanmar Text" panose="020B0502040204020203" pitchFamily="34" charset="0"/>
            </a:endParaRPr>
          </a:p>
          <a:p>
            <a:pPr marL="0" indent="0">
              <a:buNone/>
            </a:pPr>
            <a:r>
              <a:rPr lang="ru-RU" dirty="0"/>
              <a:t> </a:t>
            </a:r>
            <a:endParaRPr lang="en-US" dirty="0">
              <a:solidFill>
                <a:srgbClr val="FF0000"/>
              </a:solidFill>
            </a:endParaRPr>
          </a:p>
        </p:txBody>
      </p:sp>
      <p:pic>
        <p:nvPicPr>
          <p:cNvPr id="4" name="Picture 3" descr="A picture containing text">
            <a:extLst>
              <a:ext uri="{FF2B5EF4-FFF2-40B4-BE49-F238E27FC236}">
                <a16:creationId xmlns:a16="http://schemas.microsoft.com/office/drawing/2014/main" id="{13A837C0-33D4-98CC-5244-289843CF1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2F50EA04-6D13-8422-8482-328D3F253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extLst>
      <p:ext uri="{BB962C8B-B14F-4D97-AF65-F5344CB8AC3E}">
        <p14:creationId xmlns:p14="http://schemas.microsoft.com/office/powerpoint/2010/main" val="3726131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60091-0EBE-4B39-ADC6-B66FF2C9C2DF}"/>
              </a:ext>
            </a:extLst>
          </p:cNvPr>
          <p:cNvSpPr>
            <a:spLocks noGrp="1"/>
          </p:cNvSpPr>
          <p:nvPr>
            <p:ph idx="1"/>
          </p:nvPr>
        </p:nvSpPr>
        <p:spPr>
          <a:xfrm>
            <a:off x="2152650" y="1846929"/>
            <a:ext cx="7886700" cy="3496596"/>
          </a:xfrm>
        </p:spPr>
        <p:txBody>
          <a:bodyPr>
            <a:normAutofit/>
          </a:bodyPr>
          <a:lstStyle/>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r>
              <a:rPr lang="mk-MK" b="1" dirty="0">
                <a:solidFill>
                  <a:schemeClr val="accent1">
                    <a:lumMod val="50000"/>
                  </a:schemeClr>
                </a:solidFill>
              </a:rPr>
              <a:t>Закон за спречување и заштита од насилство врз жените и семејното насилство</a:t>
            </a:r>
          </a:p>
          <a:p>
            <a:pPr marL="0" indent="0">
              <a:buNone/>
            </a:pPr>
            <a:endParaRPr lang="mk-MK" b="1" dirty="0">
              <a:solidFill>
                <a:schemeClr val="accent5">
                  <a:lumMod val="50000"/>
                </a:schemeClr>
              </a:solidFill>
            </a:endParaRPr>
          </a:p>
          <a:p>
            <a:pPr marL="0" indent="0">
              <a:buNone/>
            </a:pPr>
            <a:endParaRPr lang="ru-RU" dirty="0">
              <a:solidFill>
                <a:schemeClr val="dk1"/>
              </a:solidFill>
            </a:endParaRPr>
          </a:p>
        </p:txBody>
      </p:sp>
      <p:pic>
        <p:nvPicPr>
          <p:cNvPr id="2" name="Picture 1" descr="A picture containing text">
            <a:extLst>
              <a:ext uri="{FF2B5EF4-FFF2-40B4-BE49-F238E27FC236}">
                <a16:creationId xmlns:a16="http://schemas.microsoft.com/office/drawing/2014/main" id="{D682D53A-BC3F-297A-04AF-CBF75FFC6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1DA55042-F7C7-5FE0-D77D-0D8CB5FB8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spTree>
    <p:extLst>
      <p:ext uri="{BB962C8B-B14F-4D97-AF65-F5344CB8AC3E}">
        <p14:creationId xmlns:p14="http://schemas.microsoft.com/office/powerpoint/2010/main" val="3270091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5806" y="1848958"/>
            <a:ext cx="11710220" cy="3695354"/>
          </a:xfrm>
        </p:spPr>
        <p:txBody>
          <a:bodyPr>
            <a:normAutofit lnSpcReduction="10000"/>
          </a:bodyPr>
          <a:lstStyle/>
          <a:p>
            <a:pPr>
              <a:buNone/>
            </a:pPr>
            <a:endParaRPr lang="mk-MK" sz="2400" b="1" dirty="0"/>
          </a:p>
          <a:p>
            <a:pPr>
              <a:buNone/>
            </a:pPr>
            <a:r>
              <a:rPr lang="mk-MK" sz="2400" b="1" dirty="0"/>
              <a:t>Зошто нов закон?</a:t>
            </a:r>
          </a:p>
          <a:p>
            <a:pPr>
              <a:buNone/>
            </a:pPr>
            <a:endParaRPr lang="mk-MK" sz="2400" b="1" dirty="0"/>
          </a:p>
          <a:p>
            <a:pPr>
              <a:buNone/>
            </a:pPr>
            <a:r>
              <a:rPr lang="mk-MK" sz="2400" dirty="0"/>
              <a:t> - Усогласување со обврските преземени со Истанбулската конвенција</a:t>
            </a:r>
          </a:p>
          <a:p>
            <a:pPr algn="just">
              <a:buNone/>
            </a:pPr>
            <a:r>
              <a:rPr lang="mk-MK" sz="2400" dirty="0"/>
              <a:t> - Тоа подразбира: креирање на програми и мерки кои ќе обезбедат ефективна и ефикасна заштита на жртвите и по пријавувањето на случајот, но и превенција од насилство; точно утврдување на задачите на секој од чинителите, креирање на поефикасни итни и привремени мерки, прибирање на податоци.</a:t>
            </a:r>
          </a:p>
          <a:p>
            <a:pPr algn="just">
              <a:buNone/>
            </a:pPr>
            <a:r>
              <a:rPr lang="mk-MK" sz="2400" dirty="0"/>
              <a:t>- Се базира на принципот на еднаквост и елиминирање на стереотипите за родовите улоги</a:t>
            </a:r>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
            <a:extLst>
              <a:ext uri="{FF2B5EF4-FFF2-40B4-BE49-F238E27FC236}">
                <a16:creationId xmlns:a16="http://schemas.microsoft.com/office/drawing/2014/main" id="{F9F8D01A-CB3B-61E7-ABDF-DFA768283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7F7B464F-A5AD-261B-6F4A-4F17D33E0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1594909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7001" y="1848958"/>
            <a:ext cx="11950700" cy="3847754"/>
          </a:xfrm>
        </p:spPr>
        <p:txBody>
          <a:bodyPr>
            <a:normAutofit fontScale="77500" lnSpcReduction="20000"/>
          </a:bodyPr>
          <a:lstStyle/>
          <a:p>
            <a:pPr>
              <a:buNone/>
            </a:pPr>
            <a:r>
              <a:rPr lang="mk-MK" sz="2200" b="1" dirty="0"/>
              <a:t>Преглед</a:t>
            </a:r>
          </a:p>
          <a:p>
            <a:pPr>
              <a:buNone/>
            </a:pPr>
            <a:r>
              <a:rPr lang="mk-MK" sz="2200" dirty="0"/>
              <a:t>Законот содржи:</a:t>
            </a:r>
          </a:p>
          <a:p>
            <a:pPr>
              <a:buFontTx/>
              <a:buChar char="-"/>
            </a:pPr>
            <a:r>
              <a:rPr lang="mk-MK" sz="2200" dirty="0"/>
              <a:t>Основни начела</a:t>
            </a:r>
          </a:p>
          <a:p>
            <a:pPr>
              <a:buFontTx/>
              <a:buChar char="-"/>
            </a:pPr>
            <a:r>
              <a:rPr lang="mk-MK" sz="2200" dirty="0"/>
              <a:t>Дефинирање на надлежни институции за спроведување на законот и нивните обврски (Собрание, Влада, Национално координативно тело за имплементација на Истанбулската конвенција, МТСП, МВР, МЗ, МП, Единици на локална самоуправа, Агенција за аудио и аудиовизуелни медиумски услуги, Академија за судии и јавни обвинители, здруженија, синдикати, други правни лица, судови, јавно обвинителство и Држаен завод за статистика)</a:t>
            </a:r>
          </a:p>
          <a:p>
            <a:pPr>
              <a:buFontTx/>
              <a:buChar char="-"/>
            </a:pPr>
            <a:r>
              <a:rPr lang="mk-MK" sz="2200" dirty="0"/>
              <a:t>Дефинирање на општи превентивни мерки за превенција од родово базирано насилство врз жени и семејно насилство</a:t>
            </a:r>
          </a:p>
          <a:p>
            <a:pPr>
              <a:buFontTx/>
              <a:buChar char="-"/>
            </a:pPr>
            <a:r>
              <a:rPr lang="mk-MK" sz="2200" dirty="0"/>
              <a:t>Начин на пријавување, и тела одговорни за прием и постапување по пријавата за РБН или семејно насилство;</a:t>
            </a:r>
          </a:p>
          <a:p>
            <a:pPr>
              <a:buFontTx/>
              <a:buChar char="-"/>
            </a:pPr>
            <a:r>
              <a:rPr lang="mk-MK" sz="2200" dirty="0"/>
              <a:t>Мерки за заштита на жртвите при постапување за утврдување на постоење на насилството</a:t>
            </a:r>
          </a:p>
          <a:p>
            <a:pPr>
              <a:buFontTx/>
              <a:buChar char="-"/>
            </a:pPr>
            <a:r>
              <a:rPr lang="mk-MK" sz="2200" dirty="0"/>
              <a:t>Итни и привремени мерки за заштита, начин на предлагање и временски рок за одобрување</a:t>
            </a:r>
          </a:p>
          <a:p>
            <a:pPr>
              <a:buFontTx/>
              <a:buChar char="-"/>
            </a:pPr>
            <a:r>
              <a:rPr lang="mk-MK" sz="2200" dirty="0"/>
              <a:t>Судска заштита</a:t>
            </a:r>
          </a:p>
          <a:p>
            <a:pPr>
              <a:buFontTx/>
              <a:buChar char="-"/>
            </a:pPr>
            <a:r>
              <a:rPr lang="mk-MK" sz="2200" dirty="0"/>
              <a:t> Услуги за жртвите  и реинтеграција</a:t>
            </a:r>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A46C3066-B04D-E7E7-C55D-941940199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75D6E160-A9F3-86DD-75EB-9F6CD17DC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177702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None/>
            </a:pPr>
            <a:r>
              <a:rPr lang="mk-MK" dirty="0"/>
              <a:t>Третманот на семејното насилство во законот:</a:t>
            </a:r>
          </a:p>
          <a:p>
            <a:pPr>
              <a:buNone/>
            </a:pPr>
            <a:endParaRPr lang="mk-MK" dirty="0"/>
          </a:p>
          <a:p>
            <a:pPr>
              <a:buNone/>
            </a:pPr>
            <a:endParaRPr lang="mk-MK" dirty="0"/>
          </a:p>
          <a:p>
            <a:pPr>
              <a:buNone/>
            </a:pPr>
            <a:endParaRPr lang="mk-MK" dirty="0"/>
          </a:p>
          <a:p>
            <a:pPr>
              <a:buNone/>
            </a:pPr>
            <a:r>
              <a:rPr lang="mk-MK" sz="1400" b="1" dirty="0"/>
              <a:t>Значајни елементи:</a:t>
            </a:r>
          </a:p>
          <a:p>
            <a:pPr>
              <a:buFontTx/>
              <a:buChar char="-"/>
            </a:pPr>
            <a:r>
              <a:rPr lang="mk-MK" sz="1400" dirty="0"/>
              <a:t>Жртвата и сторителот можеле никогаш да немаат заедничко живеалиште</a:t>
            </a:r>
          </a:p>
          <a:p>
            <a:pPr>
              <a:buFontTx/>
              <a:buChar char="-"/>
            </a:pPr>
            <a:r>
              <a:rPr lang="mk-MK" sz="1400" dirty="0"/>
              <a:t>Препознавање на психичко и економско насилство како видови на семејно насилство</a:t>
            </a:r>
          </a:p>
          <a:p>
            <a:pPr>
              <a:buFontTx/>
              <a:buChar char="-"/>
            </a:pPr>
            <a:r>
              <a:rPr lang="mk-MK" sz="1400" dirty="0"/>
              <a:t>Препознавање на несигурност и страв како реакција на сторено семејно насилство</a:t>
            </a:r>
          </a:p>
          <a:p>
            <a:pPr>
              <a:buFontTx/>
              <a:buChar char="-"/>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930163612"/>
              </p:ext>
            </p:extLst>
          </p:nvPr>
        </p:nvGraphicFramePr>
        <p:xfrm>
          <a:off x="838201" y="2377985"/>
          <a:ext cx="10832690" cy="1486092"/>
        </p:xfrm>
        <a:graphic>
          <a:graphicData uri="http://schemas.openxmlformats.org/drawingml/2006/table">
            <a:tbl>
              <a:tblPr firstRow="1" bandRow="1">
                <a:tableStyleId>{5FD0F851-EC5A-4D38-B0AD-8093EC10F338}</a:tableStyleId>
              </a:tblPr>
              <a:tblGrid>
                <a:gridCol w="2561004">
                  <a:extLst>
                    <a:ext uri="{9D8B030D-6E8A-4147-A177-3AD203B41FA5}">
                      <a16:colId xmlns:a16="http://schemas.microsoft.com/office/drawing/2014/main" val="20000"/>
                    </a:ext>
                  </a:extLst>
                </a:gridCol>
                <a:gridCol w="8271686">
                  <a:extLst>
                    <a:ext uri="{9D8B030D-6E8A-4147-A177-3AD203B41FA5}">
                      <a16:colId xmlns:a16="http://schemas.microsoft.com/office/drawing/2014/main" val="20001"/>
                    </a:ext>
                  </a:extLst>
                </a:gridCol>
              </a:tblGrid>
              <a:tr h="1486092">
                <a:tc>
                  <a:txBody>
                    <a:bodyPr/>
                    <a:lstStyle/>
                    <a:p>
                      <a:r>
                        <a:rPr lang="mk-MK" sz="1200" b="1" kern="1200" dirty="0"/>
                        <a:t>Семејно насилство</a:t>
                      </a:r>
                      <a:endParaRPr lang="en-US" sz="1200" b="1" dirty="0">
                        <a:latin typeface="Verdana" pitchFamily="34" charset="0"/>
                        <a:ea typeface="Verdana" pitchFamily="34" charset="0"/>
                      </a:endParaRPr>
                    </a:p>
                  </a:txBody>
                  <a:tcPr marL="68580" marR="68580">
                    <a:solidFill>
                      <a:schemeClr val="bg1">
                        <a:lumMod val="75000"/>
                      </a:schemeClr>
                    </a:solidFill>
                  </a:tcPr>
                </a:tc>
                <a:tc>
                  <a:txBody>
                    <a:bodyPr/>
                    <a:lstStyle/>
                    <a:p>
                      <a:r>
                        <a:rPr lang="mk-MK" sz="1200" b="0" kern="1200" dirty="0"/>
                        <a:t>М</a:t>
                      </a:r>
                      <a:r>
                        <a:rPr lang="en-US" sz="1200" b="0" kern="1200" dirty="0" err="1"/>
                        <a:t>алтретирање</a:t>
                      </a:r>
                      <a:r>
                        <a:rPr lang="en-US" sz="1200" b="0" kern="1200" dirty="0"/>
                        <a:t>, </a:t>
                      </a:r>
                      <a:r>
                        <a:rPr lang="en-US" sz="1200" b="0" kern="1200" dirty="0" err="1"/>
                        <a:t>навредување</a:t>
                      </a:r>
                      <a:r>
                        <a:rPr lang="en-US" sz="1200" b="0" kern="1200" dirty="0"/>
                        <a:t>, </a:t>
                      </a:r>
                      <a:r>
                        <a:rPr lang="en-US" sz="1200" b="0" kern="1200" dirty="0" err="1"/>
                        <a:t>загрозување</a:t>
                      </a:r>
                      <a:r>
                        <a:rPr lang="en-US" sz="1200" b="0" kern="1200" dirty="0"/>
                        <a:t> </a:t>
                      </a:r>
                      <a:r>
                        <a:rPr lang="en-US" sz="1200" b="0" kern="1200" dirty="0" err="1"/>
                        <a:t>на</a:t>
                      </a:r>
                      <a:r>
                        <a:rPr lang="en-US" sz="1200" b="0" kern="1200" dirty="0"/>
                        <a:t> </a:t>
                      </a:r>
                      <a:r>
                        <a:rPr lang="en-US" sz="1200" b="0" kern="1200" dirty="0" err="1"/>
                        <a:t>сигурноста</a:t>
                      </a:r>
                      <a:r>
                        <a:rPr lang="en-US" sz="1200" b="0" kern="1200" dirty="0"/>
                        <a:t>, </a:t>
                      </a:r>
                      <a:r>
                        <a:rPr lang="en-US" sz="1200" b="0" kern="1200" dirty="0" err="1"/>
                        <a:t>телесно</a:t>
                      </a:r>
                      <a:r>
                        <a:rPr lang="en-US" sz="1200" b="0" kern="1200" dirty="0"/>
                        <a:t> </a:t>
                      </a:r>
                      <a:r>
                        <a:rPr lang="en-US" sz="1200" b="0" kern="1200" dirty="0" err="1"/>
                        <a:t>повредување</a:t>
                      </a:r>
                      <a:r>
                        <a:rPr lang="en-US" sz="1200" b="0" kern="1200" dirty="0"/>
                        <a:t>, </a:t>
                      </a:r>
                      <a:r>
                        <a:rPr lang="en-US" sz="1200" b="0" kern="1200" dirty="0" err="1"/>
                        <a:t>полово</a:t>
                      </a:r>
                      <a:r>
                        <a:rPr lang="en-US" sz="1200" b="0" kern="1200" dirty="0"/>
                        <a:t> </a:t>
                      </a:r>
                      <a:r>
                        <a:rPr lang="en-US" sz="1200" b="0" kern="1200" dirty="0" err="1"/>
                        <a:t>или</a:t>
                      </a:r>
                      <a:r>
                        <a:rPr lang="en-US" sz="1200" b="0" kern="1200" dirty="0"/>
                        <a:t> </a:t>
                      </a:r>
                      <a:r>
                        <a:rPr lang="en-US" sz="1200" b="0" kern="1200" dirty="0" err="1"/>
                        <a:t>друго</a:t>
                      </a:r>
                      <a:r>
                        <a:rPr lang="en-US" sz="1200" b="0" kern="1200" dirty="0"/>
                        <a:t> </a:t>
                      </a:r>
                      <a:r>
                        <a:rPr lang="en-US" sz="1200" b="0" kern="1200" dirty="0" err="1"/>
                        <a:t>психичко</a:t>
                      </a:r>
                      <a:r>
                        <a:rPr lang="en-US" sz="1200" b="0" kern="1200" dirty="0"/>
                        <a:t>, </a:t>
                      </a:r>
                      <a:r>
                        <a:rPr lang="en-US" sz="1200" b="0" kern="1200" dirty="0" err="1"/>
                        <a:t>физичко</a:t>
                      </a:r>
                      <a:r>
                        <a:rPr lang="en-US" sz="1200" b="0" kern="1200" dirty="0"/>
                        <a:t> </a:t>
                      </a:r>
                      <a:r>
                        <a:rPr lang="en-US" sz="1200" b="0" kern="1200" dirty="0" err="1"/>
                        <a:t>или</a:t>
                      </a:r>
                      <a:r>
                        <a:rPr lang="en-US" sz="1200" b="0" kern="1200" dirty="0"/>
                        <a:t> </a:t>
                      </a:r>
                      <a:r>
                        <a:rPr lang="en-US" sz="1200" b="0" kern="1200" dirty="0" err="1"/>
                        <a:t>економско</a:t>
                      </a:r>
                      <a:r>
                        <a:rPr lang="en-US" sz="1200" b="0" kern="1200" dirty="0"/>
                        <a:t> </a:t>
                      </a:r>
                      <a:r>
                        <a:rPr lang="en-US" sz="1200" b="0" kern="1200" dirty="0" err="1"/>
                        <a:t>насилство</a:t>
                      </a:r>
                      <a:r>
                        <a:rPr lang="en-US" sz="1200" b="0" kern="1200" dirty="0"/>
                        <a:t> </a:t>
                      </a:r>
                      <a:r>
                        <a:rPr lang="en-US" sz="1200" b="0" kern="1200" dirty="0" err="1"/>
                        <a:t>со</a:t>
                      </a:r>
                      <a:r>
                        <a:rPr lang="en-US" sz="1200" b="0" kern="1200" dirty="0"/>
                        <a:t> </a:t>
                      </a:r>
                      <a:r>
                        <a:rPr lang="en-US" sz="1200" b="0" kern="1200" dirty="0" err="1"/>
                        <a:t>кое</a:t>
                      </a:r>
                      <a:r>
                        <a:rPr lang="en-US" sz="1200" b="0" kern="1200" dirty="0"/>
                        <a:t> </a:t>
                      </a:r>
                      <a:r>
                        <a:rPr lang="en-US" sz="1200" b="0" kern="1200" dirty="0" err="1"/>
                        <a:t>се</a:t>
                      </a:r>
                      <a:r>
                        <a:rPr lang="en-US" sz="1200" b="0" kern="1200" dirty="0"/>
                        <a:t> </a:t>
                      </a:r>
                      <a:r>
                        <a:rPr lang="en-US" sz="1200" b="0" kern="1200" dirty="0" err="1"/>
                        <a:t>предизвикува</a:t>
                      </a:r>
                      <a:r>
                        <a:rPr lang="en-US" sz="1200" b="0" kern="1200" dirty="0"/>
                        <a:t> </a:t>
                      </a:r>
                      <a:r>
                        <a:rPr lang="en-US" sz="1200" b="0" kern="1200" dirty="0" err="1"/>
                        <a:t>чувство</a:t>
                      </a:r>
                      <a:r>
                        <a:rPr lang="en-US" sz="1200" b="0" kern="1200" dirty="0"/>
                        <a:t> </a:t>
                      </a:r>
                      <a:r>
                        <a:rPr lang="en-US" sz="1200" b="0" kern="1200" dirty="0" err="1"/>
                        <a:t>на</a:t>
                      </a:r>
                      <a:r>
                        <a:rPr lang="en-US" sz="1200" b="0" kern="1200" dirty="0"/>
                        <a:t> </a:t>
                      </a:r>
                      <a:r>
                        <a:rPr lang="en-US" sz="1200" b="0" kern="1200" dirty="0" err="1"/>
                        <a:t>несигурност</a:t>
                      </a:r>
                      <a:r>
                        <a:rPr lang="en-US" sz="1200" b="0" kern="1200" dirty="0"/>
                        <a:t>, </a:t>
                      </a:r>
                      <a:r>
                        <a:rPr lang="en-US" sz="1200" b="0" kern="1200" dirty="0" err="1"/>
                        <a:t>загрозување</a:t>
                      </a:r>
                      <a:r>
                        <a:rPr lang="en-US" sz="1200" b="0" kern="1200" dirty="0"/>
                        <a:t> </a:t>
                      </a:r>
                      <a:r>
                        <a:rPr lang="en-US" sz="1200" b="0" kern="1200" dirty="0" err="1"/>
                        <a:t>или</a:t>
                      </a:r>
                      <a:r>
                        <a:rPr lang="en-US" sz="1200" b="0" kern="1200" dirty="0"/>
                        <a:t> </a:t>
                      </a:r>
                      <a:r>
                        <a:rPr lang="en-US" sz="1200" b="0" kern="1200" dirty="0" err="1"/>
                        <a:t>страв</a:t>
                      </a:r>
                      <a:r>
                        <a:rPr lang="en-US" sz="1200" b="0" kern="1200" dirty="0"/>
                        <a:t>, </a:t>
                      </a:r>
                      <a:r>
                        <a:rPr lang="en-US" sz="1200" b="0" kern="1200" dirty="0" err="1"/>
                        <a:t>вклучувајќи</a:t>
                      </a:r>
                      <a:r>
                        <a:rPr lang="en-US" sz="1200" b="0" kern="1200" dirty="0"/>
                        <a:t> и </a:t>
                      </a:r>
                      <a:r>
                        <a:rPr lang="en-US" sz="1200" b="0" kern="1200" dirty="0" err="1"/>
                        <a:t>закани</a:t>
                      </a:r>
                      <a:r>
                        <a:rPr lang="en-US" sz="1200" b="0" kern="1200" dirty="0"/>
                        <a:t> </a:t>
                      </a:r>
                      <a:r>
                        <a:rPr lang="en-US" sz="1200" b="0" kern="1200" dirty="0" err="1"/>
                        <a:t>за</a:t>
                      </a:r>
                      <a:r>
                        <a:rPr lang="en-US" sz="1200" b="0" kern="1200" dirty="0"/>
                        <a:t> </a:t>
                      </a:r>
                      <a:r>
                        <a:rPr lang="en-US" sz="1200" b="0" kern="1200" dirty="0" err="1"/>
                        <a:t>такви</a:t>
                      </a:r>
                      <a:r>
                        <a:rPr lang="en-US" sz="1200" b="0" kern="1200" dirty="0"/>
                        <a:t> </a:t>
                      </a:r>
                      <a:r>
                        <a:rPr lang="en-US" sz="1200" b="0" kern="1200" dirty="0" err="1"/>
                        <a:t>дејствија</a:t>
                      </a:r>
                      <a:r>
                        <a:rPr lang="en-US" sz="1200" b="0" kern="1200" dirty="0"/>
                        <a:t>, </a:t>
                      </a:r>
                      <a:r>
                        <a:rPr lang="en-US" sz="1200" b="0" kern="1200" dirty="0" err="1"/>
                        <a:t>спрема</a:t>
                      </a:r>
                      <a:r>
                        <a:rPr lang="en-US" sz="1200" b="0" kern="1200" dirty="0"/>
                        <a:t> </a:t>
                      </a:r>
                      <a:r>
                        <a:rPr lang="en-US" sz="1200" b="0" kern="1200" dirty="0" err="1"/>
                        <a:t>брачен</a:t>
                      </a:r>
                      <a:r>
                        <a:rPr lang="en-US" sz="1200" b="0" kern="1200" dirty="0"/>
                        <a:t> </a:t>
                      </a:r>
                      <a:r>
                        <a:rPr lang="en-US" sz="1200" b="0" kern="1200" dirty="0" err="1"/>
                        <a:t>другар</a:t>
                      </a:r>
                      <a:r>
                        <a:rPr lang="en-US" sz="1200" b="0" kern="1200" dirty="0"/>
                        <a:t>, </a:t>
                      </a:r>
                      <a:r>
                        <a:rPr lang="en-US" sz="1200" b="0" kern="1200" dirty="0" err="1"/>
                        <a:t>родителите</a:t>
                      </a:r>
                      <a:r>
                        <a:rPr lang="en-US" sz="1200" b="0" kern="1200" dirty="0"/>
                        <a:t> </a:t>
                      </a:r>
                      <a:r>
                        <a:rPr lang="en-US" sz="1200" b="0" kern="1200" dirty="0" err="1"/>
                        <a:t>или</a:t>
                      </a:r>
                      <a:r>
                        <a:rPr lang="en-US" sz="1200" b="0" kern="1200" dirty="0"/>
                        <a:t> </a:t>
                      </a:r>
                      <a:r>
                        <a:rPr lang="en-US" sz="1200" b="0" kern="1200" dirty="0" err="1"/>
                        <a:t>децата</a:t>
                      </a:r>
                      <a:r>
                        <a:rPr lang="en-US" sz="1200" b="0" kern="1200" dirty="0"/>
                        <a:t> </a:t>
                      </a:r>
                      <a:r>
                        <a:rPr lang="en-US" sz="1200" b="0" kern="1200" dirty="0" err="1"/>
                        <a:t>или</a:t>
                      </a:r>
                      <a:r>
                        <a:rPr lang="en-US" sz="1200" b="0" kern="1200" dirty="0"/>
                        <a:t> </a:t>
                      </a:r>
                      <a:r>
                        <a:rPr lang="en-US" sz="1200" b="0" kern="1200" dirty="0" err="1"/>
                        <a:t>други</a:t>
                      </a:r>
                      <a:r>
                        <a:rPr lang="en-US" sz="1200" b="0" kern="1200" dirty="0"/>
                        <a:t> </a:t>
                      </a:r>
                      <a:r>
                        <a:rPr lang="en-US" sz="1200" b="0" kern="1200" dirty="0" err="1"/>
                        <a:t>лица</a:t>
                      </a:r>
                      <a:r>
                        <a:rPr lang="en-US" sz="1200" b="0" kern="1200" dirty="0"/>
                        <a:t> </a:t>
                      </a:r>
                      <a:r>
                        <a:rPr lang="en-US" sz="1200" b="0" kern="1200" dirty="0" err="1"/>
                        <a:t>кои</a:t>
                      </a:r>
                      <a:r>
                        <a:rPr lang="en-US" sz="1200" b="0" kern="1200" dirty="0"/>
                        <a:t> </a:t>
                      </a:r>
                      <a:r>
                        <a:rPr lang="en-US" sz="1200" b="0" kern="1200" dirty="0" err="1"/>
                        <a:t>живеат</a:t>
                      </a:r>
                      <a:r>
                        <a:rPr lang="en-US" sz="1200" b="0" kern="1200" dirty="0"/>
                        <a:t> </a:t>
                      </a:r>
                      <a:r>
                        <a:rPr lang="en-US" sz="1200" b="0" kern="1200" dirty="0" err="1"/>
                        <a:t>во</a:t>
                      </a:r>
                      <a:r>
                        <a:rPr lang="en-US" sz="1200" b="0" kern="1200" dirty="0"/>
                        <a:t> </a:t>
                      </a:r>
                      <a:r>
                        <a:rPr lang="en-US" sz="1200" b="0" kern="1200" dirty="0" err="1"/>
                        <a:t>брачна</a:t>
                      </a:r>
                      <a:r>
                        <a:rPr lang="en-US" sz="1200" b="0" kern="1200" dirty="0"/>
                        <a:t> </a:t>
                      </a:r>
                      <a:r>
                        <a:rPr lang="en-US" sz="1200" b="0" kern="1200" dirty="0" err="1"/>
                        <a:t>или</a:t>
                      </a:r>
                      <a:r>
                        <a:rPr lang="en-US" sz="1200" b="0" kern="1200" dirty="0"/>
                        <a:t> </a:t>
                      </a:r>
                      <a:r>
                        <a:rPr lang="en-US" sz="1200" b="0" kern="1200" dirty="0" err="1"/>
                        <a:t>вонбрачна</a:t>
                      </a:r>
                      <a:r>
                        <a:rPr lang="en-US" sz="1200" b="0" kern="1200" dirty="0"/>
                        <a:t> </a:t>
                      </a:r>
                      <a:r>
                        <a:rPr lang="en-US" sz="1200" b="0" kern="1200" dirty="0" err="1"/>
                        <a:t>заедница</a:t>
                      </a:r>
                      <a:r>
                        <a:rPr lang="en-US" sz="1200" b="0" kern="1200" dirty="0"/>
                        <a:t> </a:t>
                      </a:r>
                      <a:r>
                        <a:rPr lang="en-US" sz="1200" b="0" kern="1200" dirty="0" err="1"/>
                        <a:t>или</a:t>
                      </a:r>
                      <a:r>
                        <a:rPr lang="en-US" sz="1200" b="0" kern="1200" dirty="0"/>
                        <a:t> </a:t>
                      </a:r>
                      <a:r>
                        <a:rPr lang="en-US" sz="1200" b="0" kern="1200" dirty="0" err="1"/>
                        <a:t>заедничко</a:t>
                      </a:r>
                      <a:r>
                        <a:rPr lang="en-US" sz="1200" b="0" kern="1200" dirty="0"/>
                        <a:t> </a:t>
                      </a:r>
                      <a:r>
                        <a:rPr lang="en-US" sz="1200" b="0" kern="1200" dirty="0" err="1"/>
                        <a:t>домаќинство</a:t>
                      </a:r>
                      <a:r>
                        <a:rPr lang="en-US" sz="1200" b="0" kern="1200" dirty="0"/>
                        <a:t>, </a:t>
                      </a:r>
                      <a:r>
                        <a:rPr lang="en-US" sz="1200" b="0" kern="1200" dirty="0" err="1"/>
                        <a:t>како</a:t>
                      </a:r>
                      <a:r>
                        <a:rPr lang="en-US" sz="1200" b="0" kern="1200" dirty="0"/>
                        <a:t> и </a:t>
                      </a:r>
                      <a:r>
                        <a:rPr lang="en-US" sz="1200" b="0" kern="1200" dirty="0" err="1"/>
                        <a:t>спрема</a:t>
                      </a:r>
                      <a:r>
                        <a:rPr lang="en-US" sz="1200" b="0" kern="1200" dirty="0"/>
                        <a:t> </a:t>
                      </a:r>
                      <a:r>
                        <a:rPr lang="en-US" sz="1200" b="0" kern="1200" dirty="0" err="1"/>
                        <a:t>сегашен</a:t>
                      </a:r>
                      <a:r>
                        <a:rPr lang="en-US" sz="1200" b="0" kern="1200" dirty="0"/>
                        <a:t> </a:t>
                      </a:r>
                      <a:r>
                        <a:rPr lang="en-US" sz="1200" b="0" kern="1200" dirty="0" err="1"/>
                        <a:t>или</a:t>
                      </a:r>
                      <a:r>
                        <a:rPr lang="en-US" sz="1200" b="0" kern="1200" dirty="0"/>
                        <a:t> </a:t>
                      </a:r>
                      <a:r>
                        <a:rPr lang="en-US" sz="1200" b="0" kern="1200" dirty="0" err="1"/>
                        <a:t>поранешен</a:t>
                      </a:r>
                      <a:r>
                        <a:rPr lang="en-US" sz="1200" b="0" kern="1200" dirty="0"/>
                        <a:t> </a:t>
                      </a:r>
                      <a:r>
                        <a:rPr lang="en-US" sz="1200" b="0" kern="1200" dirty="0" err="1"/>
                        <a:t>брачен</a:t>
                      </a:r>
                      <a:r>
                        <a:rPr lang="en-US" sz="1200" b="0" kern="1200" dirty="0"/>
                        <a:t> </a:t>
                      </a:r>
                      <a:r>
                        <a:rPr lang="en-US" sz="1200" b="0" kern="1200" dirty="0" err="1"/>
                        <a:t>другар</a:t>
                      </a:r>
                      <a:r>
                        <a:rPr lang="en-US" sz="1200" b="0" kern="1200" dirty="0"/>
                        <a:t> </a:t>
                      </a:r>
                      <a:r>
                        <a:rPr lang="en-US" sz="1200" b="0" kern="1200" dirty="0" err="1"/>
                        <a:t>или</a:t>
                      </a:r>
                      <a:r>
                        <a:rPr lang="en-US" sz="1200" b="0" kern="1200" dirty="0"/>
                        <a:t> </a:t>
                      </a:r>
                      <a:r>
                        <a:rPr lang="en-US" sz="1200" b="0" kern="1200" dirty="0" err="1"/>
                        <a:t>вонбрачен</a:t>
                      </a:r>
                      <a:r>
                        <a:rPr lang="en-US" sz="1200" b="0" kern="1200" dirty="0"/>
                        <a:t> </a:t>
                      </a:r>
                      <a:r>
                        <a:rPr lang="en-US" sz="1200" b="0" kern="1200" dirty="0" err="1"/>
                        <a:t>партнер</a:t>
                      </a:r>
                      <a:r>
                        <a:rPr lang="en-US" sz="1200" b="0" kern="1200" dirty="0"/>
                        <a:t> </a:t>
                      </a:r>
                      <a:r>
                        <a:rPr lang="en-US" sz="1200" b="0" kern="1200" dirty="0" err="1"/>
                        <a:t>или</a:t>
                      </a:r>
                      <a:r>
                        <a:rPr lang="en-US" sz="1200" b="0" kern="1200" dirty="0"/>
                        <a:t> </a:t>
                      </a:r>
                      <a:r>
                        <a:rPr lang="en-US" sz="1200" b="0" kern="1200" dirty="0" err="1"/>
                        <a:t>лица</a:t>
                      </a:r>
                      <a:r>
                        <a:rPr lang="en-US" sz="1200" b="0" kern="1200" dirty="0"/>
                        <a:t> </a:t>
                      </a:r>
                      <a:r>
                        <a:rPr lang="en-US" sz="1200" b="0" kern="1200" dirty="0" err="1"/>
                        <a:t>кои</a:t>
                      </a:r>
                      <a:r>
                        <a:rPr lang="en-US" sz="1200" b="0" kern="1200" dirty="0"/>
                        <a:t> </a:t>
                      </a:r>
                      <a:r>
                        <a:rPr lang="en-US" sz="1200" b="0" kern="1200" dirty="0" err="1"/>
                        <a:t>имаат</a:t>
                      </a:r>
                      <a:r>
                        <a:rPr lang="en-US" sz="1200" b="0" kern="1200" dirty="0"/>
                        <a:t> </a:t>
                      </a:r>
                      <a:r>
                        <a:rPr lang="en-US" sz="1200" b="0" kern="1200" dirty="0" err="1"/>
                        <a:t>заедничко</a:t>
                      </a:r>
                      <a:r>
                        <a:rPr lang="en-US" sz="1200" b="0" kern="1200" dirty="0"/>
                        <a:t> </a:t>
                      </a:r>
                      <a:r>
                        <a:rPr lang="en-US" sz="1200" b="0" kern="1200" dirty="0" err="1"/>
                        <a:t>дете</a:t>
                      </a:r>
                      <a:r>
                        <a:rPr lang="en-US" sz="1200" b="0" kern="1200" dirty="0"/>
                        <a:t> </a:t>
                      </a:r>
                      <a:r>
                        <a:rPr lang="en-US" sz="1200" b="0" kern="1200" dirty="0" err="1"/>
                        <a:t>или</a:t>
                      </a:r>
                      <a:r>
                        <a:rPr lang="en-US" sz="1200" b="0" kern="1200" dirty="0"/>
                        <a:t> </a:t>
                      </a:r>
                      <a:r>
                        <a:rPr lang="en-US" sz="1200" b="0" kern="1200" dirty="0" err="1"/>
                        <a:t>се</a:t>
                      </a:r>
                      <a:r>
                        <a:rPr lang="en-US" sz="1200" b="0" kern="1200" dirty="0"/>
                        <a:t> </a:t>
                      </a:r>
                      <a:r>
                        <a:rPr lang="en-US" sz="1200" b="0" kern="1200" dirty="0" err="1"/>
                        <a:t>наоѓаат</a:t>
                      </a:r>
                      <a:r>
                        <a:rPr lang="en-US" sz="1200" b="0" kern="1200" dirty="0"/>
                        <a:t> </a:t>
                      </a:r>
                      <a:r>
                        <a:rPr lang="en-US" sz="1200" b="0" kern="1200" dirty="0" err="1"/>
                        <a:t>во</a:t>
                      </a:r>
                      <a:r>
                        <a:rPr lang="en-US" sz="1200" b="0" kern="1200" dirty="0"/>
                        <a:t> </a:t>
                      </a:r>
                      <a:r>
                        <a:rPr lang="en-US" sz="1200" b="0" kern="1200" dirty="0" err="1"/>
                        <a:t>блиски</a:t>
                      </a:r>
                      <a:r>
                        <a:rPr lang="en-US" sz="1200" b="0" kern="1200" dirty="0"/>
                        <a:t> </a:t>
                      </a:r>
                      <a:r>
                        <a:rPr lang="en-US" sz="1200" b="0" kern="1200" dirty="0" err="1"/>
                        <a:t>лични</a:t>
                      </a:r>
                      <a:r>
                        <a:rPr lang="en-US" sz="1200" b="0" kern="1200" dirty="0"/>
                        <a:t> </a:t>
                      </a:r>
                      <a:r>
                        <a:rPr lang="en-US" sz="1200" b="0" kern="1200" dirty="0" err="1"/>
                        <a:t>односи</a:t>
                      </a:r>
                      <a:r>
                        <a:rPr lang="en-US" sz="1200" b="0" kern="1200" dirty="0"/>
                        <a:t>, </a:t>
                      </a:r>
                      <a:r>
                        <a:rPr lang="en-US" sz="1200" b="0" kern="1200" dirty="0" err="1"/>
                        <a:t>без</a:t>
                      </a:r>
                      <a:r>
                        <a:rPr lang="en-US" sz="1200" b="0" kern="1200" dirty="0"/>
                        <a:t> </a:t>
                      </a:r>
                      <a:r>
                        <a:rPr lang="en-US" sz="1200" b="0" kern="1200" dirty="0" err="1"/>
                        <a:t>оглед</a:t>
                      </a:r>
                      <a:r>
                        <a:rPr lang="en-US" sz="1200" b="0" kern="1200" dirty="0"/>
                        <a:t> </a:t>
                      </a:r>
                      <a:r>
                        <a:rPr lang="en-US" sz="1200" b="0" kern="1200" dirty="0" err="1"/>
                        <a:t>дали</a:t>
                      </a:r>
                      <a:r>
                        <a:rPr lang="en-US" sz="1200" b="0" kern="1200" dirty="0"/>
                        <a:t> </a:t>
                      </a:r>
                      <a:r>
                        <a:rPr lang="en-US" sz="1200" b="0" kern="1200" dirty="0" err="1"/>
                        <a:t>сторителот</a:t>
                      </a:r>
                      <a:r>
                        <a:rPr lang="en-US" sz="1200" b="0" kern="1200" dirty="0"/>
                        <a:t> </a:t>
                      </a:r>
                      <a:r>
                        <a:rPr lang="en-US" sz="1200" b="0" kern="1200" dirty="0" err="1"/>
                        <a:t>го</a:t>
                      </a:r>
                      <a:r>
                        <a:rPr lang="en-US" sz="1200" b="0" kern="1200" dirty="0"/>
                        <a:t> </a:t>
                      </a:r>
                      <a:r>
                        <a:rPr lang="en-US" sz="1200" b="0" kern="1200" dirty="0" err="1"/>
                        <a:t>дели</a:t>
                      </a:r>
                      <a:r>
                        <a:rPr lang="en-US" sz="1200" b="0" kern="1200" dirty="0"/>
                        <a:t> </a:t>
                      </a:r>
                      <a:r>
                        <a:rPr lang="en-US" sz="1200" b="0" kern="1200" dirty="0" err="1"/>
                        <a:t>или</a:t>
                      </a:r>
                      <a:r>
                        <a:rPr lang="en-US" sz="1200" b="0" kern="1200" dirty="0"/>
                        <a:t> </a:t>
                      </a:r>
                      <a:r>
                        <a:rPr lang="en-US" sz="1200" b="0" kern="1200" dirty="0" err="1"/>
                        <a:t>го</a:t>
                      </a:r>
                      <a:r>
                        <a:rPr lang="en-US" sz="1200" b="0" kern="1200" dirty="0"/>
                        <a:t> </a:t>
                      </a:r>
                      <a:r>
                        <a:rPr lang="en-US" sz="1200" b="0" kern="1200" dirty="0" err="1"/>
                        <a:t>делел</a:t>
                      </a:r>
                      <a:r>
                        <a:rPr lang="en-US" sz="1200" b="0" kern="1200" dirty="0"/>
                        <a:t> </a:t>
                      </a:r>
                      <a:r>
                        <a:rPr lang="en-US" sz="1200" b="0" kern="1200" dirty="0" err="1"/>
                        <a:t>истото</a:t>
                      </a:r>
                      <a:r>
                        <a:rPr lang="en-US" sz="1200" b="0" kern="1200" dirty="0"/>
                        <a:t> </a:t>
                      </a:r>
                      <a:r>
                        <a:rPr lang="en-US" sz="1200" b="0" kern="1200" dirty="0" err="1"/>
                        <a:t>живеалиште</a:t>
                      </a:r>
                      <a:r>
                        <a:rPr lang="en-US" sz="1200" b="0" kern="1200" dirty="0"/>
                        <a:t> </a:t>
                      </a:r>
                      <a:r>
                        <a:rPr lang="en-US" sz="1200" b="0" kern="1200" dirty="0" err="1"/>
                        <a:t>со</a:t>
                      </a:r>
                      <a:r>
                        <a:rPr lang="en-US" sz="1200" b="0" kern="1200" dirty="0"/>
                        <a:t> </a:t>
                      </a:r>
                      <a:r>
                        <a:rPr lang="en-US" sz="1200" b="0" kern="1200" dirty="0" err="1"/>
                        <a:t>жртвата</a:t>
                      </a:r>
                      <a:r>
                        <a:rPr lang="en-US" sz="1200" b="0" kern="1200" dirty="0"/>
                        <a:t> </a:t>
                      </a:r>
                      <a:r>
                        <a:rPr lang="en-US" sz="1200" b="0" kern="1200" dirty="0" err="1"/>
                        <a:t>или</a:t>
                      </a:r>
                      <a:r>
                        <a:rPr lang="en-US" sz="1200" b="0" kern="1200" dirty="0"/>
                        <a:t> </a:t>
                      </a:r>
                      <a:r>
                        <a:rPr lang="en-US" sz="1200" b="0" kern="1200" dirty="0" err="1"/>
                        <a:t>не</a:t>
                      </a:r>
                      <a:r>
                        <a:rPr lang="en-US" sz="1200" b="0" kern="1200" dirty="0"/>
                        <a:t>.</a:t>
                      </a:r>
                      <a:endParaRPr lang="en-US" sz="1200" b="0" dirty="0">
                        <a:latin typeface="Verdana" pitchFamily="34" charset="0"/>
                        <a:ea typeface="Verdana" pitchFamily="34" charset="0"/>
                      </a:endParaRPr>
                    </a:p>
                  </a:txBody>
                  <a:tcPr marL="68580" marR="68580">
                    <a:solidFill>
                      <a:schemeClr val="bg1">
                        <a:lumMod val="95000"/>
                      </a:schemeClr>
                    </a:solidFill>
                  </a:tcPr>
                </a:tc>
                <a:extLst>
                  <a:ext uri="{0D108BD9-81ED-4DB2-BD59-A6C34878D82A}">
                    <a16:rowId xmlns:a16="http://schemas.microsoft.com/office/drawing/2014/main" val="10000"/>
                  </a:ext>
                </a:extLst>
              </a:tr>
            </a:tbl>
          </a:graphicData>
        </a:graphic>
      </p:graphicFrame>
      <p:pic>
        <p:nvPicPr>
          <p:cNvPr id="2" name="Picture 1" descr="Logo&#10;&#10;Description automatically generated with medium confidence">
            <a:extLst>
              <a:ext uri="{FF2B5EF4-FFF2-40B4-BE49-F238E27FC236}">
                <a16:creationId xmlns:a16="http://schemas.microsoft.com/office/drawing/2014/main" id="{1E63E633-F449-E7B2-CEF3-52FAA1A48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173C3F51-C44A-401A-3EA8-D38CACEBA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2807786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825625"/>
            <a:ext cx="11620500" cy="4092575"/>
          </a:xfrm>
        </p:spPr>
        <p:txBody>
          <a:bodyPr>
            <a:normAutofit/>
          </a:bodyPr>
          <a:lstStyle/>
          <a:p>
            <a:pPr>
              <a:buNone/>
            </a:pPr>
            <a:r>
              <a:rPr lang="mk-MK" sz="2400" b="1" dirty="0"/>
              <a:t>Основни начела</a:t>
            </a:r>
          </a:p>
          <a:p>
            <a:pPr marL="457200" indent="-457200">
              <a:buFont typeface="+mj-lt"/>
              <a:buAutoNum type="arabicPeriod"/>
            </a:pPr>
            <a:r>
              <a:rPr lang="mk-MK" sz="2000" b="1" dirty="0"/>
              <a:t>Недискриминација</a:t>
            </a:r>
          </a:p>
          <a:p>
            <a:pPr marL="457200" indent="-457200">
              <a:buFont typeface="+mj-lt"/>
              <a:buAutoNum type="arabicPeriod"/>
            </a:pPr>
            <a:r>
              <a:rPr lang="mk-MK" sz="2000" b="1" dirty="0"/>
              <a:t>Принцип на должно внимание</a:t>
            </a:r>
          </a:p>
          <a:p>
            <a:pPr marL="457200" indent="-457200">
              <a:buFont typeface="+mj-lt"/>
              <a:buAutoNum type="arabicPeriod"/>
            </a:pPr>
            <a:r>
              <a:rPr lang="mk-MK" sz="2000" b="1" dirty="0"/>
              <a:t>Забрана за виктимизација</a:t>
            </a:r>
          </a:p>
          <a:p>
            <a:pPr marL="457200" indent="-457200">
              <a:buFont typeface="+mj-lt"/>
              <a:buAutoNum type="arabicPeriod"/>
            </a:pPr>
            <a:r>
              <a:rPr lang="mk-MK" sz="2000" b="1" dirty="0"/>
              <a:t>Соодветен пристап кон ранливи категории на жени</a:t>
            </a:r>
          </a:p>
          <a:p>
            <a:pPr marL="457200" indent="-457200">
              <a:buFont typeface="+mj-lt"/>
              <a:buAutoNum type="arabicPeriod"/>
            </a:pPr>
            <a:r>
              <a:rPr lang="mk-MK" sz="2000" b="1" dirty="0"/>
              <a:t>Соодвето приспособување на мерките, активностите и услугите</a:t>
            </a:r>
          </a:p>
          <a:p>
            <a:pPr marL="457200" indent="-457200">
              <a:buFont typeface="+mj-lt"/>
              <a:buAutoNum type="arabicPeriod"/>
            </a:pPr>
            <a:r>
              <a:rPr lang="mk-MK" sz="2000" b="1" dirty="0"/>
              <a:t>Родово одговорни политики</a:t>
            </a:r>
          </a:p>
          <a:p>
            <a:pPr marL="457200" indent="-457200">
              <a:buFont typeface="+mj-lt"/>
              <a:buAutoNum type="arabicPeriod"/>
            </a:pPr>
            <a:r>
              <a:rPr lang="mk-MK" sz="2000" b="1" dirty="0"/>
              <a:t>Зајакнување на жените кои трпат насилство</a:t>
            </a:r>
          </a:p>
          <a:p>
            <a:pPr marL="457200" indent="-457200">
              <a:buFont typeface="+mj-lt"/>
              <a:buAutoNum type="arabicPeriod"/>
            </a:pPr>
            <a:r>
              <a:rPr lang="mk-MK" sz="2000" b="1" dirty="0"/>
              <a:t>Елиминирање на стереотипи за родови улоги</a:t>
            </a:r>
          </a:p>
          <a:p>
            <a:pPr marL="457200" indent="-457200">
              <a:buFont typeface="+mj-lt"/>
              <a:buAutoNum type="arabicPeriod"/>
            </a:pPr>
            <a:endParaRPr lang="mk-MK" sz="2000" b="1"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522CA134-5B6D-9539-BCD1-38FF40809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8A16A45A-EB18-B445-D8F8-720511063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2709387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pPr marL="457200" indent="-457200">
              <a:buNone/>
            </a:pPr>
            <a:r>
              <a:rPr lang="mk-MK" sz="2000" b="1" dirty="0"/>
              <a:t>Недискриминација</a:t>
            </a:r>
          </a:p>
          <a:p>
            <a:pPr algn="just"/>
            <a:r>
              <a:rPr lang="ru-RU" sz="2000" dirty="0"/>
              <a:t>Родово-базираното насилство врз жените е дискриминација врз жените што ги ограничува да ги уживаат правата и слободите на еднаква основа со мажите.</a:t>
            </a:r>
          </a:p>
          <a:p>
            <a:pPr algn="just"/>
            <a:r>
              <a:rPr lang="ru-RU" sz="2000" dirty="0"/>
              <a:t>Мерките, активностите и услугите од овој закон се преземаат со цел спроведување на принципот на еднаквост, елиминирање на стереотипите за родовите улоги, превенција и заштита од сите форми на дискриминација врз жените жртви на родово-базирано насилство и жртвите на семејно насилство.</a:t>
            </a:r>
          </a:p>
          <a:p>
            <a:pPr algn="just"/>
            <a:r>
              <a:rPr lang="ru-RU" sz="2000" dirty="0"/>
              <a:t>Мерките, активностите и услугите за превенција и заштита на жените  од родовобазирано насилство и жртвите на семејното насилство се спроведуваат без дискриминација врз основа на раса, боја на кожа, потекло национална или етничка припадност, пол, род, сексуална ориентација, родов идентитет, припадност на маргинализирана група, јазик, државјанство, социјално потекло, образование, религија или верско уверување, политичко уверување, друго уверување, попреченост, возраст, семејна или брачна состојба, имотен статус, здравствена состојба, лично својство и општествен статус или која било друга основа.</a:t>
            </a:r>
          </a:p>
          <a:p>
            <a:pPr algn="just"/>
            <a:r>
              <a:rPr lang="ru-RU" sz="2000" dirty="0"/>
              <a:t>Mерките, активности и услугите од овој закон, кои се преземаат за спречување и заштита на жените од родово-базирано насилство и семејно насилство не се сметаат за дискриминација.</a:t>
            </a:r>
            <a:br>
              <a:rPr lang="ru-RU" sz="2000" dirty="0"/>
            </a:br>
            <a:endParaRPr lang="mk-MK" sz="2000" b="1"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248ED39F-1B13-5717-C343-651F2CEBD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8C2F926B-97FE-A886-BDF8-42D05387C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1164080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4968" y="1825625"/>
            <a:ext cx="11058832" cy="4054065"/>
          </a:xfrm>
        </p:spPr>
        <p:txBody>
          <a:bodyPr>
            <a:normAutofit fontScale="92500" lnSpcReduction="10000"/>
          </a:bodyPr>
          <a:lstStyle/>
          <a:p>
            <a:pPr marL="457200" indent="-457200" algn="just">
              <a:buNone/>
            </a:pPr>
            <a:r>
              <a:rPr lang="mk-MK" sz="2000" b="1" dirty="0"/>
              <a:t>Принцип на должно внимание	</a:t>
            </a:r>
          </a:p>
          <a:p>
            <a:pPr algn="just"/>
            <a:r>
              <a:rPr lang="ru-RU" sz="2000" dirty="0"/>
              <a:t>Органите на државната власт, правните лица кои вршат јавни овластувања утврдени со закон, функционерите, службениците и другите овластени лица кои извршуваат работи во име на државата имаат обврска </a:t>
            </a:r>
            <a:r>
              <a:rPr lang="ru-RU" sz="2000" b="1" dirty="0"/>
              <a:t>да се воздржат од учество во дејствие на насилство </a:t>
            </a:r>
            <a:r>
              <a:rPr lang="ru-RU" sz="2000" dirty="0"/>
              <a:t>и да ги </a:t>
            </a:r>
            <a:r>
              <a:rPr lang="ru-RU" sz="2000" b="1" dirty="0"/>
              <a:t>преземат сите мерки и активности за да спречат </a:t>
            </a:r>
            <a:r>
              <a:rPr lang="ru-RU" sz="2000" dirty="0"/>
              <a:t>какво било дејствие на родовобазирано насилство врз жените и семејното насилство.</a:t>
            </a:r>
          </a:p>
          <a:p>
            <a:pPr algn="just"/>
            <a:r>
              <a:rPr lang="ru-RU" sz="2000" dirty="0"/>
              <a:t>Обврска да ги преземат сите соодветни законодавни, управни, судски и други мерки за да превенираат, </a:t>
            </a:r>
            <a:r>
              <a:rPr lang="ru-RU" sz="2000" b="1" dirty="0"/>
              <a:t>да заштитат, да истражат, казнат и да обезбедат правичен надоместок на жртвите </a:t>
            </a:r>
            <a:r>
              <a:rPr lang="ru-RU" sz="2000" dirty="0"/>
              <a:t>или враќање во првобитна положба за дејствијата на насилство што се извршени од физички или правни лица.</a:t>
            </a:r>
          </a:p>
          <a:p>
            <a:pPr algn="just"/>
            <a:r>
              <a:rPr lang="ru-RU" sz="2000" dirty="0"/>
              <a:t>Службените лица во институциите кои вршат дејност од областа на социјалната заштита, внатрешните работи, здравството, детската заштита и образованието, како и надлежните судови и обвинителства во постапките за родово- базирано насилство врз жените и семејното насилство се должни да </a:t>
            </a:r>
            <a:r>
              <a:rPr lang="ru-RU" sz="2000" b="1" dirty="0"/>
              <a:t>постапуваат итно</a:t>
            </a:r>
            <a:r>
              <a:rPr lang="ru-RU" sz="2000" dirty="0"/>
              <a:t>, со должно внимание на интересите и потребите на жртвата.</a:t>
            </a:r>
          </a:p>
          <a:p>
            <a:pPr marL="457200" indent="-457200">
              <a:buNone/>
            </a:pPr>
            <a:endParaRPr lang="mk-MK" sz="2000" b="1"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8B6E9CBF-4EB6-92E6-B6D6-09158D475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18CB0590-F0EB-0BBA-A9ED-DAF4F83B8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1476283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838632"/>
            <a:ext cx="10134600" cy="2915932"/>
          </a:xfrm>
        </p:spPr>
        <p:txBody>
          <a:bodyPr>
            <a:normAutofit/>
          </a:bodyPr>
          <a:lstStyle/>
          <a:p>
            <a:pPr>
              <a:buNone/>
            </a:pPr>
            <a:endParaRPr lang="mk-MK" dirty="0"/>
          </a:p>
          <a:p>
            <a:pPr>
              <a:buNone/>
            </a:pPr>
            <a:r>
              <a:rPr lang="mk-MK" dirty="0"/>
              <a:t>Принцип на должно внимание</a:t>
            </a:r>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768645" y="1848958"/>
            <a:ext cx="6017341" cy="3911511"/>
          </a:xfrm>
          <a:prstGeom prst="rect">
            <a:avLst/>
          </a:prstGeom>
          <a:noFill/>
          <a:ln w="9525">
            <a:noFill/>
            <a:miter lim="800000"/>
            <a:headEnd/>
            <a:tailEnd/>
          </a:ln>
          <a:effectLst/>
        </p:spPr>
      </p:pic>
      <p:pic>
        <p:nvPicPr>
          <p:cNvPr id="2" name="Picture 1" descr="Logo&#10;&#10;Description automatically generated with medium confidence">
            <a:extLst>
              <a:ext uri="{FF2B5EF4-FFF2-40B4-BE49-F238E27FC236}">
                <a16:creationId xmlns:a16="http://schemas.microsoft.com/office/drawing/2014/main" id="{1B98F0C0-3F52-1B89-0607-ECFE176F8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44F809EC-CF95-B509-7ED7-419105026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4119562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None/>
            </a:pPr>
            <a:r>
              <a:rPr lang="mk-MK" sz="2400" b="1" dirty="0"/>
              <a:t>Забрана за виктимизација</a:t>
            </a:r>
          </a:p>
          <a:p>
            <a:pPr>
              <a:buNone/>
            </a:pPr>
            <a:endParaRPr lang="mk-MK" sz="2400" b="1" dirty="0"/>
          </a:p>
          <a:p>
            <a:pPr algn="just"/>
            <a:r>
              <a:rPr lang="ru-RU" sz="2000" dirty="0"/>
              <a:t>Се забранува секое дејствие кое се презема со цел намерно или ненамерно да се казни или стави во понеповолна положба лице кое преземало дејствија за заштита од родовобазирано насилство и семејно насилство, односно доколку лицето пријавило насилство, почнало постапка за заштита од родово-базирано насилство и семејно насилство, сведочело во текот на постапката или на друг начин учествувало во постапка за заштита од родово-базирано насилство и семејно насилство.</a:t>
            </a:r>
          </a:p>
          <a:p>
            <a:pPr>
              <a:buNone/>
            </a:pPr>
            <a:br>
              <a:rPr lang="ru-RU" sz="2000" dirty="0"/>
            </a:br>
            <a:endParaRPr lang="mk-MK" sz="2000" b="1" dirty="0"/>
          </a:p>
          <a:p>
            <a:pPr marL="457200" indent="-457200">
              <a:buFont typeface="+mj-lt"/>
              <a:buAutoNum type="arabicPeriod"/>
            </a:pPr>
            <a:endParaRPr lang="mk-MK" sz="2000" b="1"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B331E2F8-BFF8-16D8-0FD2-0B50DD61C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9B72068C-1782-15FC-EB4E-C7D2A88FE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2542136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7316" y="1848958"/>
            <a:ext cx="11720052" cy="4306036"/>
          </a:xfrm>
        </p:spPr>
        <p:txBody>
          <a:bodyPr>
            <a:normAutofit fontScale="25000" lnSpcReduction="20000"/>
          </a:bodyPr>
          <a:lstStyle/>
          <a:p>
            <a:pPr>
              <a:buNone/>
            </a:pPr>
            <a:endParaRPr lang="mk-MK" sz="2400" b="1" dirty="0"/>
          </a:p>
          <a:p>
            <a:pPr>
              <a:buNone/>
            </a:pPr>
            <a:r>
              <a:rPr lang="mk-MK" sz="7200" b="1" dirty="0"/>
              <a:t>Забрана за виктимизација</a:t>
            </a:r>
          </a:p>
          <a:p>
            <a:pPr>
              <a:buNone/>
            </a:pPr>
            <a:r>
              <a:rPr lang="ru-RU" sz="7200" dirty="0"/>
              <a:t>Обврска на надлежните органи и институции да постапуваат со жртвите на начин на кој ќе ги заштитат дополнително од виктимизација или ревиктимизација, преку преземање на следниве мерки, согласно со своите надлежности:</a:t>
            </a:r>
          </a:p>
          <a:p>
            <a:pPr>
              <a:buNone/>
            </a:pPr>
            <a:endParaRPr lang="ru-RU" sz="7200" dirty="0"/>
          </a:p>
          <a:p>
            <a:pPr>
              <a:buNone/>
            </a:pPr>
            <a:r>
              <a:rPr lang="ru-RU" sz="7200" dirty="0"/>
              <a:t>1)         заштита на идентитетот и личните податоци на жртвата;</a:t>
            </a:r>
          </a:p>
          <a:p>
            <a:pPr>
              <a:buNone/>
            </a:pPr>
            <a:r>
              <a:rPr lang="ru-RU" sz="7200" dirty="0"/>
              <a:t>2)         земање на исказ на местото на пријавување;</a:t>
            </a:r>
          </a:p>
          <a:p>
            <a:pPr>
              <a:buNone/>
            </a:pPr>
            <a:r>
              <a:rPr lang="ru-RU" sz="7200" dirty="0"/>
              <a:t>3)         земање на исказот на жртвата во полициска станица или јавно обвинителство со користење на видео и тонски запис кој се користи како доказ во постапката по претходно дадена согласност на жртвата;</a:t>
            </a:r>
          </a:p>
          <a:p>
            <a:pPr>
              <a:buNone/>
            </a:pPr>
            <a:r>
              <a:rPr lang="ru-RU" sz="7200" dirty="0"/>
              <a:t>4)         разговор во посебни простории прилагодени за разговор со жртви;</a:t>
            </a:r>
          </a:p>
          <a:p>
            <a:pPr>
              <a:buNone/>
            </a:pPr>
            <a:r>
              <a:rPr lang="ru-RU" sz="7200" dirty="0"/>
              <a:t>5)         ограничување на соочување со пријавениот;</a:t>
            </a:r>
          </a:p>
          <a:p>
            <a:pPr>
              <a:buNone/>
            </a:pPr>
            <a:r>
              <a:rPr lang="ru-RU" sz="7200" dirty="0"/>
              <a:t>6)         ограничување на давање на исказ на најмногу два пати во текот на постапката за заштита од насилство и</a:t>
            </a:r>
          </a:p>
          <a:p>
            <a:pPr>
              <a:buNone/>
            </a:pPr>
            <a:r>
              <a:rPr lang="ru-RU" sz="7200" dirty="0"/>
              <a:t>7)         други мерки со кои ќе се заштити интегритетот на жртвата.</a:t>
            </a:r>
          </a:p>
          <a:p>
            <a:pPr>
              <a:buNone/>
            </a:pPr>
            <a:r>
              <a:rPr lang="ru-RU" sz="7200" dirty="0"/>
              <a:t> </a:t>
            </a:r>
          </a:p>
          <a:p>
            <a:pPr>
              <a:buNone/>
            </a:pPr>
            <a:br>
              <a:rPr lang="ru-RU" sz="2000" dirty="0"/>
            </a:br>
            <a:endParaRPr lang="mk-MK" sz="2000" b="1" dirty="0"/>
          </a:p>
          <a:p>
            <a:pPr marL="457200" indent="-457200">
              <a:buFont typeface="+mj-lt"/>
              <a:buAutoNum type="arabicPeriod"/>
            </a:pPr>
            <a:endParaRPr lang="mk-MK" sz="2000" b="1"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AFAE18A4-D124-867F-D146-36ABBF8D4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BF555680-791B-A702-35B9-13A260964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176868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2542037" y="565150"/>
            <a:ext cx="6230857" cy="1230570"/>
          </a:xfrm>
        </p:spPr>
        <p:txBody>
          <a:bodyPr anchor="t">
            <a:normAutofit/>
          </a:bodyPr>
          <a:lstStyle/>
          <a:p>
            <a:pPr algn="l"/>
            <a:r>
              <a:rPr lang="mk-MK" sz="3600" dirty="0">
                <a:solidFill>
                  <a:schemeClr val="accent1"/>
                </a:solidFill>
              </a:rPr>
              <a:t>Форми на насилство врз жени</a:t>
            </a:r>
            <a:endParaRPr lang="en-US" sz="3600" dirty="0">
              <a:solidFill>
                <a:schemeClr val="accent1"/>
              </a:solidFill>
            </a:endParaRPr>
          </a:p>
        </p:txBody>
      </p:sp>
      <p:sp>
        <p:nvSpPr>
          <p:cNvPr id="3" name="Content Placeholder 2">
            <a:extLst>
              <a:ext uri="{FF2B5EF4-FFF2-40B4-BE49-F238E27FC236}">
                <a16:creationId xmlns:a16="http://schemas.microsoft.com/office/drawing/2014/main" id="{DDBE0D53-A7FB-407E-A636-4E732CDD56AE}"/>
              </a:ext>
            </a:extLst>
          </p:cNvPr>
          <p:cNvSpPr>
            <a:spLocks noGrp="1"/>
          </p:cNvSpPr>
          <p:nvPr>
            <p:ph idx="1"/>
          </p:nvPr>
        </p:nvSpPr>
        <p:spPr>
          <a:xfrm>
            <a:off x="235671" y="1989056"/>
            <a:ext cx="10951470" cy="3365369"/>
          </a:xfrm>
        </p:spPr>
        <p:txBody>
          <a:bodyPr anchor="t">
            <a:noAutofit/>
          </a:bodyPr>
          <a:lstStyle/>
          <a:p>
            <a:pPr algn="just"/>
            <a:r>
              <a:rPr lang="mk-MK" sz="2000" b="1" dirty="0">
                <a:solidFill>
                  <a:schemeClr val="accent1"/>
                </a:solidFill>
                <a:effectLst/>
                <a:ea typeface="Calibri" panose="020F0502020204030204" pitchFamily="34" charset="0"/>
                <a:cs typeface="Myanmar Text" panose="020B0502040204020203" pitchFamily="34" charset="0"/>
              </a:rPr>
              <a:t>Присилен абортус и присилна стерилизација</a:t>
            </a:r>
            <a:r>
              <a:rPr lang="mk-MK" sz="2000" dirty="0">
                <a:solidFill>
                  <a:schemeClr val="accent1"/>
                </a:solidFill>
                <a:effectLst/>
                <a:ea typeface="Calibri" panose="020F0502020204030204" pitchFamily="34" charset="0"/>
                <a:cs typeface="Myanmar Text" panose="020B0502040204020203" pitchFamily="34" charset="0"/>
              </a:rPr>
              <a:t> </a:t>
            </a:r>
            <a:r>
              <a:rPr lang="mk-MK" sz="2000" dirty="0">
                <a:effectLst/>
                <a:ea typeface="Calibri" panose="020F0502020204030204" pitchFamily="34" charset="0"/>
                <a:cs typeface="Myanmar Text" panose="020B0502040204020203" pitchFamily="34" charset="0"/>
              </a:rPr>
              <a:t>е прекинување на бременост на жена без претходно да биде информирана и да даде писмена согласност, како и вршење операција врз жена без претходно да биде информирана и даде писмена согласност, односно дека ја разбира постапката чија цел или последица е да се прекине нејзината способност за природна репродукција. Принудното одземање на женскиот репродуктивен потенцијал може да доведе до екстремна социјална изолација, напуштање од страна на семејството, страв од медицински персонал и третмани, како и до долготрајна агонија. Жените кои се најпогодени од овој тип на насилство се припаднички на маргинализираните групи на општеството во кое живеат, како, на пример, жените Ромки, жените со ментална или физичка попреченост и жените инфицирани со ХИВ-вирусот</a:t>
            </a:r>
            <a:r>
              <a:rPr lang="ru-RU" sz="2000" dirty="0"/>
              <a:t> </a:t>
            </a:r>
            <a:endParaRPr lang="en-US" sz="2000" dirty="0">
              <a:solidFill>
                <a:srgbClr val="FF0000"/>
              </a:solidFill>
            </a:endParaRPr>
          </a:p>
        </p:txBody>
      </p:sp>
      <p:pic>
        <p:nvPicPr>
          <p:cNvPr id="4" name="Picture 3" descr="A picture containing text">
            <a:extLst>
              <a:ext uri="{FF2B5EF4-FFF2-40B4-BE49-F238E27FC236}">
                <a16:creationId xmlns:a16="http://schemas.microsoft.com/office/drawing/2014/main" id="{8588AFFD-E18E-73F5-FA18-F729D095A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B7CA4901-F0A6-6AD4-31DA-FC0637522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extLst>
      <p:ext uri="{BB962C8B-B14F-4D97-AF65-F5344CB8AC3E}">
        <p14:creationId xmlns:p14="http://schemas.microsoft.com/office/powerpoint/2010/main" val="917423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005780"/>
            <a:ext cx="11897032" cy="3462331"/>
          </a:xfrm>
        </p:spPr>
        <p:txBody>
          <a:bodyPr>
            <a:normAutofit/>
          </a:bodyPr>
          <a:lstStyle/>
          <a:p>
            <a:pPr>
              <a:buNone/>
            </a:pPr>
            <a:r>
              <a:rPr lang="mk-MK" sz="2400" b="1" dirty="0"/>
              <a:t>Соодветен пристап кон ранливи категории на жени</a:t>
            </a:r>
          </a:p>
          <a:p>
            <a:pPr>
              <a:buNone/>
            </a:pPr>
            <a:endParaRPr lang="mk-MK" sz="2400" b="1" dirty="0"/>
          </a:p>
          <a:p>
            <a:pPr algn="just">
              <a:buNone/>
            </a:pPr>
            <a:r>
              <a:rPr lang="ru-RU" sz="2000" dirty="0"/>
              <a:t>    При преземањето на мерки и активности мора да се води сметка за последиците што родово- базираното насилство ги има врз ранливите категории жени, посебно врз бремените жени, жени со деца и деца со попреченост, самохрани мајки, жени со попреченост, жени од рурални средини, жени кои употребуваат дроги, сексуални работнички, мигрантки, бегалки, барателки на азил, жени без државјанство, лезбијки, бисексуалки и трансродови луѓе, жени кои живеат со ХИВ, бездомнички, жени жртви на трговија со луѓе, повозрасни жени, материјално необезбедени жени и други.</a:t>
            </a:r>
            <a:endParaRPr lang="mk-MK" sz="2000" b="1" dirty="0"/>
          </a:p>
          <a:p>
            <a:pPr marL="457200" indent="-457200">
              <a:buFont typeface="+mj-lt"/>
              <a:buAutoNum type="arabicPeriod"/>
            </a:pPr>
            <a:endParaRPr lang="mk-MK" sz="2000" b="1"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3AE7E3AD-0ED6-4584-325B-5D97D18DE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7AD4B3CF-BFB0-3F2B-7EDC-F7FBDA6D6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29999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68593" y="2064774"/>
            <a:ext cx="11198941" cy="4509762"/>
          </a:xfrm>
        </p:spPr>
        <p:txBody>
          <a:bodyPr>
            <a:normAutofit/>
          </a:bodyPr>
          <a:lstStyle/>
          <a:p>
            <a:pPr marL="457200" indent="-457200">
              <a:buNone/>
            </a:pPr>
            <a:r>
              <a:rPr lang="mk-MK" sz="2000" b="1" dirty="0"/>
              <a:t>Соодветно приспособување на мерките, активностите и услугите </a:t>
            </a:r>
          </a:p>
          <a:p>
            <a:pPr>
              <a:buNone/>
            </a:pPr>
            <a:endParaRPr lang="mk-MK" dirty="0"/>
          </a:p>
          <a:p>
            <a:pPr algn="just"/>
            <a:r>
              <a:rPr lang="ru-RU" sz="2400" dirty="0"/>
              <a:t>Мерките, активностите и услугите за жртвите на родово-базираното насилство врз жените и семејното насилство, треба да се соодветно приспособени на специфичните потреби на жените со попреченост.</a:t>
            </a:r>
          </a:p>
          <a:p>
            <a:pPr>
              <a:buNone/>
            </a:pPr>
            <a:br>
              <a:rPr lang="ru-RU" dirty="0"/>
            </a:b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9F9D233A-F1E9-682F-681C-CBD86017A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BC87BC74-848B-95FF-6B19-7B6B2705E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1559456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8323" y="1848958"/>
            <a:ext cx="11788877" cy="3911511"/>
          </a:xfrm>
        </p:spPr>
        <p:txBody>
          <a:bodyPr>
            <a:normAutofit/>
          </a:bodyPr>
          <a:lstStyle/>
          <a:p>
            <a:pPr>
              <a:buNone/>
            </a:pPr>
            <a:r>
              <a:rPr lang="mk-MK" sz="2400" b="1" dirty="0"/>
              <a:t>Родово одговорни политики</a:t>
            </a:r>
          </a:p>
          <a:p>
            <a:pPr>
              <a:buNone/>
            </a:pPr>
            <a:endParaRPr lang="mk-MK" sz="2400" b="1" dirty="0"/>
          </a:p>
          <a:p>
            <a:r>
              <a:rPr lang="ru-RU" sz="2000" dirty="0"/>
              <a:t>Мерките, активностите и услугите за превенција и заштита на жените од родовобазирано насилство и семејното насилство, треба да бидат родово одговорни и да ги препознаваат карактеристиките и разликите кои произлегуваат од родовите улоги на жените и мажите, за да може резултатите на мерките, активностите и услугите да придонесат за родова еднаквост.</a:t>
            </a:r>
          </a:p>
          <a:p>
            <a:r>
              <a:rPr lang="ru-RU" sz="2000" dirty="0"/>
              <a:t>Родово одговорните политики ја вклучуваат родовата перспектива како критериум кој е интегриран во сите фази од процесот на креирање на политиките, оценката на состојбите, имплементацијата и евалуацијата на политиките кои произлегуваат од овој закон.</a:t>
            </a:r>
          </a:p>
          <a:p>
            <a:pPr>
              <a:buNone/>
            </a:pPr>
            <a:endParaRPr lang="mk-MK" sz="2000" b="1" dirty="0"/>
          </a:p>
          <a:p>
            <a:pPr marL="457200" indent="-457200">
              <a:buFont typeface="+mj-lt"/>
              <a:buAutoNum type="arabicPeriod"/>
            </a:pPr>
            <a:endParaRPr lang="mk-MK" sz="2000" b="1"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6E27533A-3E9D-095F-84EC-872B56768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22E69521-445E-94CF-A0BC-53EC6BA33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766708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5807" y="1848958"/>
            <a:ext cx="11828206" cy="3834087"/>
          </a:xfrm>
        </p:spPr>
        <p:txBody>
          <a:bodyPr>
            <a:normAutofit/>
          </a:bodyPr>
          <a:lstStyle/>
          <a:p>
            <a:pPr>
              <a:buNone/>
            </a:pPr>
            <a:r>
              <a:rPr lang="mk-MK" sz="2400" b="1" dirty="0"/>
              <a:t>Зајакнување на жените кои трпат насилство</a:t>
            </a:r>
          </a:p>
          <a:p>
            <a:pPr>
              <a:buNone/>
            </a:pPr>
            <a:endParaRPr lang="mk-MK" sz="2400" b="1" dirty="0"/>
          </a:p>
          <a:p>
            <a:r>
              <a:rPr lang="ru-RU" sz="2000" dirty="0"/>
              <a:t>Мерките, активностите и услугите за превенција и заштита на жените од родовобазирано насилство и од семејно насилство, се обезбедуваат на начин кој овозможува зајакнување на потенцијалот и капацитетите на жртвата за независно организирање на живот и само-помош во иднина.</a:t>
            </a:r>
          </a:p>
          <a:p>
            <a:r>
              <a:rPr lang="ru-RU" sz="2000" dirty="0"/>
              <a:t>Жртвата има право да учествува во проценката на нејзината состојба и потреби, да биде информирана за мерките, активностите и услугите за заштита и да учествува во изборот на услугите и мерките за нејзина помош, поддршка и заштита.</a:t>
            </a:r>
          </a:p>
          <a:p>
            <a:r>
              <a:rPr lang="ru-RU" sz="2000" dirty="0"/>
              <a:t>Без согласност на жртвата, односно нејзиниот законски застапник не може да се преземат мерки, активности и услуги за заштита, </a:t>
            </a:r>
            <a:r>
              <a:rPr lang="ru-RU" sz="2000" b="1" dirty="0"/>
              <a:t>освен кога постои непосредна опасност по нејзиниот живот и тело.</a:t>
            </a:r>
          </a:p>
          <a:p>
            <a:pPr>
              <a:buNone/>
            </a:pPr>
            <a:endParaRPr lang="mk-MK" sz="2000" b="1" dirty="0"/>
          </a:p>
          <a:p>
            <a:pPr marL="457200" indent="-457200">
              <a:buFont typeface="+mj-lt"/>
              <a:buAutoNum type="arabicPeriod"/>
            </a:pPr>
            <a:endParaRPr lang="mk-MK" sz="2000" b="1"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051A11C3-6138-AC36-2DB1-AE8F82624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E98443AF-8224-FA88-3278-DDAD75AA4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4001552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7317" y="1848958"/>
            <a:ext cx="11769212" cy="4725578"/>
          </a:xfrm>
        </p:spPr>
        <p:txBody>
          <a:bodyPr>
            <a:normAutofit/>
          </a:bodyPr>
          <a:lstStyle/>
          <a:p>
            <a:pPr>
              <a:buNone/>
            </a:pPr>
            <a:r>
              <a:rPr lang="mk-MK" sz="2400" b="1" dirty="0"/>
              <a:t>Надлежност за спроведување на законот</a:t>
            </a:r>
          </a:p>
          <a:p>
            <a:pPr>
              <a:buNone/>
            </a:pPr>
            <a:endParaRPr lang="mk-MK" sz="2400" b="1" dirty="0"/>
          </a:p>
          <a:p>
            <a:pPr>
              <a:buNone/>
            </a:pPr>
            <a:endParaRPr lang="mk-MK" sz="2400" b="1" dirty="0"/>
          </a:p>
          <a:p>
            <a:pPr algn="just"/>
            <a:r>
              <a:rPr lang="ru-RU" sz="2000" dirty="0"/>
              <a:t>сите органи на државната управа, судовите, јавното обвинителство, единиците на локална самоуправа и правните лица кои вршат јавни овластувања утврдени со закон.</a:t>
            </a:r>
          </a:p>
          <a:p>
            <a:pPr algn="just"/>
            <a:r>
              <a:rPr lang="ru-RU" sz="2000" dirty="0"/>
              <a:t>Овие тела се должни да соработуваат меѓусебно и да изготват протоколи за меѓусебна соработка.</a:t>
            </a:r>
          </a:p>
          <a:p>
            <a:pPr algn="just"/>
            <a:r>
              <a:rPr lang="ru-RU" sz="2000" dirty="0"/>
              <a:t>Единиците на локалната самоуправа со институциите и здруженијата, изготвуваат протокол за меѓусебна соработка за преземање на мерки за превенција, спречување и заштита од родово-базирано насилство врз жени и семејно насилство во локалната заедница.</a:t>
            </a:r>
            <a:endParaRPr lang="mk-MK" sz="2000" dirty="0"/>
          </a:p>
          <a:p>
            <a:pPr marL="457200" indent="-457200">
              <a:buFont typeface="+mj-lt"/>
              <a:buAutoNum type="arabicPeriod"/>
            </a:pPr>
            <a:endParaRPr lang="mk-MK" sz="2000" b="1"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46FF9BB0-09A4-8C42-8D9A-FD1BB5957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F4BF84EA-4031-3F65-286A-350123ECE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546376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6813" y="1825625"/>
            <a:ext cx="12005187" cy="4351338"/>
          </a:xfrm>
        </p:spPr>
        <p:txBody>
          <a:bodyPr>
            <a:normAutofit/>
          </a:bodyPr>
          <a:lstStyle/>
          <a:p>
            <a:pPr>
              <a:buNone/>
            </a:pPr>
            <a:r>
              <a:rPr lang="mk-MK" sz="2400" b="1" dirty="0"/>
              <a:t>Превентивни мерки против родово-базирано и семејно насилство</a:t>
            </a:r>
          </a:p>
          <a:p>
            <a:pPr>
              <a:buNone/>
            </a:pPr>
            <a:endParaRPr lang="mk-MK" sz="2400" b="1" dirty="0"/>
          </a:p>
          <a:p>
            <a:pPr algn="just"/>
            <a:r>
              <a:rPr lang="ru-RU" sz="2000" dirty="0"/>
              <a:t>Oрганите на државната управа, единиците на локалната самоуправа, јавниот и приватниот сектор, политички партии, медиумите, здруженијата и фондациите, неформални групи, социјални партнери, синдикати, верски организации и други организации се должни да преземаат превентивни мерки за подигање на свеста за сите форми на родово-базирано насилство, промовирање на родовата еднаквост и елиминирање на стереотипите за родовите улоги базирани на културата, обичаите, верата, традициите и другите практики кои се засноваат на идејата за  подреденост на жените и мажите.  </a:t>
            </a:r>
          </a:p>
          <a:p>
            <a:endParaRPr lang="mk-MK" sz="2000" b="1"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482FCBEB-D2B2-640C-AC12-7B331F9CA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F30905C2-6F41-F795-BE30-E6ABA1BBA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1740566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None/>
            </a:pPr>
            <a:r>
              <a:rPr lang="mk-MK" sz="2400" b="1" dirty="0"/>
              <a:t>Превентивни мерки против родово-базирано и семејно насилство</a:t>
            </a:r>
          </a:p>
          <a:p>
            <a:pPr>
              <a:buNone/>
            </a:pPr>
            <a:endParaRPr lang="mk-MK" sz="2400" b="1" dirty="0"/>
          </a:p>
          <a:p>
            <a:r>
              <a:rPr lang="mk-MK" sz="2000" b="1" dirty="0"/>
              <a:t>Општи превентивни мерки за сите чинители:</a:t>
            </a:r>
          </a:p>
          <a:p>
            <a:pPr>
              <a:buNone/>
            </a:pPr>
            <a:r>
              <a:rPr lang="ru-RU" sz="2000" dirty="0"/>
              <a:t> Програма за планирање и имплементирање на превентивни мерки и активности согласно со овој закон;</a:t>
            </a:r>
          </a:p>
          <a:p>
            <a:pPr>
              <a:buNone/>
            </a:pPr>
            <a:r>
              <a:rPr lang="ru-RU" sz="2000" dirty="0"/>
              <a:t>Кампањи за препознавање на последиците од родово-базирано насилство врз жените и семејното насилство;</a:t>
            </a:r>
          </a:p>
          <a:p>
            <a:pPr>
              <a:buNone/>
            </a:pPr>
            <a:r>
              <a:rPr lang="ru-RU" sz="2000" dirty="0"/>
              <a:t>Систем за редовно објавување на информации за мерки за безбедност, совети и други корисни информации за превенција од насилство и</a:t>
            </a:r>
          </a:p>
          <a:p>
            <a:pPr>
              <a:buNone/>
            </a:pPr>
            <a:r>
              <a:rPr lang="ru-RU" sz="2000" dirty="0"/>
              <a:t>Меѓусебна соработка во промоција и превенција од родово-базирано насилство врз жените и семејното насилство.</a:t>
            </a:r>
          </a:p>
          <a:p>
            <a:pPr>
              <a:buNone/>
            </a:pPr>
            <a:endParaRPr lang="ru-RU" sz="2000" dirty="0"/>
          </a:p>
          <a:p>
            <a:endParaRPr lang="mk-MK" sz="2000" b="1"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A picture containing text">
            <a:extLst>
              <a:ext uri="{FF2B5EF4-FFF2-40B4-BE49-F238E27FC236}">
                <a16:creationId xmlns:a16="http://schemas.microsoft.com/office/drawing/2014/main" id="{49675F9D-E16A-5D27-79DB-1874EB75A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2131792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5639" y="1848958"/>
            <a:ext cx="11710219" cy="3923954"/>
          </a:xfrm>
        </p:spPr>
        <p:txBody>
          <a:bodyPr>
            <a:normAutofit lnSpcReduction="10000"/>
          </a:bodyPr>
          <a:lstStyle/>
          <a:p>
            <a:pPr>
              <a:buNone/>
            </a:pPr>
            <a:r>
              <a:rPr lang="mk-MK" sz="2400" b="1" dirty="0"/>
              <a:t>Превентивни мерки против родово-базирано и семејно насилство</a:t>
            </a:r>
          </a:p>
          <a:p>
            <a:pPr>
              <a:buNone/>
            </a:pPr>
            <a:endParaRPr lang="mk-MK" sz="2400" b="1" dirty="0"/>
          </a:p>
          <a:p>
            <a:r>
              <a:rPr lang="mk-MK" sz="2000" b="1" dirty="0"/>
              <a:t>Посебни превентивни мерки:</a:t>
            </a:r>
          </a:p>
          <a:p>
            <a:pPr>
              <a:buNone/>
            </a:pPr>
            <a:r>
              <a:rPr lang="ru-RU" sz="2000" dirty="0"/>
              <a:t>Министерство за образование – воведува програми за ненасилно разрешување конфликти, почитување на различности, промовирање на родова еднаквост... во основно, средно и образование за возрасни, како и програми за воспитно-образовни кадри;</a:t>
            </a:r>
          </a:p>
          <a:p>
            <a:pPr>
              <a:buNone/>
            </a:pPr>
            <a:r>
              <a:rPr lang="ru-RU" sz="2000" dirty="0"/>
              <a:t>МТСП – програми за установи од предучилишна возраст; мерки за вклучување на жртви во активните мерки за вработување и нивно вработување;</a:t>
            </a:r>
          </a:p>
          <a:p>
            <a:pPr>
              <a:buNone/>
            </a:pPr>
            <a:r>
              <a:rPr lang="ru-RU" sz="2000" dirty="0"/>
              <a:t>Медиуми – да водат сметка за подигање на јавна свест и да преземаат мерки за лично јакнење капацитети;</a:t>
            </a:r>
          </a:p>
          <a:p>
            <a:pPr>
              <a:buNone/>
            </a:pPr>
            <a:r>
              <a:rPr lang="ru-RU" sz="2000" dirty="0"/>
              <a:t>Верски заедници – да се воздржат од дејствија с кои се оправдува родово-базираното насилство врз жените и семејното насилство како резултат на религија, култура, традиција или обичај.</a:t>
            </a:r>
          </a:p>
          <a:p>
            <a:pPr>
              <a:buNone/>
            </a:pPr>
            <a:endParaRPr lang="ru-RU" sz="2000" dirty="0"/>
          </a:p>
          <a:p>
            <a:endParaRPr lang="mk-MK" sz="2000" b="1"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97810D0D-2948-38B5-69CF-FC846F842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A9DD4EF9-EB73-B053-5690-EB73E2C96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2959650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60091-0EBE-4B39-ADC6-B66FF2C9C2DF}"/>
              </a:ext>
            </a:extLst>
          </p:cNvPr>
          <p:cNvSpPr>
            <a:spLocks noGrp="1"/>
          </p:cNvSpPr>
          <p:nvPr>
            <p:ph idx="1"/>
          </p:nvPr>
        </p:nvSpPr>
        <p:spPr>
          <a:xfrm>
            <a:off x="2152650" y="1846929"/>
            <a:ext cx="7886700" cy="3891142"/>
          </a:xfrm>
        </p:spPr>
        <p:txBody>
          <a:bodyPr>
            <a:normAutofit/>
          </a:bodyPr>
          <a:lstStyle/>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r>
              <a:rPr lang="mk-MK" b="1" dirty="0">
                <a:solidFill>
                  <a:schemeClr val="accent5">
                    <a:lumMod val="50000"/>
                  </a:schemeClr>
                </a:solidFill>
              </a:rPr>
              <a:t>Постапување по пријава/сознание</a:t>
            </a:r>
          </a:p>
          <a:p>
            <a:pPr marL="0" indent="0">
              <a:buNone/>
            </a:pPr>
            <a:endParaRPr lang="ru-RU" dirty="0">
              <a:solidFill>
                <a:schemeClr val="dk1"/>
              </a:solidFill>
            </a:endParaRPr>
          </a:p>
        </p:txBody>
      </p:sp>
      <p:pic>
        <p:nvPicPr>
          <p:cNvPr id="2" name="Picture 1" descr="Logo&#10;&#10;Description automatically generated with medium confidence">
            <a:extLst>
              <a:ext uri="{FF2B5EF4-FFF2-40B4-BE49-F238E27FC236}">
                <a16:creationId xmlns:a16="http://schemas.microsoft.com/office/drawing/2014/main" id="{5EDFB164-3CC3-2467-F659-31182C91C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4" name="Picture 3" descr="A picture containing text">
            <a:extLst>
              <a:ext uri="{FF2B5EF4-FFF2-40B4-BE49-F238E27FC236}">
                <a16:creationId xmlns:a16="http://schemas.microsoft.com/office/drawing/2014/main" id="{B0369E09-F6BD-CBC3-B374-33E6D81CA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33033232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None/>
            </a:pPr>
            <a:r>
              <a:rPr lang="mk-MK" sz="2400" b="1" dirty="0"/>
              <a:t>Постапка на пријавување</a:t>
            </a:r>
          </a:p>
          <a:p>
            <a:pPr>
              <a:buNone/>
            </a:pPr>
            <a:endParaRPr lang="mk-MK" sz="2400" b="1" dirty="0"/>
          </a:p>
          <a:p>
            <a:pPr>
              <a:buFontTx/>
              <a:buChar char="-"/>
            </a:pPr>
            <a:r>
              <a:rPr lang="ru-RU" sz="2000" dirty="0"/>
              <a:t>Секое лице може да пријави до: полициска станица, ЦСР, ЈО, здружение или СОС линија</a:t>
            </a:r>
          </a:p>
          <a:p>
            <a:pPr>
              <a:buFontTx/>
              <a:buChar char="-"/>
            </a:pPr>
            <a:r>
              <a:rPr lang="ru-RU" sz="2000" dirty="0"/>
              <a:t>Службени лица од институција која врши дејност од социјална и детска заштита, вработување, внатрешни работи, здравство и образование – пријавуваат во полиција или ЦСР.</a:t>
            </a:r>
          </a:p>
          <a:p>
            <a:pPr>
              <a:buFontTx/>
              <a:buChar char="-"/>
            </a:pPr>
            <a:r>
              <a:rPr lang="ru-RU" sz="2000" dirty="0"/>
              <a:t>Одговорно и раководно лице во прано лице пријавува во полиција или ЦСР.</a:t>
            </a:r>
          </a:p>
          <a:p>
            <a:pPr>
              <a:buFontTx/>
              <a:buChar char="-"/>
            </a:pPr>
            <a:r>
              <a:rPr lang="ru-RU" sz="2000" b="1" dirty="0"/>
              <a:t>Надлежните институции се должни да постапат и по анонимна пријава.</a:t>
            </a:r>
          </a:p>
          <a:p>
            <a:endParaRPr lang="mk-MK" sz="2000" b="1"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99CAE383-E51C-00DD-EF0A-9897B6C7D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E32CE21E-3AAD-C5E9-25DA-101466BBB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200228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2542037" y="565150"/>
            <a:ext cx="6230857" cy="1230570"/>
          </a:xfrm>
        </p:spPr>
        <p:txBody>
          <a:bodyPr anchor="t">
            <a:normAutofit/>
          </a:bodyPr>
          <a:lstStyle/>
          <a:p>
            <a:pPr algn="l"/>
            <a:r>
              <a:rPr lang="mk-MK" sz="3600" dirty="0">
                <a:solidFill>
                  <a:schemeClr val="accent1"/>
                </a:solidFill>
              </a:rPr>
              <a:t>Форми на насилство врз жени</a:t>
            </a:r>
            <a:endParaRPr lang="en-US" sz="3600" dirty="0">
              <a:solidFill>
                <a:schemeClr val="accent1"/>
              </a:solidFill>
            </a:endParaRPr>
          </a:p>
        </p:txBody>
      </p:sp>
      <p:sp>
        <p:nvSpPr>
          <p:cNvPr id="3" name="Content Placeholder 2">
            <a:extLst>
              <a:ext uri="{FF2B5EF4-FFF2-40B4-BE49-F238E27FC236}">
                <a16:creationId xmlns:a16="http://schemas.microsoft.com/office/drawing/2014/main" id="{DDBE0D53-A7FB-407E-A636-4E732CDD56AE}"/>
              </a:ext>
            </a:extLst>
          </p:cNvPr>
          <p:cNvSpPr>
            <a:spLocks noGrp="1"/>
          </p:cNvSpPr>
          <p:nvPr>
            <p:ph idx="1"/>
          </p:nvPr>
        </p:nvSpPr>
        <p:spPr>
          <a:xfrm>
            <a:off x="150829" y="1828624"/>
            <a:ext cx="12041171" cy="3233657"/>
          </a:xfrm>
        </p:spPr>
        <p:txBody>
          <a:bodyPr anchor="t">
            <a:noAutofit/>
          </a:bodyPr>
          <a:lstStyle/>
          <a:p>
            <a:pPr marL="0" marR="0" algn="just">
              <a:lnSpc>
                <a:spcPct val="107000"/>
              </a:lnSpc>
              <a:spcBef>
                <a:spcPts val="0"/>
              </a:spcBef>
              <a:spcAft>
                <a:spcPts val="800"/>
              </a:spcAft>
            </a:pPr>
            <a:r>
              <a:rPr lang="mk-MK" sz="1800" b="1" dirty="0">
                <a:solidFill>
                  <a:schemeClr val="accent1"/>
                </a:solidFill>
                <a:effectLst/>
                <a:ea typeface="Calibri" panose="020F0502020204030204" pitchFamily="34" charset="0"/>
                <a:cs typeface="Myanmar Text" panose="020B0502040204020203" pitchFamily="34" charset="0"/>
              </a:rPr>
              <a:t>Присилен брак</a:t>
            </a:r>
            <a:r>
              <a:rPr lang="mk-MK" sz="1800" dirty="0">
                <a:solidFill>
                  <a:schemeClr val="accent1"/>
                </a:solidFill>
                <a:effectLst/>
                <a:ea typeface="Calibri" panose="020F0502020204030204" pitchFamily="34" charset="0"/>
                <a:cs typeface="Myanmar Text" panose="020B0502040204020203" pitchFamily="34" charset="0"/>
              </a:rPr>
              <a:t> </a:t>
            </a:r>
            <a:r>
              <a:rPr lang="mk-MK" sz="1800" dirty="0">
                <a:effectLst/>
                <a:ea typeface="Calibri" panose="020F0502020204030204" pitchFamily="34" charset="0"/>
                <a:cs typeface="Myanmar Text" panose="020B0502040204020203" pitchFamily="34" charset="0"/>
              </a:rPr>
              <a:t>е присилување, намамување, доведување во заблуда, со закана или на друг начин принудување на возрасен или дете да стапат во брак или вонбрачна заедница. </a:t>
            </a:r>
            <a:r>
              <a:rPr lang="mk-MK" sz="1800" b="1" dirty="0">
                <a:effectLst/>
                <a:ea typeface="Calibri" panose="020F0502020204030204" pitchFamily="34" charset="0"/>
                <a:cs typeface="Myanmar Text" panose="020B0502040204020203" pitchFamily="34" charset="0"/>
              </a:rPr>
              <a:t>Малолетничките бракови/детските бракови </a:t>
            </a:r>
            <a:r>
              <a:rPr lang="mk-MK" sz="1800" dirty="0">
                <a:effectLst/>
                <a:ea typeface="Calibri" panose="020F0502020204030204" pitchFamily="34" charset="0"/>
                <a:cs typeface="Myanmar Text" panose="020B0502040204020203" pitchFamily="34" charset="0"/>
              </a:rPr>
              <a:t>се еден вид принудни бракови бидејќи се смета дека малолетно лице не може да донесе одлука за стапување во брак и оформување на семејство и дека раното стапување во брак може да доведе до трајни емоционални, физички и психолошки страдања. Покрај тоа, за девојчињата прераното стапување во брак значи уништување на можностите за образование и економски перспективи и влијае врз зголемување на сиромаштијата во многу заедници во светот. Ваквиот чин во меѓународните документи се смета за злоупотреба на дете и како такво е кривично дело. </a:t>
            </a:r>
            <a:endParaRPr lang="en-US" sz="1800" dirty="0">
              <a:effectLst/>
              <a:ea typeface="Calibri" panose="020F0502020204030204" pitchFamily="34" charset="0"/>
              <a:cs typeface="Myanmar Text" panose="020B0502040204020203" pitchFamily="34" charset="0"/>
            </a:endParaRPr>
          </a:p>
          <a:p>
            <a:pPr marL="0" marR="0" algn="just">
              <a:lnSpc>
                <a:spcPct val="107000"/>
              </a:lnSpc>
              <a:spcBef>
                <a:spcPts val="0"/>
              </a:spcBef>
              <a:spcAft>
                <a:spcPts val="800"/>
              </a:spcAft>
            </a:pPr>
            <a:r>
              <a:rPr lang="mk-MK" sz="1800" b="1" dirty="0">
                <a:solidFill>
                  <a:schemeClr val="accent1"/>
                </a:solidFill>
                <a:effectLst/>
                <a:ea typeface="Calibri" panose="020F0502020204030204" pitchFamily="34" charset="0"/>
                <a:cs typeface="Myanmar Text" panose="020B0502040204020203" pitchFamily="34" charset="0"/>
              </a:rPr>
              <a:t>Женско генитално осакатување</a:t>
            </a:r>
            <a:r>
              <a:rPr lang="mk-MK" sz="1800" dirty="0">
                <a:solidFill>
                  <a:schemeClr val="accent1"/>
                </a:solidFill>
                <a:effectLst/>
                <a:ea typeface="Calibri" panose="020F0502020204030204" pitchFamily="34" charset="0"/>
                <a:cs typeface="Myanmar Text" panose="020B0502040204020203" pitchFamily="34" charset="0"/>
              </a:rPr>
              <a:t> </a:t>
            </a:r>
            <a:r>
              <a:rPr lang="mk-MK" sz="1800" dirty="0">
                <a:effectLst/>
                <a:ea typeface="Calibri" panose="020F0502020204030204" pitchFamily="34" charset="0"/>
                <a:cs typeface="Myanmar Text" panose="020B0502040204020203" pitchFamily="34" charset="0"/>
              </a:rPr>
              <a:t>е отсекување, инфибулација или секое друго осакатување, во целост или делумно, на големите усни (labia majora), малите усни (labia minora) или клиторисот на жената. </a:t>
            </a:r>
            <a:endParaRPr lang="en-US" sz="1800" dirty="0">
              <a:effectLst/>
              <a:ea typeface="Calibri" panose="020F0502020204030204" pitchFamily="34" charset="0"/>
              <a:cs typeface="Myanmar Text" panose="020B0502040204020203" pitchFamily="34" charset="0"/>
            </a:endParaRPr>
          </a:p>
          <a:p>
            <a:pPr marL="0" indent="0">
              <a:buNone/>
            </a:pPr>
            <a:r>
              <a:rPr lang="ru-RU" dirty="0"/>
              <a:t> </a:t>
            </a:r>
            <a:endParaRPr lang="en-US" dirty="0">
              <a:solidFill>
                <a:srgbClr val="FF0000"/>
              </a:solidFill>
            </a:endParaRPr>
          </a:p>
        </p:txBody>
      </p:sp>
      <p:pic>
        <p:nvPicPr>
          <p:cNvPr id="4" name="Picture 3" descr="A picture containing text">
            <a:extLst>
              <a:ext uri="{FF2B5EF4-FFF2-40B4-BE49-F238E27FC236}">
                <a16:creationId xmlns:a16="http://schemas.microsoft.com/office/drawing/2014/main" id="{50EE6235-B612-2F8E-0F72-4B7F0804B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11FFF992-4C4B-74F0-B445-EDF610353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extLst>
      <p:ext uri="{BB962C8B-B14F-4D97-AF65-F5344CB8AC3E}">
        <p14:creationId xmlns:p14="http://schemas.microsoft.com/office/powerpoint/2010/main" val="19681009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60091-0EBE-4B39-ADC6-B66FF2C9C2DF}"/>
              </a:ext>
            </a:extLst>
          </p:cNvPr>
          <p:cNvSpPr>
            <a:spLocks noGrp="1"/>
          </p:cNvSpPr>
          <p:nvPr>
            <p:ph idx="1"/>
          </p:nvPr>
        </p:nvSpPr>
        <p:spPr>
          <a:xfrm>
            <a:off x="157316" y="1846929"/>
            <a:ext cx="9882034" cy="3891142"/>
          </a:xfrm>
        </p:spPr>
        <p:txBody>
          <a:bodyPr>
            <a:normAutofit/>
          </a:bodyPr>
          <a:lstStyle/>
          <a:p>
            <a:pPr marL="0" indent="0">
              <a:buNone/>
            </a:pPr>
            <a:r>
              <a:rPr lang="mk-MK" b="1" dirty="0">
                <a:solidFill>
                  <a:schemeClr val="accent5">
                    <a:lumMod val="50000"/>
                  </a:schemeClr>
                </a:solidFill>
              </a:rPr>
              <a:t>Клучен документ: Процена на ризик од сериозна опасност по животот и физичкиот и психичкиот интегритет на жртвата и членови на нејзиното семејство</a:t>
            </a:r>
          </a:p>
          <a:p>
            <a:pPr marL="0" indent="0">
              <a:buNone/>
            </a:pPr>
            <a:endParaRPr lang="mk-MK" sz="1600" b="1" dirty="0">
              <a:solidFill>
                <a:schemeClr val="accent5">
                  <a:lumMod val="50000"/>
                </a:schemeClr>
              </a:solidFill>
            </a:endParaRPr>
          </a:p>
          <a:p>
            <a:pPr marL="0" indent="0" algn="just">
              <a:buFontTx/>
              <a:buChar char="-"/>
            </a:pPr>
            <a:r>
              <a:rPr lang="mk-MK" sz="2000" b="1" dirty="0">
                <a:solidFill>
                  <a:schemeClr val="accent5">
                    <a:lumMod val="50000"/>
                  </a:schemeClr>
                </a:solidFill>
              </a:rPr>
              <a:t>Должност и на МВР и на ЦСР, во рамки на нивниот делокрг на работа. </a:t>
            </a:r>
          </a:p>
          <a:p>
            <a:pPr marL="0" indent="0" algn="just">
              <a:buFontTx/>
              <a:buChar char="-"/>
            </a:pPr>
            <a:endParaRPr lang="mk-MK" sz="2000" b="1" dirty="0">
              <a:solidFill>
                <a:schemeClr val="accent5">
                  <a:lumMod val="50000"/>
                </a:schemeClr>
              </a:solidFill>
            </a:endParaRPr>
          </a:p>
          <a:p>
            <a:pPr marL="0" indent="0" algn="just">
              <a:buFontTx/>
              <a:buChar char="-"/>
            </a:pPr>
            <a:r>
              <a:rPr lang="mk-MK" sz="2000" b="1" dirty="0">
                <a:solidFill>
                  <a:schemeClr val="accent5">
                    <a:lumMod val="50000"/>
                  </a:schemeClr>
                </a:solidFill>
              </a:rPr>
              <a:t>Целта на овој документ е да се процени можноста за повторвање на делото, да се предвидат соодветните мерки кои ќе се преземат за заштита на жртвите и лицата во опасност</a:t>
            </a:r>
          </a:p>
          <a:p>
            <a:pPr marL="0" indent="0">
              <a:buNone/>
            </a:pPr>
            <a:endParaRPr lang="mk-MK" sz="1600"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endParaRPr lang="ru-RU" dirty="0">
              <a:solidFill>
                <a:schemeClr val="dk1"/>
              </a:solidFill>
            </a:endParaRPr>
          </a:p>
        </p:txBody>
      </p:sp>
      <p:pic>
        <p:nvPicPr>
          <p:cNvPr id="2" name="Picture 1" descr="Logo&#10;&#10;Description automatically generated with medium confidence">
            <a:extLst>
              <a:ext uri="{FF2B5EF4-FFF2-40B4-BE49-F238E27FC236}">
                <a16:creationId xmlns:a16="http://schemas.microsoft.com/office/drawing/2014/main" id="{A636AFCE-55A8-4236-F6DB-E49C89DF5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4" name="Picture 3" descr="A picture containing text">
            <a:extLst>
              <a:ext uri="{FF2B5EF4-FFF2-40B4-BE49-F238E27FC236}">
                <a16:creationId xmlns:a16="http://schemas.microsoft.com/office/drawing/2014/main" id="{375AD63E-F393-C006-1438-5DAC3662C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26882039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60091-0EBE-4B39-ADC6-B66FF2C9C2DF}"/>
              </a:ext>
            </a:extLst>
          </p:cNvPr>
          <p:cNvSpPr>
            <a:spLocks noGrp="1"/>
          </p:cNvSpPr>
          <p:nvPr>
            <p:ph idx="1"/>
          </p:nvPr>
        </p:nvSpPr>
        <p:spPr>
          <a:xfrm>
            <a:off x="2152650" y="1846929"/>
            <a:ext cx="7886700" cy="3891142"/>
          </a:xfrm>
        </p:spPr>
        <p:txBody>
          <a:bodyPr>
            <a:normAutofit/>
          </a:bodyPr>
          <a:lstStyle/>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r>
              <a:rPr lang="mk-MK" b="1" dirty="0">
                <a:solidFill>
                  <a:schemeClr val="accent5">
                    <a:lumMod val="50000"/>
                  </a:schemeClr>
                </a:solidFill>
              </a:rPr>
              <a:t>Итни и привремени мерки</a:t>
            </a:r>
          </a:p>
          <a:p>
            <a:pPr marL="0" indent="0">
              <a:buNone/>
            </a:pPr>
            <a:endParaRPr lang="ru-RU" dirty="0">
              <a:solidFill>
                <a:schemeClr val="dk1"/>
              </a:solidFill>
            </a:endParaRPr>
          </a:p>
        </p:txBody>
      </p:sp>
      <p:pic>
        <p:nvPicPr>
          <p:cNvPr id="2" name="Picture 1" descr="Logo&#10;&#10;Description automatically generated with medium confidence">
            <a:extLst>
              <a:ext uri="{FF2B5EF4-FFF2-40B4-BE49-F238E27FC236}">
                <a16:creationId xmlns:a16="http://schemas.microsoft.com/office/drawing/2014/main" id="{B7B5657B-6CB3-A5A0-6076-E38D75951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4" name="Picture 3" descr="A picture containing text">
            <a:extLst>
              <a:ext uri="{FF2B5EF4-FFF2-40B4-BE49-F238E27FC236}">
                <a16:creationId xmlns:a16="http://schemas.microsoft.com/office/drawing/2014/main" id="{AA028E1F-9E71-B53F-4304-3F840A89F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33687017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gn="just">
              <a:buNone/>
            </a:pPr>
            <a:r>
              <a:rPr lang="mk-MK" b="1" dirty="0"/>
              <a:t>Итна мерка: </a:t>
            </a:r>
            <a:r>
              <a:rPr lang="mk-MK" dirty="0"/>
              <a:t>Се носи </a:t>
            </a:r>
            <a:r>
              <a:rPr lang="ru-RU" dirty="0"/>
              <a:t>заради отстранување на непосредна и сериозна опасност по животот и физичкиот и психичкиот интегритет на жртвата и членови на нејзиното семејство. </a:t>
            </a:r>
          </a:p>
          <a:p>
            <a:pPr algn="just">
              <a:buNone/>
            </a:pPr>
            <a:endParaRPr lang="ru-RU" dirty="0"/>
          </a:p>
          <a:p>
            <a:pPr algn="just">
              <a:buNone/>
            </a:pPr>
            <a:r>
              <a:rPr lang="ru-RU" b="1" dirty="0"/>
              <a:t>Итна мерка е: 	Отстранување на сторителот од домот и забрана            			за приближување до домот</a:t>
            </a:r>
          </a:p>
          <a:p>
            <a:pPr algn="just">
              <a:buNone/>
            </a:pPr>
            <a:r>
              <a:rPr lang="ru-RU" dirty="0"/>
              <a:t>Ја предлага МВР. </a:t>
            </a:r>
            <a:r>
              <a:rPr lang="ru-RU" b="1" dirty="0"/>
              <a:t>Нема потреба од согласност од жртвата.</a:t>
            </a:r>
          </a:p>
          <a:p>
            <a:pPr algn="just">
              <a:buNone/>
            </a:pPr>
            <a:r>
              <a:rPr lang="ru-RU" dirty="0"/>
              <a:t>Трае од 10-30 дена</a:t>
            </a:r>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FDFFE6A1-36B6-2B4A-BF49-EF6C1B2B0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E6D4E945-018E-54BD-3190-9130A340E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39246163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6645" y="1802954"/>
            <a:ext cx="11906865" cy="3821098"/>
          </a:xfrm>
        </p:spPr>
        <p:txBody>
          <a:bodyPr>
            <a:normAutofit/>
          </a:bodyPr>
          <a:lstStyle/>
          <a:p>
            <a:pPr algn="just">
              <a:buNone/>
            </a:pPr>
            <a:r>
              <a:rPr lang="mk-MK" b="1" dirty="0"/>
              <a:t>Привремени мерки: </a:t>
            </a:r>
            <a:r>
              <a:rPr lang="ru-RU" dirty="0"/>
              <a:t>Заради запирање на насилството, отстранување на последиците од извршеното насилство и преземање на ефикасни мерки кон сторителот на насилство, заради елиминирање на причините за повторно вршење на насилството, на сторителот на  родово-базирано насилство врз жени и жртвите на семејно насилство.</a:t>
            </a:r>
          </a:p>
          <a:p>
            <a:pPr algn="just">
              <a:buNone/>
            </a:pPr>
            <a:r>
              <a:rPr lang="ru-RU" b="1" dirty="0"/>
              <a:t>Ги изрекува судот, по предлог на ЦСР или жртва.</a:t>
            </a:r>
          </a:p>
          <a:p>
            <a:pPr algn="just">
              <a:buNone/>
            </a:pPr>
            <a:endParaRPr lang="ru-RU" dirty="0"/>
          </a:p>
          <a:p>
            <a:pPr algn="just">
              <a:buNone/>
            </a:pPr>
            <a:r>
              <a:rPr lang="ru-RU" dirty="0"/>
              <a:t>Траат од 3 месеци до година, со можност за поднесување нов предлог</a:t>
            </a:r>
          </a:p>
          <a:p>
            <a:pPr algn="just">
              <a:buNone/>
            </a:pPr>
            <a:endParaRPr lang="ru-RU" dirty="0"/>
          </a:p>
          <a:p>
            <a:pPr algn="just">
              <a:buNone/>
            </a:pPr>
            <a:endParaRPr lang="ru-RU" dirty="0"/>
          </a:p>
          <a:p>
            <a:pPr algn="just">
              <a:buNone/>
            </a:pPr>
            <a:endParaRPr lang="ru-RU"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0F059CE5-5283-5268-9E6D-D2B70B2F4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64A9AD0A-3264-B288-0FF8-AE50A1BFD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3201942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60091-0EBE-4B39-ADC6-B66FF2C9C2DF}"/>
              </a:ext>
            </a:extLst>
          </p:cNvPr>
          <p:cNvSpPr>
            <a:spLocks noGrp="1"/>
          </p:cNvSpPr>
          <p:nvPr>
            <p:ph idx="1"/>
          </p:nvPr>
        </p:nvSpPr>
        <p:spPr>
          <a:xfrm>
            <a:off x="2152650" y="1846929"/>
            <a:ext cx="7886700" cy="3891142"/>
          </a:xfrm>
        </p:spPr>
        <p:txBody>
          <a:bodyPr>
            <a:normAutofit/>
          </a:bodyPr>
          <a:lstStyle/>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r>
              <a:rPr lang="mk-MK" b="1" dirty="0">
                <a:solidFill>
                  <a:schemeClr val="accent5">
                    <a:lumMod val="50000"/>
                  </a:schemeClr>
                </a:solidFill>
              </a:rPr>
              <a:t>Поднесување на предлог за итни и привремени мерки</a:t>
            </a:r>
          </a:p>
          <a:p>
            <a:pPr marL="0" indent="0">
              <a:buNone/>
            </a:pPr>
            <a:endParaRPr lang="ru-RU" dirty="0">
              <a:solidFill>
                <a:schemeClr val="dk1"/>
              </a:solidFill>
            </a:endParaRPr>
          </a:p>
        </p:txBody>
      </p:sp>
      <p:pic>
        <p:nvPicPr>
          <p:cNvPr id="2" name="Picture 1" descr="Logo&#10;&#10;Description automatically generated with medium confidence">
            <a:extLst>
              <a:ext uri="{FF2B5EF4-FFF2-40B4-BE49-F238E27FC236}">
                <a16:creationId xmlns:a16="http://schemas.microsoft.com/office/drawing/2014/main" id="{43F207B5-A83D-CEDE-5DBF-B1157EE86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4" name="Picture 3" descr="A picture containing text">
            <a:extLst>
              <a:ext uri="{FF2B5EF4-FFF2-40B4-BE49-F238E27FC236}">
                <a16:creationId xmlns:a16="http://schemas.microsoft.com/office/drawing/2014/main" id="{6E324DFE-C8A5-EA08-5BE5-0AD2CDFD5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33214304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60091-0EBE-4B39-ADC6-B66FF2C9C2DF}"/>
              </a:ext>
            </a:extLst>
          </p:cNvPr>
          <p:cNvSpPr>
            <a:spLocks noGrp="1"/>
          </p:cNvSpPr>
          <p:nvPr>
            <p:ph idx="1"/>
          </p:nvPr>
        </p:nvSpPr>
        <p:spPr>
          <a:xfrm>
            <a:off x="2152650" y="1846929"/>
            <a:ext cx="7886700" cy="3891142"/>
          </a:xfrm>
        </p:spPr>
        <p:txBody>
          <a:bodyPr>
            <a:normAutofit/>
          </a:bodyPr>
          <a:lstStyle/>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endParaRPr lang="ru-RU" dirty="0">
              <a:solidFill>
                <a:schemeClr val="dk1"/>
              </a:solidFill>
            </a:endParaRPr>
          </a:p>
        </p:txBody>
      </p:sp>
      <p:pic>
        <p:nvPicPr>
          <p:cNvPr id="4" name="Picture 3">
            <a:extLst>
              <a:ext uri="{FF2B5EF4-FFF2-40B4-BE49-F238E27FC236}">
                <a16:creationId xmlns:a16="http://schemas.microsoft.com/office/drawing/2014/main" id="{8B56E3EB-EDFE-4F77-B098-0FEDFEF4C0B3}"/>
              </a:ext>
            </a:extLst>
          </p:cNvPr>
          <p:cNvPicPr>
            <a:picLocks noChangeAspect="1"/>
          </p:cNvPicPr>
          <p:nvPr/>
        </p:nvPicPr>
        <p:blipFill>
          <a:blip r:embed="rId2" cstate="print">
            <a:alphaModFix amt="70000"/>
            <a:extLst>
              <a:ext uri="{28A0092B-C50C-407E-A947-70E740481C1C}">
                <a14:useLocalDpi xmlns:a14="http://schemas.microsoft.com/office/drawing/2010/main" val="0"/>
              </a:ext>
            </a:extLst>
          </a:blip>
          <a:stretch>
            <a:fillRect/>
          </a:stretch>
        </p:blipFill>
        <p:spPr>
          <a:xfrm>
            <a:off x="4150520" y="5564188"/>
            <a:ext cx="3890963" cy="1225550"/>
          </a:xfrm>
          <a:prstGeom prst="rect">
            <a:avLst/>
          </a:prstGeom>
        </p:spPr>
      </p:pic>
      <p:graphicFrame>
        <p:nvGraphicFramePr>
          <p:cNvPr id="5" name="Table 4"/>
          <p:cNvGraphicFramePr>
            <a:graphicFrameLocks noGrp="1"/>
          </p:cNvGraphicFramePr>
          <p:nvPr/>
        </p:nvGraphicFramePr>
        <p:xfrm>
          <a:off x="1778421" y="2034588"/>
          <a:ext cx="6096001" cy="4577080"/>
        </p:xfrm>
        <a:graphic>
          <a:graphicData uri="http://schemas.openxmlformats.org/drawingml/2006/table">
            <a:tbl>
              <a:tblPr firstRow="1" bandRow="1">
                <a:tableStyleId>{5C22544A-7EE6-4342-B048-85BDC9FD1C3A}</a:tableStyleId>
              </a:tblPr>
              <a:tblGrid>
                <a:gridCol w="2228063">
                  <a:extLst>
                    <a:ext uri="{9D8B030D-6E8A-4147-A177-3AD203B41FA5}">
                      <a16:colId xmlns:a16="http://schemas.microsoft.com/office/drawing/2014/main" val="20000"/>
                    </a:ext>
                  </a:extLst>
                </a:gridCol>
                <a:gridCol w="3867938">
                  <a:extLst>
                    <a:ext uri="{9D8B030D-6E8A-4147-A177-3AD203B41FA5}">
                      <a16:colId xmlns:a16="http://schemas.microsoft.com/office/drawing/2014/main" val="20001"/>
                    </a:ext>
                  </a:extLst>
                </a:gridCol>
              </a:tblGrid>
              <a:tr h="370840">
                <a:tc>
                  <a:txBody>
                    <a:bodyPr/>
                    <a:lstStyle/>
                    <a:p>
                      <a:pPr algn="ctr"/>
                      <a:r>
                        <a:rPr lang="mk-MK" dirty="0"/>
                        <a:t>Итна</a:t>
                      </a:r>
                      <a:r>
                        <a:rPr lang="mk-MK" baseline="0" dirty="0"/>
                        <a:t> мерка</a:t>
                      </a:r>
                      <a:endParaRPr lang="en-US" dirty="0"/>
                    </a:p>
                  </a:txBody>
                  <a:tcPr marL="68580" marR="68580"/>
                </a:tc>
                <a:tc>
                  <a:txBody>
                    <a:bodyPr/>
                    <a:lstStyle/>
                    <a:p>
                      <a:pPr algn="ctr"/>
                      <a:r>
                        <a:rPr lang="mk-MK" dirty="0"/>
                        <a:t>Привремени мерки</a:t>
                      </a:r>
                      <a:endParaRPr lang="en-US" dirty="0"/>
                    </a:p>
                  </a:txBody>
                  <a:tcPr marL="68580" marR="68580"/>
                </a:tc>
                <a:extLst>
                  <a:ext uri="{0D108BD9-81ED-4DB2-BD59-A6C34878D82A}">
                    <a16:rowId xmlns:a16="http://schemas.microsoft.com/office/drawing/2014/main" val="10000"/>
                  </a:ext>
                </a:extLst>
              </a:tr>
              <a:tr h="370840">
                <a:tc>
                  <a:txBody>
                    <a:bodyPr/>
                    <a:lstStyle/>
                    <a:p>
                      <a:r>
                        <a:rPr lang="mk-MK" dirty="0"/>
                        <a:t>Поднесува МВР до надлежен суд</a:t>
                      </a:r>
                      <a:endParaRPr lang="en-US" dirty="0"/>
                    </a:p>
                  </a:txBody>
                  <a:tcPr marL="68580" marR="68580"/>
                </a:tc>
                <a:tc>
                  <a:txBody>
                    <a:bodyPr/>
                    <a:lstStyle/>
                    <a:p>
                      <a:r>
                        <a:rPr lang="mk-MK" dirty="0"/>
                        <a:t>Жртвата</a:t>
                      </a:r>
                      <a:r>
                        <a:rPr lang="mk-MK" baseline="0" dirty="0"/>
                        <a:t> лично или преку ЦСР, на нејзино барање</a:t>
                      </a:r>
                    </a:p>
                    <a:p>
                      <a:endParaRPr lang="mk-MK" baseline="0" dirty="0"/>
                    </a:p>
                    <a:p>
                      <a:r>
                        <a:rPr lang="mk-MK" baseline="0" dirty="0"/>
                        <a:t>ЦСР по сопствено убедување</a:t>
                      </a:r>
                    </a:p>
                    <a:p>
                      <a:endParaRPr lang="mk-MK" baseline="0" dirty="0"/>
                    </a:p>
                    <a:p>
                      <a:r>
                        <a:rPr lang="mk-MK" b="1" baseline="0" dirty="0"/>
                        <a:t>ЦСР има обврска за постапување во случај на деца или лица со ограничена/одземена деловна спосоност.</a:t>
                      </a:r>
                    </a:p>
                    <a:p>
                      <a:endParaRPr lang="mk-MK" b="1" baseline="0" dirty="0"/>
                    </a:p>
                    <a:p>
                      <a:r>
                        <a:rPr lang="mk-MK" b="0" baseline="0" dirty="0"/>
                        <a:t>Во постапки за заштита на деца жртви, ЦСР може да побара времената мерка да го опфати и родителот со кого живее детето.</a:t>
                      </a:r>
                    </a:p>
                    <a:p>
                      <a:endParaRPr lang="en-US" b="0" dirty="0"/>
                    </a:p>
                  </a:txBody>
                  <a:tcPr marL="68580" marR="68580"/>
                </a:tc>
                <a:extLst>
                  <a:ext uri="{0D108BD9-81ED-4DB2-BD59-A6C34878D82A}">
                    <a16:rowId xmlns:a16="http://schemas.microsoft.com/office/drawing/2014/main" val="10001"/>
                  </a:ext>
                </a:extLst>
              </a:tr>
            </a:tbl>
          </a:graphicData>
        </a:graphic>
      </p:graphicFrame>
      <p:sp>
        <p:nvSpPr>
          <p:cNvPr id="7" name="TextBox 6"/>
          <p:cNvSpPr txBox="1"/>
          <p:nvPr/>
        </p:nvSpPr>
        <p:spPr>
          <a:xfrm>
            <a:off x="8376332" y="2297337"/>
            <a:ext cx="1904370" cy="3693319"/>
          </a:xfrm>
          <a:prstGeom prst="rect">
            <a:avLst/>
          </a:prstGeom>
          <a:solidFill>
            <a:srgbClr val="FFC000"/>
          </a:solidFill>
        </p:spPr>
        <p:txBody>
          <a:bodyPr wrap="square" rtlCol="0">
            <a:spAutoFit/>
          </a:bodyPr>
          <a:lstStyle/>
          <a:p>
            <a:r>
              <a:rPr lang="mk-MK" dirty="0"/>
              <a:t>ЦСР доставува наод и мислење од стручен тим во кој дава и предлог за изрекување на привремена мерка, во зависност од утврдените потреби за заштита на жртвата</a:t>
            </a:r>
            <a:endParaRPr lang="en-US" dirty="0"/>
          </a:p>
        </p:txBody>
      </p:sp>
      <p:pic>
        <p:nvPicPr>
          <p:cNvPr id="2" name="Picture 1" descr="Logo">
            <a:extLst>
              <a:ext uri="{FF2B5EF4-FFF2-40B4-BE49-F238E27FC236}">
                <a16:creationId xmlns:a16="http://schemas.microsoft.com/office/drawing/2014/main" id="{E20129EA-927C-F0D1-908A-050434835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422" y="6072811"/>
            <a:ext cx="4158645" cy="716927"/>
          </a:xfrm>
          <a:prstGeom prst="rect">
            <a:avLst/>
          </a:prstGeom>
        </p:spPr>
      </p:pic>
      <p:pic>
        <p:nvPicPr>
          <p:cNvPr id="6" name="Picture 5" descr="A picture containing text">
            <a:extLst>
              <a:ext uri="{FF2B5EF4-FFF2-40B4-BE49-F238E27FC236}">
                <a16:creationId xmlns:a16="http://schemas.microsoft.com/office/drawing/2014/main" id="{E70F9306-43C1-79D1-2CA1-DBD179C3F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4277671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60091-0EBE-4B39-ADC6-B66FF2C9C2DF}"/>
              </a:ext>
            </a:extLst>
          </p:cNvPr>
          <p:cNvSpPr>
            <a:spLocks noGrp="1"/>
          </p:cNvSpPr>
          <p:nvPr>
            <p:ph idx="1"/>
          </p:nvPr>
        </p:nvSpPr>
        <p:spPr>
          <a:xfrm>
            <a:off x="2152650" y="1846929"/>
            <a:ext cx="7886700" cy="3891142"/>
          </a:xfrm>
        </p:spPr>
        <p:txBody>
          <a:bodyPr>
            <a:normAutofit/>
          </a:bodyPr>
          <a:lstStyle/>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r>
              <a:rPr lang="mk-MK" b="1" dirty="0">
                <a:solidFill>
                  <a:schemeClr val="accent5">
                    <a:lumMod val="50000"/>
                  </a:schemeClr>
                </a:solidFill>
              </a:rPr>
              <a:t>Изрекување на привремени мерки (суд)</a:t>
            </a:r>
          </a:p>
          <a:p>
            <a:pPr marL="0" indent="0">
              <a:buNone/>
            </a:pPr>
            <a:endParaRPr lang="ru-RU" dirty="0">
              <a:solidFill>
                <a:schemeClr val="dk1"/>
              </a:solidFill>
            </a:endParaRPr>
          </a:p>
        </p:txBody>
      </p:sp>
      <p:pic>
        <p:nvPicPr>
          <p:cNvPr id="2" name="Picture 1" descr="Logo&#10;&#10;Description automatically generated with medium confidence">
            <a:extLst>
              <a:ext uri="{FF2B5EF4-FFF2-40B4-BE49-F238E27FC236}">
                <a16:creationId xmlns:a16="http://schemas.microsoft.com/office/drawing/2014/main" id="{681DE00A-2684-B5D6-8DB5-7D5B9F77F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4" name="Picture 3" descr="A picture containing text">
            <a:extLst>
              <a:ext uri="{FF2B5EF4-FFF2-40B4-BE49-F238E27FC236}">
                <a16:creationId xmlns:a16="http://schemas.microsoft.com/office/drawing/2014/main" id="{E3C6E897-7A7B-8B41-8D2B-1F3321A79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31465310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63986" y="1802954"/>
            <a:ext cx="7886700" cy="4351338"/>
          </a:xfrm>
        </p:spPr>
        <p:txBody>
          <a:bodyPr>
            <a:normAutofit/>
          </a:bodyPr>
          <a:lstStyle/>
          <a:p>
            <a:pPr algn="just">
              <a:buNone/>
            </a:pPr>
            <a:r>
              <a:rPr lang="ru-RU" b="1" dirty="0"/>
              <a:t>Генерални правила:</a:t>
            </a:r>
          </a:p>
          <a:p>
            <a:pPr algn="just">
              <a:buNone/>
            </a:pPr>
            <a:endParaRPr lang="ru-RU" dirty="0"/>
          </a:p>
          <a:p>
            <a:pPr algn="just">
              <a:buNone/>
            </a:pPr>
            <a:r>
              <a:rPr lang="ru-RU" dirty="0"/>
              <a:t>- Постапките се водат согласно ЗПП</a:t>
            </a:r>
          </a:p>
          <a:p>
            <a:pPr algn="just">
              <a:buFontTx/>
              <a:buChar char="-"/>
            </a:pPr>
            <a:r>
              <a:rPr lang="ru-RU" dirty="0"/>
              <a:t>Ги води судија поединец</a:t>
            </a:r>
          </a:p>
          <a:p>
            <a:pPr algn="just">
              <a:buFontTx/>
              <a:buChar char="-"/>
            </a:pPr>
            <a:r>
              <a:rPr lang="ru-RU" dirty="0"/>
              <a:t>Јавност исклучена од рочиште</a:t>
            </a:r>
          </a:p>
          <a:p>
            <a:pPr algn="just">
              <a:buNone/>
            </a:pPr>
            <a:endParaRPr lang="ru-RU" dirty="0"/>
          </a:p>
          <a:p>
            <a:pPr algn="just">
              <a:buNone/>
            </a:pPr>
            <a:endParaRPr lang="ru-RU"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634DE672-15FC-1AB3-C912-F56DC4B68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FB7B4016-C8D2-FD51-E68C-E73067385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36681870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63986" y="1802954"/>
            <a:ext cx="7886700" cy="4351338"/>
          </a:xfrm>
        </p:spPr>
        <p:txBody>
          <a:bodyPr>
            <a:normAutofit/>
          </a:bodyPr>
          <a:lstStyle/>
          <a:p>
            <a:pPr algn="just">
              <a:buNone/>
            </a:pPr>
            <a:r>
              <a:rPr lang="ru-RU" b="1" dirty="0"/>
              <a:t>Постапување на судот по итна мерка</a:t>
            </a:r>
          </a:p>
          <a:p>
            <a:pPr algn="just">
              <a:buNone/>
            </a:pPr>
            <a:endParaRPr lang="ru-RU" dirty="0"/>
          </a:p>
          <a:p>
            <a:pPr algn="just">
              <a:buFontTx/>
              <a:buChar char="-"/>
            </a:pPr>
            <a:r>
              <a:rPr lang="ru-RU" dirty="0"/>
              <a:t>Одлучува во рок од 24 часа од приемот на предлогот од МВР</a:t>
            </a:r>
          </a:p>
          <a:p>
            <a:pPr algn="just">
              <a:buFontTx/>
              <a:buChar char="-"/>
            </a:pPr>
            <a:r>
              <a:rPr lang="ru-RU" dirty="0"/>
              <a:t>Се одлучува без одржување рочиште</a:t>
            </a:r>
          </a:p>
          <a:p>
            <a:pPr algn="just">
              <a:buFontTx/>
              <a:buChar char="-"/>
            </a:pPr>
            <a:r>
              <a:rPr lang="ru-RU" dirty="0"/>
              <a:t>Истиот рок важи и ако во Наодот на стручниот наод и мислење на ЦСР е наведено основано сомнение за сериозна опасност по животот и здравјето на жртвата</a:t>
            </a:r>
          </a:p>
          <a:p>
            <a:pPr algn="just">
              <a:buNone/>
            </a:pPr>
            <a:endParaRPr lang="ru-RU" dirty="0"/>
          </a:p>
          <a:p>
            <a:pPr algn="just">
              <a:buNone/>
            </a:pPr>
            <a:endParaRPr lang="ru-RU"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3A2735AC-EB9E-564C-E79D-FD748703A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7DFC0098-AF90-85CE-547F-0BC59415E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41155222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63986" y="1802954"/>
            <a:ext cx="7886700" cy="4351338"/>
          </a:xfrm>
        </p:spPr>
        <p:txBody>
          <a:bodyPr>
            <a:normAutofit/>
          </a:bodyPr>
          <a:lstStyle/>
          <a:p>
            <a:pPr algn="just">
              <a:buNone/>
            </a:pPr>
            <a:r>
              <a:rPr lang="ru-RU" b="1" dirty="0"/>
              <a:t>Постапување на судот по привремена мерка</a:t>
            </a:r>
          </a:p>
          <a:p>
            <a:pPr algn="just">
              <a:buNone/>
            </a:pPr>
            <a:endParaRPr lang="ru-RU" dirty="0"/>
          </a:p>
          <a:p>
            <a:pPr algn="just">
              <a:buFontTx/>
              <a:buChar char="-"/>
            </a:pPr>
            <a:r>
              <a:rPr lang="ru-RU" dirty="0"/>
              <a:t>Постапува по предлогот на жртвата/ЦСР во рок од 7 дена</a:t>
            </a:r>
          </a:p>
          <a:p>
            <a:pPr algn="just">
              <a:buNone/>
            </a:pPr>
            <a:endParaRPr lang="ru-RU" dirty="0"/>
          </a:p>
          <a:p>
            <a:pPr algn="just">
              <a:buNone/>
            </a:pPr>
            <a:endParaRPr lang="ru-RU"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A picture containing text">
            <a:extLst>
              <a:ext uri="{FF2B5EF4-FFF2-40B4-BE49-F238E27FC236}">
                <a16:creationId xmlns:a16="http://schemas.microsoft.com/office/drawing/2014/main" id="{2B415074-FE64-8F7A-9297-B44B65A6D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135966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1759287" y="798881"/>
            <a:ext cx="8673427" cy="1048945"/>
          </a:xfrm>
        </p:spPr>
        <p:txBody>
          <a:bodyPr>
            <a:normAutofit/>
          </a:bodyPr>
          <a:lstStyle/>
          <a:p>
            <a:r>
              <a:rPr lang="mk-MK" b="1" dirty="0">
                <a:solidFill>
                  <a:schemeClr val="tx1"/>
                </a:solidFill>
                <a:latin typeface="+mn-lt"/>
              </a:rPr>
              <a:t>Форми на насилство врз жени</a:t>
            </a:r>
            <a:endParaRPr lang="en-US" b="1" dirty="0">
              <a:solidFill>
                <a:schemeClr val="tx1"/>
              </a:solidFill>
              <a:latin typeface="+mn-lt"/>
            </a:endParaRPr>
          </a:p>
        </p:txBody>
      </p:sp>
      <p:graphicFrame>
        <p:nvGraphicFramePr>
          <p:cNvPr id="5" name="Content Placeholder 2">
            <a:extLst>
              <a:ext uri="{FF2B5EF4-FFF2-40B4-BE49-F238E27FC236}">
                <a16:creationId xmlns:a16="http://schemas.microsoft.com/office/drawing/2014/main" id="{8DBD059A-5455-E175-D4D3-709B3EBA54E7}"/>
              </a:ext>
            </a:extLst>
          </p:cNvPr>
          <p:cNvGraphicFramePr>
            <a:graphicFrameLocks noGrp="1"/>
          </p:cNvGraphicFramePr>
          <p:nvPr>
            <p:ph idx="1"/>
            <p:extLst>
              <p:ext uri="{D42A27DB-BD31-4B8C-83A1-F6EECF244321}">
                <p14:modId xmlns:p14="http://schemas.microsoft.com/office/powerpoint/2010/main" val="2786866043"/>
              </p:ext>
            </p:extLst>
          </p:nvPr>
        </p:nvGraphicFramePr>
        <p:xfrm>
          <a:off x="519831" y="1847826"/>
          <a:ext cx="11300694" cy="3912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FF928BD5-ECAB-CED6-7F15-F3D999CA0F56}"/>
              </a:ext>
            </a:extLst>
          </p:cNvPr>
          <p:cNvPicPr>
            <a:picLocks noChangeAspect="1"/>
          </p:cNvPicPr>
          <p:nvPr/>
        </p:nvPicPr>
        <p:blipFill>
          <a:blip r:embed="rId7"/>
          <a:stretch>
            <a:fillRect/>
          </a:stretch>
        </p:blipFill>
        <p:spPr>
          <a:xfrm>
            <a:off x="4163400" y="3407662"/>
            <a:ext cx="3865199" cy="42676"/>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2E6A0165-F369-B130-D8DD-186998FCC2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1057D570-16E7-FEC3-BF1F-E877D24047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spTree>
    <p:extLst>
      <p:ext uri="{BB962C8B-B14F-4D97-AF65-F5344CB8AC3E}">
        <p14:creationId xmlns:p14="http://schemas.microsoft.com/office/powerpoint/2010/main" val="2509202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63986" y="1802954"/>
            <a:ext cx="7886700" cy="4351338"/>
          </a:xfrm>
        </p:spPr>
        <p:txBody>
          <a:bodyPr>
            <a:normAutofit/>
          </a:bodyPr>
          <a:lstStyle/>
          <a:p>
            <a:pPr algn="just">
              <a:buNone/>
            </a:pPr>
            <a:r>
              <a:rPr lang="ru-RU" b="1" dirty="0"/>
              <a:t>Тек на судскиот процес</a:t>
            </a:r>
          </a:p>
          <a:p>
            <a:pPr algn="just">
              <a:buNone/>
            </a:pPr>
            <a:endParaRPr lang="ru-RU" dirty="0"/>
          </a:p>
          <a:p>
            <a:pPr algn="just">
              <a:buFontTx/>
              <a:buChar char="-"/>
            </a:pPr>
            <a:r>
              <a:rPr lang="ru-RU" dirty="0"/>
              <a:t>Рочиштето за привремена мерка се одржува во присуство на жртвата, сторителот и претставник од ЦСР (ако го поднел предлогот)</a:t>
            </a:r>
          </a:p>
          <a:p>
            <a:pPr algn="just">
              <a:buFontTx/>
              <a:buChar char="-"/>
            </a:pPr>
            <a:r>
              <a:rPr lang="ru-RU" dirty="0"/>
              <a:t>Поканата се доставува во рок од 2 дена од прием на Предлог</a:t>
            </a:r>
          </a:p>
          <a:p>
            <a:pPr algn="just">
              <a:buFontTx/>
              <a:buChar char="-"/>
            </a:pPr>
            <a:r>
              <a:rPr lang="ru-RU" dirty="0"/>
              <a:t>Судот може да оцени потреба од повикување други лица</a:t>
            </a:r>
          </a:p>
          <a:p>
            <a:pPr algn="just">
              <a:buNone/>
            </a:pPr>
            <a:endParaRPr lang="ru-RU" dirty="0"/>
          </a:p>
          <a:p>
            <a:pPr algn="just">
              <a:buNone/>
            </a:pPr>
            <a:endParaRPr lang="ru-RU"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E6760A77-6A6B-4677-E97E-0D6D2A67F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B8FF4890-7706-1E22-F958-80FACAA7F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18675669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60091-0EBE-4B39-ADC6-B66FF2C9C2DF}"/>
              </a:ext>
            </a:extLst>
          </p:cNvPr>
          <p:cNvSpPr>
            <a:spLocks noGrp="1"/>
          </p:cNvSpPr>
          <p:nvPr>
            <p:ph idx="1"/>
          </p:nvPr>
        </p:nvSpPr>
        <p:spPr>
          <a:xfrm>
            <a:off x="2152650" y="1846929"/>
            <a:ext cx="7886700" cy="3891142"/>
          </a:xfrm>
        </p:spPr>
        <p:txBody>
          <a:bodyPr>
            <a:normAutofit/>
          </a:bodyPr>
          <a:lstStyle/>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r>
              <a:rPr lang="mk-MK" b="1" dirty="0">
                <a:solidFill>
                  <a:schemeClr val="accent5">
                    <a:lumMod val="50000"/>
                  </a:schemeClr>
                </a:solidFill>
              </a:rPr>
              <a:t>Надзор</a:t>
            </a:r>
          </a:p>
          <a:p>
            <a:pPr marL="0" indent="0">
              <a:buNone/>
            </a:pPr>
            <a:endParaRPr lang="ru-RU" dirty="0">
              <a:solidFill>
                <a:schemeClr val="dk1"/>
              </a:solidFill>
            </a:endParaRPr>
          </a:p>
        </p:txBody>
      </p:sp>
      <p:pic>
        <p:nvPicPr>
          <p:cNvPr id="2" name="Picture 1" descr="Logo&#10;&#10;Description automatically generated with medium confidence">
            <a:extLst>
              <a:ext uri="{FF2B5EF4-FFF2-40B4-BE49-F238E27FC236}">
                <a16:creationId xmlns:a16="http://schemas.microsoft.com/office/drawing/2014/main" id="{2C1FEC43-306E-A113-28CD-5D39AD297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4" name="Picture 3" descr="A picture containing text">
            <a:extLst>
              <a:ext uri="{FF2B5EF4-FFF2-40B4-BE49-F238E27FC236}">
                <a16:creationId xmlns:a16="http://schemas.microsoft.com/office/drawing/2014/main" id="{ECDD7115-36C9-BC92-AB33-347C45BD8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35904666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60091-0EBE-4B39-ADC6-B66FF2C9C2DF}"/>
              </a:ext>
            </a:extLst>
          </p:cNvPr>
          <p:cNvSpPr>
            <a:spLocks noGrp="1"/>
          </p:cNvSpPr>
          <p:nvPr>
            <p:ph idx="1"/>
          </p:nvPr>
        </p:nvSpPr>
        <p:spPr>
          <a:xfrm>
            <a:off x="2152650" y="1846929"/>
            <a:ext cx="7886700" cy="3891142"/>
          </a:xfrm>
        </p:spPr>
        <p:txBody>
          <a:bodyPr>
            <a:normAutofit/>
          </a:bodyPr>
          <a:lstStyle/>
          <a:p>
            <a:pPr marL="0" indent="0">
              <a:buNone/>
            </a:pPr>
            <a:endParaRPr lang="mk-MK" b="1" dirty="0">
              <a:solidFill>
                <a:schemeClr val="accent5">
                  <a:lumMod val="50000"/>
                </a:schemeClr>
              </a:solidFill>
            </a:endParaRPr>
          </a:p>
          <a:p>
            <a:pPr marL="0" indent="0">
              <a:buNone/>
            </a:pPr>
            <a:r>
              <a:rPr lang="mk-MK" b="1" dirty="0">
                <a:solidFill>
                  <a:schemeClr val="accent5">
                    <a:lumMod val="50000"/>
                  </a:schemeClr>
                </a:solidFill>
              </a:rPr>
              <a:t>ЦСР е задолжено да го следи извршувањето на изречената мерка.</a:t>
            </a:r>
          </a:p>
          <a:p>
            <a:pPr marL="0" indent="0">
              <a:buNone/>
            </a:pPr>
            <a:r>
              <a:rPr lang="mk-MK" b="1" dirty="0">
                <a:solidFill>
                  <a:schemeClr val="accent5">
                    <a:lumMod val="50000"/>
                  </a:schemeClr>
                </a:solidFill>
              </a:rPr>
              <a:t> </a:t>
            </a:r>
            <a:r>
              <a:rPr lang="mk-MK" dirty="0">
                <a:solidFill>
                  <a:schemeClr val="accent5">
                    <a:lumMod val="50000"/>
                  </a:schemeClr>
                </a:solidFill>
              </a:rPr>
              <a:t>- може да соработува со граѓани, правни лица, институции и здруженија</a:t>
            </a:r>
          </a:p>
          <a:p>
            <a:pPr marL="0" indent="0">
              <a:buNone/>
            </a:pPr>
            <a:r>
              <a:rPr lang="mk-MK" dirty="0">
                <a:solidFill>
                  <a:schemeClr val="accent5">
                    <a:lumMod val="50000"/>
                  </a:schemeClr>
                </a:solidFill>
              </a:rPr>
              <a:t> - има обврска да го известува судот за текот и ефектите од извршувањето на мерката</a:t>
            </a:r>
          </a:p>
        </p:txBody>
      </p:sp>
      <p:pic>
        <p:nvPicPr>
          <p:cNvPr id="2" name="Picture 1" descr="Logo&#10;&#10;Description automatically generated with medium confidence">
            <a:extLst>
              <a:ext uri="{FF2B5EF4-FFF2-40B4-BE49-F238E27FC236}">
                <a16:creationId xmlns:a16="http://schemas.microsoft.com/office/drawing/2014/main" id="{B4F06DA1-58D7-F1F5-FABE-4AD222153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4" name="Picture 3" descr="A picture containing text">
            <a:extLst>
              <a:ext uri="{FF2B5EF4-FFF2-40B4-BE49-F238E27FC236}">
                <a16:creationId xmlns:a16="http://schemas.microsoft.com/office/drawing/2014/main" id="{9EE59B22-3A02-C8C5-A6CF-14E5E7EE9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34864933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60091-0EBE-4B39-ADC6-B66FF2C9C2DF}"/>
              </a:ext>
            </a:extLst>
          </p:cNvPr>
          <p:cNvSpPr>
            <a:spLocks noGrp="1"/>
          </p:cNvSpPr>
          <p:nvPr>
            <p:ph idx="1"/>
          </p:nvPr>
        </p:nvSpPr>
        <p:spPr>
          <a:xfrm>
            <a:off x="2152650" y="1846929"/>
            <a:ext cx="7886700" cy="3891142"/>
          </a:xfrm>
        </p:spPr>
        <p:txBody>
          <a:bodyPr>
            <a:normAutofit/>
          </a:bodyPr>
          <a:lstStyle/>
          <a:p>
            <a:pPr marL="0" indent="0">
              <a:buNone/>
            </a:pPr>
            <a:endParaRPr lang="mk-MK" b="1" dirty="0">
              <a:solidFill>
                <a:schemeClr val="accent5">
                  <a:lumMod val="50000"/>
                </a:schemeClr>
              </a:solidFill>
            </a:endParaRPr>
          </a:p>
          <a:p>
            <a:pPr marL="0" indent="0">
              <a:buNone/>
            </a:pPr>
            <a:r>
              <a:rPr lang="mk-MK" b="1" dirty="0">
                <a:solidFill>
                  <a:schemeClr val="accent5">
                    <a:lumMod val="50000"/>
                  </a:schemeClr>
                </a:solidFill>
              </a:rPr>
              <a:t>Ако не се почитува привремена мерка изречена по барање на жртвата</a:t>
            </a:r>
          </a:p>
          <a:p>
            <a:pPr marL="0" indent="0">
              <a:buFontTx/>
              <a:buChar char="-"/>
            </a:pPr>
            <a:r>
              <a:rPr lang="mk-MK" dirty="0">
                <a:solidFill>
                  <a:schemeClr val="accent5">
                    <a:lumMod val="50000"/>
                  </a:schemeClr>
                </a:solidFill>
              </a:rPr>
              <a:t>Жртвата го известува ЦСР</a:t>
            </a:r>
          </a:p>
          <a:p>
            <a:pPr marL="0" indent="0">
              <a:buNone/>
            </a:pPr>
            <a:endParaRPr lang="mk-MK" dirty="0">
              <a:solidFill>
                <a:schemeClr val="accent5">
                  <a:lumMod val="50000"/>
                </a:schemeClr>
              </a:solidFill>
            </a:endParaRPr>
          </a:p>
        </p:txBody>
      </p:sp>
      <p:pic>
        <p:nvPicPr>
          <p:cNvPr id="2" name="Picture 1" descr="Logo&#10;&#10;Description automatically generated with medium confidence">
            <a:extLst>
              <a:ext uri="{FF2B5EF4-FFF2-40B4-BE49-F238E27FC236}">
                <a16:creationId xmlns:a16="http://schemas.microsoft.com/office/drawing/2014/main" id="{805D90CD-FD71-BB40-BB5E-EC610FE1B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4" name="Picture 3" descr="A picture containing text">
            <a:extLst>
              <a:ext uri="{FF2B5EF4-FFF2-40B4-BE49-F238E27FC236}">
                <a16:creationId xmlns:a16="http://schemas.microsoft.com/office/drawing/2014/main" id="{18625711-FB0C-473B-BB31-F36965A61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19338417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60091-0EBE-4B39-ADC6-B66FF2C9C2DF}"/>
              </a:ext>
            </a:extLst>
          </p:cNvPr>
          <p:cNvSpPr>
            <a:spLocks noGrp="1"/>
          </p:cNvSpPr>
          <p:nvPr>
            <p:ph idx="1"/>
          </p:nvPr>
        </p:nvSpPr>
        <p:spPr>
          <a:xfrm>
            <a:off x="255639" y="1846929"/>
            <a:ext cx="9783711" cy="3891142"/>
          </a:xfrm>
        </p:spPr>
        <p:txBody>
          <a:bodyPr>
            <a:normAutofit lnSpcReduction="10000"/>
          </a:bodyPr>
          <a:lstStyle/>
          <a:p>
            <a:pPr marL="0" indent="0">
              <a:buNone/>
            </a:pPr>
            <a:endParaRPr lang="mk-MK" b="1" dirty="0">
              <a:solidFill>
                <a:schemeClr val="accent5">
                  <a:lumMod val="50000"/>
                </a:schemeClr>
              </a:solidFill>
            </a:endParaRPr>
          </a:p>
          <a:p>
            <a:pPr marL="0" indent="0">
              <a:buNone/>
            </a:pPr>
            <a:r>
              <a:rPr lang="mk-MK" b="1" dirty="0">
                <a:solidFill>
                  <a:schemeClr val="accent5">
                    <a:lumMod val="50000"/>
                  </a:schemeClr>
                </a:solidFill>
              </a:rPr>
              <a:t>И ЦСР и МВР го известуваат судот за секое непочотување или прекршување на изречена мерка</a:t>
            </a:r>
          </a:p>
          <a:p>
            <a:pPr marL="0" indent="0">
              <a:buNone/>
            </a:pPr>
            <a:r>
              <a:rPr lang="mk-MK" dirty="0">
                <a:solidFill>
                  <a:schemeClr val="accent5">
                    <a:lumMod val="50000"/>
                  </a:schemeClr>
                </a:solidFill>
              </a:rPr>
              <a:t>МВР ќе достави и предлог до ЈО за определување мерки на претпазливост, согласно ЗКП</a:t>
            </a:r>
          </a:p>
          <a:p>
            <a:pPr marL="0" indent="0">
              <a:buNone/>
            </a:pPr>
            <a:r>
              <a:rPr lang="mk-MK" dirty="0">
                <a:solidFill>
                  <a:schemeClr val="accent5">
                    <a:lumMod val="50000"/>
                  </a:schemeClr>
                </a:solidFill>
              </a:rPr>
              <a:t>ЦСР ќе поднесе кривична пријава заради непочитување на судска одлука</a:t>
            </a:r>
          </a:p>
          <a:p>
            <a:pPr marL="0" indent="0">
              <a:buNone/>
            </a:pPr>
            <a:r>
              <a:rPr lang="mk-MK" b="1" dirty="0">
                <a:solidFill>
                  <a:schemeClr val="accent5">
                    <a:lumMod val="50000"/>
                  </a:schemeClr>
                </a:solidFill>
              </a:rPr>
              <a:t>ЈО ќе го извести ЦСР во писмена форма за иницираната кривична постапка</a:t>
            </a:r>
          </a:p>
        </p:txBody>
      </p:sp>
      <p:pic>
        <p:nvPicPr>
          <p:cNvPr id="2" name="Picture 1" descr="Logo&#10;&#10;Description automatically generated with medium confidence">
            <a:extLst>
              <a:ext uri="{FF2B5EF4-FFF2-40B4-BE49-F238E27FC236}">
                <a16:creationId xmlns:a16="http://schemas.microsoft.com/office/drawing/2014/main" id="{6009CC4A-4D0E-9E7B-849B-F923C558C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4" name="Picture 3" descr="A picture containing text">
            <a:extLst>
              <a:ext uri="{FF2B5EF4-FFF2-40B4-BE49-F238E27FC236}">
                <a16:creationId xmlns:a16="http://schemas.microsoft.com/office/drawing/2014/main" id="{76584295-42E4-E70A-0C86-67BD49D07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42152036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60091-0EBE-4B39-ADC6-B66FF2C9C2DF}"/>
              </a:ext>
            </a:extLst>
          </p:cNvPr>
          <p:cNvSpPr>
            <a:spLocks noGrp="1"/>
          </p:cNvSpPr>
          <p:nvPr>
            <p:ph idx="1"/>
          </p:nvPr>
        </p:nvSpPr>
        <p:spPr>
          <a:xfrm>
            <a:off x="2152650" y="1846929"/>
            <a:ext cx="7886700" cy="3891142"/>
          </a:xfrm>
        </p:spPr>
        <p:txBody>
          <a:bodyPr>
            <a:normAutofit/>
          </a:bodyPr>
          <a:lstStyle/>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r>
              <a:rPr lang="mk-MK" b="1" dirty="0">
                <a:solidFill>
                  <a:schemeClr val="accent1">
                    <a:lumMod val="50000"/>
                  </a:schemeClr>
                </a:solidFill>
              </a:rPr>
              <a:t>Прием и третман на странки</a:t>
            </a:r>
          </a:p>
          <a:p>
            <a:pPr marL="0" indent="0">
              <a:buNone/>
            </a:pPr>
            <a:endParaRPr lang="mk-MK" b="1" dirty="0">
              <a:solidFill>
                <a:schemeClr val="accent5">
                  <a:lumMod val="50000"/>
                </a:schemeClr>
              </a:solidFill>
            </a:endParaRPr>
          </a:p>
          <a:p>
            <a:pPr marL="0" indent="0">
              <a:buNone/>
            </a:pPr>
            <a:endParaRPr lang="ru-RU" dirty="0">
              <a:solidFill>
                <a:schemeClr val="dk1"/>
              </a:solidFill>
            </a:endParaRPr>
          </a:p>
        </p:txBody>
      </p:sp>
      <p:pic>
        <p:nvPicPr>
          <p:cNvPr id="2" name="Picture 1" descr="Logo&#10;&#10;Description automatically generated with medium confidence">
            <a:extLst>
              <a:ext uri="{FF2B5EF4-FFF2-40B4-BE49-F238E27FC236}">
                <a16:creationId xmlns:a16="http://schemas.microsoft.com/office/drawing/2014/main" id="{16090879-432A-C251-3E81-5FD6406C4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4" name="Picture 3" descr="A picture containing text">
            <a:extLst>
              <a:ext uri="{FF2B5EF4-FFF2-40B4-BE49-F238E27FC236}">
                <a16:creationId xmlns:a16="http://schemas.microsoft.com/office/drawing/2014/main" id="{469B726F-7DD0-4806-13E6-4FCBB349D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1306835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60091-0EBE-4B39-ADC6-B66FF2C9C2DF}"/>
              </a:ext>
            </a:extLst>
          </p:cNvPr>
          <p:cNvSpPr>
            <a:spLocks noGrp="1"/>
          </p:cNvSpPr>
          <p:nvPr>
            <p:ph idx="1"/>
          </p:nvPr>
        </p:nvSpPr>
        <p:spPr>
          <a:xfrm>
            <a:off x="2152650" y="1846929"/>
            <a:ext cx="7886700" cy="3891142"/>
          </a:xfrm>
        </p:spPr>
        <p:txBody>
          <a:bodyPr>
            <a:normAutofit/>
          </a:bodyPr>
          <a:lstStyle/>
          <a:p>
            <a:pPr marL="0" indent="0">
              <a:buNone/>
            </a:pPr>
            <a:r>
              <a:rPr lang="mk-MK" b="1" dirty="0">
                <a:solidFill>
                  <a:schemeClr val="accent5">
                    <a:lumMod val="50000"/>
                  </a:schemeClr>
                </a:solidFill>
              </a:rPr>
              <a:t>Прием на странка:</a:t>
            </a:r>
          </a:p>
          <a:p>
            <a:pPr marL="0" indent="0">
              <a:buFontTx/>
              <a:buChar char="-"/>
            </a:pPr>
            <a:r>
              <a:rPr lang="mk-MK" dirty="0">
                <a:solidFill>
                  <a:schemeClr val="accent5">
                    <a:lumMod val="50000"/>
                  </a:schemeClr>
                </a:solidFill>
              </a:rPr>
              <a:t>Дали се чувствува безбедно?</a:t>
            </a:r>
          </a:p>
          <a:p>
            <a:pPr marL="0" indent="0">
              <a:buFontTx/>
              <a:buChar char="-"/>
            </a:pPr>
            <a:r>
              <a:rPr lang="mk-MK" dirty="0">
                <a:solidFill>
                  <a:schemeClr val="accent5">
                    <a:lumMod val="50000"/>
                  </a:schemeClr>
                </a:solidFill>
              </a:rPr>
              <a:t>Дали се чувствува заштитено во просторијата?</a:t>
            </a:r>
          </a:p>
          <a:p>
            <a:pPr marL="0" indent="0">
              <a:buFontTx/>
              <a:buChar char="-"/>
            </a:pPr>
            <a:r>
              <a:rPr lang="mk-MK" dirty="0">
                <a:solidFill>
                  <a:schemeClr val="accent5">
                    <a:lumMod val="50000"/>
                  </a:schemeClr>
                </a:solidFill>
              </a:rPr>
              <a:t>Дали има потреба од поддршка (придружба, и сл)</a:t>
            </a:r>
          </a:p>
          <a:p>
            <a:pPr marL="0" indent="0">
              <a:buFontTx/>
              <a:buChar char="-"/>
            </a:pPr>
            <a:r>
              <a:rPr lang="mk-MK" dirty="0">
                <a:solidFill>
                  <a:schemeClr val="accent5">
                    <a:lumMod val="50000"/>
                  </a:schemeClr>
                </a:solidFill>
              </a:rPr>
              <a:t>Вода/кафе/занимација за деца</a:t>
            </a:r>
          </a:p>
          <a:p>
            <a:pPr marL="0" indent="0">
              <a:buNone/>
            </a:pPr>
            <a:endParaRPr lang="ru-RU" dirty="0">
              <a:solidFill>
                <a:schemeClr val="dk1"/>
              </a:solidFill>
            </a:endParaRPr>
          </a:p>
        </p:txBody>
      </p:sp>
      <p:pic>
        <p:nvPicPr>
          <p:cNvPr id="2" name="Picture 1" descr="Logo&#10;&#10;Description automatically generated with medium confidence">
            <a:extLst>
              <a:ext uri="{FF2B5EF4-FFF2-40B4-BE49-F238E27FC236}">
                <a16:creationId xmlns:a16="http://schemas.microsoft.com/office/drawing/2014/main" id="{70B6267D-FE25-045E-EC19-ECF4E4F21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4" name="Picture 3" descr="A picture containing text">
            <a:extLst>
              <a:ext uri="{FF2B5EF4-FFF2-40B4-BE49-F238E27FC236}">
                <a16:creationId xmlns:a16="http://schemas.microsoft.com/office/drawing/2014/main" id="{3F84F6F5-6C38-B124-BD43-F8B1F2C97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26780127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60091-0EBE-4B39-ADC6-B66FF2C9C2DF}"/>
              </a:ext>
            </a:extLst>
          </p:cNvPr>
          <p:cNvSpPr>
            <a:spLocks noGrp="1"/>
          </p:cNvSpPr>
          <p:nvPr>
            <p:ph idx="1"/>
          </p:nvPr>
        </p:nvSpPr>
        <p:spPr>
          <a:xfrm>
            <a:off x="2152650" y="1846929"/>
            <a:ext cx="7886700" cy="3891142"/>
          </a:xfrm>
        </p:spPr>
        <p:txBody>
          <a:bodyPr>
            <a:normAutofit lnSpcReduction="10000"/>
          </a:bodyPr>
          <a:lstStyle/>
          <a:p>
            <a:pPr marL="0" indent="0">
              <a:buNone/>
            </a:pPr>
            <a:r>
              <a:rPr lang="mk-MK" b="1" dirty="0">
                <a:solidFill>
                  <a:schemeClr val="accent5">
                    <a:lumMod val="50000"/>
                  </a:schemeClr>
                </a:solidFill>
              </a:rPr>
              <a:t>Интервју на странка:</a:t>
            </a:r>
          </a:p>
          <a:p>
            <a:pPr marL="0" indent="0">
              <a:buFontTx/>
              <a:buChar char="-"/>
            </a:pPr>
            <a:r>
              <a:rPr lang="mk-MK" dirty="0">
                <a:solidFill>
                  <a:schemeClr val="accent5">
                    <a:lumMod val="50000"/>
                  </a:schemeClr>
                </a:solidFill>
              </a:rPr>
              <a:t>Секогаш обезбедуваме согласност за и втор човек (колега) да присуствува на состанокот</a:t>
            </a:r>
          </a:p>
          <a:p>
            <a:pPr marL="0" indent="0">
              <a:buFontTx/>
              <a:buChar char="-"/>
            </a:pPr>
            <a:r>
              <a:rPr lang="mk-MK" dirty="0">
                <a:solidFill>
                  <a:schemeClr val="accent5">
                    <a:lumMod val="50000"/>
                  </a:schemeClr>
                </a:solidFill>
              </a:rPr>
              <a:t> Бараме дозвола за фаќање белешки, објаснуваме за што ќе се искористат</a:t>
            </a:r>
          </a:p>
          <a:p>
            <a:pPr marL="0" indent="0">
              <a:buFontTx/>
              <a:buChar char="-"/>
            </a:pPr>
            <a:r>
              <a:rPr lang="mk-MK" dirty="0">
                <a:solidFill>
                  <a:schemeClr val="accent5">
                    <a:lumMod val="50000"/>
                  </a:schemeClr>
                </a:solidFill>
              </a:rPr>
              <a:t> Тонот е смирен, по потреба прашањата се повторуваат и по неколку пати.</a:t>
            </a:r>
          </a:p>
          <a:p>
            <a:pPr marL="0" indent="0">
              <a:buFontTx/>
              <a:buChar char="-"/>
            </a:pPr>
            <a:r>
              <a:rPr lang="mk-MK" dirty="0">
                <a:solidFill>
                  <a:schemeClr val="accent5">
                    <a:lumMod val="50000"/>
                  </a:schemeClr>
                </a:solidFill>
              </a:rPr>
              <a:t> Целта е жртвата да не се поколеба и да не ѝ се врати стравот, срамот, грижата на совест.</a:t>
            </a:r>
          </a:p>
          <a:p>
            <a:pPr marL="0" indent="0">
              <a:buNone/>
            </a:pPr>
            <a:endParaRPr lang="ru-RU" dirty="0">
              <a:solidFill>
                <a:schemeClr val="dk1"/>
              </a:solidFill>
            </a:endParaRPr>
          </a:p>
        </p:txBody>
      </p:sp>
      <p:pic>
        <p:nvPicPr>
          <p:cNvPr id="2" name="Picture 1" descr="Logo&#10;&#10;Description automatically generated with medium confidence">
            <a:extLst>
              <a:ext uri="{FF2B5EF4-FFF2-40B4-BE49-F238E27FC236}">
                <a16:creationId xmlns:a16="http://schemas.microsoft.com/office/drawing/2014/main" id="{1ABA5EA7-83EB-344A-639D-A1F1D089A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4" name="Picture 3" descr="A picture containing text">
            <a:extLst>
              <a:ext uri="{FF2B5EF4-FFF2-40B4-BE49-F238E27FC236}">
                <a16:creationId xmlns:a16="http://schemas.microsoft.com/office/drawing/2014/main" id="{E91F0AB0-8435-8551-EE38-A5B7CCAFA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12162902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r>
              <a:rPr lang="mk-MK" dirty="0"/>
              <a:t>Што можеме да добиеме од интервјуто?</a:t>
            </a:r>
          </a:p>
          <a:p>
            <a:pPr>
              <a:buNone/>
            </a:pPr>
            <a:endParaRPr lang="mk-MK" dirty="0"/>
          </a:p>
          <a:p>
            <a:pPr>
              <a:buFontTx/>
              <a:buChar char="-"/>
            </a:pPr>
            <a:r>
              <a:rPr lang="mk-MK" dirty="0"/>
              <a:t>Што се случило</a:t>
            </a:r>
          </a:p>
          <a:p>
            <a:pPr>
              <a:buFontTx/>
              <a:buChar char="-"/>
            </a:pPr>
            <a:r>
              <a:rPr lang="mk-MK" dirty="0"/>
              <a:t>Што се случувало претходно</a:t>
            </a:r>
          </a:p>
          <a:p>
            <a:pPr>
              <a:buFontTx/>
              <a:buChar char="-"/>
            </a:pPr>
            <a:r>
              <a:rPr lang="mk-MK" dirty="0"/>
              <a:t>Дали жртвата има средства за егзистенција</a:t>
            </a:r>
          </a:p>
          <a:p>
            <a:pPr>
              <a:buFontTx/>
              <a:buChar char="-"/>
            </a:pPr>
            <a:r>
              <a:rPr lang="mk-MK" dirty="0"/>
              <a:t>Каква помош би прифатила</a:t>
            </a:r>
            <a:endParaRPr lang="en-US" dirty="0"/>
          </a:p>
        </p:txBody>
      </p:sp>
      <p:pic>
        <p:nvPicPr>
          <p:cNvPr id="2" name="Picture 1" descr="Logo&#10;&#10;Description automatically generated with medium confidence">
            <a:extLst>
              <a:ext uri="{FF2B5EF4-FFF2-40B4-BE49-F238E27FC236}">
                <a16:creationId xmlns:a16="http://schemas.microsoft.com/office/drawing/2014/main" id="{40066E53-02C5-F7BC-BDD3-DB65EB971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B25254DB-71AF-700B-5640-202E5CE24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28695901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6981" y="806245"/>
            <a:ext cx="10033819" cy="4176919"/>
          </a:xfrm>
        </p:spPr>
        <p:txBody>
          <a:bodyPr/>
          <a:lstStyle/>
          <a:p>
            <a:pPr>
              <a:buNone/>
            </a:pPr>
            <a:r>
              <a:rPr lang="mk-MK" b="1" dirty="0"/>
              <a:t>Внимание при избор на прашања</a:t>
            </a:r>
          </a:p>
          <a:p>
            <a:pPr>
              <a:buNone/>
            </a:pPr>
            <a:endParaRPr lang="mk-MK" dirty="0"/>
          </a:p>
        </p:txBody>
      </p:sp>
      <p:graphicFrame>
        <p:nvGraphicFramePr>
          <p:cNvPr id="5" name="Table 4"/>
          <p:cNvGraphicFramePr>
            <a:graphicFrameLocks noGrp="1"/>
          </p:cNvGraphicFramePr>
          <p:nvPr/>
        </p:nvGraphicFramePr>
        <p:xfrm>
          <a:off x="1905000" y="1371600"/>
          <a:ext cx="3344612" cy="3200400"/>
        </p:xfrm>
        <a:graphic>
          <a:graphicData uri="http://schemas.openxmlformats.org/drawingml/2006/table">
            <a:tbl>
              <a:tblPr firstRow="1" bandRow="1">
                <a:tableStyleId>{5C22544A-7EE6-4342-B048-85BDC9FD1C3A}</a:tableStyleId>
              </a:tblPr>
              <a:tblGrid>
                <a:gridCol w="3344612">
                  <a:extLst>
                    <a:ext uri="{9D8B030D-6E8A-4147-A177-3AD203B41FA5}">
                      <a16:colId xmlns:a16="http://schemas.microsoft.com/office/drawing/2014/main" val="20000"/>
                    </a:ext>
                  </a:extLst>
                </a:gridCol>
              </a:tblGrid>
              <a:tr h="0">
                <a:tc>
                  <a:txBody>
                    <a:bodyPr/>
                    <a:lstStyle/>
                    <a:p>
                      <a:r>
                        <a:rPr lang="mk-MK" dirty="0"/>
                        <a:t>Прашања</a:t>
                      </a:r>
                      <a:r>
                        <a:rPr lang="mk-MK" baseline="0" dirty="0"/>
                        <a:t> што треба да се избегнуваат</a:t>
                      </a:r>
                      <a:endParaRPr lang="en-US" dirty="0"/>
                    </a:p>
                  </a:txBody>
                  <a:tcPr marL="68580" marR="68580"/>
                </a:tc>
                <a:extLst>
                  <a:ext uri="{0D108BD9-81ED-4DB2-BD59-A6C34878D82A}">
                    <a16:rowId xmlns:a16="http://schemas.microsoft.com/office/drawing/2014/main" val="10000"/>
                  </a:ext>
                </a:extLst>
              </a:tr>
              <a:tr h="370840">
                <a:tc>
                  <a:txBody>
                    <a:bodyPr/>
                    <a:lstStyle/>
                    <a:p>
                      <a:pPr>
                        <a:buFontTx/>
                        <a:buChar char="-"/>
                      </a:pPr>
                      <a:r>
                        <a:rPr lang="mk-MK" baseline="0" dirty="0"/>
                        <a:t> Што направи ти, што имаше таква реакција?</a:t>
                      </a:r>
                    </a:p>
                    <a:p>
                      <a:pPr>
                        <a:buFontTx/>
                        <a:buChar char="-"/>
                      </a:pPr>
                      <a:r>
                        <a:rPr lang="mk-MK" baseline="0" dirty="0"/>
                        <a:t> Дали си се обидел/а да го смениш своето однесување?</a:t>
                      </a:r>
                    </a:p>
                    <a:p>
                      <a:pPr>
                        <a:buFontTx/>
                        <a:buChar char="-"/>
                      </a:pPr>
                      <a:r>
                        <a:rPr lang="mk-MK" baseline="0" dirty="0"/>
                        <a:t> Зошто не пријави до сега?</a:t>
                      </a:r>
                    </a:p>
                    <a:p>
                      <a:pPr>
                        <a:buFontTx/>
                        <a:buChar char="-"/>
                      </a:pPr>
                      <a:r>
                        <a:rPr lang="mk-MK" baseline="0" dirty="0"/>
                        <a:t> Зошто пријавуваш баш сега?</a:t>
                      </a:r>
                    </a:p>
                    <a:p>
                      <a:pPr>
                        <a:buFontTx/>
                        <a:buChar char="-"/>
                      </a:pPr>
                      <a:r>
                        <a:rPr lang="mk-MK" baseline="0" dirty="0"/>
                        <a:t> Што мислат децата за ова?</a:t>
                      </a:r>
                    </a:p>
                    <a:p>
                      <a:pPr>
                        <a:buFontTx/>
                        <a:buChar char="-"/>
                      </a:pPr>
                      <a:r>
                        <a:rPr lang="mk-MK" baseline="0" dirty="0"/>
                        <a:t> Зошто чекаше толку долго да одиш на преглед?</a:t>
                      </a:r>
                      <a:endParaRPr lang="en-US" dirty="0"/>
                    </a:p>
                  </a:txBody>
                  <a:tcPr marL="68580" marR="68580"/>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5867400" y="1371600"/>
          <a:ext cx="3825428" cy="3474720"/>
        </p:xfrm>
        <a:graphic>
          <a:graphicData uri="http://schemas.openxmlformats.org/drawingml/2006/table">
            <a:tbl>
              <a:tblPr firstRow="1" bandRow="1">
                <a:tableStyleId>{5C22544A-7EE6-4342-B048-85BDC9FD1C3A}</a:tableStyleId>
              </a:tblPr>
              <a:tblGrid>
                <a:gridCol w="3825428">
                  <a:extLst>
                    <a:ext uri="{9D8B030D-6E8A-4147-A177-3AD203B41FA5}">
                      <a16:colId xmlns:a16="http://schemas.microsoft.com/office/drawing/2014/main" val="20000"/>
                    </a:ext>
                  </a:extLst>
                </a:gridCol>
              </a:tblGrid>
              <a:tr h="430158">
                <a:tc>
                  <a:txBody>
                    <a:bodyPr/>
                    <a:lstStyle/>
                    <a:p>
                      <a:r>
                        <a:rPr lang="mk-MK" dirty="0"/>
                        <a:t>Прашања кои можат да доведат</a:t>
                      </a:r>
                      <a:r>
                        <a:rPr lang="mk-MK" baseline="0" dirty="0"/>
                        <a:t> до одговори</a:t>
                      </a:r>
                      <a:endParaRPr lang="en-US" dirty="0"/>
                    </a:p>
                  </a:txBody>
                  <a:tcPr marL="68580" marR="68580"/>
                </a:tc>
                <a:extLst>
                  <a:ext uri="{0D108BD9-81ED-4DB2-BD59-A6C34878D82A}">
                    <a16:rowId xmlns:a16="http://schemas.microsoft.com/office/drawing/2014/main" val="10000"/>
                  </a:ext>
                </a:extLst>
              </a:tr>
              <a:tr h="2365872">
                <a:tc>
                  <a:txBody>
                    <a:bodyPr/>
                    <a:lstStyle/>
                    <a:p>
                      <a:pPr>
                        <a:buFontTx/>
                        <a:buChar char="-"/>
                      </a:pPr>
                      <a:r>
                        <a:rPr lang="mk-MK" baseline="0" dirty="0"/>
                        <a:t> Што се случи?</a:t>
                      </a:r>
                    </a:p>
                    <a:p>
                      <a:pPr>
                        <a:buFontTx/>
                        <a:buChar char="-"/>
                      </a:pPr>
                      <a:r>
                        <a:rPr lang="mk-MK" baseline="0" dirty="0"/>
                        <a:t> Дали имаше потешкотии да дојдеш до тука?</a:t>
                      </a:r>
                    </a:p>
                    <a:p>
                      <a:pPr>
                        <a:buFontTx/>
                        <a:buChar char="-"/>
                      </a:pPr>
                      <a:r>
                        <a:rPr lang="mk-MK" baseline="0" dirty="0"/>
                        <a:t> Дали ова однесување се повторувало? </a:t>
                      </a:r>
                    </a:p>
                    <a:p>
                      <a:pPr>
                        <a:buFontTx/>
                        <a:buChar char="-"/>
                      </a:pPr>
                      <a:r>
                        <a:rPr lang="mk-MK" baseline="0" dirty="0"/>
                        <a:t>Дали до сега си зборувал/а со некого за ова? Дали имаш некакви документи од претходни случаи?</a:t>
                      </a:r>
                    </a:p>
                    <a:p>
                      <a:pPr>
                        <a:buFontTx/>
                        <a:buChar char="-"/>
                      </a:pPr>
                      <a:r>
                        <a:rPr lang="mk-MK" baseline="0" dirty="0"/>
                        <a:t> Дали работиш? Дали имаш каде да преспиеш вечер? </a:t>
                      </a:r>
                    </a:p>
                  </a:txBody>
                  <a:tcPr marL="68580" marR="68580"/>
                </a:tc>
                <a:extLst>
                  <a:ext uri="{0D108BD9-81ED-4DB2-BD59-A6C34878D82A}">
                    <a16:rowId xmlns:a16="http://schemas.microsoft.com/office/drawing/2014/main" val="10001"/>
                  </a:ext>
                </a:extLst>
              </a:tr>
            </a:tbl>
          </a:graphicData>
        </a:graphic>
      </p:graphicFrame>
      <p:sp>
        <p:nvSpPr>
          <p:cNvPr id="9" name="Rectangle 8"/>
          <p:cNvSpPr/>
          <p:nvPr/>
        </p:nvSpPr>
        <p:spPr>
          <a:xfrm>
            <a:off x="5486400" y="5105401"/>
            <a:ext cx="4572000" cy="646331"/>
          </a:xfrm>
          <a:prstGeom prst="rect">
            <a:avLst/>
          </a:prstGeom>
        </p:spPr>
        <p:txBody>
          <a:bodyPr>
            <a:spAutoFit/>
          </a:bodyPr>
          <a:lstStyle/>
          <a:p>
            <a:pPr>
              <a:buFontTx/>
              <a:buNone/>
            </a:pPr>
            <a:r>
              <a:rPr lang="mk-MK" dirty="0"/>
              <a:t>... И други, кои ќе ѝ дадат на жртвата чувство дека има поддршка.</a:t>
            </a:r>
            <a:endParaRPr lang="en-US" dirty="0"/>
          </a:p>
        </p:txBody>
      </p:sp>
      <p:pic>
        <p:nvPicPr>
          <p:cNvPr id="2" name="Picture 1" descr="Logo&#10;&#10;Description automatically generated with medium confidence">
            <a:extLst>
              <a:ext uri="{FF2B5EF4-FFF2-40B4-BE49-F238E27FC236}">
                <a16:creationId xmlns:a16="http://schemas.microsoft.com/office/drawing/2014/main" id="{2728C923-C8BD-D08A-DF45-8FF985295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873969"/>
            <a:ext cx="5738807" cy="873736"/>
          </a:xfrm>
          <a:prstGeom prst="rect">
            <a:avLst/>
          </a:prstGeom>
        </p:spPr>
      </p:pic>
      <p:pic>
        <p:nvPicPr>
          <p:cNvPr id="3" name="Picture 2" descr="A picture containing text">
            <a:extLst>
              <a:ext uri="{FF2B5EF4-FFF2-40B4-BE49-F238E27FC236}">
                <a16:creationId xmlns:a16="http://schemas.microsoft.com/office/drawing/2014/main" id="{383377B7-884E-E4D3-C289-C2D9E9FC2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362863"/>
          </a:xfrm>
          <a:prstGeom prst="rect">
            <a:avLst/>
          </a:prstGeom>
        </p:spPr>
      </p:pic>
    </p:spTree>
    <p:extLst>
      <p:ext uri="{BB962C8B-B14F-4D97-AF65-F5344CB8AC3E}">
        <p14:creationId xmlns:p14="http://schemas.microsoft.com/office/powerpoint/2010/main" val="93062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1759287" y="798881"/>
            <a:ext cx="8673427" cy="1048945"/>
          </a:xfrm>
        </p:spPr>
        <p:txBody>
          <a:bodyPr>
            <a:normAutofit/>
          </a:bodyPr>
          <a:lstStyle/>
          <a:p>
            <a:endParaRPr lang="en-US" dirty="0">
              <a:solidFill>
                <a:schemeClr val="tx1"/>
              </a:solidFill>
              <a:latin typeface="+mn-lt"/>
            </a:endParaRPr>
          </a:p>
        </p:txBody>
      </p:sp>
      <p:graphicFrame>
        <p:nvGraphicFramePr>
          <p:cNvPr id="5" name="Content Placeholder 2">
            <a:extLst>
              <a:ext uri="{FF2B5EF4-FFF2-40B4-BE49-F238E27FC236}">
                <a16:creationId xmlns:a16="http://schemas.microsoft.com/office/drawing/2014/main" id="{4BCEA440-72B9-D324-F82A-B139DF4BEED6}"/>
              </a:ext>
            </a:extLst>
          </p:cNvPr>
          <p:cNvGraphicFramePr>
            <a:graphicFrameLocks noGrp="1"/>
          </p:cNvGraphicFramePr>
          <p:nvPr>
            <p:ph idx="1"/>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picture containing text">
            <a:extLst>
              <a:ext uri="{FF2B5EF4-FFF2-40B4-BE49-F238E27FC236}">
                <a16:creationId xmlns:a16="http://schemas.microsoft.com/office/drawing/2014/main" id="{C4C5032E-5F1B-0CCC-93A1-33CC492B95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
            <a:extLst>
              <a:ext uri="{FF2B5EF4-FFF2-40B4-BE49-F238E27FC236}">
                <a16:creationId xmlns:a16="http://schemas.microsoft.com/office/drawing/2014/main" id="{9A84CD93-6CFA-5D84-B255-1407BD1F93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6596" y="6166443"/>
            <a:ext cx="5738807" cy="581261"/>
          </a:xfrm>
          <a:prstGeom prst="rect">
            <a:avLst/>
          </a:prstGeom>
        </p:spPr>
      </p:pic>
    </p:spTree>
    <p:extLst>
      <p:ext uri="{BB962C8B-B14F-4D97-AF65-F5344CB8AC3E}">
        <p14:creationId xmlns:p14="http://schemas.microsoft.com/office/powerpoint/2010/main" val="22420914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60091-0EBE-4B39-ADC6-B66FF2C9C2DF}"/>
              </a:ext>
            </a:extLst>
          </p:cNvPr>
          <p:cNvSpPr>
            <a:spLocks noGrp="1"/>
          </p:cNvSpPr>
          <p:nvPr>
            <p:ph idx="1"/>
          </p:nvPr>
        </p:nvSpPr>
        <p:spPr>
          <a:xfrm>
            <a:off x="2152650" y="1846929"/>
            <a:ext cx="7886700" cy="3891142"/>
          </a:xfrm>
        </p:spPr>
        <p:txBody>
          <a:bodyPr>
            <a:normAutofit/>
          </a:bodyPr>
          <a:lstStyle/>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endParaRPr lang="mk-MK" b="1" dirty="0">
              <a:solidFill>
                <a:schemeClr val="accent5">
                  <a:lumMod val="50000"/>
                </a:schemeClr>
              </a:solidFill>
            </a:endParaRPr>
          </a:p>
          <a:p>
            <a:pPr marL="0" indent="0">
              <a:buNone/>
            </a:pPr>
            <a:r>
              <a:rPr lang="mk-MK" b="1" dirty="0">
                <a:solidFill>
                  <a:schemeClr val="accent1">
                    <a:lumMod val="50000"/>
                  </a:schemeClr>
                </a:solidFill>
              </a:rPr>
              <a:t>Комуникација и поврзување со други сервиси</a:t>
            </a:r>
          </a:p>
          <a:p>
            <a:pPr marL="0" indent="0">
              <a:buNone/>
            </a:pPr>
            <a:endParaRPr lang="mk-MK" b="1" dirty="0">
              <a:solidFill>
                <a:schemeClr val="accent5">
                  <a:lumMod val="50000"/>
                </a:schemeClr>
              </a:solidFill>
            </a:endParaRPr>
          </a:p>
          <a:p>
            <a:pPr marL="0" indent="0">
              <a:buNone/>
            </a:pPr>
            <a:endParaRPr lang="ru-RU" dirty="0">
              <a:solidFill>
                <a:schemeClr val="dk1"/>
              </a:solidFill>
            </a:endParaRPr>
          </a:p>
        </p:txBody>
      </p:sp>
      <p:pic>
        <p:nvPicPr>
          <p:cNvPr id="2" name="Picture 1" descr="Logo&#10;&#10;Description automatically generated with medium confidence">
            <a:extLst>
              <a:ext uri="{FF2B5EF4-FFF2-40B4-BE49-F238E27FC236}">
                <a16:creationId xmlns:a16="http://schemas.microsoft.com/office/drawing/2014/main" id="{6A3D205F-C722-D1DC-F882-9FB55EB9E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4" name="Picture 3" descr="A picture containing text">
            <a:extLst>
              <a:ext uri="{FF2B5EF4-FFF2-40B4-BE49-F238E27FC236}">
                <a16:creationId xmlns:a16="http://schemas.microsoft.com/office/drawing/2014/main" id="{9DD5638B-0459-9FF4-AF41-D1E0302AF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481451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r>
              <a:rPr lang="mk-MK" dirty="0"/>
              <a:t>Зошто е ова битно?</a:t>
            </a:r>
          </a:p>
          <a:p>
            <a:pPr>
              <a:buNone/>
            </a:pPr>
            <a:endParaRPr lang="mk-MK" dirty="0"/>
          </a:p>
          <a:p>
            <a:pPr>
              <a:buFontTx/>
              <a:buChar char="-"/>
            </a:pPr>
            <a:r>
              <a:rPr lang="mk-MK" dirty="0"/>
              <a:t>Одговор на системскиот проблем</a:t>
            </a:r>
          </a:p>
          <a:p>
            <a:pPr>
              <a:buFontTx/>
              <a:buChar char="-"/>
            </a:pPr>
            <a:r>
              <a:rPr lang="mk-MK" dirty="0"/>
              <a:t>Одговор на потребата за меѓусебна соработка во корист на жртвите</a:t>
            </a:r>
          </a:p>
          <a:p>
            <a:pPr>
              <a:buNone/>
            </a:pPr>
            <a:endParaRPr lang="mk-MK" dirty="0"/>
          </a:p>
          <a:p>
            <a:pPr>
              <a:buNone/>
            </a:pPr>
            <a:endParaRPr lang="mk-MK" dirty="0"/>
          </a:p>
        </p:txBody>
      </p:sp>
      <p:pic>
        <p:nvPicPr>
          <p:cNvPr id="2" name="Picture 1" descr="Logo&#10;&#10;Description automatically generated with medium confidence">
            <a:extLst>
              <a:ext uri="{FF2B5EF4-FFF2-40B4-BE49-F238E27FC236}">
                <a16:creationId xmlns:a16="http://schemas.microsoft.com/office/drawing/2014/main" id="{CBB5C197-89AC-E0DA-0B0D-4571693F8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9D5D9E77-BBC7-3580-7555-3A8D021B8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32771815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152650" y="1825625"/>
            <a:ext cx="7844664" cy="3993284"/>
          </a:xfrm>
        </p:spPr>
        <p:txBody>
          <a:bodyPr>
            <a:normAutofit fontScale="92500" lnSpcReduction="20000"/>
          </a:bodyPr>
          <a:lstStyle/>
          <a:p>
            <a:pPr>
              <a:buNone/>
            </a:pPr>
            <a:r>
              <a:rPr lang="mk-MK" b="1" dirty="0"/>
              <a:t>Кои услуги ѝ стојат на жртвата на располагање</a:t>
            </a:r>
          </a:p>
          <a:p>
            <a:pPr>
              <a:buFontTx/>
              <a:buChar char="-"/>
            </a:pPr>
            <a:r>
              <a:rPr lang="mk-MK" dirty="0"/>
              <a:t>СОС линии за жени жртви на насилство и жртви на семејно насилство</a:t>
            </a:r>
          </a:p>
          <a:p>
            <a:pPr>
              <a:buFontTx/>
              <a:buChar char="-"/>
            </a:pPr>
            <a:r>
              <a:rPr lang="mk-MK" dirty="0"/>
              <a:t>Психосоцјална поддршка, советување и третман</a:t>
            </a:r>
          </a:p>
          <a:p>
            <a:pPr>
              <a:buFontTx/>
              <a:buChar char="-"/>
            </a:pPr>
            <a:r>
              <a:rPr lang="mk-MK" dirty="0"/>
              <a:t>Упатување и/или придружување до институции</a:t>
            </a:r>
          </a:p>
          <a:p>
            <a:pPr>
              <a:buFontTx/>
              <a:buChar char="-"/>
            </a:pPr>
            <a:r>
              <a:rPr lang="mk-MK" dirty="0"/>
              <a:t>Привремен престој до три месеци, со можност за продолжување до година</a:t>
            </a:r>
          </a:p>
          <a:p>
            <a:pPr>
              <a:buFontTx/>
              <a:buChar char="-"/>
            </a:pPr>
            <a:r>
              <a:rPr lang="mk-MK" dirty="0"/>
              <a:t>Интервентно сместување во акутна состојба на насилство, трае од 24 до 72 часа</a:t>
            </a:r>
          </a:p>
          <a:p>
            <a:pPr>
              <a:buFontTx/>
              <a:buChar char="-"/>
            </a:pPr>
            <a:r>
              <a:rPr lang="mk-MK" dirty="0"/>
              <a:t>Користење на активни мерки од АВРСМ....</a:t>
            </a:r>
          </a:p>
        </p:txBody>
      </p:sp>
      <p:pic>
        <p:nvPicPr>
          <p:cNvPr id="2" name="Picture 1" descr="Logo&#10;&#10;Description automatically generated with medium confidence">
            <a:extLst>
              <a:ext uri="{FF2B5EF4-FFF2-40B4-BE49-F238E27FC236}">
                <a16:creationId xmlns:a16="http://schemas.microsoft.com/office/drawing/2014/main" id="{D625B697-3C5B-C1E1-F43A-A1D790F1C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C452D57E-DD37-1612-998F-9B0C46A63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03967" cy="1848958"/>
          </a:xfrm>
          <a:prstGeom prst="rect">
            <a:avLst/>
          </a:prstGeom>
        </p:spPr>
      </p:pic>
    </p:spTree>
    <p:extLst>
      <p:ext uri="{BB962C8B-B14F-4D97-AF65-F5344CB8AC3E}">
        <p14:creationId xmlns:p14="http://schemas.microsoft.com/office/powerpoint/2010/main" val="26427560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838200" y="1944210"/>
            <a:ext cx="10515600" cy="4708243"/>
          </a:xfrm>
        </p:spPr>
        <p:txBody>
          <a:bodyPr>
            <a:normAutofit/>
          </a:bodyPr>
          <a:lstStyle/>
          <a:p>
            <a:pPr marL="0" indent="0" algn="just">
              <a:buNone/>
            </a:pPr>
            <a:r>
              <a:rPr lang="ru-RU" sz="2000" dirty="0">
                <a:effectLst/>
                <a:ea typeface="Calibri" panose="020F0502020204030204" pitchFamily="34" charset="0"/>
              </a:rPr>
              <a:t>Маја е 34 годишна девојка која живее со својот брат, снаа и нивното 5 месечно дете и е економски независна. И покрај малиот раст, што го чувствува како физички и ментален хендикеп, таа одлично се вклопи во една приватна фирма каде работи на пакување на готови производи. Веќе 2 месеци е во интимна врска со свој колега од работа и чувствува дека има силни чувства кон него. </a:t>
            </a:r>
          </a:p>
          <a:p>
            <a:pPr marL="0" indent="0" algn="just">
              <a:buNone/>
            </a:pPr>
            <a:r>
              <a:rPr lang="ru-RU" sz="2000" dirty="0">
                <a:effectLst/>
                <a:ea typeface="Calibri" panose="020F0502020204030204" pitchFamily="34" charset="0"/>
              </a:rPr>
              <a:t>Во почеток и тој беше љубезен и постојано и подаруваше внимание, но во последно време ја принудува на некои непријатни, интимни работи кои и пречат и се чувствува потиштено. Кога изреагира дека сака да ја прекине врската, тој и се закани дека ќе открие детали од нивниот интимен живот кај сите на работа. Таа е исплашена да не ја изгуби својата работа, но и од неговите закани. Не знаејќи како да излезе од тој кошмар, таа и се доверува на патронажната сестра која редовно доаѓа во семејството.</a:t>
            </a: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extLst>
      <p:ext uri="{BB962C8B-B14F-4D97-AF65-F5344CB8AC3E}">
        <p14:creationId xmlns:p14="http://schemas.microsoft.com/office/powerpoint/2010/main" val="5282097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838200" y="1944210"/>
            <a:ext cx="10515600" cy="4708243"/>
          </a:xfrm>
        </p:spPr>
        <p:txBody>
          <a:bodyPr/>
          <a:lstStyle/>
          <a:p>
            <a:pPr marL="0" indent="0">
              <a:buNone/>
            </a:pPr>
            <a:endParaRPr lang="mk-MK" dirty="0">
              <a:solidFill>
                <a:schemeClr val="accent5">
                  <a:lumMod val="50000"/>
                </a:schemeClr>
              </a:solidFill>
            </a:endParaRPr>
          </a:p>
          <a:p>
            <a:pPr marL="0" indent="0">
              <a:buNone/>
            </a:pPr>
            <a:endParaRPr lang="mk-MK" dirty="0">
              <a:solidFill>
                <a:schemeClr val="accent5">
                  <a:lumMod val="50000"/>
                </a:schemeClr>
              </a:solidFill>
            </a:endParaRPr>
          </a:p>
          <a:p>
            <a:pPr marL="0" indent="0">
              <a:buNone/>
            </a:pPr>
            <a:endParaRPr lang="mk-MK" dirty="0">
              <a:solidFill>
                <a:schemeClr val="accent5">
                  <a:lumMod val="50000"/>
                </a:schemeClr>
              </a:solidFill>
            </a:endParaRPr>
          </a:p>
          <a:p>
            <a:pPr marL="0" indent="0" algn="ctr">
              <a:buNone/>
            </a:pPr>
            <a:r>
              <a:rPr lang="mk-MK" dirty="0">
                <a:solidFill>
                  <a:schemeClr val="accent5">
                    <a:lumMod val="50000"/>
                  </a:schemeClr>
                </a:solidFill>
              </a:rPr>
              <a:t>Ви благодарам на вниманието!</a:t>
            </a:r>
            <a:endParaRPr lang="en-GB" dirty="0">
              <a:solidFill>
                <a:schemeClr val="accent5">
                  <a:lumMod val="50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extLst>
      <p:ext uri="{BB962C8B-B14F-4D97-AF65-F5344CB8AC3E}">
        <p14:creationId xmlns:p14="http://schemas.microsoft.com/office/powerpoint/2010/main" val="1276245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1759287" y="798881"/>
            <a:ext cx="8673427" cy="1048945"/>
          </a:xfrm>
        </p:spPr>
        <p:txBody>
          <a:bodyPr>
            <a:normAutofit/>
          </a:bodyPr>
          <a:lstStyle/>
          <a:p>
            <a:endParaRPr lang="en-US" dirty="0">
              <a:solidFill>
                <a:schemeClr val="tx1"/>
              </a:solidFill>
            </a:endParaRPr>
          </a:p>
        </p:txBody>
      </p:sp>
      <p:graphicFrame>
        <p:nvGraphicFramePr>
          <p:cNvPr id="5" name="Content Placeholder 2">
            <a:extLst>
              <a:ext uri="{FF2B5EF4-FFF2-40B4-BE49-F238E27FC236}">
                <a16:creationId xmlns:a16="http://schemas.microsoft.com/office/drawing/2014/main" id="{F9AC289F-CB5A-7C1A-C191-FD82538FFEAC}"/>
              </a:ext>
            </a:extLst>
          </p:cNvPr>
          <p:cNvGraphicFramePr>
            <a:graphicFrameLocks noGrp="1"/>
          </p:cNvGraphicFramePr>
          <p:nvPr>
            <p:ph idx="1"/>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picture containing text">
            <a:extLst>
              <a:ext uri="{FF2B5EF4-FFF2-40B4-BE49-F238E27FC236}">
                <a16:creationId xmlns:a16="http://schemas.microsoft.com/office/drawing/2014/main" id="{62FAB2C4-E1D1-379A-C4A2-46175EF0C6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
            <a:extLst>
              <a:ext uri="{FF2B5EF4-FFF2-40B4-BE49-F238E27FC236}">
                <a16:creationId xmlns:a16="http://schemas.microsoft.com/office/drawing/2014/main" id="{48A49A90-E05D-D6F5-2EA5-4F8807365A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6596" y="5840963"/>
            <a:ext cx="6383935" cy="906741"/>
          </a:xfrm>
          <a:prstGeom prst="rect">
            <a:avLst/>
          </a:prstGeom>
        </p:spPr>
      </p:pic>
    </p:spTree>
    <p:extLst>
      <p:ext uri="{BB962C8B-B14F-4D97-AF65-F5344CB8AC3E}">
        <p14:creationId xmlns:p14="http://schemas.microsoft.com/office/powerpoint/2010/main" val="1617923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8bf2bd-e2ea-47c0-bac8-91c0d1cb9b76" xsi:nil="true"/>
    <lcf76f155ced4ddcb4097134ff3c332f xmlns="f4acc2e1-c810-45e1-bc6a-15992a68eaa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2F4D57F9A5C5498740A62707746A3D" ma:contentTypeVersion="14" ma:contentTypeDescription="Create a new document." ma:contentTypeScope="" ma:versionID="849e3564d659495fb5a990c586a9f77d">
  <xsd:schema xmlns:xsd="http://www.w3.org/2001/XMLSchema" xmlns:xs="http://www.w3.org/2001/XMLSchema" xmlns:p="http://schemas.microsoft.com/office/2006/metadata/properties" xmlns:ns2="f4acc2e1-c810-45e1-bc6a-15992a68eaa2" xmlns:ns3="bc8bf2bd-e2ea-47c0-bac8-91c0d1cb9b76" targetNamespace="http://schemas.microsoft.com/office/2006/metadata/properties" ma:root="true" ma:fieldsID="3e8759972dde726eb5038a27ffe54dbc" ns2:_="" ns3:_="">
    <xsd:import namespace="f4acc2e1-c810-45e1-bc6a-15992a68eaa2"/>
    <xsd:import namespace="bc8bf2bd-e2ea-47c0-bac8-91c0d1cb9b7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acc2e1-c810-45e1-bc6a-15992a68ea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0a20853-c51e-47b0-bc3f-28921951de2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8bf2bd-e2ea-47c0-bac8-91c0d1cb9b7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525325-5399-4755-8651-f8fee29f51fe}" ma:internalName="TaxCatchAll" ma:showField="CatchAllData" ma:web="bc8bf2bd-e2ea-47c0-bac8-91c0d1cb9b7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666E40-6532-400A-BA5B-1072008B77D2}">
  <ds:schemaRefs>
    <ds:schemaRef ds:uri="http://schemas.microsoft.com/office/2006/metadata/properties"/>
    <ds:schemaRef ds:uri="http://schemas.microsoft.com/office/infopath/2007/PartnerControls"/>
    <ds:schemaRef ds:uri="bc8bf2bd-e2ea-47c0-bac8-91c0d1cb9b76"/>
    <ds:schemaRef ds:uri="f4acc2e1-c810-45e1-bc6a-15992a68eaa2"/>
  </ds:schemaRefs>
</ds:datastoreItem>
</file>

<file path=customXml/itemProps2.xml><?xml version="1.0" encoding="utf-8"?>
<ds:datastoreItem xmlns:ds="http://schemas.openxmlformats.org/officeDocument/2006/customXml" ds:itemID="{242AD880-DEE0-4244-B0EC-1549C984F18E}">
  <ds:schemaRefs>
    <ds:schemaRef ds:uri="http://schemas.microsoft.com/sharepoint/v3/contenttype/forms"/>
  </ds:schemaRefs>
</ds:datastoreItem>
</file>

<file path=customXml/itemProps3.xml><?xml version="1.0" encoding="utf-8"?>
<ds:datastoreItem xmlns:ds="http://schemas.openxmlformats.org/officeDocument/2006/customXml" ds:itemID="{6BB1B410-C369-4011-864D-E64DF40E67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acc2e1-c810-45e1-bc6a-15992a68eaa2"/>
    <ds:schemaRef ds:uri="bc8bf2bd-e2ea-47c0-bac8-91c0d1cb9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311</TotalTime>
  <Words>4927</Words>
  <Application>Microsoft Office PowerPoint</Application>
  <PresentationFormat>Widescreen</PresentationFormat>
  <Paragraphs>601</Paragraphs>
  <Slides>84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Arial</vt:lpstr>
      <vt:lpstr>Calibri</vt:lpstr>
      <vt:lpstr>Calibri Light</vt:lpstr>
      <vt:lpstr>Verdana</vt:lpstr>
      <vt:lpstr>Wingdings</vt:lpstr>
      <vt:lpstr>Wingdings 2</vt:lpstr>
      <vt:lpstr>Office Theme</vt:lpstr>
      <vt:lpstr>PowerPoint Presentation</vt:lpstr>
      <vt:lpstr>PowerPoint Presentation</vt:lpstr>
      <vt:lpstr>PowerPoint Presentation</vt:lpstr>
      <vt:lpstr>Форми на насилство врз жени</vt:lpstr>
      <vt:lpstr>Форми на насилство врз жени</vt:lpstr>
      <vt:lpstr>Форми на насилство врз жени</vt:lpstr>
      <vt:lpstr>Форми на насилство врз жени</vt:lpstr>
      <vt:lpstr>PowerPoint Presentation</vt:lpstr>
      <vt:lpstr>PowerPoint Presentation</vt:lpstr>
      <vt:lpstr>Митови и факти </vt:lpstr>
      <vt:lpstr>PowerPoint Presentation</vt:lpstr>
      <vt:lpstr>        </vt:lpstr>
      <vt:lpstr>PowerPoint Presentation</vt:lpstr>
      <vt:lpstr>PowerPoint Presentation</vt:lpstr>
      <vt:lpstr>PowerPoint Presentation</vt:lpstr>
      <vt:lpstr>       Мажите МОЖАТ да го контролираат својот гнев.</vt:lpstr>
      <vt:lpstr>PowerPoint Presentation</vt:lpstr>
      <vt:lpstr>       Насилството не бира </vt:lpstr>
      <vt:lpstr>PowerPoint Presentation</vt:lpstr>
      <vt:lpstr> </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Последици од насилството </vt:lpstr>
      <vt:lpstr>Последици од насилството </vt:lpstr>
      <vt:lpstr>Последици од насилството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SIMIC Marija</dc:creator>
  <cp:lastModifiedBy>TRAJKOSKA Simona</cp:lastModifiedBy>
  <cp:revision>29</cp:revision>
  <dcterms:created xsi:type="dcterms:W3CDTF">2019-10-05T16:52:39Z</dcterms:created>
  <dcterms:modified xsi:type="dcterms:W3CDTF">2023-12-04T10:45:44Z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0x0101002D2F4D57F9A5C5498740A62707746A3D</vt:lpwstr>
  </property>
  <property fmtid="{D5CDD505-2E9C-101B-9397-08002B2CF9AE}" pid="3" name="Order">
    <vt:r8>86500</vt:r8>
  </property>
</Properties>
</file>