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258" r:id="rId6"/>
    <p:sldId id="259" r:id="rId7"/>
    <p:sldId id="321" r:id="rId8"/>
    <p:sldId id="319" r:id="rId9"/>
    <p:sldId id="395" r:id="rId10"/>
    <p:sldId id="260" r:id="rId11"/>
    <p:sldId id="265" r:id="rId12"/>
    <p:sldId id="409" r:id="rId13"/>
    <p:sldId id="410" r:id="rId14"/>
    <p:sldId id="313" r:id="rId15"/>
    <p:sldId id="314" r:id="rId16"/>
    <p:sldId id="316" r:id="rId17"/>
    <p:sldId id="393" r:id="rId18"/>
    <p:sldId id="257" r:id="rId19"/>
    <p:sldId id="394" r:id="rId20"/>
    <p:sldId id="412" r:id="rId21"/>
    <p:sldId id="355" r:id="rId22"/>
    <p:sldId id="267" r:id="rId23"/>
    <p:sldId id="268" r:id="rId24"/>
    <p:sldId id="411" r:id="rId25"/>
    <p:sldId id="271" r:id="rId26"/>
    <p:sldId id="398" r:id="rId27"/>
    <p:sldId id="272" r:id="rId28"/>
    <p:sldId id="399" r:id="rId29"/>
    <p:sldId id="400" r:id="rId30"/>
    <p:sldId id="401" r:id="rId31"/>
    <p:sldId id="276" r:id="rId32"/>
    <p:sldId id="402" r:id="rId33"/>
    <p:sldId id="403" r:id="rId34"/>
    <p:sldId id="404" r:id="rId35"/>
    <p:sldId id="405" r:id="rId36"/>
    <p:sldId id="406" r:id="rId37"/>
    <p:sldId id="407" r:id="rId38"/>
    <p:sldId id="408" r:id="rId39"/>
    <p:sldId id="332" r:id="rId40"/>
    <p:sldId id="333" r:id="rId41"/>
    <p:sldId id="41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1" clrIdx="0">
    <p:extLst>
      <p:ext uri="{19B8F6BF-5375-455C-9EA6-DF929625EA0E}">
        <p15:presenceInfo xmlns:p15="http://schemas.microsoft.com/office/powerpoint/2012/main" userId="e7eb52265d165b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EFD08-4613-47BB-8993-8E718D63F161}" v="26" dt="2023-12-01T17:31:47.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647" autoAdjust="0"/>
    <p:restoredTop sz="94660"/>
  </p:normalViewPr>
  <p:slideViewPr>
    <p:cSldViewPr snapToGrid="0">
      <p:cViewPr varScale="1">
        <p:scale>
          <a:sx n="76" d="100"/>
          <a:sy n="76" d="100"/>
        </p:scale>
        <p:origin x="77"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2-04T14:51:06.788" idx="1">
    <p:pos x="4405" y="2612"/>
    <p:text>концептот на Јанг за социјална правда се потпира и на феминистичката политичка теорија. За Јанг социјалната правда значи елиминација на институционализираната доминација и опресија, наспроти традициналната теорија за социјална правда која се фокусира на дистрибуција и алокација на материјални добра. Јанг смета дека ваквото поимање на социјалната правда ги игнорира социјалните структури и институционалниот контекст кои често помагаат во одредувањето на дистрибутивните шеми. Таа не ги негира туку ги критикува и проширува дистрибутивните теории за социјана правда и смета дека концептите на доминација и опресија треба да бидат почетни точки за разбирањето на социјалната правда.</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B2459D-C7AA-46E2-AF02-DE02A2BD72C0}" type="datetimeFigureOut">
              <a:rPr lang="en-GB" smtClean="0"/>
              <a:t>02/12/2024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F71DC-B5CF-4590-B549-D3BF89D6CFF4}" type="slidenum">
              <a:rPr lang="en-GB" smtClean="0"/>
              <a:t>‹#›</a:t>
            </a:fld>
            <a:endParaRPr lang="en-GB"/>
          </a:p>
        </p:txBody>
      </p:sp>
    </p:spTree>
    <p:extLst>
      <p:ext uri="{BB962C8B-B14F-4D97-AF65-F5344CB8AC3E}">
        <p14:creationId xmlns:p14="http://schemas.microsoft.com/office/powerpoint/2010/main" val="33696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40792-7D1F-4D84-9F4B-1EDF8C1278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538EE64-5CCB-46D9-941D-4251B80A73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C1BFCF-4933-4C09-809F-4EE8C5A63989}"/>
              </a:ext>
            </a:extLst>
          </p:cNvPr>
          <p:cNvSpPr>
            <a:spLocks noGrp="1"/>
          </p:cNvSpPr>
          <p:nvPr>
            <p:ph type="dt" sz="half" idx="10"/>
          </p:nvPr>
        </p:nvSpPr>
        <p:spPr/>
        <p:txBody>
          <a:bodyPr/>
          <a:lstStyle/>
          <a:p>
            <a:fld id="{5C43FF53-A5AD-4BFC-88E7-E90901CEB4B7}" type="datetimeFigureOut">
              <a:rPr lang="en-GB" smtClean="0"/>
              <a:t>02/12/2024</a:t>
            </a:fld>
            <a:endParaRPr lang="en-GB"/>
          </a:p>
        </p:txBody>
      </p:sp>
      <p:sp>
        <p:nvSpPr>
          <p:cNvPr id="5" name="Footer Placeholder 4">
            <a:extLst>
              <a:ext uri="{FF2B5EF4-FFF2-40B4-BE49-F238E27FC236}">
                <a16:creationId xmlns:a16="http://schemas.microsoft.com/office/drawing/2014/main" id="{13281193-BB28-4612-A20A-7D329E9970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B00D17-35DE-40A0-A0C3-A9DC5BAD2FB3}"/>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191574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30F8-912B-4957-B01B-8593FBF461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C6D247-D9CF-46C3-9340-66C0643DDD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0AE6D6-CC56-4155-BD37-E6BF1CA21905}"/>
              </a:ext>
            </a:extLst>
          </p:cNvPr>
          <p:cNvSpPr>
            <a:spLocks noGrp="1"/>
          </p:cNvSpPr>
          <p:nvPr>
            <p:ph type="dt" sz="half" idx="10"/>
          </p:nvPr>
        </p:nvSpPr>
        <p:spPr/>
        <p:txBody>
          <a:bodyPr/>
          <a:lstStyle/>
          <a:p>
            <a:fld id="{5C43FF53-A5AD-4BFC-88E7-E90901CEB4B7}" type="datetimeFigureOut">
              <a:rPr lang="en-GB" smtClean="0"/>
              <a:t>02/12/2024</a:t>
            </a:fld>
            <a:endParaRPr lang="en-GB"/>
          </a:p>
        </p:txBody>
      </p:sp>
      <p:sp>
        <p:nvSpPr>
          <p:cNvPr id="5" name="Footer Placeholder 4">
            <a:extLst>
              <a:ext uri="{FF2B5EF4-FFF2-40B4-BE49-F238E27FC236}">
                <a16:creationId xmlns:a16="http://schemas.microsoft.com/office/drawing/2014/main" id="{E9F7715B-7CA1-4456-A25F-C2D5973926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E6B632-6055-474A-BA4C-0886DD983708}"/>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157362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4DD569-84E7-490B-ACEC-43FC57A30A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946ABF-465C-4272-A5B7-37B2521BBE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580DCA-634A-4DA9-8029-0F1396E24412}"/>
              </a:ext>
            </a:extLst>
          </p:cNvPr>
          <p:cNvSpPr>
            <a:spLocks noGrp="1"/>
          </p:cNvSpPr>
          <p:nvPr>
            <p:ph type="dt" sz="half" idx="10"/>
          </p:nvPr>
        </p:nvSpPr>
        <p:spPr/>
        <p:txBody>
          <a:bodyPr/>
          <a:lstStyle/>
          <a:p>
            <a:fld id="{5C43FF53-A5AD-4BFC-88E7-E90901CEB4B7}" type="datetimeFigureOut">
              <a:rPr lang="en-GB" smtClean="0"/>
              <a:t>02/12/2024</a:t>
            </a:fld>
            <a:endParaRPr lang="en-GB"/>
          </a:p>
        </p:txBody>
      </p:sp>
      <p:sp>
        <p:nvSpPr>
          <p:cNvPr id="5" name="Footer Placeholder 4">
            <a:extLst>
              <a:ext uri="{FF2B5EF4-FFF2-40B4-BE49-F238E27FC236}">
                <a16:creationId xmlns:a16="http://schemas.microsoft.com/office/drawing/2014/main" id="{4BBD16C3-4E3C-4DC3-A0F9-35A502F571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7FB8FF-1484-4735-B30D-9570BF799CF6}"/>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111935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CD36-0B3D-4DC1-9007-918958442F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5C4A59-12D7-4B29-8773-945BF75643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4A812-651B-456E-8AF6-9E66F5273AFD}"/>
              </a:ext>
            </a:extLst>
          </p:cNvPr>
          <p:cNvSpPr>
            <a:spLocks noGrp="1"/>
          </p:cNvSpPr>
          <p:nvPr>
            <p:ph type="dt" sz="half" idx="10"/>
          </p:nvPr>
        </p:nvSpPr>
        <p:spPr/>
        <p:txBody>
          <a:bodyPr/>
          <a:lstStyle/>
          <a:p>
            <a:fld id="{5C43FF53-A5AD-4BFC-88E7-E90901CEB4B7}" type="datetimeFigureOut">
              <a:rPr lang="en-GB" smtClean="0"/>
              <a:t>02/12/2024</a:t>
            </a:fld>
            <a:endParaRPr lang="en-GB"/>
          </a:p>
        </p:txBody>
      </p:sp>
      <p:sp>
        <p:nvSpPr>
          <p:cNvPr id="5" name="Footer Placeholder 4">
            <a:extLst>
              <a:ext uri="{FF2B5EF4-FFF2-40B4-BE49-F238E27FC236}">
                <a16:creationId xmlns:a16="http://schemas.microsoft.com/office/drawing/2014/main" id="{518920F5-8B35-409B-9042-BA3C922B0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9E8C2A-48A7-4D86-A8A6-4A521B5270AA}"/>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179928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9CA-79E8-4424-A93F-0FE93D95EF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688F5D-3AFA-47EC-A449-0829DA5340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9ED5AE-B9EF-472A-81B0-6E3F9A92E52A}"/>
              </a:ext>
            </a:extLst>
          </p:cNvPr>
          <p:cNvSpPr>
            <a:spLocks noGrp="1"/>
          </p:cNvSpPr>
          <p:nvPr>
            <p:ph type="dt" sz="half" idx="10"/>
          </p:nvPr>
        </p:nvSpPr>
        <p:spPr/>
        <p:txBody>
          <a:bodyPr/>
          <a:lstStyle/>
          <a:p>
            <a:fld id="{5C43FF53-A5AD-4BFC-88E7-E90901CEB4B7}" type="datetimeFigureOut">
              <a:rPr lang="en-GB" smtClean="0"/>
              <a:t>02/12/2024</a:t>
            </a:fld>
            <a:endParaRPr lang="en-GB"/>
          </a:p>
        </p:txBody>
      </p:sp>
      <p:sp>
        <p:nvSpPr>
          <p:cNvPr id="5" name="Footer Placeholder 4">
            <a:extLst>
              <a:ext uri="{FF2B5EF4-FFF2-40B4-BE49-F238E27FC236}">
                <a16:creationId xmlns:a16="http://schemas.microsoft.com/office/drawing/2014/main" id="{BF003E83-FC88-4320-A026-844A6BA9D5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79658E-4948-4102-8B4C-7F5C27A9D7FB}"/>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39164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28D5-EFE5-4344-A1AA-A784584610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D43773-C11D-4128-A056-764046D5BB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A3001F-2AE8-4A62-894C-1609DAF94C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D66815-84AA-4C4F-80FE-43799996A82E}"/>
              </a:ext>
            </a:extLst>
          </p:cNvPr>
          <p:cNvSpPr>
            <a:spLocks noGrp="1"/>
          </p:cNvSpPr>
          <p:nvPr>
            <p:ph type="dt" sz="half" idx="10"/>
          </p:nvPr>
        </p:nvSpPr>
        <p:spPr/>
        <p:txBody>
          <a:bodyPr/>
          <a:lstStyle/>
          <a:p>
            <a:fld id="{5C43FF53-A5AD-4BFC-88E7-E90901CEB4B7}" type="datetimeFigureOut">
              <a:rPr lang="en-GB" smtClean="0"/>
              <a:t>02/12/2024</a:t>
            </a:fld>
            <a:endParaRPr lang="en-GB"/>
          </a:p>
        </p:txBody>
      </p:sp>
      <p:sp>
        <p:nvSpPr>
          <p:cNvPr id="6" name="Footer Placeholder 5">
            <a:extLst>
              <a:ext uri="{FF2B5EF4-FFF2-40B4-BE49-F238E27FC236}">
                <a16:creationId xmlns:a16="http://schemas.microsoft.com/office/drawing/2014/main" id="{42A7A887-C15B-4BC0-9762-79E6B9DE5F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7F85CB-E8D9-49B6-9B41-D97589B37DBD}"/>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57404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3960-E628-4EA9-939A-74D991FF95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911FB2-A73A-4035-9FA9-C2A2B71309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A1EB6B-9CF6-4D96-887D-0BDCA3F06A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0FD178-207A-47F5-B2D5-9CCE67D22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8301B1-CFCE-4FEC-8DCD-415CBE6BA5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A4533D-9024-485C-B9D1-EA6C9FB2508B}"/>
              </a:ext>
            </a:extLst>
          </p:cNvPr>
          <p:cNvSpPr>
            <a:spLocks noGrp="1"/>
          </p:cNvSpPr>
          <p:nvPr>
            <p:ph type="dt" sz="half" idx="10"/>
          </p:nvPr>
        </p:nvSpPr>
        <p:spPr/>
        <p:txBody>
          <a:bodyPr/>
          <a:lstStyle/>
          <a:p>
            <a:fld id="{5C43FF53-A5AD-4BFC-88E7-E90901CEB4B7}" type="datetimeFigureOut">
              <a:rPr lang="en-GB" smtClean="0"/>
              <a:t>02/12/2024</a:t>
            </a:fld>
            <a:endParaRPr lang="en-GB"/>
          </a:p>
        </p:txBody>
      </p:sp>
      <p:sp>
        <p:nvSpPr>
          <p:cNvPr id="8" name="Footer Placeholder 7">
            <a:extLst>
              <a:ext uri="{FF2B5EF4-FFF2-40B4-BE49-F238E27FC236}">
                <a16:creationId xmlns:a16="http://schemas.microsoft.com/office/drawing/2014/main" id="{D2B02CB8-75B8-419A-B8D0-361669EC69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449128-9063-469F-AB3F-52FA45118B53}"/>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426086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4FC0-43E2-46A3-AD9B-B6B9E9F717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95D351-06ED-414F-8D5F-14739A1EB429}"/>
              </a:ext>
            </a:extLst>
          </p:cNvPr>
          <p:cNvSpPr>
            <a:spLocks noGrp="1"/>
          </p:cNvSpPr>
          <p:nvPr>
            <p:ph type="dt" sz="half" idx="10"/>
          </p:nvPr>
        </p:nvSpPr>
        <p:spPr/>
        <p:txBody>
          <a:bodyPr/>
          <a:lstStyle/>
          <a:p>
            <a:fld id="{5C43FF53-A5AD-4BFC-88E7-E90901CEB4B7}" type="datetimeFigureOut">
              <a:rPr lang="en-GB" smtClean="0"/>
              <a:t>02/12/2024</a:t>
            </a:fld>
            <a:endParaRPr lang="en-GB"/>
          </a:p>
        </p:txBody>
      </p:sp>
      <p:sp>
        <p:nvSpPr>
          <p:cNvPr id="4" name="Footer Placeholder 3">
            <a:extLst>
              <a:ext uri="{FF2B5EF4-FFF2-40B4-BE49-F238E27FC236}">
                <a16:creationId xmlns:a16="http://schemas.microsoft.com/office/drawing/2014/main" id="{3C142145-00DC-4A88-93F0-51D5EE555E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B2E1B3-9585-47D3-ACD9-C4D82D096DF0}"/>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216465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8E726E-1AA1-408D-9A04-634F08B5B2A3}"/>
              </a:ext>
            </a:extLst>
          </p:cNvPr>
          <p:cNvSpPr>
            <a:spLocks noGrp="1"/>
          </p:cNvSpPr>
          <p:nvPr>
            <p:ph type="dt" sz="half" idx="10"/>
          </p:nvPr>
        </p:nvSpPr>
        <p:spPr/>
        <p:txBody>
          <a:bodyPr/>
          <a:lstStyle/>
          <a:p>
            <a:fld id="{5C43FF53-A5AD-4BFC-88E7-E90901CEB4B7}" type="datetimeFigureOut">
              <a:rPr lang="en-GB" smtClean="0"/>
              <a:t>02/12/2024</a:t>
            </a:fld>
            <a:endParaRPr lang="en-GB"/>
          </a:p>
        </p:txBody>
      </p:sp>
      <p:sp>
        <p:nvSpPr>
          <p:cNvPr id="3" name="Footer Placeholder 2">
            <a:extLst>
              <a:ext uri="{FF2B5EF4-FFF2-40B4-BE49-F238E27FC236}">
                <a16:creationId xmlns:a16="http://schemas.microsoft.com/office/drawing/2014/main" id="{CE509AEB-78EF-4260-929D-3FEBE29DEF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BE196B-2939-4F83-8F5B-B12E5B319C12}"/>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271943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E422-D3BA-440F-A66F-803EEAE7FF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8BD59E-3233-419C-9114-A68E3153F9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5B48D06-70F6-4470-BCA0-B2DC6F739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4F2421-AB04-40EC-98DE-2E4F7F5483D8}"/>
              </a:ext>
            </a:extLst>
          </p:cNvPr>
          <p:cNvSpPr>
            <a:spLocks noGrp="1"/>
          </p:cNvSpPr>
          <p:nvPr>
            <p:ph type="dt" sz="half" idx="10"/>
          </p:nvPr>
        </p:nvSpPr>
        <p:spPr/>
        <p:txBody>
          <a:bodyPr/>
          <a:lstStyle/>
          <a:p>
            <a:fld id="{5C43FF53-A5AD-4BFC-88E7-E90901CEB4B7}" type="datetimeFigureOut">
              <a:rPr lang="en-GB" smtClean="0"/>
              <a:t>02/12/2024</a:t>
            </a:fld>
            <a:endParaRPr lang="en-GB"/>
          </a:p>
        </p:txBody>
      </p:sp>
      <p:sp>
        <p:nvSpPr>
          <p:cNvPr id="6" name="Footer Placeholder 5">
            <a:extLst>
              <a:ext uri="{FF2B5EF4-FFF2-40B4-BE49-F238E27FC236}">
                <a16:creationId xmlns:a16="http://schemas.microsoft.com/office/drawing/2014/main" id="{B7B416AD-17D8-4D26-BE23-01C4A07BA8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516138-5EEF-4321-B56D-634439764F7C}"/>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374827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5AB1-C54E-4632-86EC-DA4117DA8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E2EA6F-3C62-4B12-9D1F-455F0DEE97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1D138A-95BA-4C9B-9DA6-49789008D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DE6ED-E4A0-4A83-AB0D-99861D6A075B}"/>
              </a:ext>
            </a:extLst>
          </p:cNvPr>
          <p:cNvSpPr>
            <a:spLocks noGrp="1"/>
          </p:cNvSpPr>
          <p:nvPr>
            <p:ph type="dt" sz="half" idx="10"/>
          </p:nvPr>
        </p:nvSpPr>
        <p:spPr/>
        <p:txBody>
          <a:bodyPr/>
          <a:lstStyle/>
          <a:p>
            <a:fld id="{5C43FF53-A5AD-4BFC-88E7-E90901CEB4B7}" type="datetimeFigureOut">
              <a:rPr lang="en-GB" smtClean="0"/>
              <a:t>02/12/2024</a:t>
            </a:fld>
            <a:endParaRPr lang="en-GB"/>
          </a:p>
        </p:txBody>
      </p:sp>
      <p:sp>
        <p:nvSpPr>
          <p:cNvPr id="6" name="Footer Placeholder 5">
            <a:extLst>
              <a:ext uri="{FF2B5EF4-FFF2-40B4-BE49-F238E27FC236}">
                <a16:creationId xmlns:a16="http://schemas.microsoft.com/office/drawing/2014/main" id="{1EA5A9D4-D5D3-4E6A-BB4D-67C151FFAF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F4B3CB-2FAC-47C6-9D4D-54EEBDAB85F4}"/>
              </a:ext>
            </a:extLst>
          </p:cNvPr>
          <p:cNvSpPr>
            <a:spLocks noGrp="1"/>
          </p:cNvSpPr>
          <p:nvPr>
            <p:ph type="sldNum" sz="quarter" idx="12"/>
          </p:nvPr>
        </p:nvSpPr>
        <p:spPr/>
        <p:txBody>
          <a:bodyPr/>
          <a:lstStyle/>
          <a:p>
            <a:fld id="{92771FE3-67C4-4723-A591-1B4C301CEDAD}" type="slidenum">
              <a:rPr lang="en-GB" smtClean="0"/>
              <a:t>‹#›</a:t>
            </a:fld>
            <a:endParaRPr lang="en-GB"/>
          </a:p>
        </p:txBody>
      </p:sp>
    </p:spTree>
    <p:extLst>
      <p:ext uri="{BB962C8B-B14F-4D97-AF65-F5344CB8AC3E}">
        <p14:creationId xmlns:p14="http://schemas.microsoft.com/office/powerpoint/2010/main" val="97335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DFA2B-D89B-4E55-822D-16CA4C08AE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139CEF-1EF1-47B5-93FA-9967340E0C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2BB5F4-DD99-4077-8CDE-D4F3144513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3FF53-A5AD-4BFC-88E7-E90901CEB4B7}" type="datetimeFigureOut">
              <a:rPr lang="en-GB" smtClean="0"/>
              <a:t>02/12/2024</a:t>
            </a:fld>
            <a:endParaRPr lang="en-GB"/>
          </a:p>
        </p:txBody>
      </p:sp>
      <p:sp>
        <p:nvSpPr>
          <p:cNvPr id="5" name="Footer Placeholder 4">
            <a:extLst>
              <a:ext uri="{FF2B5EF4-FFF2-40B4-BE49-F238E27FC236}">
                <a16:creationId xmlns:a16="http://schemas.microsoft.com/office/drawing/2014/main" id="{5B405AB5-394D-4B4D-8D65-8B3F730D9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46F9F3-9631-4BDC-91DE-DE92B52D56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71FE3-67C4-4723-A591-1B4C301CEDAD}" type="slidenum">
              <a:rPr lang="en-GB" smtClean="0"/>
              <a:t>‹#›</a:t>
            </a:fld>
            <a:endParaRPr lang="en-GB"/>
          </a:p>
        </p:txBody>
      </p:sp>
    </p:spTree>
    <p:extLst>
      <p:ext uri="{BB962C8B-B14F-4D97-AF65-F5344CB8AC3E}">
        <p14:creationId xmlns:p14="http://schemas.microsoft.com/office/powerpoint/2010/main" val="2321915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package" Target="../embeddings/Microsoft_Word_Document.docx"/></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meduza.mk/fem-101/hororot-na-anonimnata-smrt/" TargetMode="External"/><Relationship Id="rId7" Type="http://schemas.openxmlformats.org/officeDocument/2006/relationships/hyperlink" Target="http://coalition.org.mk/archives/portfolio_page/%d1%81%d0%b5%d0%ba%d1%81%d1%83%d0%b0%d0%bb%d0%bd%d0%b8%d1%82%d0%b5-%d0%bc%d0%b0%d0%bb%d1%86%d0%b8%d0%bd%d1%81%d1%82%d0%b2%d0%b0-%d1%80%d0%be%d0%b4%d0%be%d1%82-%d0%b8-%d0%bc%d0%b5%d0%b4%d0%b8%d1%83" TargetMode="External"/><Relationship Id="rId2" Type="http://schemas.openxmlformats.org/officeDocument/2006/relationships/hyperlink" Target="https://prizma.mk/anatomija-na-ubistvoto-vo-kochani/?mibextid=Zxz2cZ&amp;fbclid=IwAR2TFKFsc9LO0f8VzJERiOtctXbgi4zz-5VKb8MNfNOpOsPBzlWD10TebgM" TargetMode="External"/><Relationship Id="rId1" Type="http://schemas.openxmlformats.org/officeDocument/2006/relationships/slideLayout" Target="../slideLayouts/slideLayout2.xml"/><Relationship Id="rId6" Type="http://schemas.openxmlformats.org/officeDocument/2006/relationships/hyperlink" Target="http://coalition.org.mk/archives/portfolio_page/koj_se_plashi_od_rodot" TargetMode="External"/><Relationship Id="rId5" Type="http://schemas.openxmlformats.org/officeDocument/2006/relationships/hyperlink" Target="https://ima.mk/2023/08/23/publikacija-mediumi-kampanji-dezinformacii-omraza-protiv-rodova-i-seksualna-ednakvost/" TargetMode="External"/><Relationship Id="rId4" Type="http://schemas.openxmlformats.org/officeDocument/2006/relationships/hyperlink" Target="https://meduza.mk/fem-101/kako-ne-se-izvestuva-za-rodovobazirano-nasilstvo/" TargetMode="Externa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0C893-7057-4E00-8376-2F5106D94F58}"/>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FBE16EA8-1274-43D7-9B45-E9D5EF23C2F0}"/>
              </a:ext>
            </a:extLst>
          </p:cNvPr>
          <p:cNvSpPr>
            <a:spLocks noGrp="1"/>
          </p:cNvSpPr>
          <p:nvPr>
            <p:ph type="subTitle" idx="1"/>
          </p:nvPr>
        </p:nvSpPr>
        <p:spPr>
          <a:xfrm>
            <a:off x="1523999" y="4929649"/>
            <a:ext cx="8916955" cy="805988"/>
          </a:xfrm>
        </p:spPr>
        <p:txBody>
          <a:bodyPr>
            <a:normAutofit fontScale="40000" lnSpcReduction="20000"/>
          </a:bodyPr>
          <a:lstStyle/>
          <a:p>
            <a:pPr algn="r"/>
            <a:r>
              <a:rPr lang="mk-MK" sz="5100" b="1" i="1" dirty="0">
                <a:solidFill>
                  <a:schemeClr val="accent5">
                    <a:lumMod val="50000"/>
                  </a:schemeClr>
                </a:solidFill>
              </a:rPr>
              <a:t>Интерсекциски пристап во известување за родово засновано насилство</a:t>
            </a:r>
          </a:p>
          <a:p>
            <a:pPr algn="r"/>
            <a:r>
              <a:rPr lang="mk-MK" sz="3200" b="1" i="1" dirty="0">
                <a:solidFill>
                  <a:schemeClr val="accent5">
                    <a:lumMod val="50000"/>
                  </a:schemeClr>
                </a:solidFill>
              </a:rPr>
              <a:t>Драгана Дрндаревска</a:t>
            </a:r>
          </a:p>
          <a:p>
            <a:endParaRPr lang="en-GB" sz="1800" b="1" i="1" dirty="0">
              <a:solidFill>
                <a:schemeClr val="accent5">
                  <a:lumMod val="50000"/>
                </a:schemeClr>
              </a:solidFill>
            </a:endParaRPr>
          </a:p>
        </p:txBody>
      </p:sp>
      <p:pic>
        <p:nvPicPr>
          <p:cNvPr id="6" name="Picture 5" descr="A picture containing graphical user interface&#10;&#10;Description automatically generated">
            <a:extLst>
              <a:ext uri="{FF2B5EF4-FFF2-40B4-BE49-F238E27FC236}">
                <a16:creationId xmlns:a16="http://schemas.microsoft.com/office/drawing/2014/main" id="{446F81BB-C455-16BB-34EC-067EE9BCD3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4803120"/>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B85A1BAA-887F-AAF0-2841-A977ED9A6A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3756" y="5888424"/>
            <a:ext cx="5053227" cy="869297"/>
          </a:xfrm>
          <a:prstGeom prst="rect">
            <a:avLst/>
          </a:prstGeom>
        </p:spPr>
      </p:pic>
    </p:spTree>
    <p:extLst>
      <p:ext uri="{BB962C8B-B14F-4D97-AF65-F5344CB8AC3E}">
        <p14:creationId xmlns:p14="http://schemas.microsoft.com/office/powerpoint/2010/main" val="414113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E03-FF51-4D43-B0A3-9EDB73E85621}"/>
              </a:ext>
            </a:extLst>
          </p:cNvPr>
          <p:cNvSpPr>
            <a:spLocks noGrp="1"/>
          </p:cNvSpPr>
          <p:nvPr>
            <p:ph type="title"/>
          </p:nvPr>
        </p:nvSpPr>
        <p:spPr>
          <a:xfrm>
            <a:off x="1759287" y="798881"/>
            <a:ext cx="8673427" cy="1048945"/>
          </a:xfrm>
        </p:spPr>
        <p:txBody>
          <a:bodyPr>
            <a:normAutofit/>
          </a:bodyPr>
          <a:lstStyle/>
          <a:p>
            <a:r>
              <a:rPr lang="mk-MK" b="1" dirty="0">
                <a:solidFill>
                  <a:schemeClr val="tx1"/>
                </a:solidFill>
                <a:latin typeface="+mn-lt"/>
              </a:rPr>
              <a:t>Форми на насилство врз жени</a:t>
            </a:r>
            <a:endParaRPr lang="en-US" b="1" dirty="0">
              <a:solidFill>
                <a:schemeClr val="tx1"/>
              </a:solidFill>
              <a:latin typeface="+mn-lt"/>
            </a:endParaRPr>
          </a:p>
        </p:txBody>
      </p:sp>
      <p:pic>
        <p:nvPicPr>
          <p:cNvPr id="3" name="Picture 2">
            <a:extLst>
              <a:ext uri="{FF2B5EF4-FFF2-40B4-BE49-F238E27FC236}">
                <a16:creationId xmlns:a16="http://schemas.microsoft.com/office/drawing/2014/main" id="{FF928BD5-ECAB-CED6-7F15-F3D999CA0F56}"/>
              </a:ext>
            </a:extLst>
          </p:cNvPr>
          <p:cNvPicPr>
            <a:picLocks noChangeAspect="1"/>
          </p:cNvPicPr>
          <p:nvPr/>
        </p:nvPicPr>
        <p:blipFill>
          <a:blip r:embed="rId2"/>
          <a:stretch>
            <a:fillRect/>
          </a:stretch>
        </p:blipFill>
        <p:spPr>
          <a:xfrm>
            <a:off x="4163400" y="3407662"/>
            <a:ext cx="3865199" cy="42676"/>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2E6A0165-F369-B130-D8DD-186998FCC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1057D570-16E7-FEC3-BF1F-E877D24047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sp>
        <p:nvSpPr>
          <p:cNvPr id="7" name="Content Placeholder 6"/>
          <p:cNvSpPr>
            <a:spLocks noGrp="1"/>
          </p:cNvSpPr>
          <p:nvPr>
            <p:ph idx="1"/>
          </p:nvPr>
        </p:nvSpPr>
        <p:spPr/>
        <p:txBody>
          <a:bodyPr>
            <a:normAutofit fontScale="92500" lnSpcReduction="10000"/>
          </a:bodyPr>
          <a:lstStyle/>
          <a:p>
            <a:r>
              <a:rPr lang="mk-MK" dirty="0"/>
              <a:t>„нормата оперира во социјалните практики како имплицитен стандард за нормализација“.</a:t>
            </a:r>
          </a:p>
          <a:p>
            <a:r>
              <a:rPr lang="mk-MK" dirty="0"/>
              <a:t>Оваа норма е критериум за нормализација на „другите“ доколку сакаат да бидат дел од општеството, да имаат права и да бидат признаени за еднакви. </a:t>
            </a:r>
          </a:p>
          <a:p>
            <a:r>
              <a:rPr lang="mk-MK" dirty="0"/>
              <a:t>Пр., хетеросексуалците никогаш не ја дефинирале нити дискутирале својата сексуална ориентација, бидејќи нивната сексуална ориентација е константна норма, а се останато е „друго“ и ненормално, за што следат општестевени санкции, а во некои европски земји до пред две децении следеа и кривични санкции. ЛГБ луѓето се сексуалната ориентација, тие се дефинирани од неа, додека мозинството не се ни идентификува со хетеросексуалност, туку со „нормалност“. </a:t>
            </a:r>
            <a:endParaRPr lang="en-US" dirty="0"/>
          </a:p>
        </p:txBody>
      </p:sp>
      <p:sp>
        <p:nvSpPr>
          <p:cNvPr id="5" name="TextBox 4"/>
          <p:cNvSpPr txBox="1"/>
          <p:nvPr/>
        </p:nvSpPr>
        <p:spPr>
          <a:xfrm>
            <a:off x="713433" y="281354"/>
            <a:ext cx="6059156" cy="1077218"/>
          </a:xfrm>
          <a:prstGeom prst="rect">
            <a:avLst/>
          </a:prstGeom>
          <a:noFill/>
        </p:spPr>
        <p:txBody>
          <a:bodyPr wrap="square" rtlCol="0">
            <a:spAutoFit/>
          </a:bodyPr>
          <a:lstStyle/>
          <a:p>
            <a:pPr algn="ctr"/>
            <a:r>
              <a:rPr lang="mk-MK" sz="3200" b="1"/>
              <a:t>Норми и нормализација (Батлер) </a:t>
            </a:r>
            <a:endParaRPr lang="mk-MK" sz="3200" b="1" dirty="0"/>
          </a:p>
        </p:txBody>
      </p:sp>
    </p:spTree>
    <p:extLst>
      <p:ext uri="{BB962C8B-B14F-4D97-AF65-F5344CB8AC3E}">
        <p14:creationId xmlns:p14="http://schemas.microsoft.com/office/powerpoint/2010/main" val="1417695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E03-FF51-4D43-B0A3-9EDB73E85621}"/>
              </a:ext>
            </a:extLst>
          </p:cNvPr>
          <p:cNvSpPr>
            <a:spLocks noGrp="1"/>
          </p:cNvSpPr>
          <p:nvPr>
            <p:ph type="title"/>
          </p:nvPr>
        </p:nvSpPr>
        <p:spPr>
          <a:xfrm>
            <a:off x="1759287" y="798881"/>
            <a:ext cx="8673427" cy="1048945"/>
          </a:xfrm>
        </p:spPr>
        <p:txBody>
          <a:bodyPr>
            <a:normAutofit/>
          </a:bodyPr>
          <a:lstStyle/>
          <a:p>
            <a:r>
              <a:rPr lang="mk-MK" b="1" dirty="0">
                <a:solidFill>
                  <a:schemeClr val="tx1"/>
                </a:solidFill>
                <a:latin typeface="+mn-lt"/>
              </a:rPr>
              <a:t>Форми на насилство врз жени</a:t>
            </a:r>
            <a:endParaRPr lang="en-US" b="1" dirty="0">
              <a:solidFill>
                <a:schemeClr val="tx1"/>
              </a:solidFill>
              <a:latin typeface="+mn-lt"/>
            </a:endParaRPr>
          </a:p>
        </p:txBody>
      </p:sp>
      <p:pic>
        <p:nvPicPr>
          <p:cNvPr id="3" name="Picture 2">
            <a:extLst>
              <a:ext uri="{FF2B5EF4-FFF2-40B4-BE49-F238E27FC236}">
                <a16:creationId xmlns:a16="http://schemas.microsoft.com/office/drawing/2014/main" id="{FF928BD5-ECAB-CED6-7F15-F3D999CA0F56}"/>
              </a:ext>
            </a:extLst>
          </p:cNvPr>
          <p:cNvPicPr>
            <a:picLocks noChangeAspect="1"/>
          </p:cNvPicPr>
          <p:nvPr/>
        </p:nvPicPr>
        <p:blipFill>
          <a:blip r:embed="rId2"/>
          <a:stretch>
            <a:fillRect/>
          </a:stretch>
        </p:blipFill>
        <p:spPr>
          <a:xfrm>
            <a:off x="4163400" y="3407662"/>
            <a:ext cx="3865199" cy="42676"/>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2E6A0165-F369-B130-D8DD-186998FCC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1057D570-16E7-FEC3-BF1F-E877D24047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sp>
        <p:nvSpPr>
          <p:cNvPr id="7" name="Content Placeholder 6"/>
          <p:cNvSpPr>
            <a:spLocks noGrp="1"/>
          </p:cNvSpPr>
          <p:nvPr>
            <p:ph idx="1"/>
          </p:nvPr>
        </p:nvSpPr>
        <p:spPr/>
        <p:txBody>
          <a:bodyPr/>
          <a:lstStyle/>
          <a:p>
            <a:r>
              <a:rPr lang="ru-RU" dirty="0"/>
              <a:t>Доминантна културна матрица</a:t>
            </a:r>
          </a:p>
          <a:p>
            <a:r>
              <a:rPr lang="ru-RU" dirty="0"/>
              <a:t>Патријахатот во капиталистички општества</a:t>
            </a:r>
          </a:p>
          <a:p>
            <a:r>
              <a:rPr lang="ru-RU" dirty="0"/>
              <a:t>„Другите“ наспорти мнозинството со моќ </a:t>
            </a:r>
          </a:p>
          <a:p>
            <a:r>
              <a:rPr lang="ru-RU" dirty="0"/>
              <a:t>Нормите се креираат според поребите на моќното мнозинство </a:t>
            </a:r>
          </a:p>
          <a:p>
            <a:r>
              <a:rPr lang="ru-RU" dirty="0"/>
              <a:t>„Другите“ се поприфатливи кога се однесуваат како мнозинтвото (нормализација). </a:t>
            </a:r>
          </a:p>
        </p:txBody>
      </p:sp>
      <p:sp>
        <p:nvSpPr>
          <p:cNvPr id="5" name="TextBox 4"/>
          <p:cNvSpPr txBox="1"/>
          <p:nvPr/>
        </p:nvSpPr>
        <p:spPr>
          <a:xfrm>
            <a:off x="1034980" y="331596"/>
            <a:ext cx="6430945" cy="1323439"/>
          </a:xfrm>
          <a:prstGeom prst="rect">
            <a:avLst/>
          </a:prstGeom>
          <a:noFill/>
        </p:spPr>
        <p:txBody>
          <a:bodyPr wrap="square" rtlCol="0">
            <a:spAutoFit/>
          </a:bodyPr>
          <a:lstStyle/>
          <a:p>
            <a:pPr algn="ctr"/>
            <a:r>
              <a:rPr lang="ru-RU" sz="4000"/>
              <a:t>Родот во патријахалните општества</a:t>
            </a:r>
            <a:endParaRPr lang="ru-RU" sz="4000" dirty="0"/>
          </a:p>
        </p:txBody>
      </p:sp>
    </p:spTree>
    <p:extLst>
      <p:ext uri="{BB962C8B-B14F-4D97-AF65-F5344CB8AC3E}">
        <p14:creationId xmlns:p14="http://schemas.microsoft.com/office/powerpoint/2010/main" val="250920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E03-FF51-4D43-B0A3-9EDB73E85621}"/>
              </a:ext>
            </a:extLst>
          </p:cNvPr>
          <p:cNvSpPr>
            <a:spLocks noGrp="1"/>
          </p:cNvSpPr>
          <p:nvPr>
            <p:ph type="title"/>
          </p:nvPr>
        </p:nvSpPr>
        <p:spPr>
          <a:xfrm>
            <a:off x="1759287" y="798881"/>
            <a:ext cx="8673427" cy="1048945"/>
          </a:xfrm>
        </p:spPr>
        <p:txBody>
          <a:bodyPr>
            <a:normAutofit/>
          </a:bodyPr>
          <a:lstStyle/>
          <a:p>
            <a:endParaRPr lang="en-US" dirty="0">
              <a:solidFill>
                <a:schemeClr val="tx1"/>
              </a:solidFill>
              <a:latin typeface="+mn-lt"/>
            </a:endParaRPr>
          </a:p>
        </p:txBody>
      </p:sp>
      <p:pic>
        <p:nvPicPr>
          <p:cNvPr id="3" name="Picture 2" descr="A picture containing text">
            <a:extLst>
              <a:ext uri="{FF2B5EF4-FFF2-40B4-BE49-F238E27FC236}">
                <a16:creationId xmlns:a16="http://schemas.microsoft.com/office/drawing/2014/main" id="{C4C5032E-5F1B-0CCC-93A1-33CC492B9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97" y="-20334"/>
            <a:ext cx="12303967" cy="1848958"/>
          </a:xfrm>
          <a:prstGeom prst="rect">
            <a:avLst/>
          </a:prstGeom>
        </p:spPr>
      </p:pic>
      <p:pic>
        <p:nvPicPr>
          <p:cNvPr id="4" name="Picture 3" descr="Logo">
            <a:extLst>
              <a:ext uri="{FF2B5EF4-FFF2-40B4-BE49-F238E27FC236}">
                <a16:creationId xmlns:a16="http://schemas.microsoft.com/office/drawing/2014/main" id="{9A84CD93-6CFA-5D84-B255-1407BD1F93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6596" y="6166443"/>
            <a:ext cx="5738807" cy="581261"/>
          </a:xfrm>
          <a:prstGeom prst="rect">
            <a:avLst/>
          </a:prstGeom>
        </p:spPr>
      </p:pic>
      <p:sp>
        <p:nvSpPr>
          <p:cNvPr id="6" name="Content Placeholder 5"/>
          <p:cNvSpPr>
            <a:spLocks noGrp="1"/>
          </p:cNvSpPr>
          <p:nvPr>
            <p:ph idx="1"/>
          </p:nvPr>
        </p:nvSpPr>
        <p:spPr/>
        <p:txBody>
          <a:bodyPr>
            <a:normAutofit/>
          </a:bodyPr>
          <a:lstStyle/>
          <a:p>
            <a:r>
              <a:rPr lang="ru-RU" b="1" dirty="0"/>
              <a:t>Прв бран- </a:t>
            </a:r>
            <a:r>
              <a:rPr lang="ru-RU" dirty="0"/>
              <a:t>суфражетки, борба за политички права и учество, високо образование и право на развод, учество на пазар за труд </a:t>
            </a:r>
          </a:p>
          <a:p>
            <a:r>
              <a:rPr lang="ru-RU" b="1" dirty="0"/>
              <a:t>Втор бран- </a:t>
            </a:r>
            <a:r>
              <a:rPr lang="ru-RU" dirty="0"/>
              <a:t>женско ослободување, еднаквост во сите области, сексуално и репродуктивно здравје и права, CEDAW </a:t>
            </a:r>
          </a:p>
          <a:p>
            <a:r>
              <a:rPr lang="ru-RU" b="1" dirty="0"/>
              <a:t>Tрет бран- </a:t>
            </a:r>
            <a:r>
              <a:rPr lang="ru-RU" dirty="0"/>
              <a:t>разбирање на врската на родот со класата, расата, сексуалната ориетација, попреченоста итн. Фокус на правата на маргиналзираните жени. Клучни теми се родово засновано насилство, политичко учество, сексуални и репродуктивни права, пазар на труд, права на ЛБТ жени, жени со попреченост, Ромки, црни жени итн.</a:t>
            </a:r>
          </a:p>
        </p:txBody>
      </p:sp>
      <p:sp>
        <p:nvSpPr>
          <p:cNvPr id="5" name="TextBox 4"/>
          <p:cNvSpPr txBox="1"/>
          <p:nvPr/>
        </p:nvSpPr>
        <p:spPr>
          <a:xfrm>
            <a:off x="1587639" y="562708"/>
            <a:ext cx="6581671" cy="1077218"/>
          </a:xfrm>
          <a:prstGeom prst="rect">
            <a:avLst/>
          </a:prstGeom>
          <a:noFill/>
        </p:spPr>
        <p:txBody>
          <a:bodyPr wrap="square" rtlCol="0">
            <a:spAutoFit/>
          </a:bodyPr>
          <a:lstStyle/>
          <a:p>
            <a:r>
              <a:rPr lang="mk-MK" sz="3200" b="1" dirty="0"/>
              <a:t>Феминизам- предизвикување на патријахатот</a:t>
            </a:r>
            <a:r>
              <a:rPr lang="mk-MK" sz="3200" dirty="0"/>
              <a:t> </a:t>
            </a:r>
          </a:p>
        </p:txBody>
      </p:sp>
    </p:spTree>
    <p:extLst>
      <p:ext uri="{BB962C8B-B14F-4D97-AF65-F5344CB8AC3E}">
        <p14:creationId xmlns:p14="http://schemas.microsoft.com/office/powerpoint/2010/main" val="2242091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E03-FF51-4D43-B0A3-9EDB73E85621}"/>
              </a:ext>
            </a:extLst>
          </p:cNvPr>
          <p:cNvSpPr>
            <a:spLocks noGrp="1"/>
          </p:cNvSpPr>
          <p:nvPr>
            <p:ph type="title"/>
          </p:nvPr>
        </p:nvSpPr>
        <p:spPr>
          <a:xfrm>
            <a:off x="1759287" y="798881"/>
            <a:ext cx="8673427" cy="1048945"/>
          </a:xfrm>
        </p:spPr>
        <p:txBody>
          <a:bodyPr>
            <a:normAutofit/>
          </a:bodyPr>
          <a:lstStyle/>
          <a:p>
            <a:endParaRPr lang="en-US" dirty="0">
              <a:solidFill>
                <a:schemeClr val="tx1"/>
              </a:solidFill>
            </a:endParaRPr>
          </a:p>
        </p:txBody>
      </p:sp>
      <p:pic>
        <p:nvPicPr>
          <p:cNvPr id="3" name="Picture 2" descr="A picture containing text">
            <a:extLst>
              <a:ext uri="{FF2B5EF4-FFF2-40B4-BE49-F238E27FC236}">
                <a16:creationId xmlns:a16="http://schemas.microsoft.com/office/drawing/2014/main" id="{62FAB2C4-E1D1-379A-C4A2-46175EF0C6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97" y="-20334"/>
            <a:ext cx="12303967" cy="1848958"/>
          </a:xfrm>
          <a:prstGeom prst="rect">
            <a:avLst/>
          </a:prstGeom>
        </p:spPr>
      </p:pic>
      <p:pic>
        <p:nvPicPr>
          <p:cNvPr id="4" name="Picture 3" descr="Logo">
            <a:extLst>
              <a:ext uri="{FF2B5EF4-FFF2-40B4-BE49-F238E27FC236}">
                <a16:creationId xmlns:a16="http://schemas.microsoft.com/office/drawing/2014/main" id="{48A49A90-E05D-D6F5-2EA5-4F8807365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96" y="5840963"/>
            <a:ext cx="6383935" cy="906741"/>
          </a:xfrm>
          <a:prstGeom prst="rect">
            <a:avLst/>
          </a:prstGeom>
        </p:spPr>
      </p:pic>
      <p:sp>
        <p:nvSpPr>
          <p:cNvPr id="6" name="Content Placeholder 5"/>
          <p:cNvSpPr>
            <a:spLocks noGrp="1"/>
          </p:cNvSpPr>
          <p:nvPr>
            <p:ph idx="1"/>
          </p:nvPr>
        </p:nvSpPr>
        <p:spPr/>
        <p:txBody>
          <a:bodyPr/>
          <a:lstStyle/>
          <a:p>
            <a:r>
              <a:rPr lang="ru-RU" dirty="0"/>
              <a:t>Четридимензионален пристап на суштествена еднаквост </a:t>
            </a:r>
          </a:p>
          <a:p>
            <a:r>
              <a:rPr lang="ru-RU" dirty="0"/>
              <a:t>надминување на неповолната положба на маргинализираните (фокус на маргинализираните наспроти „неутрални“ позиции) </a:t>
            </a:r>
          </a:p>
          <a:p>
            <a:r>
              <a:rPr lang="ru-RU" dirty="0"/>
              <a:t>адресирање на стигмата, стереотипите, предрасудите и насилството (афирмација на идентитетот на маргинализираните) </a:t>
            </a:r>
          </a:p>
          <a:p>
            <a:r>
              <a:rPr lang="ru-RU" dirty="0"/>
              <a:t>социјално вклучување и политичка партиципација, </a:t>
            </a:r>
          </a:p>
          <a:p>
            <a:r>
              <a:rPr lang="ru-RU" dirty="0"/>
              <a:t>прилагодување кон различностите наспроти нормализација (кој ќе плати за различноста) и постигнување на структурна промена. </a:t>
            </a:r>
          </a:p>
          <a:p>
            <a:pPr marL="0" indent="0" algn="ctr">
              <a:buNone/>
            </a:pPr>
            <a:endParaRPr lang="en-US" dirty="0"/>
          </a:p>
        </p:txBody>
      </p:sp>
      <p:sp>
        <p:nvSpPr>
          <p:cNvPr id="5" name="TextBox 4"/>
          <p:cNvSpPr txBox="1"/>
          <p:nvPr/>
        </p:nvSpPr>
        <p:spPr>
          <a:xfrm>
            <a:off x="838200" y="311499"/>
            <a:ext cx="5361633" cy="1200329"/>
          </a:xfrm>
          <a:prstGeom prst="rect">
            <a:avLst/>
          </a:prstGeom>
          <a:noFill/>
        </p:spPr>
        <p:txBody>
          <a:bodyPr wrap="square" rtlCol="0">
            <a:spAutoFit/>
          </a:bodyPr>
          <a:lstStyle/>
          <a:p>
            <a:pPr algn="ctr"/>
            <a:r>
              <a:rPr lang="mk-MK" sz="3600"/>
              <a:t>Суштествена еднаквост (Фредман) </a:t>
            </a:r>
            <a:endParaRPr lang="mk-MK" sz="3600" dirty="0"/>
          </a:p>
        </p:txBody>
      </p:sp>
    </p:spTree>
    <p:extLst>
      <p:ext uri="{BB962C8B-B14F-4D97-AF65-F5344CB8AC3E}">
        <p14:creationId xmlns:p14="http://schemas.microsoft.com/office/powerpoint/2010/main" val="1617923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E03-FF51-4D43-B0A3-9EDB73E85621}"/>
              </a:ext>
            </a:extLst>
          </p:cNvPr>
          <p:cNvSpPr>
            <a:spLocks noGrp="1"/>
          </p:cNvSpPr>
          <p:nvPr>
            <p:ph type="title"/>
          </p:nvPr>
        </p:nvSpPr>
        <p:spPr>
          <a:xfrm>
            <a:off x="1759287" y="798881"/>
            <a:ext cx="8673427" cy="1048945"/>
          </a:xfrm>
        </p:spPr>
        <p:txBody>
          <a:bodyPr>
            <a:normAutofit/>
          </a:bodyPr>
          <a:lstStyle/>
          <a:p>
            <a:r>
              <a:rPr lang="mk-MK">
                <a:solidFill>
                  <a:schemeClr val="tx1"/>
                </a:solidFill>
              </a:rPr>
              <a:t>Митови и факти </a:t>
            </a:r>
            <a:endParaRPr lang="en-US">
              <a:solidFill>
                <a:schemeClr val="tx1"/>
              </a:solidFill>
            </a:endParaRPr>
          </a:p>
        </p:txBody>
      </p:sp>
      <p:pic>
        <p:nvPicPr>
          <p:cNvPr id="3" name="Picture 2" descr="A picture containing text">
            <a:extLst>
              <a:ext uri="{FF2B5EF4-FFF2-40B4-BE49-F238E27FC236}">
                <a16:creationId xmlns:a16="http://schemas.microsoft.com/office/drawing/2014/main" id="{F1705A27-118A-E6F6-3168-44751509C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4"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35843F4C-AD14-EC11-381D-CF94395461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6" name="Content Placeholder 5">
            <a:extLst>
              <a:ext uri="{FF2B5EF4-FFF2-40B4-BE49-F238E27FC236}">
                <a16:creationId xmlns:a16="http://schemas.microsoft.com/office/drawing/2014/main" id="{683EC9CD-DD90-6E4A-D545-8AE67002FE45}"/>
              </a:ext>
            </a:extLst>
          </p:cNvPr>
          <p:cNvSpPr>
            <a:spLocks noGrp="1"/>
          </p:cNvSpPr>
          <p:nvPr>
            <p:ph idx="1"/>
          </p:nvPr>
        </p:nvSpPr>
        <p:spPr/>
        <p:txBody>
          <a:bodyPr/>
          <a:lstStyle/>
          <a:p>
            <a:pPr marL="0" indent="0">
              <a:buNone/>
            </a:pPr>
            <a:r>
              <a:rPr lang="ru-RU" dirty="0"/>
              <a:t>- е група од поединци кои ги обединува специфична положба во општеството, кои се објект на предрасуди, кои имаат посебни карактеристики што ги прават подложни на дискриминација и/или насилство и помала можност за остварување и заштита на правата и слободите; (ЗСЗД) </a:t>
            </a:r>
          </a:p>
          <a:p>
            <a:pPr marL="0" indent="0">
              <a:buNone/>
            </a:pPr>
            <a:r>
              <a:rPr lang="ru-RU" dirty="0"/>
              <a:t>Пр. ЛГБТИ, Роми/Ромки, лица со попреченост, сексуални работници, рурални жени, помали етнички малцинства, лица што употребуваат дроги и сл. </a:t>
            </a:r>
            <a:endParaRPr lang="mk-MK" dirty="0"/>
          </a:p>
        </p:txBody>
      </p:sp>
      <p:sp>
        <p:nvSpPr>
          <p:cNvPr id="5" name="TextBox 4"/>
          <p:cNvSpPr txBox="1"/>
          <p:nvPr/>
        </p:nvSpPr>
        <p:spPr>
          <a:xfrm>
            <a:off x="838200" y="387774"/>
            <a:ext cx="5257800" cy="646331"/>
          </a:xfrm>
          <a:prstGeom prst="rect">
            <a:avLst/>
          </a:prstGeom>
          <a:noFill/>
        </p:spPr>
        <p:txBody>
          <a:bodyPr wrap="square" rtlCol="0">
            <a:spAutoFit/>
          </a:bodyPr>
          <a:lstStyle/>
          <a:p>
            <a:r>
              <a:rPr lang="mk-MK" sz="3600" b="1" dirty="0"/>
              <a:t>Маргинализирана група</a:t>
            </a:r>
            <a:endParaRPr lang="en-US" sz="3600" b="1" dirty="0"/>
          </a:p>
        </p:txBody>
      </p:sp>
    </p:spTree>
    <p:extLst>
      <p:ext uri="{BB962C8B-B14F-4D97-AF65-F5344CB8AC3E}">
        <p14:creationId xmlns:p14="http://schemas.microsoft.com/office/powerpoint/2010/main" val="866394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ru-RU" dirty="0"/>
              <a:t>феминистичката политичка теорија, но пред сé од активизмот на црните жени и црните лезбејки како одговор на исклучувачките тенденции на белите феминистки кои не успеваат да го согледаат пресекот помеѓу расизмот, класата и пратријахатот како матрици кои истовремено произведуваат искуства на опресија, поразлични од искуствата на белите жени или црните мажи. </a:t>
            </a:r>
          </a:p>
          <a:p>
            <a:r>
              <a:rPr lang="ru-RU" dirty="0">
                <a:solidFill>
                  <a:schemeClr val="accent1"/>
                </a:solidFill>
              </a:rPr>
              <a:t>Кимберли Креншоу „Мапирање на маргините: Интерсекционалност, идентитетска политика и насилство кон црни жени“ </a:t>
            </a:r>
          </a:p>
          <a:p>
            <a:r>
              <a:rPr lang="ru-RU" b="1" dirty="0">
                <a:solidFill>
                  <a:schemeClr val="accent1"/>
                </a:solidFill>
              </a:rPr>
              <a:t>Структурната инерсекционалност </a:t>
            </a:r>
            <a:r>
              <a:rPr lang="ru-RU" dirty="0"/>
              <a:t>се однесува на начините на кои местото на црните жени на пресекот помеѓу расата и родот произведува искуства на насилство кои се квалитативно различни од оние на белите жени. </a:t>
            </a:r>
          </a:p>
          <a:p>
            <a:r>
              <a:rPr lang="ru-RU" b="1" dirty="0">
                <a:solidFill>
                  <a:schemeClr val="accent1"/>
                </a:solidFill>
              </a:rPr>
              <a:t>Политичката интерсекционалност </a:t>
            </a:r>
            <a:r>
              <a:rPr lang="ru-RU" dirty="0"/>
              <a:t>го потенцира фактот дека црните жени се сместени во минимум две подредени групи (класата, статусот на мигранти и сексуалната ориентација можат дополнително да влијаат) чии политички агенди често се наоѓаат во конфликт, кој произведува маргинализација на прашањата на црните жени. </a:t>
            </a:r>
            <a:endParaRPr lang="mk-MK" dirty="0"/>
          </a:p>
          <a:p>
            <a:pPr>
              <a:buNone/>
            </a:pPr>
            <a:endParaRPr lang="mk-MK" dirty="0"/>
          </a:p>
          <a:p>
            <a:pPr>
              <a:buNone/>
            </a:pPr>
            <a:endParaRPr lang="mk-MK" dirty="0"/>
          </a:p>
          <a:p>
            <a:pPr>
              <a:buNone/>
            </a:pPr>
            <a:endParaRPr lang="en-US" dirty="0"/>
          </a:p>
        </p:txBody>
      </p:sp>
      <p:pic>
        <p:nvPicPr>
          <p:cNvPr id="2" name="Picture 1" descr="A picture containing text">
            <a:extLst>
              <a:ext uri="{FF2B5EF4-FFF2-40B4-BE49-F238E27FC236}">
                <a16:creationId xmlns:a16="http://schemas.microsoft.com/office/drawing/2014/main" id="{E71851E2-36EB-AE76-0BD2-428EF3BE0F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744EA445-3505-4CC5-F229-87966AAC7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5" name="TextBox 4"/>
          <p:cNvSpPr txBox="1"/>
          <p:nvPr/>
        </p:nvSpPr>
        <p:spPr>
          <a:xfrm>
            <a:off x="838200" y="582804"/>
            <a:ext cx="5257800" cy="584775"/>
          </a:xfrm>
          <a:prstGeom prst="rect">
            <a:avLst/>
          </a:prstGeom>
          <a:noFill/>
        </p:spPr>
        <p:txBody>
          <a:bodyPr wrap="square" rtlCol="0">
            <a:spAutoFit/>
          </a:bodyPr>
          <a:lstStyle/>
          <a:p>
            <a:r>
              <a:rPr lang="mk-MK" sz="3200" b="1"/>
              <a:t>Интерсекционалност </a:t>
            </a:r>
            <a:endParaRPr lang="mk-MK" sz="32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br>
              <a:rPr lang="mk-MK" sz="2800"/>
            </a:br>
            <a:br>
              <a:rPr lang="mk-MK" sz="2800"/>
            </a:br>
            <a:br>
              <a:rPr lang="mk-MK" sz="2800"/>
            </a:br>
            <a:br>
              <a:rPr lang="mk-MK" sz="2800"/>
            </a:br>
            <a:br>
              <a:rPr lang="mk-MK" sz="2800"/>
            </a:br>
            <a:br>
              <a:rPr lang="mk-MK" sz="2800"/>
            </a:br>
            <a:br>
              <a:rPr lang="mk-MK" sz="2800"/>
            </a:br>
            <a:br>
              <a:rPr lang="mk-MK" sz="2800"/>
            </a:br>
            <a:endParaRPr lang="en-US" sz="2800" dirty="0"/>
          </a:p>
        </p:txBody>
      </p:sp>
      <p:sp>
        <p:nvSpPr>
          <p:cNvPr id="3" name="Content Placeholder 2"/>
          <p:cNvSpPr>
            <a:spLocks noGrp="1"/>
          </p:cNvSpPr>
          <p:nvPr>
            <p:ph idx="1"/>
          </p:nvPr>
        </p:nvSpPr>
        <p:spPr>
          <a:xfrm>
            <a:off x="545690" y="2286000"/>
            <a:ext cx="11646310" cy="3776870"/>
          </a:xfrm>
        </p:spPr>
        <p:txBody>
          <a:bodyPr>
            <a:normAutofit fontScale="92500" lnSpcReduction="10000"/>
          </a:bodyPr>
          <a:lstStyle/>
          <a:p>
            <a:pPr marL="0" indent="0">
              <a:buNone/>
            </a:pPr>
            <a:endParaRPr lang="mk-MK" dirty="0"/>
          </a:p>
          <a:p>
            <a:pPr>
              <a:buFont typeface="Wingdings" panose="05000000000000000000" pitchFamily="2" charset="2"/>
              <a:buChar char="§"/>
            </a:pPr>
            <a:r>
              <a:rPr lang="ru-RU" dirty="0"/>
              <a:t>Неуспехот на феминизмот да ја преиспитува расата значи дека феминистичките стратегии на отпор ќе ја реплицираат и зајакнат субординацијата на црните луѓе, а неуспехот на антирасизмот да го преиспита патријахатот значи дека антирасизмот ќе ја репродуцира субординацијата на жените. </a:t>
            </a:r>
          </a:p>
          <a:p>
            <a:pPr>
              <a:buFont typeface="Wingdings" panose="05000000000000000000" pitchFamily="2" charset="2"/>
              <a:buChar char="§"/>
            </a:pPr>
            <a:r>
              <a:rPr lang="ru-RU" dirty="0"/>
              <a:t>Интерсекционалноста како фокус на најмаргинализираниот идентитет кој има потенцијал да ги акомодира сите останати по принципот ако влезат они сигурно ќе влезат и сите останати. </a:t>
            </a:r>
          </a:p>
          <a:p>
            <a:pPr>
              <a:buFont typeface="Wingdings" panose="05000000000000000000" pitchFamily="2" charset="2"/>
              <a:buChar char="§"/>
            </a:pPr>
            <a:r>
              <a:rPr lang="ru-RU" dirty="0"/>
              <a:t>Интерсекционалноста во позитивното право- CEDAW </a:t>
            </a:r>
          </a:p>
        </p:txBody>
      </p:sp>
      <p:pic>
        <p:nvPicPr>
          <p:cNvPr id="4" name="Picture 3" descr="A picture containing text">
            <a:extLst>
              <a:ext uri="{FF2B5EF4-FFF2-40B4-BE49-F238E27FC236}">
                <a16:creationId xmlns:a16="http://schemas.microsoft.com/office/drawing/2014/main" id="{68853574-85EB-D489-8956-6C43786455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FB42B91D-5E88-2869-9F9D-88D91314FA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6" name="TextBox 5"/>
          <p:cNvSpPr txBox="1"/>
          <p:nvPr/>
        </p:nvSpPr>
        <p:spPr>
          <a:xfrm>
            <a:off x="838200" y="582804"/>
            <a:ext cx="5257800" cy="584775"/>
          </a:xfrm>
          <a:prstGeom prst="rect">
            <a:avLst/>
          </a:prstGeom>
          <a:noFill/>
        </p:spPr>
        <p:txBody>
          <a:bodyPr wrap="square" rtlCol="0">
            <a:spAutoFit/>
          </a:bodyPr>
          <a:lstStyle/>
          <a:p>
            <a:r>
              <a:rPr lang="mk-MK" sz="3200" b="1"/>
              <a:t>Интерсекционалност </a:t>
            </a:r>
            <a:endParaRPr lang="mk-MK" sz="32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br>
              <a:rPr lang="mk-MK" sz="2800"/>
            </a:br>
            <a:br>
              <a:rPr lang="mk-MK" sz="2800"/>
            </a:br>
            <a:br>
              <a:rPr lang="mk-MK" sz="2800"/>
            </a:br>
            <a:br>
              <a:rPr lang="mk-MK" sz="2800"/>
            </a:br>
            <a:br>
              <a:rPr lang="mk-MK" sz="2800"/>
            </a:br>
            <a:br>
              <a:rPr lang="mk-MK" sz="2800"/>
            </a:br>
            <a:br>
              <a:rPr lang="mk-MK" sz="2800"/>
            </a:br>
            <a:br>
              <a:rPr lang="mk-MK" sz="2800"/>
            </a:br>
            <a:endParaRPr lang="en-US" sz="2800" dirty="0"/>
          </a:p>
        </p:txBody>
      </p:sp>
      <p:sp>
        <p:nvSpPr>
          <p:cNvPr id="3" name="Content Placeholder 2"/>
          <p:cNvSpPr>
            <a:spLocks noGrp="1"/>
          </p:cNvSpPr>
          <p:nvPr>
            <p:ph idx="1"/>
          </p:nvPr>
        </p:nvSpPr>
        <p:spPr>
          <a:xfrm>
            <a:off x="545690" y="2286000"/>
            <a:ext cx="11646310" cy="3776870"/>
          </a:xfrm>
        </p:spPr>
        <p:txBody>
          <a:bodyPr>
            <a:normAutofit fontScale="92500" lnSpcReduction="10000"/>
          </a:bodyPr>
          <a:lstStyle/>
          <a:p>
            <a:pPr algn="just"/>
            <a:r>
              <a:rPr lang="mk-MK" dirty="0"/>
              <a:t>Истражувањата покажуваат дека социо-демографските карактеристики на заедниците кои се соочуваат со правни проблеми во РСМ укажуваат на значителни разлики во пристапот до правда. Па така, постои значителен степен на непрепознавање на одредени форми на насилство или кршење на човековите права кај групите кои не го уживаат социјалниот статус на мнозинството или кај оние кои не се дел од привилегираните групи. </a:t>
            </a:r>
          </a:p>
          <a:p>
            <a:pPr algn="just"/>
            <a:r>
              <a:rPr lang="mk-MK" dirty="0"/>
              <a:t>Така, на пример, постои голема разлика во односот на институциите кон жена жртва на физичко семејно насилство кога жената е обрзована, ситуирана и вклучена во препознаен пазар на труд, во споредба со односот на институциите кон жена жртва на сексуално насилство кога таа е сексуална работничка, Ромка, жена без образование. </a:t>
            </a:r>
            <a:endParaRPr lang="en-US" dirty="0"/>
          </a:p>
          <a:p>
            <a:pPr marL="0" indent="0">
              <a:buNone/>
            </a:pPr>
            <a:endParaRPr lang="mk-MK" dirty="0"/>
          </a:p>
        </p:txBody>
      </p:sp>
      <p:pic>
        <p:nvPicPr>
          <p:cNvPr id="4" name="Picture 3" descr="A picture containing text">
            <a:extLst>
              <a:ext uri="{FF2B5EF4-FFF2-40B4-BE49-F238E27FC236}">
                <a16:creationId xmlns:a16="http://schemas.microsoft.com/office/drawing/2014/main" id="{68853574-85EB-D489-8956-6C43786455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97"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FB42B91D-5E88-2869-9F9D-88D91314FA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6" name="TextBox 5"/>
          <p:cNvSpPr txBox="1"/>
          <p:nvPr/>
        </p:nvSpPr>
        <p:spPr>
          <a:xfrm>
            <a:off x="838200" y="582804"/>
            <a:ext cx="5257800" cy="584775"/>
          </a:xfrm>
          <a:prstGeom prst="rect">
            <a:avLst/>
          </a:prstGeom>
          <a:noFill/>
        </p:spPr>
        <p:txBody>
          <a:bodyPr wrap="square" rtlCol="0">
            <a:spAutoFit/>
          </a:bodyPr>
          <a:lstStyle/>
          <a:p>
            <a:r>
              <a:rPr lang="mk-MK" sz="3200" b="1"/>
              <a:t>Интерсекционалност </a:t>
            </a:r>
            <a:endParaRPr lang="mk-MK" sz="3200" b="1" dirty="0"/>
          </a:p>
        </p:txBody>
      </p:sp>
    </p:spTree>
    <p:extLst>
      <p:ext uri="{BB962C8B-B14F-4D97-AF65-F5344CB8AC3E}">
        <p14:creationId xmlns:p14="http://schemas.microsoft.com/office/powerpoint/2010/main" val="138458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None/>
            </a:pPr>
            <a:endParaRPr lang="mk-MK" sz="1400" dirty="0"/>
          </a:p>
          <a:p>
            <a:pPr>
              <a:buFontTx/>
              <a:buChar char="-"/>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dirty="0"/>
          </a:p>
          <a:p>
            <a:pPr>
              <a:buNone/>
            </a:pPr>
            <a:endParaRPr lang="mk-MK" sz="2400" dirty="0">
              <a:latin typeface="Verdana" pitchFamily="34" charset="0"/>
              <a:ea typeface="Verdana" pitchFamily="34" charset="0"/>
            </a:endParaRPr>
          </a:p>
          <a:p>
            <a:pPr>
              <a:buNone/>
            </a:pPr>
            <a:endParaRPr lang="en-US" dirty="0"/>
          </a:p>
        </p:txBody>
      </p:sp>
      <p:pic>
        <p:nvPicPr>
          <p:cNvPr id="2" name="Picture 1" descr="Logo&#10;&#10;Description automatically generated with medium confidence">
            <a:extLst>
              <a:ext uri="{FF2B5EF4-FFF2-40B4-BE49-F238E27FC236}">
                <a16:creationId xmlns:a16="http://schemas.microsoft.com/office/drawing/2014/main" id="{1E63E633-F449-E7B2-CEF3-52FAA1A48E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6596" y="5760469"/>
            <a:ext cx="5738807" cy="987236"/>
          </a:xfrm>
          <a:prstGeom prst="rect">
            <a:avLst/>
          </a:prstGeom>
        </p:spPr>
      </p:pic>
      <p:pic>
        <p:nvPicPr>
          <p:cNvPr id="3" name="Picture 2" descr="A picture containing text">
            <a:extLst>
              <a:ext uri="{FF2B5EF4-FFF2-40B4-BE49-F238E27FC236}">
                <a16:creationId xmlns:a16="http://schemas.microsoft.com/office/drawing/2014/main" id="{173C3F51-C44A-401A-3EA8-D38CACEBAD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97" y="0"/>
            <a:ext cx="12303967" cy="1848958"/>
          </a:xfrm>
          <a:prstGeom prst="rect">
            <a:avLst/>
          </a:prstGeom>
        </p:spPr>
      </p:pic>
      <p:sp>
        <p:nvSpPr>
          <p:cNvPr id="4" name="Rectangle 3"/>
          <p:cNvSpPr/>
          <p:nvPr/>
        </p:nvSpPr>
        <p:spPr>
          <a:xfrm>
            <a:off x="1045029" y="2421652"/>
            <a:ext cx="10580914" cy="3416320"/>
          </a:xfrm>
          <a:prstGeom prst="rect">
            <a:avLst/>
          </a:prstGeom>
        </p:spPr>
        <p:txBody>
          <a:bodyPr wrap="square">
            <a:spAutoFit/>
          </a:bodyPr>
          <a:lstStyle/>
          <a:p>
            <a:pPr marL="342900" indent="-342900">
              <a:buAutoNum type="arabicPeriod"/>
            </a:pPr>
            <a:r>
              <a:rPr lang="mk-MK" dirty="0"/>
              <a:t>Земање предвид на идентитетските карактеристики на жртвата (припадност на две или повеќе маргинализирани групи)</a:t>
            </a:r>
          </a:p>
          <a:p>
            <a:pPr marL="342900" indent="-342900">
              <a:buAutoNum type="arabicPeriod"/>
            </a:pPr>
            <a:r>
              <a:rPr lang="mk-MK" dirty="0"/>
              <a:t>Истражување на начините на кои насилството, пријавувањето, постапката влијае во однос на припадноста на маргинализираната група (пр. што значи за Ромка без образование и работа да пријави насилство, што значи за жена со физичка попреченост, транс жена итн.) </a:t>
            </a:r>
          </a:p>
          <a:p>
            <a:pPr marL="342900" indent="-342900">
              <a:buAutoNum type="arabicPeriod"/>
            </a:pPr>
            <a:r>
              <a:rPr lang="mk-MK" dirty="0"/>
              <a:t>Врамување соглсно контекстот (додавање информации за контекстот во однос на состојбата со маргинализираната група во прашање) </a:t>
            </a:r>
          </a:p>
          <a:p>
            <a:pPr marL="342900" indent="-342900">
              <a:buAutoNum type="arabicPeriod"/>
            </a:pPr>
            <a:r>
              <a:rPr lang="mk-MK" dirty="0"/>
              <a:t>Почитување на приватноста </a:t>
            </a:r>
          </a:p>
          <a:p>
            <a:pPr marL="342900" indent="-342900">
              <a:buAutoNum type="arabicPeriod"/>
            </a:pPr>
            <a:r>
              <a:rPr lang="mk-MK" dirty="0"/>
              <a:t>Избегнување сензационализам на сметка на идентитетската карактеристика, релативизација и афективна неправда </a:t>
            </a:r>
          </a:p>
          <a:p>
            <a:pPr marL="342900" indent="-342900">
              <a:buAutoNum type="arabicPeriod"/>
            </a:pPr>
            <a:r>
              <a:rPr lang="mk-MK" dirty="0"/>
              <a:t>Почитување на општите правила за: емпатичност и етика, познавање на системот на човекови права, користење извори, цитирање, јазик и стил. </a:t>
            </a:r>
            <a:endParaRPr lang="en-US" dirty="0"/>
          </a:p>
        </p:txBody>
      </p:sp>
      <p:sp>
        <p:nvSpPr>
          <p:cNvPr id="6" name="TextBox 5"/>
          <p:cNvSpPr txBox="1"/>
          <p:nvPr/>
        </p:nvSpPr>
        <p:spPr>
          <a:xfrm>
            <a:off x="1045028" y="532563"/>
            <a:ext cx="7465925" cy="954107"/>
          </a:xfrm>
          <a:prstGeom prst="rect">
            <a:avLst/>
          </a:prstGeom>
          <a:noFill/>
        </p:spPr>
        <p:txBody>
          <a:bodyPr wrap="square" rtlCol="0">
            <a:spAutoFit/>
          </a:bodyPr>
          <a:lstStyle/>
          <a:p>
            <a:r>
              <a:rPr lang="mk-MK" sz="2800" b="1" dirty="0"/>
              <a:t>Како да го употребуваме интерсекцискиот пристап во известувањето за РЗН: </a:t>
            </a:r>
          </a:p>
        </p:txBody>
      </p:sp>
    </p:spTree>
    <p:extLst>
      <p:ext uri="{BB962C8B-B14F-4D97-AF65-F5344CB8AC3E}">
        <p14:creationId xmlns:p14="http://schemas.microsoft.com/office/powerpoint/2010/main" val="2807786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4628103" cy="4351338"/>
          </a:xfrm>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pic>
        <p:nvPicPr>
          <p:cNvPr id="2" name="Picture 1" descr="A picture containing text">
            <a:extLst>
              <a:ext uri="{FF2B5EF4-FFF2-40B4-BE49-F238E27FC236}">
                <a16:creationId xmlns:a16="http://schemas.microsoft.com/office/drawing/2014/main" id="{A9E7D587-640B-2D8D-DF74-B6304057EB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96"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2D71C0BF-73FB-BD2C-F11E-8122EFC6F5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6" name="Rectangle 5"/>
          <p:cNvSpPr/>
          <p:nvPr/>
        </p:nvSpPr>
        <p:spPr>
          <a:xfrm>
            <a:off x="442127" y="2274837"/>
            <a:ext cx="5888335" cy="2923877"/>
          </a:xfrm>
          <a:prstGeom prst="rect">
            <a:avLst/>
          </a:prstGeom>
        </p:spPr>
        <p:txBody>
          <a:bodyPr wrap="square">
            <a:spAutoFit/>
          </a:bodyPr>
          <a:lstStyle/>
          <a:p>
            <a:r>
              <a:rPr lang="ru-RU" sz="2000" dirty="0"/>
              <a:t>-   Нарушувањето на правото на приватност во медиумите </a:t>
            </a:r>
          </a:p>
          <a:p>
            <a:pPr marL="342900" indent="-342900">
              <a:buFontTx/>
              <a:buChar char="-"/>
            </a:pPr>
            <a:r>
              <a:rPr lang="ru-RU" sz="2000" dirty="0"/>
              <a:t>Дискриминаторски говор и говор на омраза </a:t>
            </a:r>
          </a:p>
          <a:p>
            <a:pPr marL="342900" indent="-342900">
              <a:buFontTx/>
              <a:buChar char="-"/>
            </a:pPr>
            <a:r>
              <a:rPr lang="ru-RU" sz="2000" dirty="0"/>
              <a:t>стереотипизација, </a:t>
            </a:r>
          </a:p>
          <a:p>
            <a:pPr marL="342900" indent="-342900">
              <a:buFontTx/>
              <a:buChar char="-"/>
            </a:pPr>
            <a:r>
              <a:rPr lang="ru-RU" sz="2000" dirty="0"/>
              <a:t>невидливост</a:t>
            </a:r>
          </a:p>
          <a:p>
            <a:pPr marL="342900" indent="-342900">
              <a:buFontTx/>
              <a:buChar char="-"/>
            </a:pPr>
            <a:r>
              <a:rPr lang="ru-RU" sz="2000" dirty="0"/>
              <a:t>дискредитација и секундарна дискредитација, </a:t>
            </a:r>
          </a:p>
          <a:p>
            <a:pPr marL="342900" indent="-342900">
              <a:buFontTx/>
              <a:buChar char="-"/>
            </a:pPr>
            <a:r>
              <a:rPr lang="ru-RU" sz="2000" dirty="0"/>
              <a:t>малициозна врамувачка контекстуализација, </a:t>
            </a:r>
          </a:p>
          <a:p>
            <a:pPr marL="342900" indent="-342900">
              <a:buFontTx/>
              <a:buChar char="-"/>
            </a:pPr>
            <a:r>
              <a:rPr lang="ru-RU" sz="2000" dirty="0"/>
              <a:t>колатерална дискриминација. </a:t>
            </a:r>
          </a:p>
          <a:p>
            <a:pPr marL="342900" indent="-342900">
              <a:buFontTx/>
              <a:buChar char="-"/>
            </a:pPr>
            <a:endParaRPr lang="en-US" sz="2400" dirty="0"/>
          </a:p>
        </p:txBody>
      </p:sp>
      <p:sp>
        <p:nvSpPr>
          <p:cNvPr id="5" name="TextBox 4"/>
          <p:cNvSpPr txBox="1"/>
          <p:nvPr/>
        </p:nvSpPr>
        <p:spPr>
          <a:xfrm>
            <a:off x="935182" y="442127"/>
            <a:ext cx="5897697" cy="954107"/>
          </a:xfrm>
          <a:prstGeom prst="rect">
            <a:avLst/>
          </a:prstGeom>
          <a:noFill/>
        </p:spPr>
        <p:txBody>
          <a:bodyPr wrap="square" rtlCol="0">
            <a:spAutoFit/>
          </a:bodyPr>
          <a:lstStyle/>
          <a:p>
            <a:pPr algn="ctr"/>
            <a:r>
              <a:rPr lang="ru-RU" sz="2800" b="1"/>
              <a:t>Феномени и техники на нееднаков третман во медиумите</a:t>
            </a:r>
            <a:endParaRPr lang="ru-RU" sz="2800" b="1" dirty="0"/>
          </a:p>
        </p:txBody>
      </p:sp>
      <p:sp>
        <p:nvSpPr>
          <p:cNvPr id="7" name="TextBox 6"/>
          <p:cNvSpPr txBox="1"/>
          <p:nvPr/>
        </p:nvSpPr>
        <p:spPr>
          <a:xfrm>
            <a:off x="6726535" y="2090057"/>
            <a:ext cx="4778828" cy="2215991"/>
          </a:xfrm>
          <a:prstGeom prst="rect">
            <a:avLst/>
          </a:prstGeom>
          <a:noFill/>
        </p:spPr>
        <p:txBody>
          <a:bodyPr wrap="square" rtlCol="0">
            <a:spAutoFit/>
          </a:bodyPr>
          <a:lstStyle/>
          <a:p>
            <a:pPr marL="342900" indent="-342900">
              <a:buFontTx/>
              <a:buChar char="-"/>
            </a:pPr>
            <a:r>
              <a:rPr lang="ru-RU" sz="2000" dirty="0"/>
              <a:t>Дисбаланс и селективност</a:t>
            </a:r>
          </a:p>
          <a:p>
            <a:pPr marL="342900" indent="-342900">
              <a:buFontTx/>
              <a:buChar char="-"/>
            </a:pPr>
            <a:r>
              <a:rPr lang="ru-RU" sz="2000" dirty="0"/>
              <a:t>Пристап на </a:t>
            </a:r>
            <a:r>
              <a:rPr lang="en-US" sz="2000" dirty="0"/>
              <a:t>“bed science” </a:t>
            </a:r>
            <a:endParaRPr lang="mk-MK" sz="2000" dirty="0"/>
          </a:p>
          <a:p>
            <a:pPr marL="342900" indent="-342900">
              <a:buFontTx/>
              <a:buChar char="-"/>
            </a:pPr>
            <a:r>
              <a:rPr lang="mk-MK" sz="2000" dirty="0"/>
              <a:t>Нереалност</a:t>
            </a:r>
          </a:p>
          <a:p>
            <a:pPr marL="342900" indent="-342900">
              <a:buFontTx/>
              <a:buChar char="-"/>
            </a:pPr>
            <a:r>
              <a:rPr lang="mk-MK" sz="2000" dirty="0"/>
              <a:t>Привидна еднаквост</a:t>
            </a:r>
          </a:p>
          <a:p>
            <a:pPr marL="342900" indent="-342900">
              <a:buFontTx/>
              <a:buChar char="-"/>
            </a:pPr>
            <a:r>
              <a:rPr lang="mk-MK" sz="2000" dirty="0"/>
              <a:t>Фрагментација и изолација</a:t>
            </a:r>
          </a:p>
          <a:p>
            <a:pPr marL="342900" indent="-342900">
              <a:buFontTx/>
              <a:buChar char="-"/>
            </a:pPr>
            <a:r>
              <a:rPr lang="mk-MK" sz="2000" dirty="0"/>
              <a:t>Лингвистички нееднаквости</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759-0566-4033-B050-2424856998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D09114A-2920-4B9F-9FAC-F8AA39489D98}"/>
              </a:ext>
            </a:extLst>
          </p:cNvPr>
          <p:cNvSpPr>
            <a:spLocks noGrp="1"/>
          </p:cNvSpPr>
          <p:nvPr>
            <p:ph idx="1"/>
          </p:nvPr>
        </p:nvSpPr>
        <p:spPr>
          <a:xfrm>
            <a:off x="838200" y="1944210"/>
            <a:ext cx="10515600" cy="4708243"/>
          </a:xfrm>
        </p:spPr>
        <p:txBody>
          <a:bodyPr>
            <a:normAutofit/>
          </a:bodyPr>
          <a:lstStyle/>
          <a:p>
            <a:r>
              <a:rPr lang="ru-RU" sz="2400" dirty="0"/>
              <a:t>„Род“означува општествено конструирани улоги, однесувања, активности и атрибути што дадено општество ги смета за соодветни за жените и за мажите или кои се поврзуваат со односи помеѓу жените и мажите, како и за односите помеѓу жените и оние помеѓу мажите;</a:t>
            </a:r>
          </a:p>
          <a:p>
            <a:r>
              <a:rPr lang="ru-RU" sz="2400" dirty="0"/>
              <a:t>„Пол“ ги подразбира физичките карактеристики на поединецот (репродуктивен систем, хромозоми, хормони) според кои се назначува полот кој се определува при раѓањето, врз основа на комбинација на телесни карактеристики и внатрешни репродуктивни органи; </a:t>
            </a:r>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4" name="TextBox 3"/>
          <p:cNvSpPr txBox="1"/>
          <p:nvPr/>
        </p:nvSpPr>
        <p:spPr>
          <a:xfrm>
            <a:off x="592853" y="365125"/>
            <a:ext cx="5948624" cy="769441"/>
          </a:xfrm>
          <a:prstGeom prst="rect">
            <a:avLst/>
          </a:prstGeom>
          <a:noFill/>
        </p:spPr>
        <p:txBody>
          <a:bodyPr wrap="square" rtlCol="0">
            <a:spAutoFit/>
          </a:bodyPr>
          <a:lstStyle/>
          <a:p>
            <a:r>
              <a:rPr lang="mk-MK" sz="4400" b="1" dirty="0"/>
              <a:t>Род и пол</a:t>
            </a:r>
            <a:endParaRPr lang="en-US" sz="4400" b="1" dirty="0"/>
          </a:p>
        </p:txBody>
      </p:sp>
    </p:spTree>
    <p:extLst>
      <p:ext uri="{BB962C8B-B14F-4D97-AF65-F5344CB8AC3E}">
        <p14:creationId xmlns:p14="http://schemas.microsoft.com/office/powerpoint/2010/main" val="1750617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br>
              <a:rPr lang="mk-MK" dirty="0">
                <a:effectLst/>
                <a:latin typeface="Calibri" panose="020F0502020204030204" pitchFamily="34" charset="0"/>
                <a:ea typeface="Calibri" panose="020F0502020204030204" pitchFamily="34" charset="0"/>
                <a:cs typeface="Myanmar Text" panose="020B0502040204020203" pitchFamily="34" charset="0"/>
              </a:rPr>
            </a:br>
            <a:endParaRPr lang="en-US" b="1" dirty="0"/>
          </a:p>
        </p:txBody>
      </p:sp>
      <p:sp>
        <p:nvSpPr>
          <p:cNvPr id="3" name="Content Placeholder 2"/>
          <p:cNvSpPr>
            <a:spLocks noGrp="1"/>
          </p:cNvSpPr>
          <p:nvPr>
            <p:ph idx="1"/>
          </p:nvPr>
        </p:nvSpPr>
        <p:spPr/>
        <p:txBody>
          <a:bodyPr>
            <a:normAutofit/>
          </a:bodyPr>
          <a:lstStyle/>
          <a:p>
            <a:pPr algn="just">
              <a:buNone/>
            </a:pPr>
            <a:r>
              <a:rPr lang="ru-RU" b="1" dirty="0"/>
              <a:t>Стереотипизацијата</a:t>
            </a:r>
            <a:r>
              <a:rPr lang="ru-RU" dirty="0"/>
              <a:t> ја дефинираме како сет од карактеристики кои се припишуваат без исклучок врз дадена група (на пример карактеристики на жените, на ЛГБТИ луѓе) исклучувајќи ја можноста за индивидуални атрибути и разлики помеѓу членовите на дадената група. </a:t>
            </a:r>
            <a:endParaRPr lang="en-US" dirty="0"/>
          </a:p>
          <a:p>
            <a:pPr algn="just">
              <a:buNone/>
            </a:pPr>
            <a:endParaRPr lang="mk-MK" dirty="0">
              <a:effectLst/>
              <a:latin typeface="Calibri" panose="020F0502020204030204" pitchFamily="34" charset="0"/>
              <a:ea typeface="Calibri" panose="020F0502020204030204" pitchFamily="34" charset="0"/>
              <a:cs typeface="Myanmar Text" panose="020B0502040204020203" pitchFamily="34" charset="0"/>
            </a:endParaRPr>
          </a:p>
        </p:txBody>
      </p:sp>
      <p:sp>
        <p:nvSpPr>
          <p:cNvPr id="4" name="Title 1"/>
          <p:cNvSpPr txBox="1">
            <a:spLocks/>
          </p:cNvSpPr>
          <p:nvPr/>
        </p:nvSpPr>
        <p:spPr>
          <a:xfrm>
            <a:off x="2133600" y="427038"/>
            <a:ext cx="8229600" cy="1143000"/>
          </a:xfrm>
          <a:prstGeom prst="rect">
            <a:avLst/>
          </a:prstGeom>
        </p:spPr>
        <p:txBody>
          <a:bodyPr vert="horz" lIns="91440" tIns="45720" rIns="91440" bIns="45720" rtlCol="0" anchor="ctr">
            <a:normAutofit fontScale="97500"/>
          </a:bodyPr>
          <a:lstStyle/>
          <a:p>
            <a:pPr algn="ctr">
              <a:spcBef>
                <a:spcPct val="0"/>
              </a:spcBef>
              <a:defRPr/>
            </a:pPr>
            <a:endParaRPr lang="en-US" sz="4400" dirty="0">
              <a:latin typeface="+mj-lt"/>
              <a:ea typeface="+mj-ea"/>
              <a:cs typeface="+mj-cs"/>
            </a:endParaRPr>
          </a:p>
        </p:txBody>
      </p:sp>
      <p:pic>
        <p:nvPicPr>
          <p:cNvPr id="5" name="Picture 4" descr="A picture containing text">
            <a:extLst>
              <a:ext uri="{FF2B5EF4-FFF2-40B4-BE49-F238E27FC236}">
                <a16:creationId xmlns:a16="http://schemas.microsoft.com/office/drawing/2014/main" id="{665B34C4-3E5F-122C-9FE5-B85BCA8DC0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34C66823-24D7-5694-0CC3-8002699ABA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7540" y="3397827"/>
            <a:ext cx="3421343" cy="32733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br>
              <a:rPr lang="mk-MK" dirty="0">
                <a:effectLst/>
                <a:latin typeface="Calibri" panose="020F0502020204030204" pitchFamily="34" charset="0"/>
                <a:ea typeface="Calibri" panose="020F0502020204030204" pitchFamily="34" charset="0"/>
                <a:cs typeface="Myanmar Text" panose="020B0502040204020203" pitchFamily="34" charset="0"/>
              </a:rPr>
            </a:br>
            <a:endParaRPr lang="en-US" b="1" dirty="0"/>
          </a:p>
        </p:txBody>
      </p:sp>
      <p:sp>
        <p:nvSpPr>
          <p:cNvPr id="3" name="Content Placeholder 2"/>
          <p:cNvSpPr>
            <a:spLocks noGrp="1"/>
          </p:cNvSpPr>
          <p:nvPr>
            <p:ph idx="1"/>
          </p:nvPr>
        </p:nvSpPr>
        <p:spPr/>
        <p:txBody>
          <a:bodyPr>
            <a:normAutofit fontScale="92500" lnSpcReduction="10000"/>
          </a:bodyPr>
          <a:lstStyle/>
          <a:p>
            <a:pPr algn="just"/>
            <a:r>
              <a:rPr lang="ru-RU" dirty="0"/>
              <a:t>Вообичаениот стереотип за хомосексуалноста, којшто е во оптек, е дека таа претставува психичко заболување. Таквиот стереотип има поддршка во долгогодишното третирање на хомосексуалноста како психијатриско заболување. Грешките во науката остануваат популарен стереотип, долго време по напуштањето на погрешните теории и се преточуваат во „common sense”, во општо „знаење“ на масите во форма на општоприфатен стереотипизиран „факт“, кој се разбива многу потешко, отколку научните теории што подлежат на постојано преиспитување. Дополнителен фактор тука игра и криминализацијата на одредени типови на однесување, којашто била присутна во социјализмот, каде што била третирана како „противприроден блуд“. Самиот опис на „кривичното дело“ накалемува уште еден стереотип – тоа дека хомосексуалноста е против природата. </a:t>
            </a:r>
            <a:endParaRPr lang="en-US" dirty="0"/>
          </a:p>
        </p:txBody>
      </p:sp>
      <p:sp>
        <p:nvSpPr>
          <p:cNvPr id="4" name="Title 1"/>
          <p:cNvSpPr txBox="1">
            <a:spLocks/>
          </p:cNvSpPr>
          <p:nvPr/>
        </p:nvSpPr>
        <p:spPr>
          <a:xfrm>
            <a:off x="2133600" y="427038"/>
            <a:ext cx="8229600" cy="1143000"/>
          </a:xfrm>
          <a:prstGeom prst="rect">
            <a:avLst/>
          </a:prstGeom>
        </p:spPr>
        <p:txBody>
          <a:bodyPr vert="horz" lIns="91440" tIns="45720" rIns="91440" bIns="45720" rtlCol="0" anchor="ctr">
            <a:normAutofit fontScale="97500"/>
          </a:bodyPr>
          <a:lstStyle/>
          <a:p>
            <a:pPr algn="ctr">
              <a:spcBef>
                <a:spcPct val="0"/>
              </a:spcBef>
              <a:defRPr/>
            </a:pPr>
            <a:endParaRPr lang="en-US" sz="4400" dirty="0">
              <a:latin typeface="+mj-lt"/>
              <a:ea typeface="+mj-ea"/>
              <a:cs typeface="+mj-cs"/>
            </a:endParaRPr>
          </a:p>
        </p:txBody>
      </p:sp>
      <p:pic>
        <p:nvPicPr>
          <p:cNvPr id="5" name="Picture 4" descr="A picture containing text">
            <a:extLst>
              <a:ext uri="{FF2B5EF4-FFF2-40B4-BE49-F238E27FC236}">
                <a16:creationId xmlns:a16="http://schemas.microsoft.com/office/drawing/2014/main" id="{665B34C4-3E5F-122C-9FE5-B85BCA8DC0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34C66823-24D7-5694-0CC3-8002699ABA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extLst>
      <p:ext uri="{BB962C8B-B14F-4D97-AF65-F5344CB8AC3E}">
        <p14:creationId xmlns:p14="http://schemas.microsoft.com/office/powerpoint/2010/main" val="4097875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pic>
        <p:nvPicPr>
          <p:cNvPr id="2" name="Picture 1" descr="A picture containing text">
            <a:extLst>
              <a:ext uri="{FF2B5EF4-FFF2-40B4-BE49-F238E27FC236}">
                <a16:creationId xmlns:a16="http://schemas.microsoft.com/office/drawing/2014/main" id="{166ABD25-3902-CB9A-C083-F89E1CF47C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7C31CB85-6DF2-7A82-733E-F82BF1B26B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6" name="Rectangle 5"/>
          <p:cNvSpPr/>
          <p:nvPr/>
        </p:nvSpPr>
        <p:spPr>
          <a:xfrm>
            <a:off x="706581" y="2098964"/>
            <a:ext cx="10920845" cy="830997"/>
          </a:xfrm>
          <a:prstGeom prst="rect">
            <a:avLst/>
          </a:prstGeom>
        </p:spPr>
        <p:txBody>
          <a:bodyPr wrap="square">
            <a:spAutoFit/>
          </a:bodyPr>
          <a:lstStyle/>
          <a:p>
            <a:r>
              <a:rPr lang="ru-RU" sz="2400" b="1" dirty="0"/>
              <a:t>Навидливост: </a:t>
            </a:r>
            <a:r>
              <a:rPr lang="ru-RU" sz="2400" dirty="0"/>
              <a:t>Една од највпечатливите категории на родова нееднаквост е (комплетното или релативното) отсуство или невидливост на дадена група </a:t>
            </a:r>
            <a:endParaRPr lang="en-US" sz="2400" dirty="0"/>
          </a:p>
        </p:txBody>
      </p:sp>
      <p:pic>
        <p:nvPicPr>
          <p:cNvPr id="7" name="Picture 6"/>
          <p:cNvPicPr>
            <a:picLocks noChangeAspect="1"/>
          </p:cNvPicPr>
          <p:nvPr/>
        </p:nvPicPr>
        <p:blipFill>
          <a:blip r:embed="rId4"/>
          <a:stretch>
            <a:fillRect/>
          </a:stretch>
        </p:blipFill>
        <p:spPr>
          <a:xfrm>
            <a:off x="706581" y="2943158"/>
            <a:ext cx="4315202" cy="380454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mk-MK" dirty="0"/>
            </a:br>
            <a:endParaRPr lang="en-US" dirty="0">
              <a:solidFill>
                <a:srgbClr val="00B050"/>
              </a:solidFill>
            </a:endParaRPr>
          </a:p>
        </p:txBody>
      </p:sp>
      <p:sp>
        <p:nvSpPr>
          <p:cNvPr id="3" name="Content Placeholder 2"/>
          <p:cNvSpPr>
            <a:spLocks noGrp="1"/>
          </p:cNvSpPr>
          <p:nvPr>
            <p:ph idx="1"/>
          </p:nvPr>
        </p:nvSpPr>
        <p:spPr/>
        <p:txBody>
          <a:bodyPr/>
          <a:lstStyle/>
          <a:p>
            <a:pPr>
              <a:buNone/>
            </a:pPr>
            <a:r>
              <a:rPr lang="ru-RU" b="1" dirty="0"/>
              <a:t>Дисбаланс и селективност </a:t>
            </a:r>
            <a:r>
              <a:rPr lang="ru-RU" dirty="0"/>
              <a:t>како категорија на родова нееднаквост претставува „половично раскажана приказна“. Медиумските дискурси можат да ги одржуваат нееднаквостите преку претставување на само една можна интерпретација во објаснувањето на  дадена група на луѓе, дадено прашање, појава или феномен. На овој начин се симплифицираат и дисторзираат дадени теми преку исклучување на различни перспективи (најчесто на жени и друго маргинализирани групи)</a:t>
            </a:r>
            <a:endParaRPr lang="en-US" dirty="0"/>
          </a:p>
        </p:txBody>
      </p:sp>
      <p:pic>
        <p:nvPicPr>
          <p:cNvPr id="4" name="Picture 3" descr="A picture containing text">
            <a:extLst>
              <a:ext uri="{FF2B5EF4-FFF2-40B4-BE49-F238E27FC236}">
                <a16:creationId xmlns:a16="http://schemas.microsoft.com/office/drawing/2014/main" id="{1207123B-17CF-BC7E-9D65-633B0089D0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7F741507-F4BB-F311-9BFA-18FF0EA58C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pic>
        <p:nvPicPr>
          <p:cNvPr id="2" name="Picture 1" descr="A picture containing text">
            <a:extLst>
              <a:ext uri="{FF2B5EF4-FFF2-40B4-BE49-F238E27FC236}">
                <a16:creationId xmlns:a16="http://schemas.microsoft.com/office/drawing/2014/main" id="{41201988-EE0C-CE55-06C2-E56C3C997B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0614A245-B195-0D69-B168-709E3F4FC3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91204"/>
            <a:ext cx="9344891" cy="52565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3209" y="1"/>
            <a:ext cx="6258790" cy="352057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rgbClr val="00B050"/>
              </a:solidFill>
            </a:endParaRPr>
          </a:p>
        </p:txBody>
      </p:sp>
      <p:sp>
        <p:nvSpPr>
          <p:cNvPr id="3" name="Content Placeholder 2"/>
          <p:cNvSpPr>
            <a:spLocks noGrp="1"/>
          </p:cNvSpPr>
          <p:nvPr>
            <p:ph idx="1"/>
          </p:nvPr>
        </p:nvSpPr>
        <p:spPr/>
        <p:txBody>
          <a:bodyPr>
            <a:normAutofit/>
          </a:bodyPr>
          <a:lstStyle/>
          <a:p>
            <a:pPr>
              <a:buNone/>
            </a:pPr>
            <a:r>
              <a:rPr lang="ru-RU" b="1" dirty="0"/>
              <a:t>Нереалност</a:t>
            </a:r>
            <a:r>
              <a:rPr lang="ru-RU" dirty="0"/>
              <a:t> како категорија на родова нееднаквост е гледање на реалноста низ розови очила. Тенденцијата да се затскриваат непријатните факти или настани од сегашноста или историјата со цел прикажување на светот, луѓето и историјата како секогаш исправни, добри и позитивни. Тоа затскривање најчесто значи премолчување на сексизмот, предрасудите, расизмот, шовинизмот, дискриминацијата, експлоатацијата, опресијата и други форми на нееднаквост и најчесто резултира со одземање на мисловниот апарат на читателите за препознавање, разбирање и можеби еден ден и менување и решавање на овие општествени и политички проблеми. </a:t>
            </a:r>
            <a:endParaRPr lang="en-US" dirty="0"/>
          </a:p>
          <a:p>
            <a:pPr>
              <a:buNone/>
            </a:pPr>
            <a:endParaRPr lang="en-US" dirty="0"/>
          </a:p>
        </p:txBody>
      </p:sp>
      <p:pic>
        <p:nvPicPr>
          <p:cNvPr id="4" name="Picture 3" descr="A picture containing text">
            <a:extLst>
              <a:ext uri="{FF2B5EF4-FFF2-40B4-BE49-F238E27FC236}">
                <a16:creationId xmlns:a16="http://schemas.microsoft.com/office/drawing/2014/main" id="{A9F39BA3-3F3B-3057-3546-D2E47C03DB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956C4BE1-3BBA-02AA-81B6-E0115F5E41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3499" y="6006951"/>
            <a:ext cx="4306000" cy="74075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pic>
        <p:nvPicPr>
          <p:cNvPr id="2" name="Picture 1" descr="A picture containing text">
            <a:extLst>
              <a:ext uri="{FF2B5EF4-FFF2-40B4-BE49-F238E27FC236}">
                <a16:creationId xmlns:a16="http://schemas.microsoft.com/office/drawing/2014/main" id="{5232D44A-E208-3D89-05E5-B407086438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2F92A94E-4847-4BB8-0EAE-D8C24E5CB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0486" y="1000510"/>
            <a:ext cx="8103374" cy="487899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rgbClr val="00B050"/>
              </a:solidFill>
            </a:endParaRPr>
          </a:p>
        </p:txBody>
      </p:sp>
      <p:sp>
        <p:nvSpPr>
          <p:cNvPr id="3" name="Content Placeholder 2"/>
          <p:cNvSpPr>
            <a:spLocks noGrp="1"/>
          </p:cNvSpPr>
          <p:nvPr>
            <p:ph idx="1"/>
          </p:nvPr>
        </p:nvSpPr>
        <p:spPr/>
        <p:txBody>
          <a:bodyPr/>
          <a:lstStyle/>
          <a:p>
            <a:pPr>
              <a:buNone/>
            </a:pPr>
            <a:r>
              <a:rPr lang="ru-RU" b="1" dirty="0"/>
              <a:t>Привидна еднаквост е </a:t>
            </a:r>
            <a:r>
              <a:rPr lang="ru-RU" dirty="0"/>
              <a:t>стратегијата на камуфлирање на нееднаквостите кои се продуцираат во учебниците/медиумите. Па така, во медиумиските содржини ќе забележиме присуство на жени и мажи, но нивната застапеност на различни теми/ рубрики говори многу за родовите нееднаквости. </a:t>
            </a:r>
            <a:endParaRPr lang="en-US" dirty="0"/>
          </a:p>
          <a:p>
            <a:pPr>
              <a:buNone/>
            </a:pPr>
            <a:endParaRPr lang="en-US" dirty="0"/>
          </a:p>
        </p:txBody>
      </p:sp>
      <p:pic>
        <p:nvPicPr>
          <p:cNvPr id="4" name="Picture 3" descr="A picture containing text">
            <a:extLst>
              <a:ext uri="{FF2B5EF4-FFF2-40B4-BE49-F238E27FC236}">
                <a16:creationId xmlns:a16="http://schemas.microsoft.com/office/drawing/2014/main" id="{6A5CB5B3-F914-4058-6E26-1C3E41D5E8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CF28FB5A-7B08-974F-B1EA-B47B5C6872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pic>
        <p:nvPicPr>
          <p:cNvPr id="2" name="Picture 1" descr="A picture containing text">
            <a:extLst>
              <a:ext uri="{FF2B5EF4-FFF2-40B4-BE49-F238E27FC236}">
                <a16:creationId xmlns:a16="http://schemas.microsoft.com/office/drawing/2014/main" id="{702421CA-EEDE-E9AF-985B-F34177C9B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947BA999-952F-AB23-3EE5-4148E4B2A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250" y="1539306"/>
            <a:ext cx="4952731" cy="510698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2586" y="1359294"/>
            <a:ext cx="5230027" cy="528699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a:buNone/>
            </a:pPr>
            <a:r>
              <a:rPr lang="ru-RU" b="1" dirty="0"/>
              <a:t>Фрагментација и изолација се </a:t>
            </a:r>
            <a:r>
              <a:rPr lang="ru-RU" dirty="0"/>
              <a:t>опишува како „Делот е помал од Целото“, е тенденцијата на издвојување на посебни „специјални“ поглавја или инсерти во целиот текст кои говорат најчесто за групи на луѓе кои низ историјата се подложени на опресија и нееднаков треман. Најчесто овој пристап се користи за да се вметне дел за расните и етничките Други. </a:t>
            </a:r>
          </a:p>
          <a:p>
            <a:pPr algn="just"/>
            <a:r>
              <a:rPr lang="ru-RU" b="1" dirty="0"/>
              <a:t>Лингвистичките нееднаквости </a:t>
            </a:r>
            <a:r>
              <a:rPr lang="ru-RU" dirty="0"/>
              <a:t>претставуваат категорија на родова нееднаквост која ја користиме како аналтичка алатка за да истражиме на кој начин (со употреба на кои зборови) се именуваат и опишуваат мажите и жените. </a:t>
            </a:r>
          </a:p>
          <a:p>
            <a:pPr algn="just"/>
            <a:r>
              <a:rPr lang="ru-RU" dirty="0"/>
              <a:t>Употреба на феминитиви барем кога се работи за жени (минимум стандард)</a:t>
            </a:r>
          </a:p>
          <a:p>
            <a:pPr>
              <a:buNone/>
            </a:pPr>
            <a:endParaRPr lang="en-US" dirty="0"/>
          </a:p>
        </p:txBody>
      </p:sp>
      <p:pic>
        <p:nvPicPr>
          <p:cNvPr id="4" name="Picture 3" descr="A picture containing text">
            <a:extLst>
              <a:ext uri="{FF2B5EF4-FFF2-40B4-BE49-F238E27FC236}">
                <a16:creationId xmlns:a16="http://schemas.microsoft.com/office/drawing/2014/main" id="{ED84426F-5253-20D3-0AF0-49FAED41EE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776FF326-1A79-49AA-EBA5-4A0831955E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759-0566-4033-B050-242485699845}"/>
              </a:ext>
            </a:extLst>
          </p:cNvPr>
          <p:cNvSpPr>
            <a:spLocks noGrp="1"/>
          </p:cNvSpPr>
          <p:nvPr>
            <p:ph type="title"/>
          </p:nvPr>
        </p:nvSpPr>
        <p:spPr/>
        <p:txBody>
          <a:bodyPr/>
          <a:lstStyle/>
          <a:p>
            <a:endParaRPr lang="en-GB" dirty="0"/>
          </a:p>
        </p:txBody>
      </p:sp>
      <p:pic>
        <p:nvPicPr>
          <p:cNvPr id="6" name="Picture 5" descr="A picture containing text&#10;&#10;Description automatically generated">
            <a:extLst>
              <a:ext uri="{FF2B5EF4-FFF2-40B4-BE49-F238E27FC236}">
                <a16:creationId xmlns:a16="http://schemas.microsoft.com/office/drawing/2014/main" id="{D7325CAE-5390-45DF-D5C2-F9FC2F19B5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D8143DF-99A5-C8F7-1C81-62775A5B3C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graphicFrame>
        <p:nvGraphicFramePr>
          <p:cNvPr id="8" name="Content Placeholder 7">
            <a:extLst>
              <a:ext uri="{FF2B5EF4-FFF2-40B4-BE49-F238E27FC236}">
                <a16:creationId xmlns:a16="http://schemas.microsoft.com/office/drawing/2014/main" id="{C0BB912B-E4F6-3F2B-8B12-E11119475EC0}"/>
              </a:ext>
            </a:extLst>
          </p:cNvPr>
          <p:cNvGraphicFramePr>
            <a:graphicFrameLocks noGrp="1" noChangeAspect="1"/>
          </p:cNvGraphicFramePr>
          <p:nvPr>
            <p:ph idx="1"/>
            <p:extLst>
              <p:ext uri="{D42A27DB-BD31-4B8C-83A1-F6EECF244321}">
                <p14:modId xmlns:p14="http://schemas.microsoft.com/office/powerpoint/2010/main" val="312144401"/>
              </p:ext>
            </p:extLst>
          </p:nvPr>
        </p:nvGraphicFramePr>
        <p:xfrm>
          <a:off x="2160428" y="2214083"/>
          <a:ext cx="11126081" cy="3952844"/>
        </p:xfrm>
        <a:graphic>
          <a:graphicData uri="http://schemas.openxmlformats.org/presentationml/2006/ole">
            <mc:AlternateContent xmlns:mc="http://schemas.openxmlformats.org/markup-compatibility/2006">
              <mc:Choice xmlns:v="urn:schemas-microsoft-com:vml" Requires="v">
                <p:oleObj name="Document" r:id="rId4" imgW="5956042" imgH="2116639" progId="Word.Document.12">
                  <p:embed/>
                </p:oleObj>
              </mc:Choice>
              <mc:Fallback>
                <p:oleObj name="Document" r:id="rId4" imgW="5956042" imgH="2116639" progId="Word.Document.12">
                  <p:embed/>
                  <p:pic>
                    <p:nvPicPr>
                      <p:cNvPr id="0" name=""/>
                      <p:cNvPicPr/>
                      <p:nvPr/>
                    </p:nvPicPr>
                    <p:blipFill>
                      <a:blip r:embed="rId5"/>
                      <a:stretch>
                        <a:fillRect/>
                      </a:stretch>
                    </p:blipFill>
                    <p:spPr>
                      <a:xfrm>
                        <a:off x="2160428" y="2214083"/>
                        <a:ext cx="11126081" cy="3952844"/>
                      </a:xfrm>
                      <a:prstGeom prst="rect">
                        <a:avLst/>
                      </a:prstGeom>
                    </p:spPr>
                  </p:pic>
                </p:oleObj>
              </mc:Fallback>
            </mc:AlternateContent>
          </a:graphicData>
        </a:graphic>
      </p:graphicFrame>
    </p:spTree>
    <p:extLst>
      <p:ext uri="{BB962C8B-B14F-4D97-AF65-F5344CB8AC3E}">
        <p14:creationId xmlns:p14="http://schemas.microsoft.com/office/powerpoint/2010/main" val="3187454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pic>
        <p:nvPicPr>
          <p:cNvPr id="2" name="Picture 1" descr="A picture containing text">
            <a:extLst>
              <a:ext uri="{FF2B5EF4-FFF2-40B4-BE49-F238E27FC236}">
                <a16:creationId xmlns:a16="http://schemas.microsoft.com/office/drawing/2014/main" id="{ECC06306-F645-AD99-D23F-2B11CD5443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FF0ED8EC-3368-CEFD-2157-AB50F2E7F8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6" name="Rectangle 5"/>
          <p:cNvSpPr/>
          <p:nvPr/>
        </p:nvSpPr>
        <p:spPr>
          <a:xfrm>
            <a:off x="914400" y="2005445"/>
            <a:ext cx="10079182" cy="3477875"/>
          </a:xfrm>
          <a:prstGeom prst="rect">
            <a:avLst/>
          </a:prstGeom>
        </p:spPr>
        <p:txBody>
          <a:bodyPr wrap="square">
            <a:spAutoFit/>
          </a:bodyPr>
          <a:lstStyle/>
          <a:p>
            <a:pPr marL="342900" indent="-342900">
              <a:buFont typeface="Arial" panose="020B0604020202020204" pitchFamily="34" charset="0"/>
              <a:buChar char="•"/>
            </a:pPr>
            <a:r>
              <a:rPr lang="ru-RU" sz="2000" dirty="0"/>
              <a:t>Злоупотреба на заедничките социјални својства на групата (етничка, религиозна или родова припадност, сексуална ориентација, болест), со цел таа да се навреди или јавно да се понижи или, пак, да формира предрасуди, омраза или да предизвика дискриминација или насилство кон таа група. Говорот на омраза може да биде насочен кон поединец, ако во него се користи припадноста кон одредена социјална група за да се дискриминира, навреди, предизвика насилство кон него или, пак, да се дисквалификува од јавната сцена. </a:t>
            </a:r>
          </a:p>
          <a:p>
            <a:pPr marL="342900" indent="-342900">
              <a:buFont typeface="Arial" panose="020B0604020202020204" pitchFamily="34" charset="0"/>
              <a:buChar char="•"/>
            </a:pPr>
            <a:r>
              <a:rPr lang="ru-RU" sz="2000" dirty="0"/>
              <a:t>Говорот на омраза е насилство. Тоа е форма на вербално и симболичко насилство што поттикнува на физичко насилство. </a:t>
            </a:r>
          </a:p>
          <a:p>
            <a:pPr marL="342900" indent="-342900">
              <a:buFont typeface="Arial" panose="020B0604020202020204" pitchFamily="34" charset="0"/>
              <a:buChar char="•"/>
            </a:pPr>
            <a:r>
              <a:rPr lang="ru-RU" sz="2000" dirty="0"/>
              <a:t>Различен од вознемирување, дискриминаторски/вознемирувачки говор, повикување и поттикнување дискриминација, навреда и клевета </a:t>
            </a:r>
          </a:p>
        </p:txBody>
      </p:sp>
      <p:sp>
        <p:nvSpPr>
          <p:cNvPr id="7" name="TextBox 6"/>
          <p:cNvSpPr txBox="1"/>
          <p:nvPr/>
        </p:nvSpPr>
        <p:spPr>
          <a:xfrm>
            <a:off x="838200" y="502418"/>
            <a:ext cx="6386565" cy="523220"/>
          </a:xfrm>
          <a:prstGeom prst="rect">
            <a:avLst/>
          </a:prstGeom>
          <a:noFill/>
        </p:spPr>
        <p:txBody>
          <a:bodyPr wrap="square" rtlCol="0">
            <a:spAutoFit/>
          </a:bodyPr>
          <a:lstStyle/>
          <a:p>
            <a:pPr>
              <a:buNone/>
            </a:pPr>
            <a:r>
              <a:rPr lang="mk-MK" sz="2800" b="1" dirty="0">
                <a:latin typeface="Calibri" panose="020F0502020204030204" pitchFamily="34" charset="0"/>
                <a:ea typeface="Calibri" panose="020F0502020204030204" pitchFamily="34" charset="0"/>
                <a:cs typeface="Myanmar Text" panose="020B0502040204020203" pitchFamily="34" charset="0"/>
              </a:rPr>
              <a:t>Говор на омраза</a:t>
            </a:r>
            <a:endParaRPr lang="mk-MK" sz="2800" dirty="0">
              <a:latin typeface="Calibri" panose="020F0502020204030204" pitchFamily="34" charset="0"/>
              <a:ea typeface="Calibri" panose="020F0502020204030204" pitchFamily="34" charset="0"/>
              <a:cs typeface="Myanmar Text" panose="020B0502040204020203"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solidFill>
                <a:srgbClr val="C00000"/>
              </a:solidFill>
            </a:endParaRPr>
          </a:p>
        </p:txBody>
      </p:sp>
      <p:sp>
        <p:nvSpPr>
          <p:cNvPr id="3" name="Content Placeholder 2"/>
          <p:cNvSpPr>
            <a:spLocks noGrp="1"/>
          </p:cNvSpPr>
          <p:nvPr>
            <p:ph idx="1"/>
          </p:nvPr>
        </p:nvSpPr>
        <p:spPr/>
        <p:txBody>
          <a:bodyPr>
            <a:normAutofit fontScale="92500"/>
          </a:bodyPr>
          <a:lstStyle/>
          <a:p>
            <a:pPr>
              <a:buNone/>
            </a:pPr>
            <a:r>
              <a:rPr lang="ru-RU" b="1" dirty="0"/>
              <a:t>Vejdeland and Others v. Sweden</a:t>
            </a:r>
            <a:r>
              <a:rPr lang="ru-RU" dirty="0"/>
              <a:t> (2012)</a:t>
            </a:r>
          </a:p>
          <a:p>
            <a:pPr>
              <a:buNone/>
            </a:pPr>
            <a:r>
              <a:rPr lang="ru-RU" sz="2400" dirty="0"/>
              <a:t>хомофобичните изјави и медиумски материјали не спаѓаат во легитимно практикување на слободата на изразување заштитена со Конвенцијата.</a:t>
            </a:r>
          </a:p>
          <a:p>
            <a:pPr>
              <a:buNone/>
            </a:pPr>
            <a:r>
              <a:rPr lang="ru-RU" sz="2400" dirty="0"/>
              <a:t>Апликантите дистрибуирале летоци во училишните шкафчиња, на коишто пишувало дека „хомосексуалноста е девијантна склоност“ со „деструктивен ефект врз општеството“ и дека е одговорна за ширењето на ХИВ и на СИДА. </a:t>
            </a:r>
          </a:p>
          <a:p>
            <a:pPr>
              <a:buNone/>
            </a:pPr>
            <a:r>
              <a:rPr lang="ru-RU" sz="2400" dirty="0">
                <a:ea typeface="Calibri" panose="020F0502020204030204" pitchFamily="34" charset="0"/>
                <a:cs typeface="Myanmar Text" panose="020B0502040204020203" pitchFamily="34" charset="0"/>
              </a:rPr>
              <a:t>„Нападите врз лица извршени со навредување, изложување на исмејување или со клеветење на одредени групи од населението“ се доволни за да се даде предност на борбата против хомофобичниот говор наспорти слободата на изразување</a:t>
            </a:r>
          </a:p>
          <a:p>
            <a:pPr>
              <a:buNone/>
            </a:pPr>
            <a:r>
              <a:rPr lang="ru-RU" sz="2400" dirty="0">
                <a:ea typeface="Calibri" panose="020F0502020204030204" pitchFamily="34" charset="0"/>
                <a:cs typeface="Myanmar Text" panose="020B0502040204020203" pitchFamily="34" charset="0"/>
              </a:rPr>
              <a:t>говорот на омраза не е неопходно да вклучува повик за насилство или за извршување на други кривични дела кон одредена група за државата да има обврска да го ограничи. </a:t>
            </a:r>
            <a:endParaRPr lang="en-US" sz="2400" dirty="0">
              <a:effectLst/>
              <a:ea typeface="Calibri" panose="020F0502020204030204" pitchFamily="34" charset="0"/>
              <a:cs typeface="Myanmar Text" panose="020B0502040204020203" pitchFamily="34" charset="0"/>
            </a:endParaRPr>
          </a:p>
        </p:txBody>
      </p:sp>
      <p:pic>
        <p:nvPicPr>
          <p:cNvPr id="4" name="Picture 3" descr="A picture containing text">
            <a:extLst>
              <a:ext uri="{FF2B5EF4-FFF2-40B4-BE49-F238E27FC236}">
                <a16:creationId xmlns:a16="http://schemas.microsoft.com/office/drawing/2014/main" id="{BBDF0D21-A5DA-E261-9A9A-93D87F0034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96"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E5D20FD5-8E96-10F9-7887-FF608489B2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6" name="TextBox 5"/>
          <p:cNvSpPr txBox="1"/>
          <p:nvPr/>
        </p:nvSpPr>
        <p:spPr>
          <a:xfrm>
            <a:off x="838200" y="502418"/>
            <a:ext cx="6386565" cy="954107"/>
          </a:xfrm>
          <a:prstGeom prst="rect">
            <a:avLst/>
          </a:prstGeom>
          <a:noFill/>
        </p:spPr>
        <p:txBody>
          <a:bodyPr wrap="square" rtlCol="0">
            <a:spAutoFit/>
          </a:bodyPr>
          <a:lstStyle/>
          <a:p>
            <a:pPr>
              <a:buNone/>
            </a:pPr>
            <a:r>
              <a:rPr lang="mk-MK" sz="2800" b="1" dirty="0">
                <a:latin typeface="Calibri" panose="020F0502020204030204" pitchFamily="34" charset="0"/>
                <a:ea typeface="Calibri" panose="020F0502020204030204" pitchFamily="34" charset="0"/>
                <a:cs typeface="Myanmar Text" panose="020B0502040204020203" pitchFamily="34" charset="0"/>
              </a:rPr>
              <a:t>Говор на омраза наспроти слобода на изразување </a:t>
            </a:r>
            <a:r>
              <a:rPr lang="en-US" sz="2800" b="1" dirty="0">
                <a:latin typeface="Calibri" panose="020F0502020204030204" pitchFamily="34" charset="0"/>
                <a:ea typeface="Calibri" panose="020F0502020204030204" pitchFamily="34" charset="0"/>
                <a:cs typeface="Myanmar Text" panose="020B0502040204020203" pitchFamily="34" charset="0"/>
              </a:rPr>
              <a:t>(</a:t>
            </a:r>
            <a:r>
              <a:rPr lang="mk-MK" sz="2800" b="1" dirty="0">
                <a:latin typeface="Calibri" panose="020F0502020204030204" pitchFamily="34" charset="0"/>
                <a:ea typeface="Calibri" panose="020F0502020204030204" pitchFamily="34" charset="0"/>
                <a:cs typeface="Myanmar Text" panose="020B0502040204020203" pitchFamily="34" charset="0"/>
              </a:rPr>
              <a:t>практика на ЕСЧП</a:t>
            </a:r>
            <a:r>
              <a:rPr lang="mk-MK" sz="2800" dirty="0">
                <a:latin typeface="Calibri" panose="020F0502020204030204" pitchFamily="34" charset="0"/>
                <a:ea typeface="Calibri" panose="020F0502020204030204" pitchFamily="34" charset="0"/>
                <a:cs typeface="Myanmar Text" panose="020B0502040204020203" pitchFamily="34"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sp>
        <p:nvSpPr>
          <p:cNvPr id="5" name="Rectangle 4"/>
          <p:cNvSpPr/>
          <p:nvPr/>
        </p:nvSpPr>
        <p:spPr>
          <a:xfrm>
            <a:off x="351692" y="2090058"/>
            <a:ext cx="10781882" cy="3477875"/>
          </a:xfrm>
          <a:prstGeom prst="rect">
            <a:avLst/>
          </a:prstGeom>
        </p:spPr>
        <p:txBody>
          <a:bodyPr wrap="square">
            <a:spAutoFit/>
          </a:bodyPr>
          <a:lstStyle/>
          <a:p>
            <a:r>
              <a:rPr lang="en-US" sz="2000" b="1" dirty="0" err="1"/>
              <a:t>Лилиендал</a:t>
            </a:r>
            <a:r>
              <a:rPr lang="en-US" sz="2000" b="1" dirty="0"/>
              <a:t> </a:t>
            </a:r>
            <a:r>
              <a:rPr lang="en-US" sz="2000" b="1" dirty="0" err="1"/>
              <a:t>против</a:t>
            </a:r>
            <a:r>
              <a:rPr lang="en-US" sz="2000" b="1" dirty="0"/>
              <a:t> </a:t>
            </a:r>
            <a:r>
              <a:rPr lang="en-US" sz="2000" b="1" dirty="0" err="1"/>
              <a:t>Исланд</a:t>
            </a:r>
            <a:r>
              <a:rPr lang="mk-MK" sz="2000" b="1" dirty="0"/>
              <a:t> 2020</a:t>
            </a:r>
          </a:p>
          <a:p>
            <a:pPr marL="342900" indent="-342900">
              <a:buFontTx/>
              <a:buChar char="-"/>
            </a:pPr>
            <a:r>
              <a:rPr lang="mk-MK" sz="2000" dirty="0"/>
              <a:t>апликанот имал серија на хомофобични изјави со кои ЛГБТИ луѓето ги портретирал како девијантни, одвратни, штетни за децата и општеството дадени по повод најавена програма за образование за ЛГБТИ и советување во средни училишта.</a:t>
            </a:r>
          </a:p>
          <a:p>
            <a:pPr marL="342900" indent="-342900">
              <a:buFontTx/>
              <a:buChar char="-"/>
            </a:pPr>
            <a:r>
              <a:rPr lang="mk-MK" sz="2000" dirty="0"/>
              <a:t> Апликантот бил кривично осуден и платил глоба а ЕСЧП смета дека постапувањето на судовите во Исланд е соодветно и пропорционално. </a:t>
            </a:r>
          </a:p>
          <a:p>
            <a:pPr marL="342900" indent="-342900">
              <a:buFontTx/>
              <a:buChar char="-"/>
            </a:pPr>
            <a:r>
              <a:rPr lang="mk-MK" sz="2000" dirty="0"/>
              <a:t>Иако коментарите на Лилиендал не биле изразени на </a:t>
            </a:r>
            <a:r>
              <a:rPr lang="mk-MK" sz="2000" b="1" dirty="0"/>
              <a:t>истакната интернет-платформа</a:t>
            </a:r>
            <a:r>
              <a:rPr lang="mk-MK" sz="2000" dirty="0"/>
              <a:t>, ЕСЧП го прифати наодот на исландскиот Врховен суд дека тие се „сериозни, сериозно повредливи и содржат предрасуди“, потсетувајќи дека дискриминација врз основа за сексуалната ориентација е исто толку сериозна како и дискриминацијата врз основа на раса, потекло или боја. </a:t>
            </a:r>
            <a:endParaRPr lang="en-US" sz="2000" b="1" dirty="0"/>
          </a:p>
        </p:txBody>
      </p:sp>
      <p:pic>
        <p:nvPicPr>
          <p:cNvPr id="2" name="Picture 1" descr="A picture containing text">
            <a:extLst>
              <a:ext uri="{FF2B5EF4-FFF2-40B4-BE49-F238E27FC236}">
                <a16:creationId xmlns:a16="http://schemas.microsoft.com/office/drawing/2014/main" id="{89F3E0A3-5DB1-BFE1-05AC-302FCEABB5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97"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3B60DE60-5A8D-0561-9E3F-E69139F9F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6" name="TextBox 5"/>
          <p:cNvSpPr txBox="1"/>
          <p:nvPr/>
        </p:nvSpPr>
        <p:spPr>
          <a:xfrm>
            <a:off x="838200" y="502418"/>
            <a:ext cx="6386565" cy="954107"/>
          </a:xfrm>
          <a:prstGeom prst="rect">
            <a:avLst/>
          </a:prstGeom>
          <a:noFill/>
        </p:spPr>
        <p:txBody>
          <a:bodyPr wrap="square" rtlCol="0">
            <a:spAutoFit/>
          </a:bodyPr>
          <a:lstStyle/>
          <a:p>
            <a:pPr>
              <a:buNone/>
            </a:pPr>
            <a:r>
              <a:rPr lang="mk-MK" sz="2800" b="1" dirty="0">
                <a:latin typeface="Calibri" panose="020F0502020204030204" pitchFamily="34" charset="0"/>
                <a:ea typeface="Calibri" panose="020F0502020204030204" pitchFamily="34" charset="0"/>
                <a:cs typeface="Myanmar Text" panose="020B0502040204020203" pitchFamily="34" charset="0"/>
              </a:rPr>
              <a:t>Говор на омраза наспроти слобода на изразување </a:t>
            </a:r>
            <a:r>
              <a:rPr lang="en-US" sz="2800" b="1" dirty="0">
                <a:latin typeface="Calibri" panose="020F0502020204030204" pitchFamily="34" charset="0"/>
                <a:ea typeface="Calibri" panose="020F0502020204030204" pitchFamily="34" charset="0"/>
                <a:cs typeface="Myanmar Text" panose="020B0502040204020203" pitchFamily="34" charset="0"/>
              </a:rPr>
              <a:t>(</a:t>
            </a:r>
            <a:r>
              <a:rPr lang="mk-MK" sz="2800" b="1" dirty="0">
                <a:latin typeface="Calibri" panose="020F0502020204030204" pitchFamily="34" charset="0"/>
                <a:ea typeface="Calibri" panose="020F0502020204030204" pitchFamily="34" charset="0"/>
                <a:cs typeface="Myanmar Text" panose="020B0502040204020203" pitchFamily="34" charset="0"/>
              </a:rPr>
              <a:t>практика на ЕСЧП</a:t>
            </a:r>
            <a:r>
              <a:rPr lang="mk-MK" sz="2800" dirty="0">
                <a:latin typeface="Calibri" panose="020F0502020204030204" pitchFamily="34" charset="0"/>
                <a:ea typeface="Calibri" panose="020F0502020204030204" pitchFamily="34" charset="0"/>
                <a:cs typeface="Myanmar Text" panose="020B0502040204020203" pitchFamily="34"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solidFill>
                <a:srgbClr val="C00000"/>
              </a:solidFill>
            </a:endParaRPr>
          </a:p>
        </p:txBody>
      </p:sp>
      <p:sp>
        <p:nvSpPr>
          <p:cNvPr id="3" name="Content Placeholder 2"/>
          <p:cNvSpPr>
            <a:spLocks noGrp="1"/>
          </p:cNvSpPr>
          <p:nvPr>
            <p:ph idx="1"/>
          </p:nvPr>
        </p:nvSpPr>
        <p:spPr/>
        <p:txBody>
          <a:bodyPr>
            <a:normAutofit fontScale="55000" lnSpcReduction="20000"/>
          </a:bodyPr>
          <a:lstStyle/>
          <a:p>
            <a:pPr marL="0" indent="0">
              <a:buNone/>
            </a:pPr>
            <a:r>
              <a:rPr lang="mk-MK" dirty="0"/>
              <a:t>-  Во случајот се работи за фотографија од апликантите, геј пар, на која се бакнуваат. Фотографијата станала вирална и имала бројни коментари со експлицитен хомофобичен говор на омраза. До обвинителството било пратено барање за започнување на предистражна постапка но истото било одбиено бидејќи властите сметале дека коментраите не претставуваат кривично дело и дека со објавување на ваква фотографија жртвите провоцирале, фотографијата не придонела кон социјална кохезија имајќи предвод дека во литванското општетсво доминираат традиционалните семејни вредности. </a:t>
            </a:r>
            <a:endParaRPr lang="en-US" dirty="0"/>
          </a:p>
          <a:p>
            <a:r>
              <a:rPr lang="mk-MK" dirty="0"/>
              <a:t>Судот истакна дека доколку коментарите како оние изречени во овој случај не претставуваат поттикнување не само на омраза, туку и на насилство врз основа на сексуална ориентација, тешко е да се замисли какви изјави би поттикнале омраза. </a:t>
            </a:r>
          </a:p>
          <a:p>
            <a:r>
              <a:rPr lang="mk-MK" dirty="0"/>
              <a:t>Судот утврди дека ставовите или стереотипите кои преовладуваат во одреден временски период кај мнозинството не можат да послужат како оправдана основа за дискриминација на лица врз основа на сексуална ориентација или за ограничување на правото на заштита на приватен живот.</a:t>
            </a:r>
            <a:endParaRPr lang="en-US" dirty="0"/>
          </a:p>
          <a:p>
            <a:r>
              <a:rPr lang="mk-MK" dirty="0"/>
              <a:t>ЕСЧП смета дека дури и објавувањето на еден коментар кој содржи омраза и поттикнување насилство врз хомосексуалците е доволно за да се сфати сериозно, иако случајот се однесува на бројни коментари.</a:t>
            </a:r>
          </a:p>
          <a:p>
            <a:r>
              <a:rPr lang="mk-MK" dirty="0"/>
              <a:t>ЕСЧП утврди дека, прво, коментарите со омраза, вклучително и нескриените повици за насилство од приватни лица насочени против апликантите и хомосексуалната заедница воопшто, биле поттикнати од фанатичен однос кон таа заедница и, второ, дека истата дискриминаторска состојба на умот била основата на неуспехот на релевантните власти да ја исполнат својата позитивна обврска да истражат на ефективен начин дали коментарите претставуваат поттикнување на омраза и насилство. Судот утврди дека апликантите трпеле дискриминација врз основа на нивната сексуална ориентација и утврди повреда на член 14 (забрана за дискриминација), во врска со член 8 (право на приватност) и повреда на член 13 (право на ефикасен правен лек) од ЕКЧП. </a:t>
            </a:r>
            <a:endParaRPr lang="en-US" dirty="0"/>
          </a:p>
        </p:txBody>
      </p:sp>
      <p:pic>
        <p:nvPicPr>
          <p:cNvPr id="4" name="Picture 3" descr="A picture containing text">
            <a:extLst>
              <a:ext uri="{FF2B5EF4-FFF2-40B4-BE49-F238E27FC236}">
                <a16:creationId xmlns:a16="http://schemas.microsoft.com/office/drawing/2014/main" id="{C40FAE68-97F8-B3D8-5CB8-9B8AC2C44C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AFB4C02B-547D-6BC0-C982-A86A8FC4AE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8" name="TextBox 7"/>
          <p:cNvSpPr txBox="1"/>
          <p:nvPr/>
        </p:nvSpPr>
        <p:spPr>
          <a:xfrm>
            <a:off x="838200" y="502418"/>
            <a:ext cx="7361255" cy="1815882"/>
          </a:xfrm>
          <a:prstGeom prst="rect">
            <a:avLst/>
          </a:prstGeom>
          <a:noFill/>
        </p:spPr>
        <p:txBody>
          <a:bodyPr wrap="square" rtlCol="0">
            <a:spAutoFit/>
          </a:bodyPr>
          <a:lstStyle/>
          <a:p>
            <a:pPr>
              <a:buNone/>
            </a:pPr>
            <a:r>
              <a:rPr lang="mk-MK" sz="2800" b="1" dirty="0">
                <a:latin typeface="Calibri" panose="020F0502020204030204" pitchFamily="34" charset="0"/>
                <a:ea typeface="Calibri" panose="020F0502020204030204" pitchFamily="34" charset="0"/>
                <a:cs typeface="Myanmar Text" panose="020B0502040204020203" pitchFamily="34" charset="0"/>
              </a:rPr>
              <a:t>Говор на омраза наспроти слобода на изразување </a:t>
            </a:r>
            <a:r>
              <a:rPr lang="en-US" sz="2800" b="1" dirty="0">
                <a:latin typeface="Calibri" panose="020F0502020204030204" pitchFamily="34" charset="0"/>
                <a:ea typeface="Calibri" panose="020F0502020204030204" pitchFamily="34" charset="0"/>
                <a:cs typeface="Myanmar Text" panose="020B0502040204020203" pitchFamily="34" charset="0"/>
              </a:rPr>
              <a:t>(</a:t>
            </a:r>
            <a:r>
              <a:rPr lang="mk-MK" sz="2800" b="1" dirty="0">
                <a:latin typeface="Calibri" panose="020F0502020204030204" pitchFamily="34" charset="0"/>
                <a:ea typeface="Calibri" panose="020F0502020204030204" pitchFamily="34" charset="0"/>
                <a:cs typeface="Myanmar Text" panose="020B0502040204020203" pitchFamily="34" charset="0"/>
              </a:rPr>
              <a:t>практика на ЕСЧП</a:t>
            </a:r>
            <a:r>
              <a:rPr lang="mk-MK" sz="2800" dirty="0">
                <a:latin typeface="Calibri" panose="020F0502020204030204" pitchFamily="34" charset="0"/>
                <a:ea typeface="Calibri" panose="020F0502020204030204" pitchFamily="34" charset="0"/>
                <a:cs typeface="Myanmar Text" panose="020B0502040204020203" pitchFamily="34" charset="0"/>
              </a:rPr>
              <a:t>)</a:t>
            </a:r>
          </a:p>
          <a:p>
            <a:r>
              <a:rPr lang="mk-MK" sz="2800" b="1" dirty="0"/>
              <a:t>Беизарас и Левицкас против Литванија 2015</a:t>
            </a:r>
          </a:p>
          <a:p>
            <a:pPr>
              <a:buNone/>
            </a:pPr>
            <a:r>
              <a:rPr lang="mk-MK" sz="2800" dirty="0">
                <a:latin typeface="Calibri" panose="020F0502020204030204" pitchFamily="34" charset="0"/>
                <a:ea typeface="Calibri" panose="020F0502020204030204" pitchFamily="34" charset="0"/>
                <a:cs typeface="Myanmar Text" panose="020B0502040204020203" pitchFamily="34"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sp>
        <p:nvSpPr>
          <p:cNvPr id="5" name="Rectangle 4"/>
          <p:cNvSpPr/>
          <p:nvPr/>
        </p:nvSpPr>
        <p:spPr>
          <a:xfrm>
            <a:off x="415636" y="1911927"/>
            <a:ext cx="11284528" cy="4647426"/>
          </a:xfrm>
          <a:prstGeom prst="rect">
            <a:avLst/>
          </a:prstGeom>
        </p:spPr>
        <p:txBody>
          <a:bodyPr wrap="square">
            <a:spAutoFit/>
          </a:bodyPr>
          <a:lstStyle/>
          <a:p>
            <a:r>
              <a:rPr lang="ru-RU" sz="2400" b="1" dirty="0"/>
              <a:t>Дискредитацијата</a:t>
            </a:r>
            <a:r>
              <a:rPr lang="ru-RU" sz="2400" dirty="0"/>
              <a:t> се користи на два начина: </a:t>
            </a:r>
          </a:p>
          <a:p>
            <a:r>
              <a:rPr lang="ru-RU" sz="2400" dirty="0"/>
              <a:t>А) првиот начин е кога директно се дискредитира припадник на одредена маргинализирана група, преку користење на стереотипите и на говорот на омраза врз основа на неговата припадност кон таа група; </a:t>
            </a:r>
          </a:p>
          <a:p>
            <a:r>
              <a:rPr lang="ru-RU" sz="2400" dirty="0"/>
              <a:t>Б) вториот начин, пак, е кога на лице што не е припадник на таа група му се припишува припадност или дел од стереотипите што постојат за таа група. </a:t>
            </a:r>
          </a:p>
          <a:p>
            <a:r>
              <a:rPr lang="ru-RU" sz="2400" dirty="0"/>
              <a:t>- За разлика од говорот на омраза, кој е цел сам за себе, во овие случаи, тој се користи како алатка за изместување на дискусијата и за отстранување на соговорникот од јавноста, преку таргетиран личен напад. И во двата случаја тој се користи за менување на темата и за префокусирање на вниманието на публиката од темата врз соговорникот. </a:t>
            </a:r>
            <a:endParaRPr lang="en-US" sz="2400" dirty="0"/>
          </a:p>
          <a:p>
            <a:pPr lvl="0"/>
            <a:endParaRPr lang="en-US" sz="3200" b="1" dirty="0"/>
          </a:p>
        </p:txBody>
      </p:sp>
      <p:pic>
        <p:nvPicPr>
          <p:cNvPr id="2" name="Picture 1" descr="A picture containing text">
            <a:extLst>
              <a:ext uri="{FF2B5EF4-FFF2-40B4-BE49-F238E27FC236}">
                <a16:creationId xmlns:a16="http://schemas.microsoft.com/office/drawing/2014/main" id="{7A50F24A-898B-99F5-0037-B0047FF07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97"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85FA42B1-F550-5526-5553-3845125E0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solidFill>
                <a:srgbClr val="C00000"/>
              </a:solidFill>
            </a:endParaRPr>
          </a:p>
        </p:txBody>
      </p:sp>
      <p:sp>
        <p:nvSpPr>
          <p:cNvPr id="3" name="Content Placeholder 2"/>
          <p:cNvSpPr>
            <a:spLocks noGrp="1"/>
          </p:cNvSpPr>
          <p:nvPr>
            <p:ph idx="1"/>
          </p:nvPr>
        </p:nvSpPr>
        <p:spPr/>
        <p:txBody>
          <a:bodyPr>
            <a:normAutofit/>
          </a:bodyPr>
          <a:lstStyle/>
          <a:p>
            <a:pPr>
              <a:buNone/>
            </a:pPr>
            <a:r>
              <a:rPr lang="ru-RU" dirty="0"/>
              <a:t>“Синџири на стереотипизација преку изедначувањата. На пример, ако си хомосексуалец, тогаш си атеист, а штом си атеист, тогаш си „комуњара“; штом си „комуњара“, тогаш си „соросоид“, а штом си „соросоид“, тогаш си „издајник“; штом си „издајник“, не си Македонец, а штом не си Македонец, твоето право да зборуваш за општеството во кое што живееш е минимално и е дадено од мнозинството. Методата апелира на внатрешните чувства на публиката што потекнуваат од стереотипите, а кога сексуалните малцинства се во прашање, се работи за табуизирани, цврсто вкоренети, емотивно вознемирувачки ставови.“ </a:t>
            </a:r>
            <a:endParaRPr lang="en-US" dirty="0"/>
          </a:p>
          <a:p>
            <a:pPr>
              <a:buNone/>
            </a:pPr>
            <a:endParaRPr lang="en-US" dirty="0">
              <a:effectLst/>
              <a:latin typeface="Calibri" panose="020F0502020204030204" pitchFamily="34" charset="0"/>
              <a:ea typeface="Calibri" panose="020F0502020204030204" pitchFamily="34" charset="0"/>
              <a:cs typeface="Myanmar Text" panose="020B0502040204020203" pitchFamily="34" charset="0"/>
            </a:endParaRPr>
          </a:p>
        </p:txBody>
      </p:sp>
      <p:pic>
        <p:nvPicPr>
          <p:cNvPr id="4" name="Picture 3" descr="A picture containing text">
            <a:extLst>
              <a:ext uri="{FF2B5EF4-FFF2-40B4-BE49-F238E27FC236}">
                <a16:creationId xmlns:a16="http://schemas.microsoft.com/office/drawing/2014/main" id="{69E9DA14-3DAF-883C-DEB0-205EC32BA5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EA9777B0-C4A0-3E36-0B13-33F084F3AA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 name="Content Placeholder 2">
            <a:extLst>
              <a:ext uri="{FF2B5EF4-FFF2-40B4-BE49-F238E27FC236}">
                <a16:creationId xmlns:a16="http://schemas.microsoft.com/office/drawing/2014/main" id="{DDBE0D53-A7FB-407E-A636-4E732CDD56AE}"/>
              </a:ext>
            </a:extLst>
          </p:cNvPr>
          <p:cNvSpPr>
            <a:spLocks noGrp="1"/>
          </p:cNvSpPr>
          <p:nvPr>
            <p:ph idx="1"/>
          </p:nvPr>
        </p:nvSpPr>
        <p:spPr>
          <a:xfrm>
            <a:off x="3333135" y="1828624"/>
            <a:ext cx="8067185" cy="3706937"/>
          </a:xfrm>
        </p:spPr>
        <p:txBody>
          <a:bodyPr>
            <a:normAutofit/>
          </a:bodyPr>
          <a:lstStyle/>
          <a:p>
            <a:pPr marL="0" marR="0" indent="0">
              <a:lnSpc>
                <a:spcPct val="110000"/>
              </a:lnSpc>
              <a:spcBef>
                <a:spcPts val="0"/>
              </a:spcBef>
              <a:spcAft>
                <a:spcPts val="0"/>
              </a:spcAft>
              <a:buNone/>
            </a:pPr>
            <a:endParaRPr lang="en-US" sz="1000" dirty="0"/>
          </a:p>
          <a:p>
            <a:pPr marL="0" indent="0">
              <a:lnSpc>
                <a:spcPct val="110000"/>
              </a:lnSpc>
              <a:buNone/>
            </a:pPr>
            <a:endParaRPr lang="en-US" sz="1000" dirty="0"/>
          </a:p>
        </p:txBody>
      </p:sp>
      <p:pic>
        <p:nvPicPr>
          <p:cNvPr id="3" name="Picture 2" descr="A picture containing text">
            <a:extLst>
              <a:ext uri="{FF2B5EF4-FFF2-40B4-BE49-F238E27FC236}">
                <a16:creationId xmlns:a16="http://schemas.microsoft.com/office/drawing/2014/main" id="{BBE10EBE-3451-A81A-6691-69C7F11820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2A705787-A595-705E-E31E-987949EDD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5" name="Title 4"/>
          <p:cNvSpPr>
            <a:spLocks noGrp="1"/>
          </p:cNvSpPr>
          <p:nvPr>
            <p:ph type="title"/>
          </p:nvPr>
        </p:nvSpPr>
        <p:spPr/>
        <p:txBody>
          <a:bodyPr/>
          <a:lstStyle/>
          <a:p>
            <a:r>
              <a:rPr lang="ru-RU" dirty="0"/>
              <a:t>Малициозна врамувачка контекстуализација</a:t>
            </a:r>
          </a:p>
        </p:txBody>
      </p:sp>
      <p:sp>
        <p:nvSpPr>
          <p:cNvPr id="7" name="Content Placeholder 2">
            <a:extLst>
              <a:ext uri="{FF2B5EF4-FFF2-40B4-BE49-F238E27FC236}">
                <a16:creationId xmlns:a16="http://schemas.microsoft.com/office/drawing/2014/main" id="{243B9FA0-D964-4D38-B10F-D2F9A1BBB3BE}"/>
              </a:ext>
            </a:extLst>
          </p:cNvPr>
          <p:cNvSpPr txBox="1">
            <a:spLocks/>
          </p:cNvSpPr>
          <p:nvPr/>
        </p:nvSpPr>
        <p:spPr>
          <a:xfrm>
            <a:off x="571501" y="2317173"/>
            <a:ext cx="10401300" cy="35502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Медиумот секогаш, без исклучок, функционира преку презентација на врамена реалност. Имено, поради сопствената ограниченост со простор и со време, медиумите секогаш зафаќаат околу 1-2% од она што, на дневна основа, се случува во едно општество. Поради тоа, тие се присилени да селектираат содржини, за кои претпоставуваат дека се битни за публиката или, пак, за општеството. </a:t>
            </a:r>
          </a:p>
          <a:p>
            <a:r>
              <a:rPr lang="ru-RU" dirty="0"/>
              <a:t>Употребата на различни жанрови, мултипликацијата на изворите, визуелниот материјал врамен со сугестибилни текстуални пораки, опремите на текстовите, или најавите на прилозите се во функција да ја убедат публиката дека овој став е легитимен и вистинит, без дискусија.  Пример: хомосексуалците се сексуални предатори и треба да се држат подалеку од децата.</a:t>
            </a:r>
            <a:endParaRPr lang="en-US" dirty="0"/>
          </a:p>
        </p:txBody>
      </p:sp>
    </p:spTree>
    <p:extLst>
      <p:ext uri="{BB962C8B-B14F-4D97-AF65-F5344CB8AC3E}">
        <p14:creationId xmlns:p14="http://schemas.microsoft.com/office/powerpoint/2010/main" val="2513462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E03-FF51-4D43-B0A3-9EDB73E85621}"/>
              </a:ext>
            </a:extLst>
          </p:cNvPr>
          <p:cNvSpPr>
            <a:spLocks noGrp="1"/>
          </p:cNvSpPr>
          <p:nvPr>
            <p:ph type="title"/>
          </p:nvPr>
        </p:nvSpPr>
        <p:spPr>
          <a:xfrm>
            <a:off x="807719" y="462225"/>
            <a:ext cx="5442355" cy="783772"/>
          </a:xfrm>
        </p:spPr>
        <p:txBody>
          <a:bodyPr>
            <a:normAutofit/>
          </a:bodyPr>
          <a:lstStyle/>
          <a:p>
            <a:pPr algn="l"/>
            <a:endParaRPr lang="en-US" sz="3200" b="1" dirty="0"/>
          </a:p>
        </p:txBody>
      </p:sp>
      <p:sp>
        <p:nvSpPr>
          <p:cNvPr id="94" name="Content Placeholder 2">
            <a:extLst>
              <a:ext uri="{FF2B5EF4-FFF2-40B4-BE49-F238E27FC236}">
                <a16:creationId xmlns:a16="http://schemas.microsoft.com/office/drawing/2014/main" id="{DDBE0D53-A7FB-407E-A636-4E732CDD56AE}"/>
              </a:ext>
            </a:extLst>
          </p:cNvPr>
          <p:cNvSpPr>
            <a:spLocks noGrp="1"/>
          </p:cNvSpPr>
          <p:nvPr>
            <p:ph idx="1"/>
          </p:nvPr>
        </p:nvSpPr>
        <p:spPr>
          <a:xfrm>
            <a:off x="733530" y="2044067"/>
            <a:ext cx="10666791" cy="3570152"/>
          </a:xfrm>
        </p:spPr>
        <p:txBody>
          <a:bodyPr>
            <a:normAutofit/>
          </a:bodyPr>
          <a:lstStyle/>
          <a:p>
            <a:pPr marL="0" indent="0">
              <a:lnSpc>
                <a:spcPct val="110000"/>
              </a:lnSpc>
              <a:spcBef>
                <a:spcPts val="0"/>
              </a:spcBef>
              <a:buNone/>
            </a:pPr>
            <a:r>
              <a:rPr lang="ru-RU" sz="2000" dirty="0"/>
              <a:t>Веќе споменатиот вознемирувачки капацитет на сексуалноста, кога се сексуалните малцинства во прашање, се користи и како „општествена тема“, со цел, да се пренасочи вниманието на јавноста, од дневната политичка агенда, врз прашања поврзани со интимата на овие групи. </a:t>
            </a:r>
          </a:p>
          <a:p>
            <a:pPr marL="0" indent="0">
              <a:lnSpc>
                <a:spcPct val="110000"/>
              </a:lnSpc>
              <a:spcBef>
                <a:spcPts val="0"/>
              </a:spcBef>
              <a:buNone/>
            </a:pPr>
            <a:r>
              <a:rPr lang="ru-RU" sz="2000" dirty="0"/>
              <a:t>- Пр. посвојувањето на деца кај истополови бракови се појави како топ тема поради изјава на тогашниот министер за труд и социјална политика. Медиумите веднаш ја голтнаа темата и започнаа дебати, а одредени медиуми дури и бараа од политичките партии да се изјаснат за неа. Целата работа беше надреална, затоа што: а) во Македонија не постои таква форма на брак, б) никој не побарал на јавна сцена таква форма на брак, ц) па, оттука, не се ни дошло до прашањето за посвојување на деца. </a:t>
            </a:r>
            <a:endParaRPr lang="en-US" sz="2000" dirty="0"/>
          </a:p>
          <a:p>
            <a:pPr marL="0" marR="0" indent="0">
              <a:lnSpc>
                <a:spcPct val="110000"/>
              </a:lnSpc>
              <a:spcBef>
                <a:spcPts val="0"/>
              </a:spcBef>
              <a:spcAft>
                <a:spcPts val="0"/>
              </a:spcAft>
              <a:buNone/>
            </a:pPr>
            <a:endParaRPr lang="en-US" sz="1000" dirty="0"/>
          </a:p>
          <a:p>
            <a:pPr marL="0" indent="0">
              <a:lnSpc>
                <a:spcPct val="110000"/>
              </a:lnSpc>
              <a:buNone/>
            </a:pPr>
            <a:endParaRPr lang="en-US" sz="1000" dirty="0"/>
          </a:p>
        </p:txBody>
      </p:sp>
      <p:pic>
        <p:nvPicPr>
          <p:cNvPr id="3" name="Picture 2" descr="A picture containing text">
            <a:extLst>
              <a:ext uri="{FF2B5EF4-FFF2-40B4-BE49-F238E27FC236}">
                <a16:creationId xmlns:a16="http://schemas.microsoft.com/office/drawing/2014/main" id="{B7DA98DF-2703-3C7E-0BEF-C64A76A635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A54583C3-8DC4-8C6A-C9E5-88DBBBE7F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5" name="Rectangle 4"/>
          <p:cNvSpPr/>
          <p:nvPr/>
        </p:nvSpPr>
        <p:spPr>
          <a:xfrm>
            <a:off x="1345234" y="719479"/>
            <a:ext cx="5569923" cy="584775"/>
          </a:xfrm>
          <a:prstGeom prst="rect">
            <a:avLst/>
          </a:prstGeom>
        </p:spPr>
        <p:txBody>
          <a:bodyPr wrap="none">
            <a:spAutoFit/>
          </a:bodyPr>
          <a:lstStyle/>
          <a:p>
            <a:r>
              <a:rPr lang="mk-MK" sz="3200" b="1" dirty="0"/>
              <a:t>Колатерална дискриминација</a:t>
            </a:r>
            <a:endParaRPr lang="en-US" sz="3200" dirty="0"/>
          </a:p>
        </p:txBody>
      </p:sp>
    </p:spTree>
    <p:extLst>
      <p:ext uri="{BB962C8B-B14F-4D97-AF65-F5344CB8AC3E}">
        <p14:creationId xmlns:p14="http://schemas.microsoft.com/office/powerpoint/2010/main" val="2048167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ontent Placeholder 2">
            <a:extLst>
              <a:ext uri="{FF2B5EF4-FFF2-40B4-BE49-F238E27FC236}">
                <a16:creationId xmlns:a16="http://schemas.microsoft.com/office/drawing/2014/main" id="{DDBE0D53-A7FB-407E-A636-4E732CDD56AE}"/>
              </a:ext>
            </a:extLst>
          </p:cNvPr>
          <p:cNvSpPr>
            <a:spLocks noGrp="1"/>
          </p:cNvSpPr>
          <p:nvPr>
            <p:ph idx="1"/>
          </p:nvPr>
        </p:nvSpPr>
        <p:spPr>
          <a:xfrm>
            <a:off x="492369" y="2069960"/>
            <a:ext cx="10907952" cy="3799898"/>
          </a:xfrm>
        </p:spPr>
        <p:txBody>
          <a:bodyPr>
            <a:normAutofit/>
          </a:bodyPr>
          <a:lstStyle/>
          <a:p>
            <a:pPr fontAlgn="base"/>
            <a:r>
              <a:rPr lang="mk-MK" sz="2400" dirty="0"/>
              <a:t>Пример за известување за РБН </a:t>
            </a:r>
            <a:r>
              <a:rPr lang="mk-MK" sz="2400" dirty="0">
                <a:hlinkClick r:id="rId2"/>
              </a:rPr>
              <a:t>„Анатомија на убиство во Кочани“</a:t>
            </a:r>
            <a:endParaRPr lang="mk-MK" sz="2400" dirty="0"/>
          </a:p>
          <a:p>
            <a:pPr fontAlgn="base">
              <a:buFontTx/>
              <a:buChar char="-"/>
            </a:pPr>
            <a:r>
              <a:rPr lang="mk-MK" sz="2400" dirty="0">
                <a:hlinkClick r:id="rId3"/>
              </a:rPr>
              <a:t>Хоророт на анонимната смрт</a:t>
            </a:r>
            <a:r>
              <a:rPr lang="mk-MK" sz="2400" dirty="0"/>
              <a:t>, за убиството на Ноа Миливојев </a:t>
            </a:r>
          </a:p>
          <a:p>
            <a:pPr fontAlgn="base">
              <a:buFontTx/>
              <a:buChar char="-"/>
            </a:pPr>
            <a:r>
              <a:rPr lang="ru-RU" sz="2400" dirty="0">
                <a:hlinkClick r:id="rId4"/>
              </a:rPr>
              <a:t>Како (не) се известува за родовобазирано насилство </a:t>
            </a:r>
            <a:endParaRPr lang="ru-RU" sz="2400" dirty="0"/>
          </a:p>
          <a:p>
            <a:pPr fontAlgn="base">
              <a:buFontTx/>
              <a:buChar char="-"/>
            </a:pPr>
            <a:r>
              <a:rPr lang="ru-RU" sz="2400" dirty="0"/>
              <a:t>Публикација </a:t>
            </a:r>
            <a:r>
              <a:rPr lang="ru-RU" sz="2400" dirty="0">
                <a:hlinkClick r:id="rId5"/>
              </a:rPr>
              <a:t>„Медиумите и кампањите со дезинформации и говор на омраза против родовата и сексуалната еднаквост“ </a:t>
            </a:r>
            <a:endParaRPr lang="ru-RU" sz="2400" dirty="0"/>
          </a:p>
          <a:p>
            <a:pPr fontAlgn="base">
              <a:buFontTx/>
              <a:buChar char="-"/>
            </a:pPr>
            <a:r>
              <a:rPr lang="en-US" sz="2000" b="1" dirty="0"/>
              <a:t>K</a:t>
            </a:r>
            <a:r>
              <a:rPr lang="ru-RU" sz="2000" b="1" dirty="0"/>
              <a:t>ој се плаши од родот? </a:t>
            </a:r>
            <a:r>
              <a:rPr lang="en-US" sz="2000" b="1" dirty="0">
                <a:hlinkClick r:id="rId6"/>
              </a:rPr>
              <a:t>A</a:t>
            </a:r>
            <a:r>
              <a:rPr lang="ru-RU" sz="2000" b="1" dirty="0">
                <a:hlinkClick r:id="rId6"/>
              </a:rPr>
              <a:t>нализа на клучните стратегии и наративи на антиродовите движења во </a:t>
            </a:r>
            <a:r>
              <a:rPr lang="mk-MK" sz="2000" b="1" dirty="0">
                <a:hlinkClick r:id="rId6"/>
              </a:rPr>
              <a:t>С</a:t>
            </a:r>
            <a:r>
              <a:rPr lang="ru-RU" sz="2000" b="1" dirty="0">
                <a:hlinkClick r:id="rId6"/>
              </a:rPr>
              <a:t>еверна Македонија</a:t>
            </a:r>
            <a:endParaRPr lang="ru-RU" sz="2000" b="1" dirty="0"/>
          </a:p>
          <a:p>
            <a:pPr fontAlgn="base">
              <a:buFontTx/>
              <a:buChar char="-"/>
            </a:pPr>
            <a:r>
              <a:rPr lang="ru-RU" sz="2000" b="1" dirty="0"/>
              <a:t>СЕКСУАЛНИТЕ МАЛЦИНСТВА, РОДОТ И МЕДИУМИТЕ </a:t>
            </a:r>
            <a:r>
              <a:rPr lang="ru-RU" sz="2000" b="1" dirty="0">
                <a:hlinkClick r:id="rId7"/>
              </a:rPr>
              <a:t>Анализа на медиумското покривање на темите поврзани со ЛГБТИ заедницата и родово заснованото насилство</a:t>
            </a:r>
            <a:endParaRPr lang="ru-RU" sz="2000" b="1" dirty="0"/>
          </a:p>
          <a:p>
            <a:pPr fontAlgn="base">
              <a:buFontTx/>
              <a:buChar char="-"/>
            </a:pPr>
            <a:endParaRPr lang="mk-MK" sz="2400" dirty="0"/>
          </a:p>
        </p:txBody>
      </p:sp>
      <p:pic>
        <p:nvPicPr>
          <p:cNvPr id="3" name="Picture 2" descr="A picture containing text">
            <a:extLst>
              <a:ext uri="{FF2B5EF4-FFF2-40B4-BE49-F238E27FC236}">
                <a16:creationId xmlns:a16="http://schemas.microsoft.com/office/drawing/2014/main" id="{2D1F133C-2D1E-42FD-77F9-03A548FCB3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93"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C8135AAC-EC2C-45CD-8E9B-47BE4AA677C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2" name="TextBox 1"/>
          <p:cNvSpPr txBox="1"/>
          <p:nvPr/>
        </p:nvSpPr>
        <p:spPr>
          <a:xfrm>
            <a:off x="733530" y="321547"/>
            <a:ext cx="7747279" cy="369332"/>
          </a:xfrm>
          <a:prstGeom prst="rect">
            <a:avLst/>
          </a:prstGeom>
          <a:noFill/>
        </p:spPr>
        <p:txBody>
          <a:bodyPr wrap="square" rtlCol="0">
            <a:spAutoFit/>
          </a:bodyPr>
          <a:lstStyle/>
          <a:p>
            <a:r>
              <a:rPr lang="mk-MK" dirty="0"/>
              <a:t>Текстови и публикации</a:t>
            </a:r>
            <a:endParaRPr lang="en-US" dirty="0"/>
          </a:p>
        </p:txBody>
      </p:sp>
    </p:spTree>
    <p:extLst>
      <p:ext uri="{BB962C8B-B14F-4D97-AF65-F5344CB8AC3E}">
        <p14:creationId xmlns:p14="http://schemas.microsoft.com/office/powerpoint/2010/main" val="1729090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E03-FF51-4D43-B0A3-9EDB73E85621}"/>
              </a:ext>
            </a:extLst>
          </p:cNvPr>
          <p:cNvSpPr>
            <a:spLocks noGrp="1"/>
          </p:cNvSpPr>
          <p:nvPr>
            <p:ph type="title"/>
          </p:nvPr>
        </p:nvSpPr>
        <p:spPr>
          <a:xfrm>
            <a:off x="2542037" y="565150"/>
            <a:ext cx="6230857" cy="1230570"/>
          </a:xfrm>
        </p:spPr>
        <p:txBody>
          <a:bodyPr anchor="t">
            <a:normAutofit/>
          </a:bodyPr>
          <a:lstStyle/>
          <a:p>
            <a:pPr algn="l"/>
            <a:r>
              <a:rPr lang="mk-MK" sz="3600" dirty="0">
                <a:solidFill>
                  <a:schemeClr val="accent1"/>
                </a:solidFill>
              </a:rPr>
              <a:t>Форми на насилство врз жени</a:t>
            </a:r>
            <a:endParaRPr lang="en-US" sz="3600" dirty="0">
              <a:solidFill>
                <a:schemeClr val="accent1"/>
              </a:solidFill>
            </a:endParaRPr>
          </a:p>
        </p:txBody>
      </p:sp>
      <p:sp>
        <p:nvSpPr>
          <p:cNvPr id="3" name="Content Placeholder 2">
            <a:extLst>
              <a:ext uri="{FF2B5EF4-FFF2-40B4-BE49-F238E27FC236}">
                <a16:creationId xmlns:a16="http://schemas.microsoft.com/office/drawing/2014/main" id="{DDBE0D53-A7FB-407E-A636-4E732CDD56AE}"/>
              </a:ext>
            </a:extLst>
          </p:cNvPr>
          <p:cNvSpPr>
            <a:spLocks noGrp="1"/>
          </p:cNvSpPr>
          <p:nvPr>
            <p:ph idx="1"/>
          </p:nvPr>
        </p:nvSpPr>
        <p:spPr>
          <a:xfrm>
            <a:off x="235671" y="1989056"/>
            <a:ext cx="10951470" cy="3365369"/>
          </a:xfrm>
        </p:spPr>
        <p:txBody>
          <a:bodyPr anchor="t">
            <a:noAutofit/>
          </a:bodyPr>
          <a:lstStyle/>
          <a:p>
            <a:pPr marL="0" indent="0" algn="just">
              <a:buNone/>
            </a:pPr>
            <a:r>
              <a:rPr lang="ru-RU" dirty="0"/>
              <a:t>- процес преку кој индивидуите развиваат, усовршуваат и учат да го „играат“ родот преку интернализирање на родовите норми и улоги преку комуникација со клучните агенти за социјализација, како што се нивното семејство, социјалните кругови и другите социјални институции.</a:t>
            </a:r>
            <a:endParaRPr lang="en-US" dirty="0"/>
          </a:p>
          <a:p>
            <a:pPr marL="0" indent="0" algn="just">
              <a:buNone/>
            </a:pPr>
            <a:r>
              <a:rPr lang="mk-MK" dirty="0"/>
              <a:t>- </a:t>
            </a:r>
            <a:r>
              <a:rPr lang="ru-RU" dirty="0"/>
              <a:t>Културни норми кои определуваат какво однесување, размислување, движење, облекување итн. е соодветно и пожелно за мажите, а какво за жените. </a:t>
            </a:r>
          </a:p>
          <a:p>
            <a:pPr marL="0" indent="0" algn="just">
              <a:buNone/>
            </a:pPr>
            <a:endParaRPr lang="en-US" dirty="0"/>
          </a:p>
          <a:p>
            <a:pPr marL="0" indent="0" algn="just">
              <a:buNone/>
            </a:pPr>
            <a:endParaRPr lang="en-US" sz="2000" dirty="0">
              <a:solidFill>
                <a:srgbClr val="FF0000"/>
              </a:solidFill>
            </a:endParaRPr>
          </a:p>
        </p:txBody>
      </p:sp>
      <p:pic>
        <p:nvPicPr>
          <p:cNvPr id="4" name="Picture 3" descr="A picture containing text">
            <a:extLst>
              <a:ext uri="{FF2B5EF4-FFF2-40B4-BE49-F238E27FC236}">
                <a16:creationId xmlns:a16="http://schemas.microsoft.com/office/drawing/2014/main" id="{8588AFFD-E18E-73F5-FA18-F729D095A2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B7CA4901-F0A6-6AD4-31DA-FC0637522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6" name="TextBox 5"/>
          <p:cNvSpPr txBox="1"/>
          <p:nvPr/>
        </p:nvSpPr>
        <p:spPr>
          <a:xfrm>
            <a:off x="633046" y="422031"/>
            <a:ext cx="6039059" cy="1077218"/>
          </a:xfrm>
          <a:prstGeom prst="rect">
            <a:avLst/>
          </a:prstGeom>
          <a:noFill/>
        </p:spPr>
        <p:txBody>
          <a:bodyPr wrap="square" rtlCol="0">
            <a:spAutoFit/>
          </a:bodyPr>
          <a:lstStyle/>
          <a:p>
            <a:r>
              <a:rPr lang="mk-MK" sz="3200" dirty="0"/>
              <a:t>Родови норми и родова социјализација</a:t>
            </a:r>
            <a:endParaRPr lang="en-US" sz="3200" dirty="0"/>
          </a:p>
        </p:txBody>
      </p:sp>
    </p:spTree>
    <p:extLst>
      <p:ext uri="{BB962C8B-B14F-4D97-AF65-F5344CB8AC3E}">
        <p14:creationId xmlns:p14="http://schemas.microsoft.com/office/powerpoint/2010/main" val="91742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E03-FF51-4D43-B0A3-9EDB73E85621}"/>
              </a:ext>
            </a:extLst>
          </p:cNvPr>
          <p:cNvSpPr>
            <a:spLocks noGrp="1"/>
          </p:cNvSpPr>
          <p:nvPr>
            <p:ph type="title"/>
          </p:nvPr>
        </p:nvSpPr>
        <p:spPr>
          <a:xfrm>
            <a:off x="2542037" y="565150"/>
            <a:ext cx="6230857" cy="1230570"/>
          </a:xfrm>
        </p:spPr>
        <p:txBody>
          <a:bodyPr anchor="t">
            <a:normAutofit/>
          </a:bodyPr>
          <a:lstStyle/>
          <a:p>
            <a:pPr algn="l"/>
            <a:r>
              <a:rPr lang="mk-MK" sz="3600" dirty="0">
                <a:solidFill>
                  <a:schemeClr val="accent1"/>
                </a:solidFill>
              </a:rPr>
              <a:t>Форми на насилство врз жени</a:t>
            </a:r>
            <a:endParaRPr lang="en-US" sz="3600" dirty="0">
              <a:solidFill>
                <a:schemeClr val="accent1"/>
              </a:solidFill>
            </a:endParaRPr>
          </a:p>
        </p:txBody>
      </p:sp>
      <p:sp>
        <p:nvSpPr>
          <p:cNvPr id="3" name="Content Placeholder 2">
            <a:extLst>
              <a:ext uri="{FF2B5EF4-FFF2-40B4-BE49-F238E27FC236}">
                <a16:creationId xmlns:a16="http://schemas.microsoft.com/office/drawing/2014/main" id="{DDBE0D53-A7FB-407E-A636-4E732CDD56AE}"/>
              </a:ext>
            </a:extLst>
          </p:cNvPr>
          <p:cNvSpPr>
            <a:spLocks noGrp="1"/>
          </p:cNvSpPr>
          <p:nvPr>
            <p:ph idx="1"/>
          </p:nvPr>
        </p:nvSpPr>
        <p:spPr>
          <a:xfrm>
            <a:off x="150829" y="1828624"/>
            <a:ext cx="5154701" cy="4320967"/>
          </a:xfrm>
        </p:spPr>
        <p:txBody>
          <a:bodyPr anchor="t">
            <a:noAutofit/>
          </a:bodyPr>
          <a:lstStyle/>
          <a:p>
            <a:pPr>
              <a:buFontTx/>
              <a:buChar char="-"/>
            </a:pPr>
            <a:r>
              <a:rPr lang="ru-RU" sz="1400" dirty="0"/>
              <a:t>Создавање и промовирање на родови нееднаквости и родова дискриминација </a:t>
            </a:r>
          </a:p>
          <a:p>
            <a:pPr>
              <a:buFontTx/>
              <a:buChar char="-"/>
            </a:pPr>
            <a:r>
              <a:rPr lang="ru-RU" sz="1400" dirty="0"/>
              <a:t>Неможност и пречки во реализирањето на сопствените потенцијали, афинитети и желби </a:t>
            </a:r>
          </a:p>
          <a:p>
            <a:pPr>
              <a:buFontTx/>
              <a:buChar char="-"/>
            </a:pPr>
            <a:r>
              <a:rPr lang="ru-RU" sz="1400" dirty="0"/>
              <a:t>Создавање несигурност, срам и страв од осуда и општествена санкција </a:t>
            </a:r>
          </a:p>
          <a:p>
            <a:pPr>
              <a:buFontTx/>
              <a:buChar char="-"/>
            </a:pPr>
            <a:r>
              <a:rPr lang="ru-RU" sz="1400" dirty="0"/>
              <a:t>Исклучување на деца и возрасни кои не можат или не сакаат да ги задоволуваат родовите норми </a:t>
            </a:r>
          </a:p>
          <a:p>
            <a:pPr>
              <a:buFontTx/>
              <a:buChar char="-"/>
            </a:pPr>
            <a:r>
              <a:rPr lang="ru-RU" sz="1400" dirty="0"/>
              <a:t>Ниска самодовераба и ниска самопочит кај девојчињата</a:t>
            </a:r>
          </a:p>
          <a:p>
            <a:pPr>
              <a:buFontTx/>
              <a:buChar char="-"/>
            </a:pPr>
            <a:r>
              <a:rPr lang="ru-RU" sz="1400" dirty="0"/>
              <a:t>Стимулирање на агресивно (и криминално) однесување кај мажите (токсична маженственост)</a:t>
            </a:r>
          </a:p>
          <a:p>
            <a:pPr>
              <a:buFontTx/>
              <a:buChar char="-"/>
            </a:pPr>
            <a:r>
              <a:rPr lang="ru-RU" sz="1400" dirty="0"/>
              <a:t>Создавање бариери за да се побара помош и поддршка како последица од срам и страв од осуда </a:t>
            </a:r>
          </a:p>
          <a:p>
            <a:pPr>
              <a:buFontTx/>
              <a:buChar char="-"/>
            </a:pPr>
            <a:r>
              <a:rPr lang="ru-RU" sz="1400" dirty="0"/>
              <a:t>Кај момчињата, се создава притисок да заработуваат повеќе, кој резултира со ниска самопочит и психолошки проблеми доколку тоа не можат да го постигнат</a:t>
            </a:r>
          </a:p>
        </p:txBody>
      </p:sp>
      <p:pic>
        <p:nvPicPr>
          <p:cNvPr id="4" name="Picture 3" descr="A picture containing text">
            <a:extLst>
              <a:ext uri="{FF2B5EF4-FFF2-40B4-BE49-F238E27FC236}">
                <a16:creationId xmlns:a16="http://schemas.microsoft.com/office/drawing/2014/main" id="{50EE6235-B612-2F8E-0F72-4B7F0804BA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11FFF992-4C4B-74F0-B445-EDF6103537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6" name="TextBox 5"/>
          <p:cNvSpPr txBox="1"/>
          <p:nvPr/>
        </p:nvSpPr>
        <p:spPr>
          <a:xfrm>
            <a:off x="5838092" y="2069960"/>
            <a:ext cx="5777803" cy="4031873"/>
          </a:xfrm>
          <a:prstGeom prst="rect">
            <a:avLst/>
          </a:prstGeom>
          <a:noFill/>
        </p:spPr>
        <p:txBody>
          <a:bodyPr wrap="square" rtlCol="0">
            <a:spAutoFit/>
          </a:bodyPr>
          <a:lstStyle/>
          <a:p>
            <a:pPr>
              <a:buFontTx/>
              <a:buChar char="-"/>
            </a:pPr>
            <a:r>
              <a:rPr lang="ru-RU" sz="1600" dirty="0"/>
              <a:t>Девојчињата се стимулираат да ги вреднуваат момчињата зависно од тоа колку заработуваат </a:t>
            </a:r>
          </a:p>
          <a:p>
            <a:pPr>
              <a:buFontTx/>
              <a:buChar char="-"/>
            </a:pPr>
            <a:r>
              <a:rPr lang="ru-RU" sz="1600" dirty="0"/>
              <a:t>Девојчињата се учат да молчат, да трпат неправди и да не се бунат кога некој ги злоупотребува на кој било начин </a:t>
            </a:r>
          </a:p>
          <a:p>
            <a:pPr>
              <a:buFontTx/>
              <a:buChar char="-"/>
            </a:pPr>
            <a:r>
              <a:rPr lang="ru-RU" sz="1600" dirty="0"/>
              <a:t>Наместо солидарност помеѓу сите, се наметнува потреба од постојан натпревар и споредување помеѓу и во различните родови групи </a:t>
            </a:r>
          </a:p>
          <a:p>
            <a:pPr>
              <a:buFontTx/>
              <a:buChar char="-"/>
            </a:pPr>
            <a:r>
              <a:rPr lang="ru-RU" sz="1600" dirty="0"/>
              <a:t>Натпреварите помеѓу момчињата доведуваат до дејствување во толпа, кое често ескалира во насилство </a:t>
            </a:r>
          </a:p>
          <a:p>
            <a:pPr>
              <a:buFontTx/>
              <a:buChar char="-"/>
            </a:pPr>
            <a:r>
              <a:rPr lang="ru-RU" sz="1600" dirty="0"/>
              <a:t>Жените и мажите кои не можат да ги остварат строгите правила од родовите норми се предмет на озборување, дискриминација, стигма и насилство и се означени како непосакувани членови на општеството </a:t>
            </a:r>
          </a:p>
          <a:p>
            <a:pPr>
              <a:buFontTx/>
              <a:buChar char="-"/>
            </a:pPr>
            <a:r>
              <a:rPr lang="ru-RU" sz="1600" dirty="0"/>
              <a:t>Креирање на двојни стандарди за оценување на личностите детерминирани од нивниот род .. </a:t>
            </a:r>
            <a:endParaRPr lang="en-US" sz="1600" dirty="0">
              <a:solidFill>
                <a:srgbClr val="FF0000"/>
              </a:solidFill>
            </a:endParaRPr>
          </a:p>
          <a:p>
            <a:endParaRPr lang="en-US" sz="1600" dirty="0"/>
          </a:p>
        </p:txBody>
      </p:sp>
      <p:sp>
        <p:nvSpPr>
          <p:cNvPr id="7" name="TextBox 6"/>
          <p:cNvSpPr txBox="1"/>
          <p:nvPr/>
        </p:nvSpPr>
        <p:spPr>
          <a:xfrm>
            <a:off x="321547" y="221064"/>
            <a:ext cx="5416061" cy="1077218"/>
          </a:xfrm>
          <a:prstGeom prst="rect">
            <a:avLst/>
          </a:prstGeom>
          <a:noFill/>
        </p:spPr>
        <p:txBody>
          <a:bodyPr wrap="square" rtlCol="0">
            <a:spAutoFit/>
          </a:bodyPr>
          <a:lstStyle/>
          <a:p>
            <a:r>
              <a:rPr lang="mk-MK" sz="3200" dirty="0"/>
              <a:t>Последици од родова социјализација</a:t>
            </a:r>
            <a:endParaRPr lang="en-US" sz="3200" dirty="0"/>
          </a:p>
        </p:txBody>
      </p:sp>
    </p:spTree>
    <p:extLst>
      <p:ext uri="{BB962C8B-B14F-4D97-AF65-F5344CB8AC3E}">
        <p14:creationId xmlns:p14="http://schemas.microsoft.com/office/powerpoint/2010/main" val="1968100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ru-RU" dirty="0"/>
              <a:t>Сексуалноста е централен аспект од бидувањето човек за време на животниот век. </a:t>
            </a:r>
          </a:p>
          <a:p>
            <a:r>
              <a:rPr lang="ru-RU" dirty="0"/>
              <a:t>Ги вклучува полот, родовите идентитети и улоги, сексуалната ориентација, еротизмот, задоволството, интимноста и репродукцијата. </a:t>
            </a:r>
          </a:p>
          <a:p>
            <a:r>
              <a:rPr lang="ru-RU" dirty="0"/>
              <a:t>Се искусува и се изразува преку мисли, фантазии, желби, верувања, ставови, вредности, поведенија, практики, улоги и врски. </a:t>
            </a:r>
          </a:p>
          <a:p>
            <a:r>
              <a:rPr lang="ru-RU" dirty="0"/>
              <a:t>Сексуални права – човекови права во врска со сексуалноста. </a:t>
            </a:r>
            <a:endParaRPr lang="mk-MK" dirty="0"/>
          </a:p>
          <a:p>
            <a:pPr>
              <a:buNone/>
            </a:pPr>
            <a:endParaRPr lang="mk-MK" dirty="0"/>
          </a:p>
          <a:p>
            <a:pPr>
              <a:buNone/>
            </a:pPr>
            <a:endParaRPr lang="mk-MK" dirty="0"/>
          </a:p>
          <a:p>
            <a:pPr>
              <a:buNone/>
            </a:pPr>
            <a:endParaRPr lang="mk-MK" dirty="0"/>
          </a:p>
          <a:p>
            <a:pPr>
              <a:buNone/>
            </a:pPr>
            <a:endParaRPr lang="en-US" dirty="0"/>
          </a:p>
        </p:txBody>
      </p:sp>
      <p:pic>
        <p:nvPicPr>
          <p:cNvPr id="2" name="Picture 1" descr="A picture containing text">
            <a:extLst>
              <a:ext uri="{FF2B5EF4-FFF2-40B4-BE49-F238E27FC236}">
                <a16:creationId xmlns:a16="http://schemas.microsoft.com/office/drawing/2014/main" id="{052FA57F-152C-D844-F561-27576064DE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B877FA7C-5A08-3BDB-22C5-ADD8C44C5D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5" name="TextBox 4"/>
          <p:cNvSpPr txBox="1"/>
          <p:nvPr/>
        </p:nvSpPr>
        <p:spPr>
          <a:xfrm>
            <a:off x="1014884" y="351692"/>
            <a:ext cx="4722725" cy="769441"/>
          </a:xfrm>
          <a:prstGeom prst="rect">
            <a:avLst/>
          </a:prstGeom>
          <a:noFill/>
        </p:spPr>
        <p:txBody>
          <a:bodyPr wrap="square" rtlCol="0">
            <a:spAutoFit/>
          </a:bodyPr>
          <a:lstStyle/>
          <a:p>
            <a:pPr>
              <a:buNone/>
            </a:pPr>
            <a:r>
              <a:rPr lang="mk-MK" sz="4400" b="1"/>
              <a:t>Сексуалност</a:t>
            </a:r>
            <a:endParaRPr lang="mk-MK" sz="4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p>
        </p:txBody>
      </p:sp>
      <p:sp>
        <p:nvSpPr>
          <p:cNvPr id="3" name="Content Placeholder 2"/>
          <p:cNvSpPr>
            <a:spLocks noGrp="1"/>
          </p:cNvSpPr>
          <p:nvPr>
            <p:ph idx="1"/>
          </p:nvPr>
        </p:nvSpPr>
        <p:spPr/>
        <p:txBody>
          <a:bodyPr>
            <a:normAutofit fontScale="92500" lnSpcReduction="10000"/>
          </a:bodyPr>
          <a:lstStyle/>
          <a:p>
            <a:r>
              <a:rPr lang="ru-RU" dirty="0"/>
              <a:t>Се однесува на способноста на една личност за длабока емоционална, љубовна и сексуална привлечност кон, како и за интимни и сексуални односи со индивидуи од различен пол, од ист пол или од повеќе од еден пол.</a:t>
            </a:r>
          </a:p>
          <a:p>
            <a:r>
              <a:rPr lang="ru-RU" dirty="0"/>
              <a:t>Хомосексуалност, хетеросексуалност, бисексуалност и асексуалност. </a:t>
            </a:r>
          </a:p>
          <a:p>
            <a:r>
              <a:rPr lang="ru-RU" dirty="0"/>
              <a:t>Нормите за сексуалноста се условени од родот (родови норми) </a:t>
            </a:r>
          </a:p>
          <a:p>
            <a:r>
              <a:rPr lang="ru-RU" dirty="0"/>
              <a:t>Хетеросексуалноста е норма и стандард за нормализација </a:t>
            </a:r>
          </a:p>
          <a:p>
            <a:r>
              <a:rPr lang="ru-RU" dirty="0"/>
              <a:t>Хомосексуалците се „ненормални“, „болни“, „изопачени“, „обратни“. </a:t>
            </a:r>
          </a:p>
          <a:p>
            <a:r>
              <a:rPr lang="ru-RU" dirty="0"/>
              <a:t>ЛГБ луѓето се престапници на нормите за што следат санкции: насилство, дискриминација, исклучување, непризнавање, негирање на права </a:t>
            </a:r>
          </a:p>
        </p:txBody>
      </p:sp>
      <p:pic>
        <p:nvPicPr>
          <p:cNvPr id="4" name="Picture 3" descr="A picture containing text">
            <a:extLst>
              <a:ext uri="{FF2B5EF4-FFF2-40B4-BE49-F238E27FC236}">
                <a16:creationId xmlns:a16="http://schemas.microsoft.com/office/drawing/2014/main" id="{02548E7A-C5FF-64A5-5EB3-2993CDC030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49789651-45FC-BB62-131A-86FCDAA342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6" name="TextBox 5"/>
          <p:cNvSpPr txBox="1"/>
          <p:nvPr/>
        </p:nvSpPr>
        <p:spPr>
          <a:xfrm>
            <a:off x="1004835" y="365125"/>
            <a:ext cx="5255288" cy="646331"/>
          </a:xfrm>
          <a:prstGeom prst="rect">
            <a:avLst/>
          </a:prstGeom>
          <a:noFill/>
        </p:spPr>
        <p:txBody>
          <a:bodyPr wrap="square" rtlCol="0">
            <a:spAutoFit/>
          </a:bodyPr>
          <a:lstStyle/>
          <a:p>
            <a:pPr algn="just">
              <a:buNone/>
            </a:pPr>
            <a:r>
              <a:rPr lang="mk-MK" sz="3600" b="1"/>
              <a:t>Сексуална ориентација </a:t>
            </a:r>
            <a:endParaRPr lang="mk-MK" sz="3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mk-MK" dirty="0"/>
          </a:p>
          <a:p>
            <a:pPr>
              <a:buNone/>
            </a:pPr>
            <a:endParaRPr lang="mk-MK" dirty="0"/>
          </a:p>
          <a:p>
            <a:pPr>
              <a:buNone/>
            </a:pPr>
            <a:endParaRPr lang="mk-MK" dirty="0"/>
          </a:p>
          <a:p>
            <a:pPr>
              <a:buNone/>
            </a:pPr>
            <a:endParaRPr lang="mk-MK" dirty="0"/>
          </a:p>
          <a:p>
            <a:pPr>
              <a:buNone/>
            </a:pPr>
            <a:endParaRPr lang="en-US" dirty="0"/>
          </a:p>
        </p:txBody>
      </p:sp>
      <p:pic>
        <p:nvPicPr>
          <p:cNvPr id="2" name="Picture 1" descr="A picture containing text">
            <a:extLst>
              <a:ext uri="{FF2B5EF4-FFF2-40B4-BE49-F238E27FC236}">
                <a16:creationId xmlns:a16="http://schemas.microsoft.com/office/drawing/2014/main" id="{5C13CBE3-87EC-10EB-0087-037705EFF1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34"/>
            <a:ext cx="12303967" cy="184895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11D43E94-3CAB-2710-0257-A8EB1BB4A2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692" y="5760469"/>
            <a:ext cx="5738807" cy="987236"/>
          </a:xfrm>
          <a:prstGeom prst="rect">
            <a:avLst/>
          </a:prstGeom>
        </p:spPr>
      </p:pic>
      <p:sp>
        <p:nvSpPr>
          <p:cNvPr id="6" name="Rectangle 5"/>
          <p:cNvSpPr/>
          <p:nvPr/>
        </p:nvSpPr>
        <p:spPr>
          <a:xfrm>
            <a:off x="477982" y="1984663"/>
            <a:ext cx="11346873" cy="3477875"/>
          </a:xfrm>
          <a:prstGeom prst="rect">
            <a:avLst/>
          </a:prstGeom>
        </p:spPr>
        <p:txBody>
          <a:bodyPr wrap="square">
            <a:spAutoFit/>
          </a:bodyPr>
          <a:lstStyle/>
          <a:p>
            <a:pPr marL="457200" indent="-457200">
              <a:buFont typeface="Arial" panose="020B0604020202020204" pitchFamily="34" charset="0"/>
              <a:buChar char="•"/>
            </a:pPr>
            <a:r>
              <a:rPr lang="ru-RU" sz="2400" dirty="0"/>
              <a:t>Родов идентитет- внатрешното и индивидуално доживување за родот на секое лице, кое може или не кореспондира со полот кој што е одреден со раѓање, вклучително личното чувство за телото и други манифестации на родот, вклучително име, облека, говор и манири;</a:t>
            </a:r>
          </a:p>
          <a:p>
            <a:pPr marL="457200" indent="-457200">
              <a:buFont typeface="Arial" panose="020B0604020202020204" pitchFamily="34" charset="0"/>
              <a:buChar char="•"/>
            </a:pPr>
            <a:r>
              <a:rPr lang="ru-RU" sz="2400" dirty="0"/>
              <a:t>ЦИС родови - луѓе чиј пол кореспондира со родовиот идентитет </a:t>
            </a:r>
          </a:p>
          <a:p>
            <a:pPr marL="457200" indent="-457200">
              <a:buFont typeface="Arial" panose="020B0604020202020204" pitchFamily="34" charset="0"/>
              <a:buChar char="•"/>
            </a:pPr>
            <a:r>
              <a:rPr lang="ru-RU" sz="2400" dirty="0"/>
              <a:t>ТРАНС родови- луѓето чиј пол не кореспондира со родовиот идентитет. </a:t>
            </a:r>
          </a:p>
          <a:p>
            <a:pPr marL="457200" indent="-457200">
              <a:buFont typeface="Arial" panose="020B0604020202020204" pitchFamily="34" charset="0"/>
              <a:buChar char="•"/>
            </a:pPr>
            <a:r>
              <a:rPr lang="ru-RU" sz="2400" dirty="0"/>
              <a:t>Клучни термини: родово изразување, транзиција, транс жена, транс маж, транссексуалци, род на обраќање </a:t>
            </a:r>
          </a:p>
          <a:p>
            <a:r>
              <a:rPr lang="mk-MK" sz="2800" dirty="0"/>
              <a:t> </a:t>
            </a:r>
            <a:endParaRPr lang="en-US" sz="2800" dirty="0"/>
          </a:p>
        </p:txBody>
      </p:sp>
      <p:sp>
        <p:nvSpPr>
          <p:cNvPr id="5" name="TextBox 4"/>
          <p:cNvSpPr txBox="1"/>
          <p:nvPr/>
        </p:nvSpPr>
        <p:spPr>
          <a:xfrm>
            <a:off x="1034980" y="371789"/>
            <a:ext cx="4873451" cy="646331"/>
          </a:xfrm>
          <a:prstGeom prst="rect">
            <a:avLst/>
          </a:prstGeom>
          <a:noFill/>
        </p:spPr>
        <p:txBody>
          <a:bodyPr wrap="square" rtlCol="0">
            <a:spAutoFit/>
          </a:bodyPr>
          <a:lstStyle/>
          <a:p>
            <a:pPr algn="ctr"/>
            <a:r>
              <a:rPr lang="mk-MK" sz="3600"/>
              <a:t>Родов идентитет</a:t>
            </a:r>
            <a:endParaRPr lang="mk-MK"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E03-FF51-4D43-B0A3-9EDB73E85621}"/>
              </a:ext>
            </a:extLst>
          </p:cNvPr>
          <p:cNvSpPr>
            <a:spLocks noGrp="1"/>
          </p:cNvSpPr>
          <p:nvPr>
            <p:ph type="title"/>
          </p:nvPr>
        </p:nvSpPr>
        <p:spPr>
          <a:xfrm>
            <a:off x="1759287" y="798881"/>
            <a:ext cx="8673427" cy="1048945"/>
          </a:xfrm>
        </p:spPr>
        <p:txBody>
          <a:bodyPr>
            <a:normAutofit/>
          </a:bodyPr>
          <a:lstStyle/>
          <a:p>
            <a:endParaRPr lang="en-US" dirty="0">
              <a:solidFill>
                <a:schemeClr val="tx1"/>
              </a:solidFill>
              <a:latin typeface="+mn-lt"/>
            </a:endParaRPr>
          </a:p>
        </p:txBody>
      </p:sp>
      <p:pic>
        <p:nvPicPr>
          <p:cNvPr id="3" name="Picture 2" descr="A picture containing text">
            <a:extLst>
              <a:ext uri="{FF2B5EF4-FFF2-40B4-BE49-F238E27FC236}">
                <a16:creationId xmlns:a16="http://schemas.microsoft.com/office/drawing/2014/main" id="{C4C5032E-5F1B-0CCC-93A1-33CC492B9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97" y="-20334"/>
            <a:ext cx="12303967" cy="1848958"/>
          </a:xfrm>
          <a:prstGeom prst="rect">
            <a:avLst/>
          </a:prstGeom>
        </p:spPr>
      </p:pic>
      <p:pic>
        <p:nvPicPr>
          <p:cNvPr id="4" name="Picture 3" descr="Logo">
            <a:extLst>
              <a:ext uri="{FF2B5EF4-FFF2-40B4-BE49-F238E27FC236}">
                <a16:creationId xmlns:a16="http://schemas.microsoft.com/office/drawing/2014/main" id="{9A84CD93-6CFA-5D84-B255-1407BD1F93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6596" y="6166443"/>
            <a:ext cx="5738807" cy="581261"/>
          </a:xfrm>
          <a:prstGeom prst="rect">
            <a:avLst/>
          </a:prstGeom>
        </p:spPr>
      </p:pic>
      <p:sp>
        <p:nvSpPr>
          <p:cNvPr id="6" name="Content Placeholder 5"/>
          <p:cNvSpPr>
            <a:spLocks noGrp="1"/>
          </p:cNvSpPr>
          <p:nvPr>
            <p:ph idx="1"/>
          </p:nvPr>
        </p:nvSpPr>
        <p:spPr/>
        <p:txBody>
          <a:bodyPr>
            <a:normAutofit fontScale="85000" lnSpcReduction="20000"/>
          </a:bodyPr>
          <a:lstStyle/>
          <a:p>
            <a:r>
              <a:rPr lang="ru-RU" dirty="0"/>
              <a:t>Еднаквоста како општествена и споделена вредност, уставен принцип и претпоставка за демократија и владеење на правото </a:t>
            </a:r>
          </a:p>
          <a:p>
            <a:r>
              <a:rPr lang="ru-RU" dirty="0"/>
              <a:t>Еднаквоста како човеково право и дел од човековите права (позитивно право) </a:t>
            </a:r>
          </a:p>
          <a:p>
            <a:r>
              <a:rPr lang="ru-RU" dirty="0"/>
              <a:t>Либерална политичка теорија наспроти социјална политика </a:t>
            </a:r>
          </a:p>
          <a:p>
            <a:r>
              <a:rPr lang="ru-RU" dirty="0"/>
              <a:t>Еднаквоста како барање на социјалната правда </a:t>
            </a:r>
          </a:p>
          <a:p>
            <a:r>
              <a:rPr lang="ru-RU" dirty="0"/>
              <a:t>Егалитаризам наспроти социјална правда (Марион Јанг- институционализирана доминација и опресија како појдовни концепти)</a:t>
            </a:r>
          </a:p>
          <a:p>
            <a:r>
              <a:rPr lang="ru-RU" dirty="0"/>
              <a:t>Формална наспроти фактичка еднаквост </a:t>
            </a:r>
          </a:p>
          <a:p>
            <a:r>
              <a:rPr lang="ru-RU" dirty="0"/>
              <a:t>Еднаков третман, еднаквост на можностите, еднаквост на резултатите и суштествена еднаквост</a:t>
            </a:r>
          </a:p>
          <a:p>
            <a:r>
              <a:rPr lang="ru-RU" dirty="0"/>
              <a:t>Нормите скроени согласно потребите на мнозинството  </a:t>
            </a:r>
          </a:p>
        </p:txBody>
      </p:sp>
      <p:sp>
        <p:nvSpPr>
          <p:cNvPr id="5" name="TextBox 4"/>
          <p:cNvSpPr txBox="1"/>
          <p:nvPr/>
        </p:nvSpPr>
        <p:spPr>
          <a:xfrm>
            <a:off x="1095270" y="387774"/>
            <a:ext cx="5000729" cy="1077218"/>
          </a:xfrm>
          <a:prstGeom prst="rect">
            <a:avLst/>
          </a:prstGeom>
          <a:noFill/>
        </p:spPr>
        <p:txBody>
          <a:bodyPr wrap="square" rtlCol="0">
            <a:spAutoFit/>
          </a:bodyPr>
          <a:lstStyle/>
          <a:p>
            <a:pPr algn="ctr"/>
            <a:r>
              <a:rPr lang="ru-RU" sz="3200" b="1"/>
              <a:t>Еднаквост (теоретски аспекти) </a:t>
            </a:r>
            <a:endParaRPr lang="ru-RU" sz="3200" b="1" dirty="0"/>
          </a:p>
        </p:txBody>
      </p:sp>
    </p:spTree>
    <p:extLst>
      <p:ext uri="{BB962C8B-B14F-4D97-AF65-F5344CB8AC3E}">
        <p14:creationId xmlns:p14="http://schemas.microsoft.com/office/powerpoint/2010/main" val="1880506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c8bf2bd-e2ea-47c0-bac8-91c0d1cb9b76" xsi:nil="true"/>
    <lcf76f155ced4ddcb4097134ff3c332f xmlns="f4acc2e1-c810-45e1-bc6a-15992a68eaa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2F4D57F9A5C5498740A62707746A3D" ma:contentTypeVersion="14" ma:contentTypeDescription="Create a new document." ma:contentTypeScope="" ma:versionID="849e3564d659495fb5a990c586a9f77d">
  <xsd:schema xmlns:xsd="http://www.w3.org/2001/XMLSchema" xmlns:xs="http://www.w3.org/2001/XMLSchema" xmlns:p="http://schemas.microsoft.com/office/2006/metadata/properties" xmlns:ns2="f4acc2e1-c810-45e1-bc6a-15992a68eaa2" xmlns:ns3="bc8bf2bd-e2ea-47c0-bac8-91c0d1cb9b76" targetNamespace="http://schemas.microsoft.com/office/2006/metadata/properties" ma:root="true" ma:fieldsID="3e8759972dde726eb5038a27ffe54dbc" ns2:_="" ns3:_="">
    <xsd:import namespace="f4acc2e1-c810-45e1-bc6a-15992a68eaa2"/>
    <xsd:import namespace="bc8bf2bd-e2ea-47c0-bac8-91c0d1cb9b7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acc2e1-c810-45e1-bc6a-15992a68ea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0a20853-c51e-47b0-bc3f-28921951de2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8bf2bd-e2ea-47c0-bac8-91c0d1cb9b7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525325-5399-4755-8651-f8fee29f51fe}" ma:internalName="TaxCatchAll" ma:showField="CatchAllData" ma:web="bc8bf2bd-e2ea-47c0-bac8-91c0d1cb9b7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2AD880-DEE0-4244-B0EC-1549C984F18E}">
  <ds:schemaRefs>
    <ds:schemaRef ds:uri="http://schemas.microsoft.com/sharepoint/v3/contenttype/forms"/>
  </ds:schemaRefs>
</ds:datastoreItem>
</file>

<file path=customXml/itemProps2.xml><?xml version="1.0" encoding="utf-8"?>
<ds:datastoreItem xmlns:ds="http://schemas.openxmlformats.org/officeDocument/2006/customXml" ds:itemID="{8C666E40-6532-400A-BA5B-1072008B77D2}">
  <ds:schemaRefs>
    <ds:schemaRef ds:uri="http://schemas.microsoft.com/office/2006/metadata/properties"/>
    <ds:schemaRef ds:uri="http://schemas.microsoft.com/office/infopath/2007/PartnerControls"/>
    <ds:schemaRef ds:uri="bc8bf2bd-e2ea-47c0-bac8-91c0d1cb9b76"/>
    <ds:schemaRef ds:uri="f4acc2e1-c810-45e1-bc6a-15992a68eaa2"/>
  </ds:schemaRefs>
</ds:datastoreItem>
</file>

<file path=customXml/itemProps3.xml><?xml version="1.0" encoding="utf-8"?>
<ds:datastoreItem xmlns:ds="http://schemas.openxmlformats.org/officeDocument/2006/customXml" ds:itemID="{6BB1B410-C369-4011-864D-E64DF40E67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acc2e1-c810-45e1-bc6a-15992a68eaa2"/>
    <ds:schemaRef ds:uri="bc8bf2bd-e2ea-47c0-bac8-91c0d1cb9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572</TotalTime>
  <Words>3595</Words>
  <Application>Microsoft Office PowerPoint</Application>
  <PresentationFormat>Widescreen</PresentationFormat>
  <Paragraphs>210</Paragraphs>
  <Slides>38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Arial</vt:lpstr>
      <vt:lpstr>Calibri</vt:lpstr>
      <vt:lpstr>Calibri Light</vt:lpstr>
      <vt:lpstr>Verdana</vt:lpstr>
      <vt:lpstr>Wingdings</vt:lpstr>
      <vt:lpstr>Office Theme</vt:lpstr>
      <vt:lpstr>Document</vt:lpstr>
      <vt:lpstr>PowerPoint Presentation</vt:lpstr>
      <vt:lpstr>PowerPoint Presentation</vt:lpstr>
      <vt:lpstr>PowerPoint Presentation</vt:lpstr>
      <vt:lpstr>Форми на насилство врз жени</vt:lpstr>
      <vt:lpstr>Форми на насилство врз жени</vt:lpstr>
      <vt:lpstr>PowerPoint Presentation</vt:lpstr>
      <vt:lpstr>PowerPoint Presentation</vt:lpstr>
      <vt:lpstr>PowerPoint Presentation</vt:lpstr>
      <vt:lpstr>PowerPoint Presentation</vt:lpstr>
      <vt:lpstr>Форми на насилство врз жени</vt:lpstr>
      <vt:lpstr>Форми на насилство врз жени</vt:lpstr>
      <vt:lpstr>PowerPoint Presentation</vt:lpstr>
      <vt:lpstr>PowerPoint Presentation</vt:lpstr>
      <vt:lpstr>Митови и факти </vt:lpstr>
      <vt:lpstr>PowerPoint Presentation</vt:lpstr>
      <vt:lpstr>        </vt:lpstr>
      <vt:lpstr>        </vt:lpstr>
      <vt:lpstr>PowerPoint Presentation</vt:lpstr>
      <vt:lpstr>PowerPoint Presentation</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Малициозна врамувачка контекстуализација</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SIMIC Marija</dc:creator>
  <cp:lastModifiedBy>Dragana Drndarevska</cp:lastModifiedBy>
  <cp:revision>54</cp:revision>
  <dcterms:created xsi:type="dcterms:W3CDTF">2019-10-05T16:52:39Z</dcterms:created>
  <dcterms:modified xsi:type="dcterms:W3CDTF">2024-12-02T15:30:10Z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0x0101002D2F4D57F9A5C5498740A62707746A3D</vt:lpwstr>
  </property>
  <property fmtid="{D5CDD505-2E9C-101B-9397-08002B2CF9AE}" pid="3" name="Order">
    <vt:r8>86500</vt:r8>
  </property>
</Properties>
</file>