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58" r:id="rId6"/>
    <p:sldId id="259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73" r:id="rId15"/>
    <p:sldId id="274" r:id="rId16"/>
    <p:sldId id="275" r:id="rId17"/>
    <p:sldId id="276" r:id="rId18"/>
    <p:sldId id="270" r:id="rId19"/>
    <p:sldId id="271" r:id="rId20"/>
    <p:sldId id="272" r:id="rId21"/>
    <p:sldId id="261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4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2459D-C7AA-46E2-AF02-DE02A2BD72C0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F71DC-B5CF-4590-B549-D3BF89D6C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0792-7D1F-4D84-9F4B-1EDF8C127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8EE64-5CCB-46D9-941D-4251B80A7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1BFCF-4933-4C09-809F-4EE8C5A6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F53-A5AD-4BFC-88E7-E90901CEB4B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81193-BB28-4612-A20A-7D329E99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00D17-35DE-40A0-A0C3-A9DC5BAD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1FE3-67C4-4723-A591-1B4C301CE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74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030F8-912B-4957-B01B-8593FBF4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6D247-D9CF-46C3-9340-66C0643DD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AE6D6-CC56-4155-BD37-E6BF1CA2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F53-A5AD-4BFC-88E7-E90901CEB4B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7715B-7CA1-4456-A25F-C2D59739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6B632-6055-474A-BA4C-0886DD98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1FE3-67C4-4723-A591-1B4C301CE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62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4DD569-84E7-490B-ACEC-43FC57A30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46ABF-465C-4272-A5B7-37B2521BB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80DCA-634A-4DA9-8029-0F1396E24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F53-A5AD-4BFC-88E7-E90901CEB4B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D16C3-4E3C-4DC3-A0F9-35A502F5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FB8FF-1484-4735-B30D-9570BF79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1FE3-67C4-4723-A591-1B4C301CE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5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CD36-0B3D-4DC1-9007-91895844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C4A59-12D7-4B29-8773-945BF756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4A812-651B-456E-8AF6-9E66F527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F53-A5AD-4BFC-88E7-E90901CEB4B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920F5-8B35-409B-9042-BA3C922B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E8C2A-48A7-4D86-A8A6-4A521B52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1FE3-67C4-4723-A591-1B4C301CE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28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9CA-79E8-4424-A93F-0FE93D95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88F5D-3AFA-47EC-A449-0829DA534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ED5AE-B9EF-472A-81B0-6E3F9A92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F53-A5AD-4BFC-88E7-E90901CEB4B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03E83-FC88-4320-A026-844A6BA9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9658E-4948-4102-8B4C-7F5C27A9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1FE3-67C4-4723-A591-1B4C301CE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4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28D5-EFE5-4344-A1AA-A78458461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43773-C11D-4128-A056-764046D5B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3001F-2AE8-4A62-894C-1609DAF94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66815-84AA-4C4F-80FE-43799996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F53-A5AD-4BFC-88E7-E90901CEB4B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7A887-C15B-4BC0-9762-79E6B9DE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F85CB-E8D9-49B6-9B41-D97589B3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1FE3-67C4-4723-A591-1B4C301CE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4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3960-E628-4EA9-939A-74D991FF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11FB2-A73A-4035-9FA9-C2A2B7130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1EB6B-9CF6-4D96-887D-0BDCA3F06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0FD178-207A-47F5-B2D5-9CCE67D22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301B1-CFCE-4FEC-8DCD-415CBE6BA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A4533D-9024-485C-B9D1-EA6C9FB2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F53-A5AD-4BFC-88E7-E90901CEB4B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B02CB8-75B8-419A-B8D0-361669EC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49128-9063-469F-AB3F-52FA4511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1FE3-67C4-4723-A591-1B4C301CE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8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34FC0-43E2-46A3-AD9B-B6B9E9F7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5D351-06ED-414F-8D5F-14739A1EB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F53-A5AD-4BFC-88E7-E90901CEB4B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42145-00DC-4A88-93F0-51D5EE55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2E1B3-9585-47D3-ACD9-C4D82D096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1FE3-67C4-4723-A591-1B4C301CE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5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E726E-1AA1-408D-9A04-634F08B5B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F53-A5AD-4BFC-88E7-E90901CEB4B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09AEB-78EF-4260-929D-3FEBE29DE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E196B-2939-4F83-8F5B-B12E5B31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1FE3-67C4-4723-A591-1B4C301CE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43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E422-D3BA-440F-A66F-803EEAE7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D59E-3233-419C-9114-A68E3153F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48D06-70F6-4470-BCA0-B2DC6F739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F2421-AB04-40EC-98DE-2E4F7F548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F53-A5AD-4BFC-88E7-E90901CEB4B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416AD-17D8-4D26-BE23-01C4A07B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6138-5EEF-4321-B56D-63443976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1FE3-67C4-4723-A591-1B4C301CE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7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5AB1-C54E-4632-86EC-DA4117DA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2EA6F-3C62-4B12-9D1F-455F0DEE9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D138A-95BA-4C9B-9DA6-49789008D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DE6ED-E4A0-4A83-AB0D-99861D6A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FF53-A5AD-4BFC-88E7-E90901CEB4B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5A9D4-D5D3-4E6A-BB4D-67C151FF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4B3CB-2FAC-47C6-9D4D-54EEBDAB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1FE3-67C4-4723-A591-1B4C301CE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35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CDFA2B-D89B-4E55-822D-16CA4C08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39CEF-1EF1-47B5-93FA-9967340E0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BB5F4-DD99-4077-8CDE-D4F314451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3FF53-A5AD-4BFC-88E7-E90901CEB4B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5AB5-394D-4B4D-8D65-8B3F730D9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6F9F3-9631-4BDC-91DE-DE92B52D5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71FE3-67C4-4723-A591-1B4C301CED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1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C893-7057-4E00-8376-2F5106D94F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16EA8-1274-43D7-9B45-E9D5EF23C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9649"/>
            <a:ext cx="8886738" cy="577882"/>
          </a:xfrm>
        </p:spPr>
        <p:txBody>
          <a:bodyPr>
            <a:normAutofit fontScale="92500"/>
          </a:bodyPr>
          <a:lstStyle/>
          <a:p>
            <a:r>
              <a:rPr lang="en-GB" b="1" dirty="0"/>
              <a:t>Enhancing media reporting on gender-based violence in North Macedonia</a:t>
            </a:r>
            <a:r>
              <a:rPr lang="de-AT" sz="3200" dirty="0"/>
              <a:t> </a:t>
            </a:r>
            <a:endParaRPr lang="en-GB" sz="1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67FF2B2-1DBE-D21C-16AB-4072CA409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21" y="5654716"/>
            <a:ext cx="5078459" cy="1200420"/>
          </a:xfrm>
          <a:prstGeom prst="rect">
            <a:avLst/>
          </a:prstGeom>
        </p:spPr>
      </p:pic>
      <p:pic>
        <p:nvPicPr>
          <p:cNvPr id="5" name="Picture 4" descr="A group of colorful birds&#10;&#10;Description automatically generated with low confidence">
            <a:extLst>
              <a:ext uri="{FF2B5EF4-FFF2-40B4-BE49-F238E27FC236}">
                <a16:creationId xmlns:a16="http://schemas.microsoft.com/office/drawing/2014/main" id="{8C5745CF-4638-3317-6ACA-63AB1767B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3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0"/>
            <a:ext cx="10515600" cy="408103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Widely identified persistent bad practices of the media in covering violence against women in international and longitudinal studies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r>
              <a:rPr lang="en-GB" dirty="0"/>
              <a:t>Lack of reporting on social context within which male perpetrators are violent against women and children.</a:t>
            </a:r>
            <a:endParaRPr lang="de-AT" dirty="0"/>
          </a:p>
          <a:p>
            <a:r>
              <a:rPr lang="en-GB" dirty="0"/>
              <a:t>Perpetuation of myths, misrepresentations and stereotypes.</a:t>
            </a:r>
            <a:endParaRPr lang="de-AT" dirty="0"/>
          </a:p>
          <a:p>
            <a:r>
              <a:rPr lang="en-GB" dirty="0"/>
              <a:t>Assigning blame and responsibility to victim-survivors.</a:t>
            </a:r>
            <a:endParaRPr lang="de-AT" dirty="0"/>
          </a:p>
          <a:p>
            <a:r>
              <a:rPr lang="en-GB" dirty="0"/>
              <a:t>Limited “expert” voices, predominantly law enforcement.</a:t>
            </a:r>
            <a:endParaRPr lang="de-AT" dirty="0"/>
          </a:p>
          <a:p>
            <a:r>
              <a:rPr lang="en-GB" dirty="0"/>
              <a:t>Limited display of sensitivity and knowledge about impact, harm and consequences of violence for victims and for communities.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9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1"/>
            <a:ext cx="10515600" cy="41790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Guidelines on monitoring reporting</a:t>
            </a:r>
          </a:p>
          <a:p>
            <a:pPr marL="0" lv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a. parameters setting for preliminary overview: </a:t>
            </a:r>
            <a:r>
              <a:rPr lang="en-GB" dirty="0"/>
              <a:t>Duration of the report</a:t>
            </a:r>
            <a:endParaRPr lang="de-AT" dirty="0"/>
          </a:p>
          <a:p>
            <a:pPr lvl="0"/>
            <a:r>
              <a:rPr lang="en-GB" dirty="0"/>
              <a:t>Previous story theme and duration</a:t>
            </a:r>
            <a:endParaRPr lang="de-AT" dirty="0"/>
          </a:p>
          <a:p>
            <a:pPr lvl="0"/>
            <a:r>
              <a:rPr lang="en-GB" dirty="0"/>
              <a:t>Following story theme and duration</a:t>
            </a:r>
            <a:endParaRPr lang="de-AT" dirty="0"/>
          </a:p>
          <a:p>
            <a:pPr lvl="0"/>
            <a:r>
              <a:rPr lang="en-GB" dirty="0"/>
              <a:t>Story and subject matter</a:t>
            </a:r>
            <a:endParaRPr lang="de-AT" dirty="0"/>
          </a:p>
          <a:p>
            <a:pPr lvl="0"/>
            <a:r>
              <a:rPr lang="en-GB" dirty="0"/>
              <a:t>Who appears to have a voice, who is quoted</a:t>
            </a:r>
            <a:endParaRPr lang="de-AT" dirty="0"/>
          </a:p>
          <a:p>
            <a:pPr lvl="0"/>
            <a:r>
              <a:rPr lang="en-GB" dirty="0"/>
              <a:t>Who remains silent</a:t>
            </a:r>
            <a:endParaRPr lang="de-AT" dirty="0"/>
          </a:p>
          <a:p>
            <a:pPr lvl="0"/>
            <a:r>
              <a:rPr lang="en-GB" dirty="0"/>
              <a:t>Who seems to be protected: perpetrator of violence? Victim/survivor?</a:t>
            </a:r>
            <a:endParaRPr lang="de-AT" dirty="0"/>
          </a:p>
          <a:p>
            <a:r>
              <a:rPr lang="en-GB" dirty="0"/>
              <a:t>What sort of images accompany the story.</a:t>
            </a:r>
            <a:r>
              <a:rPr lang="de-AT" dirty="0"/>
              <a:t> 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2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0"/>
            <a:ext cx="10515600" cy="470824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b.Contextual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environment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1.</a:t>
            </a:r>
            <a:r>
              <a:rPr lang="en-GB" b="1" dirty="0"/>
              <a:t> I. What areas of gender based violence against women are described in the report?</a:t>
            </a:r>
            <a:endParaRPr lang="de-AT" dirty="0"/>
          </a:p>
          <a:p>
            <a:pPr lvl="0"/>
            <a:r>
              <a:rPr lang="en-GB" dirty="0"/>
              <a:t>Abuse against women on the basis of gender and gender specific actions e.g. breastfeeding</a:t>
            </a:r>
            <a:endParaRPr lang="de-AT" dirty="0"/>
          </a:p>
          <a:p>
            <a:pPr lvl="0"/>
            <a:r>
              <a:rPr lang="en-GB" dirty="0"/>
              <a:t>Cyberbullying, online harassment, hate speech</a:t>
            </a:r>
            <a:endParaRPr lang="de-AT" dirty="0"/>
          </a:p>
          <a:p>
            <a:pPr lvl="0"/>
            <a:r>
              <a:rPr lang="en-GB" dirty="0"/>
              <a:t>Child marriage/early marriage/forced marriage</a:t>
            </a:r>
            <a:endParaRPr lang="de-AT" dirty="0"/>
          </a:p>
          <a:p>
            <a:pPr lvl="0"/>
            <a:r>
              <a:rPr lang="en-GB" dirty="0"/>
              <a:t>Controlling behaviour including economic violence</a:t>
            </a:r>
            <a:endParaRPr lang="de-AT" dirty="0"/>
          </a:p>
          <a:p>
            <a:pPr lvl="0"/>
            <a:r>
              <a:rPr lang="en-GB" dirty="0"/>
              <a:t>Female genital mutilation/cutting</a:t>
            </a:r>
            <a:endParaRPr lang="de-AT" dirty="0"/>
          </a:p>
          <a:p>
            <a:pPr lvl="0"/>
            <a:r>
              <a:rPr lang="en-GB" dirty="0"/>
              <a:t>Femicide/infanticide</a:t>
            </a:r>
            <a:endParaRPr lang="de-AT" dirty="0"/>
          </a:p>
          <a:p>
            <a:pPr lvl="0"/>
            <a:r>
              <a:rPr lang="en-GB" dirty="0"/>
              <a:t>Psychological, emotional abuse</a:t>
            </a:r>
            <a:endParaRPr lang="de-AT" dirty="0"/>
          </a:p>
          <a:p>
            <a:pPr lvl="0"/>
            <a:r>
              <a:rPr lang="en-GB" dirty="0"/>
              <a:t>Blackmail/abuse of children</a:t>
            </a:r>
            <a:endParaRPr lang="de-AT" dirty="0"/>
          </a:p>
          <a:p>
            <a:pPr lvl="0"/>
            <a:r>
              <a:rPr lang="en-GB" dirty="0"/>
              <a:t>Sexual harassment, sexual assault, rape</a:t>
            </a:r>
            <a:endParaRPr lang="de-AT" dirty="0"/>
          </a:p>
          <a:p>
            <a:pPr lvl="0"/>
            <a:r>
              <a:rPr lang="en-GB" dirty="0"/>
              <a:t>So-called “honour” crimes</a:t>
            </a:r>
            <a:endParaRPr lang="de-AT" dirty="0"/>
          </a:p>
          <a:p>
            <a:pPr lvl="0"/>
            <a:r>
              <a:rPr lang="en-GB" dirty="0"/>
              <a:t>Trafficking of persons, smuggling </a:t>
            </a:r>
            <a:endParaRPr lang="de-AT" dirty="0"/>
          </a:p>
          <a:p>
            <a:pPr lvl="0"/>
            <a:r>
              <a:rPr lang="en-GB" dirty="0"/>
              <a:t>Violence against women in conflict, armed conflict</a:t>
            </a:r>
            <a:endParaRPr lang="de-AT" dirty="0"/>
          </a:p>
          <a:p>
            <a:pPr lvl="0"/>
            <a:r>
              <a:rPr lang="en-GB" dirty="0"/>
              <a:t>Violence against women in elections, political participation, public participation</a:t>
            </a:r>
            <a:endParaRPr lang="de-AT" dirty="0"/>
          </a:p>
          <a:p>
            <a:pPr lvl="0"/>
            <a:r>
              <a:rPr lang="en-GB" dirty="0"/>
              <a:t>Violence by intimate partner/ex-partner, domestic violence/murder</a:t>
            </a:r>
            <a:endParaRPr lang="de-AT" dirty="0"/>
          </a:p>
          <a:p>
            <a:pPr lvl="0"/>
            <a:r>
              <a:rPr lang="en-GB" dirty="0"/>
              <a:t>Reproductive violence against women (by the state, authorities, medical institutions etc.)</a:t>
            </a:r>
            <a:endParaRPr lang="de-AT" dirty="0"/>
          </a:p>
          <a:p>
            <a:pPr lvl="0"/>
            <a:r>
              <a:rPr lang="en-GB" dirty="0"/>
              <a:t>Other</a:t>
            </a:r>
            <a:endParaRPr lang="de-AT" dirty="0"/>
          </a:p>
          <a:p>
            <a:pPr marL="0" indent="0"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28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0"/>
            <a:ext cx="10515600" cy="4708243"/>
          </a:xfrm>
        </p:spPr>
        <p:txBody>
          <a:bodyPr/>
          <a:lstStyle/>
          <a:p>
            <a:r>
              <a:rPr lang="en-GB" b="1" dirty="0"/>
              <a:t>II. 	What is the current socio-political context of the violence?</a:t>
            </a:r>
            <a:endParaRPr lang="de-AT" dirty="0"/>
          </a:p>
          <a:p>
            <a:pPr lvl="0"/>
            <a:r>
              <a:rPr lang="en-GB" dirty="0"/>
              <a:t>Violence against women in the public eye e.g. journalists, politicians, public persons, activists, authors</a:t>
            </a:r>
            <a:endParaRPr lang="de-AT" dirty="0"/>
          </a:p>
          <a:p>
            <a:pPr lvl="0"/>
            <a:r>
              <a:rPr lang="en-GB" dirty="0"/>
              <a:t>Violence in politics i.e. elections, referendum, demonstrations</a:t>
            </a:r>
            <a:endParaRPr lang="de-AT" dirty="0"/>
          </a:p>
          <a:p>
            <a:pPr lvl="0"/>
            <a:r>
              <a:rPr lang="en-GB" dirty="0"/>
              <a:t>Violence in the contexts of sports events</a:t>
            </a:r>
            <a:endParaRPr lang="de-AT" dirty="0"/>
          </a:p>
          <a:p>
            <a:pPr lvl="0"/>
            <a:r>
              <a:rPr lang="en-GB" dirty="0"/>
              <a:t>Violence in the context of cultural events</a:t>
            </a:r>
            <a:endParaRPr lang="de-AT" dirty="0"/>
          </a:p>
          <a:p>
            <a:pPr lvl="0"/>
            <a:r>
              <a:rPr lang="en-GB" dirty="0"/>
              <a:t>Violence in the context of crisis </a:t>
            </a:r>
            <a:endParaRPr lang="de-AT" dirty="0"/>
          </a:p>
          <a:p>
            <a:r>
              <a:rPr lang="en-GB" dirty="0"/>
              <a:t>Other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5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0"/>
            <a:ext cx="10515600" cy="4708243"/>
          </a:xfrm>
        </p:spPr>
        <p:txBody>
          <a:bodyPr/>
          <a:lstStyle/>
          <a:p>
            <a:r>
              <a:rPr lang="en-GB" b="1" dirty="0"/>
              <a:t>III. 	What are the grounds of the complaint/of the case?</a:t>
            </a:r>
            <a:endParaRPr lang="de-AT" dirty="0"/>
          </a:p>
          <a:p>
            <a:endParaRPr lang="de-AT" dirty="0"/>
          </a:p>
          <a:p>
            <a:r>
              <a:rPr lang="en-GB" b="1" dirty="0"/>
              <a:t>IV.	Can similar breaches be identified over a period of time or across media with the same or similar content?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r>
              <a:rPr lang="en-GB" b="1" dirty="0"/>
              <a:t>V.	Is there a pattern of treatment of the subject of violence possible? Are media owned by the same company or adhere to same editorial control? Is the author/are the authors the same? Are the authors identifiable? Is this a ‘copy-paste’ story?</a:t>
            </a:r>
            <a:endParaRPr lang="de-AT" dirty="0"/>
          </a:p>
          <a:p>
            <a:pPr marL="0" indent="0"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2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1"/>
            <a:ext cx="10515600" cy="41626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c. Assess contextual information and tone of the story</a:t>
            </a:r>
          </a:p>
          <a:p>
            <a:pPr lvl="0"/>
            <a:r>
              <a:rPr lang="en-GB" dirty="0"/>
              <a:t>Does the report describing violence leave any doubt that this is a violent incident?</a:t>
            </a:r>
            <a:endParaRPr lang="de-AT" dirty="0"/>
          </a:p>
          <a:p>
            <a:pPr lvl="0"/>
            <a:r>
              <a:rPr lang="en-GB" dirty="0"/>
              <a:t>Does the report generate confusion as to the issue of violence against women?</a:t>
            </a:r>
            <a:endParaRPr lang="de-AT" dirty="0"/>
          </a:p>
          <a:p>
            <a:pPr lvl="0"/>
            <a:r>
              <a:rPr lang="en-GB" dirty="0"/>
              <a:t>Is the tone used for describing the event in any way inciting to judgment, in particular towards the victim/survivor?</a:t>
            </a:r>
            <a:endParaRPr lang="de-AT" dirty="0"/>
          </a:p>
          <a:p>
            <a:pPr lvl="0"/>
            <a:r>
              <a:rPr lang="en-GB" dirty="0"/>
              <a:t>Does the report present the event without contextual information about violence against women?</a:t>
            </a:r>
            <a:endParaRPr lang="de-AT" dirty="0"/>
          </a:p>
          <a:p>
            <a:pPr lvl="0"/>
            <a:r>
              <a:rPr lang="en-GB" dirty="0"/>
              <a:t>Does the report tend to minimize the extent and seriousness of violence against women in any way e.g. visuals, heading, tone of presentation and other audio, comments?</a:t>
            </a:r>
            <a:endParaRPr lang="de-AT" dirty="0"/>
          </a:p>
          <a:p>
            <a:pPr lvl="0"/>
            <a:r>
              <a:rPr lang="en-GB" dirty="0"/>
              <a:t>Does the report in any way reinforce, legitimise, normalize or excuse sexist views about women and justifies violence?</a:t>
            </a:r>
            <a:endParaRPr lang="de-AT" dirty="0"/>
          </a:p>
          <a:p>
            <a:r>
              <a:rPr lang="en-GB" dirty="0"/>
              <a:t>Does the report violate any of the professional standards?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43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0"/>
            <a:ext cx="10515600" cy="4260647"/>
          </a:xfrm>
        </p:spPr>
        <p:txBody>
          <a:bodyPr>
            <a:normAutofit fontScale="70000" lnSpcReduction="20000"/>
          </a:bodyPr>
          <a:lstStyle/>
          <a:p>
            <a:pPr lvl="2"/>
            <a:r>
              <a:rPr lang="en-GB" b="1" i="1" dirty="0"/>
              <a:t>Specific questions to the content of the story/item</a:t>
            </a:r>
            <a:endParaRPr lang="de-AT" dirty="0"/>
          </a:p>
          <a:p>
            <a:pPr lvl="0"/>
            <a:r>
              <a:rPr lang="en-GB" i="1" dirty="0"/>
              <a:t>Regarding the victim/survivor</a:t>
            </a:r>
            <a:endParaRPr lang="de-AT" sz="2400" dirty="0"/>
          </a:p>
          <a:p>
            <a:pPr lvl="0"/>
            <a:r>
              <a:rPr lang="en-GB" dirty="0"/>
              <a:t>Is the person/are the persons portrayed in any way as weak and hence responsible for not protecting herself?</a:t>
            </a:r>
            <a:endParaRPr lang="de-AT" sz="2400" dirty="0"/>
          </a:p>
          <a:p>
            <a:pPr lvl="0"/>
            <a:r>
              <a:rPr lang="en-GB" dirty="0"/>
              <a:t>Is the person/are the persons portrayed as too stupid or too irresponsible for not protecting herself?</a:t>
            </a:r>
            <a:endParaRPr lang="de-AT" sz="2400" dirty="0"/>
          </a:p>
          <a:p>
            <a:pPr lvl="0"/>
            <a:r>
              <a:rPr lang="en-GB" dirty="0"/>
              <a:t>Is the person/are the persons portrayed as provocative, inviting, ‘asking for it’ especially in a sexual manner?</a:t>
            </a:r>
            <a:endParaRPr lang="de-AT" sz="2400" dirty="0"/>
          </a:p>
          <a:p>
            <a:pPr lvl="0"/>
            <a:r>
              <a:rPr lang="en-GB" dirty="0"/>
              <a:t>Is the person/are the persons portrayed as becoming a victim/survivor in relation to their appearance?</a:t>
            </a:r>
            <a:endParaRPr lang="de-AT" sz="2400" dirty="0"/>
          </a:p>
          <a:p>
            <a:pPr lvl="0"/>
            <a:r>
              <a:rPr lang="en-GB" dirty="0"/>
              <a:t>Is the person/are the persons portrayed as in any way ‘deserving’ violence due to their sexual or cultural moral behaviour, their past, ethnicity or their associations?</a:t>
            </a:r>
            <a:endParaRPr lang="de-AT" sz="2400" dirty="0"/>
          </a:p>
          <a:p>
            <a:pPr lvl="0"/>
            <a:r>
              <a:rPr lang="en-GB" dirty="0"/>
              <a:t>Is the person portrayed in any accusatory or degrading manner?</a:t>
            </a:r>
            <a:endParaRPr lang="de-AT" sz="2400" dirty="0"/>
          </a:p>
          <a:p>
            <a:r>
              <a:rPr lang="en-GB" dirty="0"/>
              <a:t>Is the person portrayed as responsible in any other way for being attacked?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1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0"/>
            <a:ext cx="10281557" cy="413001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i="1" dirty="0"/>
              <a:t>Portrayal of abuser/attacker</a:t>
            </a:r>
            <a:endParaRPr lang="de-AT" dirty="0"/>
          </a:p>
          <a:p>
            <a:pPr lvl="0"/>
            <a:r>
              <a:rPr lang="en-GB" dirty="0"/>
              <a:t>Is the person/are the persons portrayed as unstable?</a:t>
            </a:r>
            <a:endParaRPr lang="de-AT" dirty="0"/>
          </a:p>
          <a:p>
            <a:pPr lvl="0"/>
            <a:r>
              <a:rPr lang="en-GB" dirty="0"/>
              <a:t>Is the person/are the persons portrayed as “monsters”?</a:t>
            </a:r>
            <a:endParaRPr lang="de-AT" dirty="0"/>
          </a:p>
          <a:p>
            <a:pPr lvl="0"/>
            <a:r>
              <a:rPr lang="en-GB" dirty="0"/>
              <a:t>Is the person/are the persons portrayed as being forced to assault/abuse?</a:t>
            </a:r>
            <a:endParaRPr lang="de-AT" dirty="0"/>
          </a:p>
          <a:p>
            <a:pPr lvl="0"/>
            <a:r>
              <a:rPr lang="en-GB" dirty="0"/>
              <a:t>Is the person/are the persons portrayed as committing a crime of passion”?</a:t>
            </a:r>
            <a:endParaRPr lang="de-AT" dirty="0"/>
          </a:p>
          <a:p>
            <a:pPr lvl="0"/>
            <a:r>
              <a:rPr lang="en-GB" dirty="0"/>
              <a:t>Is the person/are the persons portrayed as having no choice (but to commit a violent crime)?</a:t>
            </a:r>
            <a:endParaRPr lang="de-AT" dirty="0"/>
          </a:p>
          <a:p>
            <a:r>
              <a:rPr lang="en-GB" dirty="0"/>
              <a:t>Is the person/are the persons portrayed as violent due to their race/class/education and hence as outside the norm?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99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0"/>
            <a:ext cx="10515600" cy="421166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i="1" dirty="0"/>
              <a:t>Portrayal of the event</a:t>
            </a:r>
            <a:endParaRPr lang="de-AT" dirty="0"/>
          </a:p>
          <a:p>
            <a:pPr lvl="0"/>
            <a:r>
              <a:rPr lang="en-GB" dirty="0"/>
              <a:t>Is this portrayed as an isolated incident?</a:t>
            </a:r>
            <a:endParaRPr lang="de-AT" dirty="0"/>
          </a:p>
          <a:p>
            <a:pPr lvl="0"/>
            <a:r>
              <a:rPr lang="en-GB" dirty="0"/>
              <a:t>Is this portrayed as an extraordinary incident standing out from an otherwise violent-free society?</a:t>
            </a:r>
            <a:endParaRPr lang="de-AT" dirty="0"/>
          </a:p>
          <a:p>
            <a:pPr lvl="0"/>
            <a:r>
              <a:rPr lang="en-GB" dirty="0"/>
              <a:t>Is this portrayed as a crime of passion /honour and generally of higher cultural “morals”?</a:t>
            </a:r>
            <a:endParaRPr lang="de-AT" dirty="0"/>
          </a:p>
          <a:p>
            <a:pPr lvl="0"/>
            <a:r>
              <a:rPr lang="en-GB" dirty="0"/>
              <a:t>Is this portrayed as a “sacrifice” for the “greater good”?</a:t>
            </a:r>
            <a:endParaRPr lang="de-AT" dirty="0"/>
          </a:p>
          <a:p>
            <a:pPr lvl="0"/>
            <a:r>
              <a:rPr lang="en-GB" dirty="0"/>
              <a:t>Is this portrayed as a “lesson” and warning to other women?</a:t>
            </a:r>
            <a:endParaRPr lang="de-AT" dirty="0"/>
          </a:p>
          <a:p>
            <a:pPr lvl="0"/>
            <a:r>
              <a:rPr lang="en-GB" dirty="0"/>
              <a:t>Is this portrayed as a private matter?</a:t>
            </a:r>
            <a:endParaRPr lang="de-AT" dirty="0"/>
          </a:p>
          <a:p>
            <a:pPr lvl="0"/>
            <a:r>
              <a:rPr lang="en-GB" dirty="0"/>
              <a:t>Is the event attributed predominantly on “extraordinary” conditions such as technology promoting violent speech?</a:t>
            </a:r>
            <a:endParaRPr lang="de-AT" dirty="0"/>
          </a:p>
          <a:p>
            <a:r>
              <a:rPr lang="en-GB" dirty="0"/>
              <a:t> There have been cases when it was portrayed as expression/form of love – does passion cover for this, or is passion here understood as “spur of the moment”?</a:t>
            </a:r>
            <a:endParaRPr lang="de-AT" dirty="0"/>
          </a:p>
          <a:p>
            <a:pPr marL="0" indent="0"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1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1"/>
            <a:ext cx="10363200" cy="40483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AT" dirty="0" err="1"/>
              <a:t>Specific</a:t>
            </a:r>
            <a:r>
              <a:rPr lang="de-AT" dirty="0"/>
              <a:t> </a:t>
            </a:r>
            <a:r>
              <a:rPr lang="de-AT" dirty="0" err="1"/>
              <a:t>communicative</a:t>
            </a:r>
            <a:r>
              <a:rPr lang="de-AT" dirty="0"/>
              <a:t> </a:t>
            </a:r>
            <a:r>
              <a:rPr lang="de-AT" dirty="0" err="1"/>
              <a:t>devices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reporting</a:t>
            </a:r>
            <a:endParaRPr lang="de-AT" dirty="0"/>
          </a:p>
          <a:p>
            <a:pPr lvl="0"/>
            <a:r>
              <a:rPr lang="en-GB" i="1" dirty="0"/>
              <a:t>Language</a:t>
            </a:r>
            <a:endParaRPr lang="de-AT" dirty="0"/>
          </a:p>
          <a:p>
            <a:pPr lvl="0"/>
            <a:r>
              <a:rPr lang="en-GB" dirty="0"/>
              <a:t>Is imprecise or inaccurate language used to describe the event?</a:t>
            </a:r>
            <a:endParaRPr lang="de-AT" dirty="0"/>
          </a:p>
          <a:p>
            <a:pPr lvl="0"/>
            <a:r>
              <a:rPr lang="en-GB" dirty="0"/>
              <a:t>Are words used with cultural significance, in particular with derogatory meaning?</a:t>
            </a:r>
            <a:endParaRPr lang="de-AT" dirty="0"/>
          </a:p>
          <a:p>
            <a:pPr lvl="0"/>
            <a:r>
              <a:rPr lang="en-GB" dirty="0"/>
              <a:t>Do headings or running titles and other textual aids misguide and misrepresent the story?</a:t>
            </a:r>
            <a:endParaRPr lang="de-AT" dirty="0"/>
          </a:p>
          <a:p>
            <a:pPr lvl="0"/>
            <a:r>
              <a:rPr lang="en-GB" dirty="0"/>
              <a:t>Is language at any point a tool to serve  the questions asked in relation to the abuser, victim/survivor and event?</a:t>
            </a:r>
            <a:endParaRPr lang="de-AT" dirty="0"/>
          </a:p>
          <a:p>
            <a:pPr lvl="0"/>
            <a:r>
              <a:rPr lang="en-GB" dirty="0"/>
              <a:t>Is language inviting to judgement or justification of violence against women?</a:t>
            </a:r>
            <a:endParaRPr lang="de-AT" dirty="0"/>
          </a:p>
          <a:p>
            <a:pPr lvl="0"/>
            <a:r>
              <a:rPr lang="en-GB" dirty="0"/>
              <a:t>Is language used to glamourize or sensationalise violence?</a:t>
            </a:r>
            <a:endParaRPr lang="de-AT" dirty="0"/>
          </a:p>
          <a:p>
            <a:pPr lvl="0"/>
            <a:r>
              <a:rPr lang="en-GB" dirty="0"/>
              <a:t>Is language being used to ‘lecture’? </a:t>
            </a:r>
            <a:endParaRPr lang="de-AT" dirty="0"/>
          </a:p>
          <a:p>
            <a:pPr lvl="0"/>
            <a:r>
              <a:rPr lang="en-GB" dirty="0"/>
              <a:t>Is language producing secondary victimization?</a:t>
            </a:r>
            <a:endParaRPr lang="de-AT" dirty="0"/>
          </a:p>
          <a:p>
            <a:pPr lvl="0"/>
            <a:r>
              <a:rPr lang="en-GB" dirty="0"/>
              <a:t>Is the tone of the item forceful, disrespectful or intrusive in particular in relation to addressing survivors?</a:t>
            </a:r>
            <a:endParaRPr lang="de-AT" dirty="0"/>
          </a:p>
          <a:p>
            <a:pPr lvl="0"/>
            <a:r>
              <a:rPr lang="en-GB" dirty="0"/>
              <a:t>Is the tone of the item forceful or manipulative in particular addressing minors?</a:t>
            </a:r>
            <a:endParaRPr lang="de-AT" dirty="0"/>
          </a:p>
          <a:p>
            <a:pPr lvl="0"/>
            <a:r>
              <a:rPr lang="en-GB" dirty="0"/>
              <a:t>Is the language stereotypical?</a:t>
            </a:r>
            <a:endParaRPr lang="de-AT" dirty="0"/>
          </a:p>
          <a:p>
            <a:r>
              <a:rPr lang="en-GB" dirty="0"/>
              <a:t>Is language passive and suggestive of blame</a:t>
            </a:r>
            <a:r>
              <a:rPr lang="de-AT" dirty="0"/>
              <a:t> </a:t>
            </a:r>
            <a:r>
              <a:rPr lang="en-GB" dirty="0"/>
              <a:t> Could you please clarify this?</a:t>
            </a:r>
            <a:endParaRPr lang="de-AT" dirty="0"/>
          </a:p>
          <a:p>
            <a:pPr marL="0" indent="0"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8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0"/>
            <a:ext cx="10515600" cy="4708243"/>
          </a:xfrm>
        </p:spPr>
        <p:txBody>
          <a:bodyPr/>
          <a:lstStyle/>
          <a:p>
            <a:pPr marL="0" indent="0">
              <a:buNone/>
            </a:pP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Why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we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need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to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seek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ways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to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enhance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reporting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on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gender-based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violence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sr-Latn-R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Gender-based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violence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is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widespread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: 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1 in 5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women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have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been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assualted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by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an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intimate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partner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1 in 2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women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has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experienced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sexual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harassment</a:t>
            </a:r>
            <a:endParaRPr lang="sr-Latn-R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1 in 5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women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has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been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stalked</a:t>
            </a:r>
            <a:endParaRPr lang="sr-Latn-R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2 in 5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women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have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been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killed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by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current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or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ex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-partner</a:t>
            </a:r>
          </a:p>
          <a:p>
            <a:pPr marL="0" indent="0"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17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0"/>
            <a:ext cx="10515600" cy="4244319"/>
          </a:xfrm>
        </p:spPr>
        <p:txBody>
          <a:bodyPr>
            <a:normAutofit lnSpcReduction="10000"/>
          </a:bodyPr>
          <a:lstStyle/>
          <a:p>
            <a:pPr lvl="0"/>
            <a:r>
              <a:rPr lang="en-GB" i="1" dirty="0"/>
              <a:t>Interviews with victims/survivors</a:t>
            </a:r>
            <a:endParaRPr lang="de-AT" dirty="0"/>
          </a:p>
          <a:p>
            <a:pPr lvl="0"/>
            <a:r>
              <a:rPr lang="en-GB" dirty="0"/>
              <a:t>Is there any breach of protocol and expected ethics when interviewing children or other vulnerable individuals?</a:t>
            </a:r>
            <a:endParaRPr lang="de-AT" dirty="0"/>
          </a:p>
          <a:p>
            <a:pPr lvl="0"/>
            <a:r>
              <a:rPr lang="en-GB" dirty="0"/>
              <a:t>Is the name or face or other characteristics of the victim/survivor public or information in the report can lead to their identification without their consent or judicial permission? </a:t>
            </a:r>
            <a:endParaRPr lang="de-AT" dirty="0"/>
          </a:p>
          <a:p>
            <a:pPr lvl="0"/>
            <a:r>
              <a:rPr lang="en-GB" dirty="0"/>
              <a:t>Is the appropriate interpreter used where applicable?</a:t>
            </a:r>
            <a:endParaRPr lang="de-AT" dirty="0"/>
          </a:p>
          <a:p>
            <a:r>
              <a:rPr lang="en-GB" dirty="0"/>
              <a:t>Is the perpetrator interviewed and his views accepted and directly or indirectly used as allowing problematic parts of the interview and act uncommented upon by the journalist</a:t>
            </a:r>
            <a:endParaRPr lang="de-AT" dirty="0"/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18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0"/>
            <a:ext cx="10515600" cy="4211661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Is there use of unauthorized visual footage of the victim/survivor?</a:t>
            </a:r>
            <a:endParaRPr lang="de-AT" dirty="0"/>
          </a:p>
          <a:p>
            <a:pPr lvl="0"/>
            <a:r>
              <a:rPr lang="en-GB" dirty="0"/>
              <a:t>Is visual material used of the victim, presenting the victim/survivor in an unfavourable manner and is therefore suggestive of blame? Is imagery conducive to accusatory or degrading treatment towards the victim/survivor?</a:t>
            </a:r>
            <a:endParaRPr lang="de-AT" dirty="0"/>
          </a:p>
          <a:p>
            <a:pPr lvl="0"/>
            <a:r>
              <a:rPr lang="en-GB" dirty="0"/>
              <a:t>Is the selection of visuals and their editing precise and true to the accurate and respectful representation of the event?</a:t>
            </a:r>
            <a:endParaRPr lang="de-AT" dirty="0"/>
          </a:p>
          <a:p>
            <a:pPr lvl="0"/>
            <a:r>
              <a:rPr lang="en-GB" dirty="0"/>
              <a:t>Are visuals too graphic and disturbing without conveying information? Are they used to sensationalise the story?</a:t>
            </a:r>
            <a:endParaRPr lang="de-AT" dirty="0"/>
          </a:p>
          <a:p>
            <a:r>
              <a:rPr lang="en-GB" dirty="0"/>
              <a:t>Do images infantilise or disempower women?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51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0"/>
            <a:ext cx="10515600" cy="424431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i="1" dirty="0"/>
              <a:t>Overall coverage</a:t>
            </a:r>
            <a:endParaRPr lang="de-AT" dirty="0"/>
          </a:p>
          <a:p>
            <a:pPr lvl="0"/>
            <a:r>
              <a:rPr lang="en-GB" dirty="0"/>
              <a:t>Does the reporting endanger further the safety of the victim/survivor or her dependents?</a:t>
            </a:r>
            <a:endParaRPr lang="de-AT" dirty="0"/>
          </a:p>
          <a:p>
            <a:pPr lvl="0"/>
            <a:r>
              <a:rPr lang="en-GB" dirty="0"/>
              <a:t>Is the male perpetrator of violence invisible (whether in text or images) in the reporting? This is done by focusing on an event (violence) “happening” on a victim/survivor.</a:t>
            </a:r>
            <a:endParaRPr lang="de-AT" dirty="0"/>
          </a:p>
          <a:p>
            <a:pPr lvl="0"/>
            <a:r>
              <a:rPr lang="en-GB" dirty="0"/>
              <a:t>Is the reporting ambiguous and ambivalent concerning the dynamics, impact and harm of violence against women?</a:t>
            </a:r>
            <a:endParaRPr lang="de-AT" dirty="0"/>
          </a:p>
          <a:p>
            <a:pPr lvl="0"/>
            <a:r>
              <a:rPr lang="en-GB" dirty="0"/>
              <a:t>Does the reporting minimise the harms of violence? Common tools are the trivialisation of violence and women’s claims and dehumanisation of women.</a:t>
            </a:r>
            <a:endParaRPr lang="de-AT" dirty="0"/>
          </a:p>
          <a:p>
            <a:r>
              <a:rPr lang="en-GB" dirty="0"/>
              <a:t>Does the reporting produce any arguments or suggestions that justify violence against the specific victim/survivor and/or violence against women in general?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26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0"/>
            <a:ext cx="10515600" cy="411292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Good practice in reporting</a:t>
            </a:r>
          </a:p>
          <a:p>
            <a:pPr marL="0" indent="0">
              <a:buNone/>
            </a:pPr>
            <a:r>
              <a:rPr lang="en-GB" b="1" dirty="0"/>
              <a:t>Widely accepted principles of good practice in media reporting on GBV</a:t>
            </a:r>
            <a:endParaRPr lang="de-AT" dirty="0"/>
          </a:p>
          <a:p>
            <a:r>
              <a:rPr lang="en-GB" sz="2000" dirty="0"/>
              <a:t>Refrains from justifying, excusing, sensationalising, trivialising or glamorising any form of GBV through language, visual or other communication tools.</a:t>
            </a:r>
            <a:endParaRPr lang="de-AT" sz="2000" dirty="0"/>
          </a:p>
          <a:p>
            <a:r>
              <a:rPr lang="en-GB" sz="2000" dirty="0"/>
              <a:t>Refrains from presenting violence against women as an isolated incident and/or perpetrators as ‘monsters’, unstable or an extreme situation. Provides context and information useful for survivors.</a:t>
            </a:r>
            <a:endParaRPr lang="de-AT" sz="2000" dirty="0"/>
          </a:p>
          <a:p>
            <a:r>
              <a:rPr lang="en-GB" sz="2000" dirty="0"/>
              <a:t>Treats violence against women as a human right, a matter of human security and a matter of democratic concern.</a:t>
            </a:r>
            <a:endParaRPr lang="de-AT" sz="2000" dirty="0"/>
          </a:p>
          <a:p>
            <a:r>
              <a:rPr lang="en-GB" sz="2000" dirty="0"/>
              <a:t>Does not assign blame on the victim/survivor; does not re-victimise survivors.</a:t>
            </a:r>
            <a:endParaRPr lang="de-AT" sz="2000" dirty="0"/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47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75F-8E94-7676-9B10-F7EAE112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9B987-A743-6FC8-F528-8CAB8DF85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Is sensitised to issues of intersectionality and impact of violence on the victim’s/survivor’s dependents/family.</a:t>
            </a:r>
            <a:endParaRPr lang="de-AT" sz="2000" dirty="0"/>
          </a:p>
          <a:p>
            <a:r>
              <a:rPr lang="en-GB" sz="2000" dirty="0"/>
              <a:t>Provides platform to the voices of victims/survivors without infringing dignity and respect, by seeking the input of NGOs, civil society organisations.</a:t>
            </a:r>
            <a:endParaRPr lang="de-AT" sz="2000" dirty="0"/>
          </a:p>
          <a:p>
            <a:r>
              <a:rPr lang="en-GB" sz="2000" dirty="0"/>
              <a:t>Shows life after violence: provides role models for hope, empowerment and agency.</a:t>
            </a:r>
            <a:endParaRPr lang="de-AT" sz="2000" dirty="0"/>
          </a:p>
          <a:p>
            <a:r>
              <a:rPr lang="en-GB" sz="2000" dirty="0"/>
              <a:t>Addresses boys and men as partners in combating violence in all stages of life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FA1712C6-E1C5-355B-21AD-6697B9FD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2A7E8DC-1883-4831-9079-D72F69B53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1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0"/>
            <a:ext cx="10515600" cy="4708243"/>
          </a:xfrm>
        </p:spPr>
        <p:txBody>
          <a:bodyPr/>
          <a:lstStyle/>
          <a:p>
            <a:pPr marL="0" indent="0">
              <a:buNone/>
            </a:pP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Gender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based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violence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in RNM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14%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women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have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experienced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violence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since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age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15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44%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women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have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experienced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psychological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violence</a:t>
            </a:r>
            <a:endParaRPr lang="sr-Latn-R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30%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women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have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been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sexually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harassed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since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age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15</a:t>
            </a:r>
          </a:p>
          <a:p>
            <a:pPr marL="0" indent="0">
              <a:buNone/>
            </a:pPr>
            <a:endParaRPr lang="sr-Latn-R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Most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likely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these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are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severely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under-reported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numbers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8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0"/>
            <a:ext cx="10515600" cy="470824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Regulatory approaches aim at </a:t>
            </a:r>
          </a:p>
          <a:p>
            <a:pPr marL="514350" indent="-514350">
              <a:buAutoNum type="alphaLcPeriod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supporting self-regulation and ethics in the professions</a:t>
            </a:r>
          </a:p>
          <a:p>
            <a:pPr marL="514350" indent="-514350">
              <a:buAutoNum type="alphaLcPeriod"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Providing stronger frameworks that conform to European and international law agreements</a:t>
            </a:r>
          </a:p>
          <a:p>
            <a:pPr marL="0" indent="0"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Practices and attitudes of stakeholders involved in ‘meaning making’ especially the media are central to support cultural and social change</a:t>
            </a: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3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0"/>
            <a:ext cx="10515600" cy="470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000" b="1" dirty="0" err="1"/>
              <a:t>common</a:t>
            </a:r>
            <a:r>
              <a:rPr lang="de-AT" sz="2000" b="1" dirty="0"/>
              <a:t> </a:t>
            </a:r>
            <a:r>
              <a:rPr lang="de-AT" sz="2000" b="1" dirty="0" err="1"/>
              <a:t>regulatory</a:t>
            </a:r>
            <a:r>
              <a:rPr lang="de-AT" sz="2000" b="1" dirty="0"/>
              <a:t> </a:t>
            </a:r>
            <a:r>
              <a:rPr lang="de-AT" sz="2000" b="1" dirty="0" err="1"/>
              <a:t>objectives</a:t>
            </a:r>
            <a:r>
              <a:rPr lang="de-AT" sz="2000" b="1" dirty="0"/>
              <a:t> </a:t>
            </a:r>
          </a:p>
          <a:p>
            <a:pPr marL="0" indent="0">
              <a:buNone/>
            </a:pPr>
            <a:r>
              <a:rPr lang="de-AT" sz="2000" dirty="0"/>
              <a:t>• </a:t>
            </a:r>
            <a:r>
              <a:rPr lang="de-AT" sz="2000" dirty="0" err="1"/>
              <a:t>Prevent</a:t>
            </a:r>
            <a:r>
              <a:rPr lang="de-AT" sz="2000" dirty="0"/>
              <a:t> </a:t>
            </a:r>
            <a:r>
              <a:rPr lang="de-AT" sz="2000" dirty="0" err="1"/>
              <a:t>discrimination</a:t>
            </a:r>
            <a:r>
              <a:rPr lang="de-AT" sz="2000" dirty="0"/>
              <a:t> </a:t>
            </a:r>
            <a:r>
              <a:rPr lang="de-AT" sz="2000" dirty="0" err="1"/>
              <a:t>and</a:t>
            </a:r>
            <a:r>
              <a:rPr lang="de-AT" sz="2000" dirty="0"/>
              <a:t> </a:t>
            </a:r>
            <a:r>
              <a:rPr lang="de-AT" sz="2000" dirty="0" err="1"/>
              <a:t>violence</a:t>
            </a:r>
            <a:r>
              <a:rPr lang="de-AT" sz="2000" dirty="0"/>
              <a:t> </a:t>
            </a:r>
            <a:r>
              <a:rPr lang="de-AT" sz="2000" dirty="0" err="1"/>
              <a:t>against</a:t>
            </a:r>
            <a:r>
              <a:rPr lang="de-AT" sz="2000" dirty="0"/>
              <a:t> </a:t>
            </a:r>
            <a:r>
              <a:rPr lang="de-AT" sz="2000" dirty="0" err="1"/>
              <a:t>women</a:t>
            </a:r>
            <a:r>
              <a:rPr lang="de-AT" sz="2000" dirty="0"/>
              <a:t> </a:t>
            </a:r>
            <a:r>
              <a:rPr lang="de-AT" sz="2000" dirty="0" err="1"/>
              <a:t>and</a:t>
            </a:r>
            <a:r>
              <a:rPr lang="de-AT" sz="2000" dirty="0"/>
              <a:t> </a:t>
            </a:r>
            <a:r>
              <a:rPr lang="de-AT" sz="2000" dirty="0" err="1"/>
              <a:t>girls</a:t>
            </a:r>
            <a:r>
              <a:rPr lang="de-AT" sz="2000" dirty="0"/>
              <a:t>, </a:t>
            </a:r>
          </a:p>
          <a:p>
            <a:pPr marL="0" indent="0">
              <a:buNone/>
            </a:pPr>
            <a:r>
              <a:rPr lang="de-AT" sz="2000" dirty="0"/>
              <a:t>• </a:t>
            </a:r>
            <a:r>
              <a:rPr lang="de-AT" sz="2000" dirty="0" err="1"/>
              <a:t>Protect</a:t>
            </a:r>
            <a:r>
              <a:rPr lang="de-AT" sz="2000" dirty="0"/>
              <a:t> </a:t>
            </a:r>
            <a:r>
              <a:rPr lang="de-AT" sz="2000" dirty="0" err="1"/>
              <a:t>women</a:t>
            </a:r>
            <a:r>
              <a:rPr lang="de-AT" sz="2000" dirty="0"/>
              <a:t> </a:t>
            </a:r>
            <a:r>
              <a:rPr lang="de-AT" sz="2000" dirty="0" err="1"/>
              <a:t>from</a:t>
            </a:r>
            <a:r>
              <a:rPr lang="de-AT" sz="2000" dirty="0"/>
              <a:t> </a:t>
            </a:r>
            <a:r>
              <a:rPr lang="de-AT" sz="2000" dirty="0" err="1"/>
              <a:t>violence</a:t>
            </a:r>
            <a:r>
              <a:rPr lang="de-AT" sz="2000" dirty="0"/>
              <a:t>, </a:t>
            </a:r>
          </a:p>
          <a:p>
            <a:pPr marL="0" indent="0">
              <a:buNone/>
            </a:pPr>
            <a:r>
              <a:rPr lang="de-AT" sz="2000" dirty="0"/>
              <a:t>• Challenge stereotypes </a:t>
            </a:r>
            <a:r>
              <a:rPr lang="de-AT" sz="2000" dirty="0" err="1"/>
              <a:t>underscoring</a:t>
            </a:r>
            <a:r>
              <a:rPr lang="de-AT" sz="2000" dirty="0"/>
              <a:t> </a:t>
            </a:r>
            <a:r>
              <a:rPr lang="de-AT" sz="2000" dirty="0" err="1"/>
              <a:t>cultural</a:t>
            </a:r>
            <a:r>
              <a:rPr lang="de-AT" sz="2000" dirty="0"/>
              <a:t> </a:t>
            </a:r>
            <a:r>
              <a:rPr lang="de-AT" sz="2000" dirty="0" err="1"/>
              <a:t>normalization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violence</a:t>
            </a:r>
            <a:r>
              <a:rPr lang="de-AT" sz="2000" dirty="0"/>
              <a:t> </a:t>
            </a:r>
            <a:r>
              <a:rPr lang="de-AT" sz="2000" dirty="0" err="1"/>
              <a:t>against</a:t>
            </a:r>
            <a:r>
              <a:rPr lang="de-AT" sz="2000" dirty="0"/>
              <a:t> </a:t>
            </a:r>
            <a:r>
              <a:rPr lang="de-AT" sz="2000" dirty="0" err="1"/>
              <a:t>women</a:t>
            </a:r>
            <a:r>
              <a:rPr lang="de-AT" sz="2000" dirty="0"/>
              <a:t>, </a:t>
            </a:r>
          </a:p>
          <a:p>
            <a:pPr marL="0" indent="0">
              <a:buNone/>
            </a:pPr>
            <a:r>
              <a:rPr lang="de-AT" sz="2000" dirty="0"/>
              <a:t>• Promote </a:t>
            </a:r>
            <a:r>
              <a:rPr lang="de-AT" sz="2000" dirty="0" err="1"/>
              <a:t>understanding</a:t>
            </a:r>
            <a:r>
              <a:rPr lang="de-AT" sz="2000" dirty="0"/>
              <a:t> </a:t>
            </a:r>
            <a:r>
              <a:rPr lang="de-AT" sz="2000" dirty="0" err="1"/>
              <a:t>and</a:t>
            </a:r>
            <a:r>
              <a:rPr lang="de-AT" sz="2000" dirty="0"/>
              <a:t> </a:t>
            </a:r>
            <a:r>
              <a:rPr lang="de-AT" sz="2000" dirty="0" err="1"/>
              <a:t>raising</a:t>
            </a:r>
            <a:r>
              <a:rPr lang="de-AT" sz="2000" dirty="0"/>
              <a:t> </a:t>
            </a:r>
            <a:r>
              <a:rPr lang="de-AT" sz="2000" dirty="0" err="1"/>
              <a:t>awareness</a:t>
            </a:r>
            <a:r>
              <a:rPr lang="de-AT" sz="2000" dirty="0"/>
              <a:t> </a:t>
            </a:r>
            <a:r>
              <a:rPr lang="de-AT" sz="2000" dirty="0" err="1"/>
              <a:t>about</a:t>
            </a:r>
            <a:r>
              <a:rPr lang="de-AT" sz="2000" dirty="0"/>
              <a:t> </a:t>
            </a:r>
            <a:r>
              <a:rPr lang="de-AT" sz="2000" dirty="0" err="1"/>
              <a:t>violence</a:t>
            </a:r>
            <a:r>
              <a:rPr lang="de-AT" sz="2000" dirty="0"/>
              <a:t> </a:t>
            </a:r>
            <a:r>
              <a:rPr lang="de-AT" sz="2000" dirty="0" err="1"/>
              <a:t>against</a:t>
            </a:r>
            <a:r>
              <a:rPr lang="de-AT" sz="2000" dirty="0"/>
              <a:t> </a:t>
            </a:r>
            <a:r>
              <a:rPr lang="de-AT" sz="2000" dirty="0" err="1"/>
              <a:t>women</a:t>
            </a:r>
            <a:r>
              <a:rPr lang="de-AT" sz="2000" dirty="0"/>
              <a:t> </a:t>
            </a:r>
            <a:r>
              <a:rPr lang="de-AT" sz="2000" dirty="0" err="1"/>
              <a:t>constituting</a:t>
            </a:r>
            <a:r>
              <a:rPr lang="de-AT" sz="2000" dirty="0"/>
              <a:t> </a:t>
            </a:r>
            <a:r>
              <a:rPr lang="de-AT" sz="2000" dirty="0" err="1"/>
              <a:t>violation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women’s</a:t>
            </a:r>
            <a:r>
              <a:rPr lang="de-AT" sz="2000" dirty="0"/>
              <a:t> human </a:t>
            </a:r>
            <a:r>
              <a:rPr lang="de-AT" sz="2000" dirty="0" err="1"/>
              <a:t>rights</a:t>
            </a:r>
            <a:r>
              <a:rPr lang="de-AT" sz="2000" dirty="0"/>
              <a:t>, </a:t>
            </a:r>
          </a:p>
          <a:p>
            <a:pPr marL="0" indent="0">
              <a:buNone/>
            </a:pPr>
            <a:r>
              <a:rPr lang="de-AT" sz="2000" dirty="0"/>
              <a:t>• </a:t>
            </a:r>
            <a:r>
              <a:rPr lang="de-AT" sz="2000" dirty="0" err="1"/>
              <a:t>Prevent</a:t>
            </a:r>
            <a:r>
              <a:rPr lang="de-AT" sz="2000" dirty="0"/>
              <a:t> </a:t>
            </a:r>
            <a:r>
              <a:rPr lang="de-AT" sz="2000" dirty="0" err="1"/>
              <a:t>re-victimisation</a:t>
            </a:r>
            <a:r>
              <a:rPr lang="de-AT" sz="2000" dirty="0"/>
              <a:t>, </a:t>
            </a:r>
          </a:p>
          <a:p>
            <a:pPr marL="0" indent="0">
              <a:buNone/>
            </a:pPr>
            <a:r>
              <a:rPr lang="de-AT" sz="2000" dirty="0"/>
              <a:t>• </a:t>
            </a:r>
            <a:r>
              <a:rPr lang="de-AT" sz="2000" dirty="0" err="1"/>
              <a:t>Protect</a:t>
            </a:r>
            <a:r>
              <a:rPr lang="de-AT" sz="2000" dirty="0"/>
              <a:t> </a:t>
            </a:r>
            <a:r>
              <a:rPr lang="de-AT" sz="2000" dirty="0" err="1"/>
              <a:t>from</a:t>
            </a:r>
            <a:r>
              <a:rPr lang="de-AT" sz="2000" dirty="0"/>
              <a:t> </a:t>
            </a:r>
            <a:r>
              <a:rPr lang="de-AT" sz="2000" dirty="0" err="1"/>
              <a:t>discrimination</a:t>
            </a:r>
            <a:r>
              <a:rPr lang="de-AT" sz="2000" dirty="0"/>
              <a:t>,</a:t>
            </a:r>
          </a:p>
          <a:p>
            <a:pPr marL="0" indent="0">
              <a:buNone/>
            </a:pPr>
            <a:r>
              <a:rPr lang="de-AT" sz="2000" dirty="0"/>
              <a:t> • </a:t>
            </a:r>
            <a:r>
              <a:rPr lang="de-AT" sz="2000" dirty="0" err="1"/>
              <a:t>Pursue</a:t>
            </a:r>
            <a:r>
              <a:rPr lang="de-AT" sz="2000" dirty="0"/>
              <a:t> a </a:t>
            </a:r>
            <a:r>
              <a:rPr lang="de-AT" sz="2000" dirty="0" err="1"/>
              <a:t>policy</a:t>
            </a:r>
            <a:r>
              <a:rPr lang="de-AT" sz="2000" dirty="0"/>
              <a:t> </a:t>
            </a:r>
            <a:r>
              <a:rPr lang="de-AT" sz="2000" dirty="0" err="1"/>
              <a:t>agenda</a:t>
            </a:r>
            <a:r>
              <a:rPr lang="de-AT" sz="2000" dirty="0"/>
              <a:t> </a:t>
            </a:r>
            <a:r>
              <a:rPr lang="de-AT" sz="2000" dirty="0" err="1"/>
              <a:t>countering</a:t>
            </a:r>
            <a:r>
              <a:rPr lang="de-AT" sz="2000" dirty="0"/>
              <a:t> </a:t>
            </a:r>
            <a:r>
              <a:rPr lang="de-AT" sz="2000" dirty="0" err="1"/>
              <a:t>violence</a:t>
            </a:r>
            <a:r>
              <a:rPr lang="de-AT" sz="2000" dirty="0"/>
              <a:t> </a:t>
            </a:r>
            <a:r>
              <a:rPr lang="de-AT" sz="2000" dirty="0" err="1"/>
              <a:t>against</a:t>
            </a:r>
            <a:r>
              <a:rPr lang="de-AT" sz="2000" dirty="0"/>
              <a:t> </a:t>
            </a:r>
            <a:r>
              <a:rPr lang="de-AT" sz="2000" dirty="0" err="1"/>
              <a:t>women</a:t>
            </a:r>
            <a:r>
              <a:rPr lang="de-AT" sz="2000" dirty="0"/>
              <a:t> </a:t>
            </a:r>
            <a:r>
              <a:rPr lang="de-AT" sz="2000" dirty="0" err="1"/>
              <a:t>through</a:t>
            </a:r>
            <a:r>
              <a:rPr lang="de-AT" sz="2000" dirty="0"/>
              <a:t> </a:t>
            </a:r>
            <a:r>
              <a:rPr lang="de-AT" sz="2000" dirty="0" err="1"/>
              <a:t>integrated</a:t>
            </a:r>
            <a:r>
              <a:rPr lang="de-AT" sz="2000" dirty="0"/>
              <a:t> </a:t>
            </a:r>
            <a:r>
              <a:rPr lang="de-AT" sz="2000" dirty="0" err="1"/>
              <a:t>policies</a:t>
            </a:r>
            <a:r>
              <a:rPr lang="de-AT" sz="2000" dirty="0"/>
              <a:t> </a:t>
            </a:r>
            <a:r>
              <a:rPr lang="de-AT" sz="2000" dirty="0" err="1"/>
              <a:t>according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Istanbul </a:t>
            </a:r>
            <a:r>
              <a:rPr lang="de-AT" sz="2000" dirty="0" err="1"/>
              <a:t>Convention</a:t>
            </a:r>
            <a:r>
              <a:rPr lang="de-AT" sz="2000" dirty="0"/>
              <a:t>.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9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86" y="1845483"/>
            <a:ext cx="10477500" cy="40491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Widely accepted self-regulatory principles</a:t>
            </a:r>
            <a:endParaRPr lang="de-AT" dirty="0"/>
          </a:p>
          <a:p>
            <a:r>
              <a:rPr lang="en-GB" dirty="0"/>
              <a:t>Responsibility for respectful reporting, especially in relation to specific matters such as violence, hate speech, vulnerable groups.</a:t>
            </a:r>
            <a:endParaRPr lang="de-AT" dirty="0"/>
          </a:p>
          <a:p>
            <a:r>
              <a:rPr lang="en-GB" dirty="0"/>
              <a:t>Sensitisation to matters and targets of discrimination, such as gender and intersectional markers in reporting.</a:t>
            </a:r>
            <a:endParaRPr lang="de-AT" dirty="0"/>
          </a:p>
          <a:p>
            <a:r>
              <a:rPr lang="en-GB" dirty="0"/>
              <a:t>Responsibility to counter violation of and to protect human rights.</a:t>
            </a:r>
            <a:endParaRPr lang="de-AT" dirty="0"/>
          </a:p>
          <a:p>
            <a:r>
              <a:rPr lang="en-GB" dirty="0"/>
              <a:t>Responsibility to not incite hatred on the basis of sex among other things.</a:t>
            </a:r>
            <a:endParaRPr lang="de-AT" dirty="0"/>
          </a:p>
          <a:p>
            <a:r>
              <a:rPr lang="en-GB" dirty="0"/>
              <a:t>Responsibility to not promote discrimination.</a:t>
            </a:r>
            <a:endParaRPr lang="de-AT" dirty="0"/>
          </a:p>
          <a:p>
            <a:r>
              <a:rPr lang="en-GB" dirty="0"/>
              <a:t>Responsibility to ‘do no harm’ while reporting.</a:t>
            </a:r>
            <a:endParaRPr lang="de-AT" dirty="0"/>
          </a:p>
          <a:p>
            <a:endParaRPr lang="de-AT" dirty="0"/>
          </a:p>
          <a:p>
            <a:pPr marL="0" indent="0"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2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0"/>
            <a:ext cx="10515600" cy="4708243"/>
          </a:xfrm>
        </p:spPr>
        <p:txBody>
          <a:bodyPr/>
          <a:lstStyle/>
          <a:p>
            <a:pPr marL="0" indent="0">
              <a:buNone/>
            </a:pP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Regulatory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sr-Latn-RS" dirty="0" err="1">
                <a:solidFill>
                  <a:schemeClr val="accent5">
                    <a:lumMod val="50000"/>
                  </a:schemeClr>
                </a:solidFill>
              </a:rPr>
              <a:t>provisions</a:t>
            </a:r>
            <a:endParaRPr lang="sr-Latn-RS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/>
              <a:t>Articles 6 and 9 and Recital 4 of the Directive (EU) 2018/1808 of the European Parliament and of the Council of 14 November 2018 amending Directive 2010/13/EU on the coordination of certain provisions laid down by law, regulation or administrative action in Member States concerning the provision of </a:t>
            </a:r>
            <a:r>
              <a:rPr lang="en-GB" dirty="0" err="1"/>
              <a:t>audiovisual</a:t>
            </a:r>
            <a:r>
              <a:rPr lang="en-GB" dirty="0"/>
              <a:t> media services (</a:t>
            </a:r>
            <a:r>
              <a:rPr lang="en-GB" dirty="0" err="1"/>
              <a:t>Audiovisual</a:t>
            </a:r>
            <a:r>
              <a:rPr lang="en-GB" dirty="0"/>
              <a:t> Media Services Directive) in view of changing market realities.</a:t>
            </a:r>
          </a:p>
          <a:p>
            <a:pPr marL="0" indent="0">
              <a:buNone/>
            </a:pPr>
            <a:r>
              <a:rPr lang="en-GB" dirty="0"/>
              <a:t>Article 21 of the EU Charter of Fundamental Rights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5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0"/>
            <a:ext cx="10515600" cy="42606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European Convention on Human Rights 1950, Article 10, Article 14 and Article 17</a:t>
            </a:r>
          </a:p>
          <a:p>
            <a:pPr marL="0" indent="0">
              <a:buNone/>
            </a:pPr>
            <a:r>
              <a:rPr lang="en-GB" dirty="0"/>
              <a:t>Protocol No. 12 the Convention for the Protection of Human Rights and Fundamental Freedoms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Convention on Preventing and Combating Violence against Women and Domestic Violence (Istanbul Convention) , Article 12, Article 17, Article 18, Article 42, Article 34, Article 40</a:t>
            </a:r>
          </a:p>
          <a:p>
            <a:pPr marL="0" indent="0">
              <a:buNone/>
            </a:pPr>
            <a:r>
              <a:rPr lang="en-GB" dirty="0"/>
              <a:t>Recommendation CM/Rec(2013)1 of the Committee of Ministers on Gender Equality and Media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The Law on Audio and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Audiovisual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Media Services: Article 61, Article 48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9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3759-0566-4033-B050-24248569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9114A-2920-4B9F-9FAC-F8AA39489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211"/>
            <a:ext cx="10515600" cy="43586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Widely accepted regulatory </a:t>
            </a:r>
            <a:r>
              <a:rPr lang="en-GB" b="1" dirty="0" err="1"/>
              <a:t>objectives:media</a:t>
            </a:r>
            <a:r>
              <a:rPr lang="en-GB" b="1" dirty="0"/>
              <a:t> reporting gender violence against women</a:t>
            </a:r>
            <a:endParaRPr lang="de-AT" dirty="0"/>
          </a:p>
          <a:p>
            <a:r>
              <a:rPr lang="en-GB" dirty="0"/>
              <a:t>Promote respect for human rights in relation to women and gender violence against women.</a:t>
            </a:r>
            <a:endParaRPr lang="de-AT" dirty="0"/>
          </a:p>
          <a:p>
            <a:r>
              <a:rPr lang="en-GB" dirty="0"/>
              <a:t>Combat violence against women through combating stereotypes about women; men; gender roles and gender value in society.</a:t>
            </a:r>
            <a:endParaRPr lang="de-AT" dirty="0"/>
          </a:p>
          <a:p>
            <a:r>
              <a:rPr lang="en-GB" dirty="0"/>
              <a:t>Do not partake in victimization and revictimization and refrain from reproducing sexist stereotypes and those related to intersectional traits, such as gender and ethnicity.</a:t>
            </a:r>
            <a:endParaRPr lang="de-AT" dirty="0"/>
          </a:p>
          <a:p>
            <a:r>
              <a:rPr lang="en-GB" dirty="0"/>
              <a:t>Exercise critical reporting in relation to cases of violence and violence as a social phenomenon, including institutional responsibility.</a:t>
            </a:r>
            <a:endParaRPr lang="de-AT" dirty="0"/>
          </a:p>
          <a:p>
            <a:r>
              <a:rPr lang="en-GB" dirty="0"/>
              <a:t>Provide content which adheres to professional ethics and codes of conduct and the principles of the right to free speech in countering violence against women.</a:t>
            </a:r>
            <a:endParaRPr lang="de-AT" dirty="0"/>
          </a:p>
          <a:p>
            <a:r>
              <a:rPr lang="en-GB" dirty="0"/>
              <a:t>Freedom of expression is not equal to the violation of other human rights such as non-discrimination, dignity, freedom from violence.</a:t>
            </a:r>
            <a:endParaRPr lang="de-AT" dirty="0"/>
          </a:p>
          <a:p>
            <a:r>
              <a:rPr lang="en-GB" dirty="0"/>
              <a:t>Protect vulnerable individuals, victims and survivors of violence, such as minors, in reporting.</a:t>
            </a:r>
            <a:endParaRPr lang="de-AT" dirty="0"/>
          </a:p>
          <a:p>
            <a:pPr marL="0" indent="0"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EA225BD-2B54-DC18-B106-45760DC1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9" y="5632387"/>
            <a:ext cx="5185041" cy="1225613"/>
          </a:xfrm>
          <a:prstGeom prst="rect">
            <a:avLst/>
          </a:prstGeom>
        </p:spPr>
      </p:pic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59E5DCE9-613B-C66F-8858-5087F5106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8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72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2F4D57F9A5C5498740A62707746A3D" ma:contentTypeVersion="14" ma:contentTypeDescription="Create a new document." ma:contentTypeScope="" ma:versionID="849e3564d659495fb5a990c586a9f77d">
  <xsd:schema xmlns:xsd="http://www.w3.org/2001/XMLSchema" xmlns:xs="http://www.w3.org/2001/XMLSchema" xmlns:p="http://schemas.microsoft.com/office/2006/metadata/properties" xmlns:ns2="f4acc2e1-c810-45e1-bc6a-15992a68eaa2" xmlns:ns3="bc8bf2bd-e2ea-47c0-bac8-91c0d1cb9b76" targetNamespace="http://schemas.microsoft.com/office/2006/metadata/properties" ma:root="true" ma:fieldsID="3e8759972dde726eb5038a27ffe54dbc" ns2:_="" ns3:_="">
    <xsd:import namespace="f4acc2e1-c810-45e1-bc6a-15992a68eaa2"/>
    <xsd:import namespace="bc8bf2bd-e2ea-47c0-bac8-91c0d1cb9b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acc2e1-c810-45e1-bc6a-15992a68ea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0a20853-c51e-47b0-bc3f-28921951d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bf2bd-e2ea-47c0-bac8-91c0d1cb9b7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525325-5399-4755-8651-f8fee29f51fe}" ma:internalName="TaxCatchAll" ma:showField="CatchAllData" ma:web="bc8bf2bd-e2ea-47c0-bac8-91c0d1cb9b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8bf2bd-e2ea-47c0-bac8-91c0d1cb9b76" xsi:nil="true"/>
    <lcf76f155ced4ddcb4097134ff3c332f xmlns="f4acc2e1-c810-45e1-bc6a-15992a68ea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54D598-7AC0-4D17-9188-771B9C0ED9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acc2e1-c810-45e1-bc6a-15992a68eaa2"/>
    <ds:schemaRef ds:uri="bc8bf2bd-e2ea-47c0-bac8-91c0d1cb9b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2AD880-DEE0-4244-B0EC-1549C984F1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666E40-6532-400A-BA5B-1072008B77D2}">
  <ds:schemaRefs>
    <ds:schemaRef ds:uri="http://schemas.microsoft.com/office/2006/metadata/properties"/>
    <ds:schemaRef ds:uri="http://schemas.microsoft.com/office/infopath/2007/PartnerControls"/>
    <ds:schemaRef ds:uri="bc8bf2bd-e2ea-47c0-bac8-91c0d1cb9b76"/>
    <ds:schemaRef ds:uri="f4acc2e1-c810-45e1-bc6a-15992a68ea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2264</Words>
  <Application>Microsoft Office PowerPoint</Application>
  <PresentationFormat>Widescreen</PresentationFormat>
  <Paragraphs>171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SIMIC Marija</dc:creator>
  <cp:lastModifiedBy>BOGDANOVSKA Aleksandra</cp:lastModifiedBy>
  <cp:revision>36</cp:revision>
  <dcterms:created xsi:type="dcterms:W3CDTF">2019-10-05T16:52:39Z</dcterms:created>
  <dcterms:modified xsi:type="dcterms:W3CDTF">2024-12-02T12:25:42Z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0x0101002D2F4D57F9A5C5498740A62707746A3D</vt:lpwstr>
  </property>
  <property fmtid="{D5CDD505-2E9C-101B-9397-08002B2CF9AE}" pid="3" name="Order">
    <vt:r8>84000</vt:r8>
  </property>
  <property fmtid="{D5CDD505-2E9C-101B-9397-08002B2CF9AE}" pid="4" name="MediaServiceImageTags">
    <vt:lpwstr/>
  </property>
</Properties>
</file>