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notesSlides/notesSlide10.xml" ContentType="application/vnd.openxmlformats-officedocument.presentationml.notesSlide+xml"/>
  <Override PartName="/ppt/charts/chart17.xml" ContentType="application/vnd.openxmlformats-officedocument.drawingml.chart+xml"/>
  <Override PartName="/ppt/notesSlides/notesSlide11.xml" ContentType="application/vnd.openxmlformats-officedocument.presentationml.notesSlide+xml"/>
  <Override PartName="/ppt/charts/chart18.xml" ContentType="application/vnd.openxmlformats-officedocument.drawingml.chart+xml"/>
  <Override PartName="/ppt/notesSlides/notesSlide12.xml" ContentType="application/vnd.openxmlformats-officedocument.presentationml.notesSlide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4.xml" ContentType="application/vnd.openxmlformats-officedocument.presentationml.notesSlide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5.xml" ContentType="application/vnd.openxmlformats-officedocument.presentationml.notesSlid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6.xml" ContentType="application/vnd.openxmlformats-officedocument.presentationml.notesSlide+xml"/>
  <Override PartName="/ppt/charts/chart26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4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2" r:id="rId17"/>
    <p:sldId id="275" r:id="rId18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000"/>
    <a:srgbClr val="7F7F7F"/>
    <a:srgbClr val="8F81C9"/>
    <a:srgbClr val="5B9BD5"/>
    <a:srgbClr val="E4687A"/>
    <a:srgbClr val="CC94A1"/>
    <a:srgbClr val="3078BA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256" autoAdjust="0"/>
  </p:normalViewPr>
  <p:slideViewPr>
    <p:cSldViewPr snapToGrid="0">
      <p:cViewPr varScale="1">
        <p:scale>
          <a:sx n="90" d="100"/>
          <a:sy n="90" d="100"/>
        </p:scale>
        <p:origin x="13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AVMU\Analiza%20na%20pazarot\13.%20Analiza%20na%20pazarot%20na%20audio%20i%20audiovizuelni%20mediumski%20uslugi%20za%202024\TV%20pomosn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.donevska\Desktop\AVMU\Analiza%20na%20pazarot\13.%20Analiza%20na%20pazarot%20na%20audio%20i%20audiovizuelni%20mediumski%20uslugi%20za%202024\TV%20pomosna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AVMU\Analiza%20na%20pazarot\13.%20Analiza%20na%20pazarot%20na%20audio%20i%20audiovizuelni%20mediumski%20uslugi%20za%202024\TV%20pomosn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AVMU\Analiza%20na%20pazarot\13.%20Analiza%20na%20pazarot%20na%20audio%20i%20audiovizuelni%20mediumski%20uslugi%20za%202024\&#1055;&#1086;&#1084;&#1086;&#1096;&#1085;&#1072;%20&#1079;&#1072;%20&#1087;&#1088;&#1077;&#1079;&#1077;&#1085;&#1090;&#1072;&#1094;&#1080;&#1112;&#1072;&#1090;&#1072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il%20Outlook\dokumenti\AVMU\Analizi%20na%20pazar\Analiza%20na%20pazarot%202024\pomosni\&#1076;&#1088;&#1078;&#1072;&#1074;&#1085;&#1086;%20&#1085;&#1080;&#1074;&#1086;%20&#1085;&#1077;&#1086;&#1075;&#1088;&#1072;&#1085;&#1080;&#1095;&#1077;&#1085;%20&#1088;&#1077;&#1089;&#1091;&#1088;&#1089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.donevska\Desktop\AVMU\Analiza%20na%20pazarot\13.%20Analiza%20na%20pazarot%20na%20audio%20i%20audiovizuelni%20mediumski%20uslugi%20za%202024\TV%20pomosn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.donevska\Desktop\za%20proverk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.donevska\Desktop\za%20proverka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AppData\Local\Microsoft\Windows\INetCache\Content.Outlook\4XPLOH1B\&#1083;&#1086;&#1082;&#1072;&#1083;&#1085;&#1080;%20&#1090;&#1074;%20(002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za%20proverk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AppData\Local\Microsoft\Windows\INetCache\Content.Outlook\4XPLOH1B\&#1079;&#1072;%20&#1087;&#1088;&#1077;&#1079;&#1077;&#1085;&#1090;&#1072;&#1094;&#1080;&#1112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ail%20Outlook\dokumenti\AVMU\Analizi%20na%20pazar\Analiza%20na%20pazarot%202024\pomosni\&#1052;&#1056;&#1058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ail%20Outlook\dokumenti\AVMU\Analizi%20na%20pazar\Analiza%20na%20pazarot%202024\pomosni\&#1052;&#1056;&#1058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AVMU\Analiza%20na%20pazarot\13.%20Analiza%20na%20pazarot%20na%20audio%20i%20audiovizuelni%20mediumski%20uslugi%20za%202024\&#1055;&#1086;&#1084;&#1086;&#1096;&#1085;&#1072;%20&#1079;&#1072;%20&#1087;&#1088;&#1077;&#1079;&#1077;&#1085;&#1090;&#1072;&#1094;&#1080;&#1112;&#1072;&#1090;&#1072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AVMU\Analiza%20na%20pazarot\13.%20Analiza%20na%20pazarot%20na%20audio%20i%20audiovizuelni%20mediumski%20uslugi%20za%202024\TV%20pomosn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donevska\Desktop\AVMU\Analiza%20na%20pazarot\13.%20Analiza%20na%20pazarot%20na%20audio%20i%20audiovizuelni%20mediumski%20uslugi%20za%202024\&#1055;&#1086;&#1084;&#1086;&#1096;&#1085;&#1072;%20&#1079;&#1072;%20&#1087;&#1088;&#1077;&#1079;&#1077;&#1085;&#1090;&#1072;&#1094;&#1080;&#1112;&#1072;&#1090;&#1072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61734061317203"/>
          <c:y val="0.11342592592592593"/>
          <c:w val="0.34937611408199637"/>
          <c:h val="0.68055555555555547"/>
        </c:manualLayout>
      </c:layout>
      <c:pieChart>
        <c:varyColors val="1"/>
        <c:ser>
          <c:idx val="0"/>
          <c:order val="0"/>
          <c:tx>
            <c:strRef>
              <c:f>Sheet3!$B$6</c:f>
              <c:strCache>
                <c:ptCount val="1"/>
                <c:pt idx="0">
                  <c:v>Вкупни приходи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81-4941-A39F-8B65489D27F3}"/>
              </c:ext>
            </c:extLst>
          </c:dPt>
          <c:dPt>
            <c:idx val="1"/>
            <c:bubble3D val="0"/>
            <c:spPr>
              <a:solidFill>
                <a:srgbClr val="8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81-4941-A39F-8B65489D27F3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81-4941-A39F-8B65489D27F3}"/>
              </c:ext>
            </c:extLst>
          </c:dPt>
          <c:dLbls>
            <c:dLbl>
              <c:idx val="0"/>
              <c:layout>
                <c:manualLayout>
                  <c:x val="-0.1326131158738848"/>
                  <c:y val="6.96022892971711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D81-4941-A39F-8B65489D27F3}"/>
                </c:ext>
              </c:extLst>
            </c:dLbl>
            <c:dLbl>
              <c:idx val="1"/>
              <c:layout>
                <c:manualLayout>
                  <c:x val="0.12750805881885086"/>
                  <c:y val="-0.118171114027413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81-4941-A39F-8B65489D27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Sheet3!$A$7:$A$9</c:f>
              <c:strCache>
                <c:ptCount val="3"/>
                <c:pt idx="0">
                  <c:v>МРТ</c:v>
                </c:pt>
                <c:pt idx="1">
                  <c:v>Комерцијални телевизии</c:v>
                </c:pt>
                <c:pt idx="2">
                  <c:v>Комерцијални радиостаници</c:v>
                </c:pt>
              </c:strCache>
            </c:strRef>
          </c:cat>
          <c:val>
            <c:numRef>
              <c:f>Sheet3!$B$7:$B$9</c:f>
              <c:numCache>
                <c:formatCode>General</c:formatCode>
                <c:ptCount val="3"/>
                <c:pt idx="0">
                  <c:v>1365.55</c:v>
                </c:pt>
                <c:pt idx="1">
                  <c:v>1607.39</c:v>
                </c:pt>
                <c:pt idx="2">
                  <c:v>246.27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81-4941-A39F-8B65489D2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9062510234349"/>
          <c:y val="0.15853273549139693"/>
          <c:w val="0.2895947899560683"/>
          <c:h val="0.62040682414698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'Terestrijalni TV'!$B$130</c:f>
              <c:strCache>
                <c:ptCount val="1"/>
                <c:pt idx="0">
                  <c:v>ТВ Алфа</c:v>
                </c:pt>
              </c:strCache>
            </c:strRef>
          </c:tx>
          <c:spPr>
            <a:noFill/>
            <a:ln>
              <a:solidFill>
                <a:srgbClr val="8F000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TV'!$C$129:$H$129</c:f>
              <c:numCache>
                <c:formatCode>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TV'!$C$130:$H$130</c:f>
              <c:numCache>
                <c:formatCode>General</c:formatCode>
                <c:ptCount val="6"/>
                <c:pt idx="0">
                  <c:v>113.29</c:v>
                </c:pt>
                <c:pt idx="1">
                  <c:v>94.33</c:v>
                </c:pt>
                <c:pt idx="2">
                  <c:v>40.700000000000003</c:v>
                </c:pt>
                <c:pt idx="3">
                  <c:v>36.79</c:v>
                </c:pt>
                <c:pt idx="4" formatCode="#,##0.00">
                  <c:v>42.15</c:v>
                </c:pt>
                <c:pt idx="5">
                  <c:v>84.61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77-46D4-9F0D-EDA3A6A5C742}"/>
            </c:ext>
          </c:extLst>
        </c:ser>
        <c:ser>
          <c:idx val="1"/>
          <c:order val="1"/>
          <c:tx>
            <c:strRef>
              <c:f>'Terestrijalni TV'!$B$131</c:f>
              <c:strCache>
                <c:ptCount val="1"/>
                <c:pt idx="0">
                  <c:v>ТВ Алсат-М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TV'!$C$129:$H$129</c:f>
              <c:numCache>
                <c:formatCode>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TV'!$C$131:$H$131</c:f>
              <c:numCache>
                <c:formatCode>General</c:formatCode>
                <c:ptCount val="6"/>
                <c:pt idx="0">
                  <c:v>131.94</c:v>
                </c:pt>
                <c:pt idx="1">
                  <c:v>107.48</c:v>
                </c:pt>
                <c:pt idx="2">
                  <c:v>144.54</c:v>
                </c:pt>
                <c:pt idx="3">
                  <c:v>140.9</c:v>
                </c:pt>
                <c:pt idx="4" formatCode="#,##0.00">
                  <c:v>139.44999999999999</c:v>
                </c:pt>
                <c:pt idx="5">
                  <c:v>124.81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77-46D4-9F0D-EDA3A6A5C742}"/>
            </c:ext>
          </c:extLst>
        </c:ser>
        <c:ser>
          <c:idx val="2"/>
          <c:order val="2"/>
          <c:tx>
            <c:strRef>
              <c:f>'Terestrijalni TV'!$B$132</c:f>
              <c:strCache>
                <c:ptCount val="1"/>
                <c:pt idx="0">
                  <c:v>ТВ Канал 5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TV'!$C$129:$H$129</c:f>
              <c:numCache>
                <c:formatCode>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TV'!$C$132:$H$132</c:f>
              <c:numCache>
                <c:formatCode>General</c:formatCode>
                <c:ptCount val="6"/>
                <c:pt idx="0">
                  <c:v>201.68</c:v>
                </c:pt>
                <c:pt idx="1">
                  <c:v>173.13</c:v>
                </c:pt>
                <c:pt idx="2">
                  <c:v>231.39</c:v>
                </c:pt>
                <c:pt idx="3">
                  <c:v>227.8</c:v>
                </c:pt>
                <c:pt idx="4" formatCode="#,##0.00">
                  <c:v>204.75</c:v>
                </c:pt>
                <c:pt idx="5">
                  <c:v>223.01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77-46D4-9F0D-EDA3A6A5C742}"/>
            </c:ext>
          </c:extLst>
        </c:ser>
        <c:ser>
          <c:idx val="3"/>
          <c:order val="3"/>
          <c:tx>
            <c:strRef>
              <c:f>'Terestrijalni TV'!$B$133</c:f>
              <c:strCache>
                <c:ptCount val="1"/>
                <c:pt idx="0">
                  <c:v>ТВ Сител</c:v>
                </c:pt>
              </c:strCache>
            </c:strRef>
          </c:tx>
          <c:spPr>
            <a:solidFill>
              <a:srgbClr val="8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TV'!$C$129:$H$129</c:f>
              <c:numCache>
                <c:formatCode>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TV'!$C$133:$H$133</c:f>
              <c:numCache>
                <c:formatCode>General</c:formatCode>
                <c:ptCount val="6"/>
                <c:pt idx="0">
                  <c:v>408.81</c:v>
                </c:pt>
                <c:pt idx="1">
                  <c:v>293.23</c:v>
                </c:pt>
                <c:pt idx="2">
                  <c:v>383.48</c:v>
                </c:pt>
                <c:pt idx="3">
                  <c:v>402.5</c:v>
                </c:pt>
                <c:pt idx="4" formatCode="#,##0.00">
                  <c:v>464.88</c:v>
                </c:pt>
                <c:pt idx="5">
                  <c:v>503.88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77-46D4-9F0D-EDA3A6A5C742}"/>
            </c:ext>
          </c:extLst>
        </c:ser>
        <c:ser>
          <c:idx val="4"/>
          <c:order val="4"/>
          <c:tx>
            <c:strRef>
              <c:f>'Terestrijalni TV'!$B$134</c:f>
              <c:strCache>
                <c:ptCount val="1"/>
                <c:pt idx="0">
                  <c:v>ТВ Телма</c:v>
                </c:pt>
              </c:strCache>
            </c:strRef>
          </c:tx>
          <c:spPr>
            <a:pattFill prst="ltVert">
              <a:fgClr>
                <a:srgbClr val="8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TV'!$C$129:$H$129</c:f>
              <c:numCache>
                <c:formatCode>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TV'!$C$134:$H$134</c:f>
              <c:numCache>
                <c:formatCode>General</c:formatCode>
                <c:ptCount val="6"/>
                <c:pt idx="0">
                  <c:v>105.5</c:v>
                </c:pt>
                <c:pt idx="1">
                  <c:v>93.91</c:v>
                </c:pt>
                <c:pt idx="2">
                  <c:v>94.67</c:v>
                </c:pt>
                <c:pt idx="3">
                  <c:v>104.35</c:v>
                </c:pt>
                <c:pt idx="4" formatCode="#,##0.00">
                  <c:v>104.06</c:v>
                </c:pt>
                <c:pt idx="5">
                  <c:v>114.99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77-46D4-9F0D-EDA3A6A5C7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77967104"/>
        <c:axId val="177968640"/>
      </c:barChart>
      <c:catAx>
        <c:axId val="17796710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68640"/>
        <c:crosses val="autoZero"/>
        <c:auto val="1"/>
        <c:lblAlgn val="ctr"/>
        <c:lblOffset val="100"/>
        <c:noMultiLvlLbl val="0"/>
      </c:catAx>
      <c:valAx>
        <c:axId val="1779686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96710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'Terestrijalni TV'!$B$109</c:f>
              <c:strCache>
                <c:ptCount val="1"/>
                <c:pt idx="0">
                  <c:v>Приходи од реклами без ППР</c:v>
                </c:pt>
              </c:strCache>
            </c:strRef>
          </c:tx>
          <c:spPr>
            <a:ln w="28575" cap="rnd">
              <a:solidFill>
                <a:srgbClr val="7F7F7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F7F7F"/>
              </a:solidFill>
              <a:ln w="9525">
                <a:solidFill>
                  <a:srgbClr val="7F7F7F"/>
                </a:solidFill>
              </a:ln>
              <a:effectLst/>
            </c:spPr>
          </c:marker>
          <c:dPt>
            <c:idx val="1"/>
            <c:marker>
              <c:spPr>
                <a:solidFill>
                  <a:srgbClr val="7F7F7F"/>
                </a:solidFill>
                <a:ln w="38100">
                  <a:solidFill>
                    <a:srgbClr val="7F7F7F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7F7F7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917-4FDF-9831-D010DA10CD29}"/>
              </c:ext>
            </c:extLst>
          </c:dPt>
          <c:dPt>
            <c:idx val="2"/>
            <c:marker>
              <c:spPr>
                <a:solidFill>
                  <a:srgbClr val="7F7F7F"/>
                </a:solidFill>
                <a:ln w="38100">
                  <a:solidFill>
                    <a:srgbClr val="7F7F7F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7F7F7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17-4FDF-9831-D010DA10CD29}"/>
              </c:ext>
            </c:extLst>
          </c:dPt>
          <c:dPt>
            <c:idx val="3"/>
            <c:marker>
              <c:spPr>
                <a:solidFill>
                  <a:srgbClr val="7F7F7F"/>
                </a:solidFill>
                <a:ln w="38100">
                  <a:solidFill>
                    <a:srgbClr val="7F7F7F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7F7F7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8917-4FDF-9831-D010DA10CD29}"/>
              </c:ext>
            </c:extLst>
          </c:dPt>
          <c:dPt>
            <c:idx val="4"/>
            <c:marker>
              <c:spPr>
                <a:solidFill>
                  <a:srgbClr val="7F7F7F"/>
                </a:solidFill>
                <a:ln w="38100">
                  <a:solidFill>
                    <a:srgbClr val="7F7F7F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7F7F7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17-4FDF-9831-D010DA10CD29}"/>
              </c:ext>
            </c:extLst>
          </c:dPt>
          <c:dPt>
            <c:idx val="5"/>
            <c:marker>
              <c:spPr>
                <a:solidFill>
                  <a:srgbClr val="7F7F7F"/>
                </a:solidFill>
                <a:ln w="38100">
                  <a:solidFill>
                    <a:srgbClr val="7F7F7F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7F7F7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8917-4FDF-9831-D010DA10CD29}"/>
              </c:ext>
            </c:extLst>
          </c:dPt>
          <c:dLbls>
            <c:dLbl>
              <c:idx val="0"/>
              <c:layout>
                <c:manualLayout>
                  <c:x val="-6.9229086942673143E-2"/>
                  <c:y val="6.21778944298629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917-4FDF-9831-D010DA10CD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'Terestrijalni TV'!$C$107:$H$107</c:f>
              <c:numCache>
                <c:formatCode>0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TV'!$C$109:$H$109</c:f>
              <c:numCache>
                <c:formatCode>General</c:formatCode>
                <c:ptCount val="6"/>
                <c:pt idx="0">
                  <c:v>961.22</c:v>
                </c:pt>
                <c:pt idx="1">
                  <c:v>762.08</c:v>
                </c:pt>
                <c:pt idx="2">
                  <c:v>894.77</c:v>
                </c:pt>
                <c:pt idx="3">
                  <c:v>912.34</c:v>
                </c:pt>
                <c:pt idx="4">
                  <c:v>955.29</c:v>
                </c:pt>
                <c:pt idx="5">
                  <c:v>1051.3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17-4FDF-9831-D010DA10C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804032"/>
        <c:axId val="177805568"/>
      </c:lineChart>
      <c:catAx>
        <c:axId val="177804032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77805568"/>
        <c:crosses val="autoZero"/>
        <c:auto val="1"/>
        <c:lblAlgn val="ctr"/>
        <c:lblOffset val="100"/>
        <c:noMultiLvlLbl val="0"/>
      </c:catAx>
      <c:valAx>
        <c:axId val="177805568"/>
        <c:scaling>
          <c:orientation val="minMax"/>
          <c:min val="600"/>
        </c:scaling>
        <c:delete val="1"/>
        <c:axPos val="l"/>
        <c:numFmt formatCode="General" sourceLinked="1"/>
        <c:majorTickMark val="none"/>
        <c:minorTickMark val="none"/>
        <c:tickLblPos val="nextTo"/>
        <c:crossAx val="17780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'Terestrijalni TV'!$C$182</c:f>
              <c:strCache>
                <c:ptCount val="1"/>
                <c:pt idx="0">
                  <c:v>Трошоци за плати во 2024</c:v>
                </c:pt>
              </c:strCache>
            </c:strRef>
          </c:tx>
          <c:spPr>
            <a:solidFill>
              <a:srgbClr val="8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'Terestrijalni TV'!$B$183:$B$187</c:f>
              <c:strCache>
                <c:ptCount val="5"/>
                <c:pt idx="0">
                  <c:v>ТВ Алфа</c:v>
                </c:pt>
                <c:pt idx="1">
                  <c:v>ТВ Алсат-М</c:v>
                </c:pt>
                <c:pt idx="2">
                  <c:v>ТВ Канал 5</c:v>
                </c:pt>
                <c:pt idx="3">
                  <c:v>ТВ Сител</c:v>
                </c:pt>
                <c:pt idx="4">
                  <c:v>ТВ Телма</c:v>
                </c:pt>
              </c:strCache>
            </c:strRef>
          </c:cat>
          <c:val>
            <c:numRef>
              <c:f>'Terestrijalni TV'!$C$183:$C$187</c:f>
              <c:numCache>
                <c:formatCode>#,##0.00</c:formatCode>
                <c:ptCount val="5"/>
                <c:pt idx="0">
                  <c:v>62.95</c:v>
                </c:pt>
                <c:pt idx="1">
                  <c:v>91.93</c:v>
                </c:pt>
                <c:pt idx="2">
                  <c:v>82.32</c:v>
                </c:pt>
                <c:pt idx="3">
                  <c:v>106.99</c:v>
                </c:pt>
                <c:pt idx="4">
                  <c:v>81.28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07-4731-A7E2-179B6D34EBD6}"/>
            </c:ext>
          </c:extLst>
        </c:ser>
        <c:ser>
          <c:idx val="1"/>
          <c:order val="1"/>
          <c:tx>
            <c:strRef>
              <c:f>'Terestrijalni TV'!$D$182</c:f>
              <c:strCache>
                <c:ptCount val="1"/>
                <c:pt idx="0">
                  <c:v>Просечен број на вработени во рро во 2024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'Terestrijalni TV'!$B$183:$B$187</c:f>
              <c:strCache>
                <c:ptCount val="5"/>
                <c:pt idx="0">
                  <c:v>ТВ Алфа</c:v>
                </c:pt>
                <c:pt idx="1">
                  <c:v>ТВ Алсат-М</c:v>
                </c:pt>
                <c:pt idx="2">
                  <c:v>ТВ Канал 5</c:v>
                </c:pt>
                <c:pt idx="3">
                  <c:v>ТВ Сител</c:v>
                </c:pt>
                <c:pt idx="4">
                  <c:v>ТВ Телма</c:v>
                </c:pt>
              </c:strCache>
            </c:strRef>
          </c:cat>
          <c:val>
            <c:numRef>
              <c:f>'Terestrijalni TV'!$D$183:$D$187</c:f>
              <c:numCache>
                <c:formatCode>0</c:formatCode>
                <c:ptCount val="5"/>
                <c:pt idx="0">
                  <c:v>99</c:v>
                </c:pt>
                <c:pt idx="1">
                  <c:v>90</c:v>
                </c:pt>
                <c:pt idx="2">
                  <c:v>137</c:v>
                </c:pt>
                <c:pt idx="3">
                  <c:v>152</c:v>
                </c:pt>
                <c:pt idx="4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07-4731-A7E2-179B6D34E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8545024"/>
        <c:axId val="138546560"/>
      </c:barChart>
      <c:catAx>
        <c:axId val="13854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46560"/>
        <c:crosses val="autoZero"/>
        <c:auto val="1"/>
        <c:lblAlgn val="ctr"/>
        <c:lblOffset val="100"/>
        <c:noMultiLvlLbl val="0"/>
      </c:catAx>
      <c:valAx>
        <c:axId val="13854656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3854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Sheet1!$A$51</c:f>
              <c:strCache>
                <c:ptCount val="1"/>
                <c:pt idx="0">
                  <c:v>Вкупни трошоци</c:v>
                </c:pt>
              </c:strCache>
            </c:strRef>
          </c:tx>
          <c:spPr>
            <a:ln w="28575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8F0000"/>
              </a:solidFill>
              <a:ln>
                <a:solidFill>
                  <a:srgbClr val="8F0000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</c:marker>
          <c:dLbls>
            <c:dLbl>
              <c:idx val="1"/>
              <c:layout>
                <c:manualLayout>
                  <c:x val="-8.406883304656447E-2"/>
                  <c:y val="-8.4560002916302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4C2-4DBD-977F-136D8F674595}"/>
                </c:ext>
              </c:extLst>
            </c:dLbl>
            <c:dLbl>
              <c:idx val="4"/>
              <c:layout>
                <c:manualLayout>
                  <c:x val="-9.09551905755695E-2"/>
                  <c:y val="-8.4560002916302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4C2-4DBD-977F-136D8F6745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Sheet1!$B$50:$G$50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Sheet1!$B$51:$G$51</c:f>
              <c:numCache>
                <c:formatCode>General</c:formatCode>
                <c:ptCount val="6"/>
                <c:pt idx="0">
                  <c:v>1061.47</c:v>
                </c:pt>
                <c:pt idx="1">
                  <c:v>1027.5999999999999</c:v>
                </c:pt>
                <c:pt idx="2">
                  <c:v>1135.83</c:v>
                </c:pt>
                <c:pt idx="3">
                  <c:v>1071.2</c:v>
                </c:pt>
                <c:pt idx="4">
                  <c:v>1103.3900000000001</c:v>
                </c:pt>
                <c:pt idx="5">
                  <c:v>1193.04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C2-4DBD-977F-136D8F6745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8562944"/>
        <c:axId val="138590464"/>
      </c:lineChart>
      <c:catAx>
        <c:axId val="13856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90464"/>
        <c:crosses val="autoZero"/>
        <c:auto val="1"/>
        <c:lblAlgn val="ctr"/>
        <c:lblOffset val="100"/>
        <c:noMultiLvlLbl val="0"/>
      </c:catAx>
      <c:valAx>
        <c:axId val="138590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856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Sheet1!$B$64</c:f>
              <c:strCache>
                <c:ptCount val="1"/>
                <c:pt idx="0">
                  <c:v>24 Вести </c:v>
                </c:pt>
              </c:strCache>
            </c:strRef>
          </c:tx>
          <c:spPr>
            <a:ln w="38100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38100">
                <a:solidFill>
                  <a:srgbClr val="8F000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2.2842574365704287E-2"/>
                  <c:y val="-2.94818415798255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690-470F-859F-9FE81493F79A}"/>
                </c:ext>
              </c:extLst>
            </c:dLbl>
            <c:dLbl>
              <c:idx val="3"/>
              <c:layout>
                <c:manualLayout>
                  <c:x val="-3.8060105830822595E-2"/>
                  <c:y val="-2.8382599716019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E02-4640-972C-A3B8D11F2581}"/>
                </c:ext>
              </c:extLst>
            </c:dLbl>
            <c:dLbl>
              <c:idx val="4"/>
              <c:layout>
                <c:manualLayout>
                  <c:x val="-3.8060105830822595E-2"/>
                  <c:y val="-4.5868938513833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02-4640-972C-A3B8D11F2581}"/>
                </c:ext>
              </c:extLst>
            </c:dLbl>
            <c:dLbl>
              <c:idx val="5"/>
              <c:layout>
                <c:manualLayout>
                  <c:x val="-8.0493877172107473E-3"/>
                  <c:y val="-2.153091519297872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E02-4640-972C-A3B8D11F25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Sheet1!$C$63:$H$63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Sheet1!$C$64:$H$64</c:f>
              <c:numCache>
                <c:formatCode>General</c:formatCode>
                <c:ptCount val="6"/>
                <c:pt idx="0">
                  <c:v>66.87</c:v>
                </c:pt>
                <c:pt idx="1">
                  <c:v>66.349999999999994</c:v>
                </c:pt>
                <c:pt idx="2">
                  <c:v>54.01</c:v>
                </c:pt>
                <c:pt idx="3">
                  <c:v>38.36</c:v>
                </c:pt>
                <c:pt idx="4">
                  <c:v>33.840000000000003</c:v>
                </c:pt>
                <c:pt idx="5">
                  <c:v>50.66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90-43D5-AC53-567DD76073F0}"/>
            </c:ext>
          </c:extLst>
        </c:ser>
        <c:ser>
          <c:idx val="1"/>
          <c:order val="1"/>
          <c:tx>
            <c:strRef>
              <c:f>Sheet1!$B$65</c:f>
              <c:strCache>
                <c:ptCount val="1"/>
                <c:pt idx="0">
                  <c:v>Наша ТВ</c:v>
                </c:pt>
              </c:strCache>
            </c:strRef>
          </c:tx>
          <c:spPr>
            <a:ln w="38100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38100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5842082239720027E-2"/>
                  <c:y val="-3.5318121426757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690-470F-859F-9FE81493F79A}"/>
                </c:ext>
              </c:extLst>
            </c:dLbl>
            <c:dLbl>
              <c:idx val="1"/>
              <c:layout>
                <c:manualLayout>
                  <c:x val="-7.2483595800524936E-2"/>
                  <c:y val="-5.8467165371681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B90-43D5-AC53-567DD76073F0}"/>
                </c:ext>
              </c:extLst>
            </c:dLbl>
            <c:dLbl>
              <c:idx val="2"/>
              <c:layout>
                <c:manualLayout>
                  <c:x val="-3.3172646023748642E-2"/>
                  <c:y val="-1.96394303171121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E02-4640-972C-A3B8D11F2581}"/>
                </c:ext>
              </c:extLst>
            </c:dLbl>
            <c:dLbl>
              <c:idx val="3"/>
              <c:layout>
                <c:manualLayout>
                  <c:x val="-1.6023664244541779E-2"/>
                  <c:y val="-4.93865152101888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B90-43D5-AC53-567DD76073F0}"/>
                </c:ext>
              </c:extLst>
            </c:dLbl>
            <c:dLbl>
              <c:idx val="4"/>
              <c:layout>
                <c:manualLayout>
                  <c:x val="-3.5316268746149494E-2"/>
                  <c:y val="-4.5868938513833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E02-4640-972C-A3B8D11F25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Sheet1!$C$63:$H$63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Sheet1!$C$65:$H$65</c:f>
              <c:numCache>
                <c:formatCode>General</c:formatCode>
                <c:ptCount val="6"/>
                <c:pt idx="0">
                  <c:v>6.44</c:v>
                </c:pt>
                <c:pt idx="1">
                  <c:v>9.35</c:v>
                </c:pt>
                <c:pt idx="2">
                  <c:v>5.05</c:v>
                </c:pt>
                <c:pt idx="3">
                  <c:v>7.62</c:v>
                </c:pt>
                <c:pt idx="4">
                  <c:v>7.06</c:v>
                </c:pt>
                <c:pt idx="5">
                  <c:v>13.01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90-43D5-AC53-567DD76073F0}"/>
            </c:ext>
          </c:extLst>
        </c:ser>
        <c:ser>
          <c:idx val="2"/>
          <c:order val="2"/>
          <c:tx>
            <c:strRef>
              <c:f>Sheet1!$B$66</c:f>
              <c:strCache>
                <c:ptCount val="1"/>
                <c:pt idx="0">
                  <c:v>Компани 21-М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7161526684164474E-2"/>
                  <c:y val="-4.8441484397018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690-470F-859F-9FE81493F79A}"/>
                </c:ext>
              </c:extLst>
            </c:dLbl>
            <c:dLbl>
              <c:idx val="4"/>
              <c:layout>
                <c:manualLayout>
                  <c:x val="-4.3675907699037619E-2"/>
                  <c:y val="-7.23502883910679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B90-43D5-AC53-567DD76073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Sheet1!$C$63:$H$63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Sheet1!$C$66:$H$66</c:f>
              <c:numCache>
                <c:formatCode>General</c:formatCode>
                <c:ptCount val="6"/>
                <c:pt idx="0">
                  <c:v>32.200000000000003</c:v>
                </c:pt>
                <c:pt idx="1">
                  <c:v>40.01</c:v>
                </c:pt>
                <c:pt idx="2">
                  <c:v>63.16</c:v>
                </c:pt>
                <c:pt idx="3">
                  <c:v>49</c:v>
                </c:pt>
                <c:pt idx="4">
                  <c:v>36.53</c:v>
                </c:pt>
                <c:pt idx="5">
                  <c:v>56.4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B90-43D5-AC53-567DD76073F0}"/>
            </c:ext>
          </c:extLst>
        </c:ser>
        <c:ser>
          <c:idx val="3"/>
          <c:order val="3"/>
          <c:tx>
            <c:strRef>
              <c:f>Sheet1!$B$67</c:f>
              <c:strCache>
                <c:ptCount val="1"/>
                <c:pt idx="0">
                  <c:v>Шења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38100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4201388888888886E-2"/>
                  <c:y val="-5.1722325139584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690-470F-859F-9FE81493F79A}"/>
                </c:ext>
              </c:extLst>
            </c:dLbl>
            <c:dLbl>
              <c:idx val="1"/>
              <c:layout>
                <c:manualLayout>
                  <c:x val="-1.0193010439611487E-2"/>
                  <c:y val="-5.03984737034039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B90-43D5-AC53-567DD76073F0}"/>
                </c:ext>
              </c:extLst>
            </c:dLbl>
            <c:dLbl>
              <c:idx val="3"/>
              <c:layout>
                <c:manualLayout>
                  <c:x val="-7.1456556211723532E-2"/>
                  <c:y val="-4.3249489338430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B90-43D5-AC53-567DD76073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Sheet1!$C$63:$H$63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Sheet1!$C$67:$H$67</c:f>
              <c:numCache>
                <c:formatCode>General</c:formatCode>
                <c:ptCount val="6"/>
                <c:pt idx="0">
                  <c:v>13.63</c:v>
                </c:pt>
                <c:pt idx="1">
                  <c:v>10.78</c:v>
                </c:pt>
                <c:pt idx="2">
                  <c:v>14.44</c:v>
                </c:pt>
                <c:pt idx="3">
                  <c:v>7.59</c:v>
                </c:pt>
                <c:pt idx="4">
                  <c:v>12.07</c:v>
                </c:pt>
                <c:pt idx="5">
                  <c:v>22.02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B90-43D5-AC53-567DD76073F0}"/>
            </c:ext>
          </c:extLst>
        </c:ser>
        <c:ser>
          <c:idx val="4"/>
          <c:order val="4"/>
          <c:tx>
            <c:strRef>
              <c:f>Sheet1!$B$68</c:f>
              <c:strCache>
                <c:ptCount val="1"/>
                <c:pt idx="0">
                  <c:v>Сонце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38100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360003827646544E-2"/>
                  <c:y val="-7.260991397738906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B90-43D5-AC53-567DD76073F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D94-4ECA-8BD7-7CCCDFEF2CFB}"/>
                </c:ext>
              </c:extLst>
            </c:dLbl>
            <c:dLbl>
              <c:idx val="2"/>
              <c:layout>
                <c:manualLayout>
                  <c:x val="-7.492864173228346E-2"/>
                  <c:y val="1.53331512940333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02-4640-972C-A3B8D11F2581}"/>
                </c:ext>
              </c:extLst>
            </c:dLbl>
            <c:dLbl>
              <c:idx val="3"/>
              <c:layout>
                <c:manualLayout>
                  <c:x val="-7.750574146981627E-3"/>
                  <c:y val="1.8613992036598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02-4640-972C-A3B8D11F2581}"/>
                </c:ext>
              </c:extLst>
            </c:dLbl>
            <c:dLbl>
              <c:idx val="4"/>
              <c:layout>
                <c:manualLayout>
                  <c:x val="-3.161927910136635E-3"/>
                  <c:y val="2.4076416677423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E02-4640-972C-A3B8D11F2581}"/>
                </c:ext>
              </c:extLst>
            </c:dLbl>
            <c:dLbl>
              <c:idx val="5"/>
              <c:layout>
                <c:manualLayout>
                  <c:x val="-1.7272255030621173E-3"/>
                  <c:y val="-5.0403530494639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B90-43D5-AC53-567DD76073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Sheet1!$C$63:$H$63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Sheet1!$C$68:$H$68</c:f>
              <c:numCache>
                <c:formatCode>General</c:formatCode>
                <c:ptCount val="6"/>
                <c:pt idx="0">
                  <c:v>0.39</c:v>
                </c:pt>
                <c:pt idx="1">
                  <c:v>1.88</c:v>
                </c:pt>
                <c:pt idx="2">
                  <c:v>0.22</c:v>
                </c:pt>
                <c:pt idx="3">
                  <c:v>0.15</c:v>
                </c:pt>
                <c:pt idx="4">
                  <c:v>0.12</c:v>
                </c:pt>
                <c:pt idx="5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B90-43D5-AC53-567DD76073F0}"/>
            </c:ext>
          </c:extLst>
        </c:ser>
        <c:ser>
          <c:idx val="5"/>
          <c:order val="5"/>
          <c:tx>
            <c:strRef>
              <c:f>Sheet1!$B$69</c:f>
              <c:strCache>
                <c:ptCount val="1"/>
                <c:pt idx="0">
                  <c:v>вкупно</c:v>
                </c:pt>
              </c:strCache>
            </c:strRef>
          </c:tx>
          <c:spPr>
            <a:ln w="571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57150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Sheet1!$C$63:$H$63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Sheet1!$C$69:$H$69</c:f>
              <c:numCache>
                <c:formatCode>General</c:formatCode>
                <c:ptCount val="6"/>
                <c:pt idx="0">
                  <c:v>119.53</c:v>
                </c:pt>
                <c:pt idx="1">
                  <c:v>128.36999999999998</c:v>
                </c:pt>
                <c:pt idx="2">
                  <c:v>136.88</c:v>
                </c:pt>
                <c:pt idx="3">
                  <c:v>102.72</c:v>
                </c:pt>
                <c:pt idx="4">
                  <c:v>89.62</c:v>
                </c:pt>
                <c:pt idx="5">
                  <c:v>142.27000000000001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B90-43D5-AC53-567DD76073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285568"/>
        <c:axId val="178008832"/>
      </c:lineChart>
      <c:catAx>
        <c:axId val="1782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08832"/>
        <c:crosses val="autoZero"/>
        <c:auto val="1"/>
        <c:lblAlgn val="ctr"/>
        <c:lblOffset val="100"/>
        <c:noMultiLvlLbl val="0"/>
      </c:catAx>
      <c:valAx>
        <c:axId val="178008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28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Sheet1!$G$6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F7F7F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0.12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13A-47BF-B890-8B866D14A6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Sheet1!$F$7:$F$11</c:f>
              <c:strCache>
                <c:ptCount val="5"/>
                <c:pt idx="0">
                  <c:v>Сонце</c:v>
                </c:pt>
                <c:pt idx="1">
                  <c:v>Шења</c:v>
                </c:pt>
                <c:pt idx="2">
                  <c:v>Наша ТВ</c:v>
                </c:pt>
                <c:pt idx="3">
                  <c:v>Компани 21-М</c:v>
                </c:pt>
                <c:pt idx="4">
                  <c:v>24 Вести</c:v>
                </c:pt>
              </c:strCache>
            </c:strRef>
          </c:cat>
          <c:val>
            <c:numRef>
              <c:f>Sheet1!$G$7:$G$11</c:f>
              <c:numCache>
                <c:formatCode>General</c:formatCode>
                <c:ptCount val="5"/>
                <c:pt idx="0">
                  <c:v>1.1200000000000001</c:v>
                </c:pt>
                <c:pt idx="1">
                  <c:v>11.76</c:v>
                </c:pt>
                <c:pt idx="2">
                  <c:v>1.66</c:v>
                </c:pt>
                <c:pt idx="3">
                  <c:v>36.04</c:v>
                </c:pt>
                <c:pt idx="4">
                  <c:v>28.85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3A-47BF-B890-8B866D14A6C4}"/>
            </c:ext>
          </c:extLst>
        </c:ser>
        <c:ser>
          <c:idx val="1"/>
          <c:order val="1"/>
          <c:tx>
            <c:strRef>
              <c:f>Sheet1!$H$6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8F0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0.12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13A-47BF-B890-8B866D14A6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8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Sheet1!$F$7:$F$11</c:f>
              <c:strCache>
                <c:ptCount val="5"/>
                <c:pt idx="0">
                  <c:v>Сонце</c:v>
                </c:pt>
                <c:pt idx="1">
                  <c:v>Шења</c:v>
                </c:pt>
                <c:pt idx="2">
                  <c:v>Наша ТВ</c:v>
                </c:pt>
                <c:pt idx="3">
                  <c:v>Компани 21-М</c:v>
                </c:pt>
                <c:pt idx="4">
                  <c:v>24 Вести</c:v>
                </c:pt>
              </c:strCache>
            </c:strRef>
          </c:cat>
          <c:val>
            <c:numRef>
              <c:f>Sheet1!$H$7:$H$11</c:f>
              <c:numCache>
                <c:formatCode>General</c:formatCode>
                <c:ptCount val="5"/>
                <c:pt idx="0">
                  <c:v>1.1200000000000001</c:v>
                </c:pt>
                <c:pt idx="1">
                  <c:v>10.050000000000001</c:v>
                </c:pt>
                <c:pt idx="2">
                  <c:v>7.5</c:v>
                </c:pt>
                <c:pt idx="3">
                  <c:v>18.75</c:v>
                </c:pt>
                <c:pt idx="4">
                  <c:v>30.13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3A-47BF-B890-8B866D14A6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8041216"/>
        <c:axId val="178042752"/>
      </c:barChart>
      <c:catAx>
        <c:axId val="1780412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8042752"/>
        <c:crosses val="autoZero"/>
        <c:auto val="1"/>
        <c:lblAlgn val="ctr"/>
        <c:lblOffset val="100"/>
        <c:noMultiLvlLbl val="0"/>
      </c:catAx>
      <c:valAx>
        <c:axId val="178042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041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'TV Preku neogranicen resurs'!$B$157</c:f>
              <c:strCache>
                <c:ptCount val="1"/>
                <c:pt idx="0">
                  <c:v>24 Вести </c:v>
                </c:pt>
              </c:strCache>
            </c:strRef>
          </c:tx>
          <c:spPr>
            <a:noFill/>
            <a:ln w="25400" cap="flat" cmpd="sng" algn="ctr">
              <a:solidFill>
                <a:srgbClr val="8F0000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'TV Preku neogranicen resurs'!$C$156:$D$156</c:f>
              <c:strCache>
                <c:ptCount val="2"/>
                <c:pt idx="0">
                  <c:v>трошоци за плати за вработените</c:v>
                </c:pt>
                <c:pt idx="1">
                  <c:v>просечен број на вработени во рро</c:v>
                </c:pt>
              </c:strCache>
            </c:strRef>
          </c:cat>
          <c:val>
            <c:numRef>
              <c:f>'TV Preku neogranicen resurs'!$C$157:$D$157</c:f>
              <c:numCache>
                <c:formatCode>0</c:formatCode>
                <c:ptCount val="2"/>
                <c:pt idx="0" formatCode="#,##0.00">
                  <c:v>48.46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CF-49C7-83DC-FFF32ED0A9EC}"/>
            </c:ext>
          </c:extLst>
        </c:ser>
        <c:ser>
          <c:idx val="1"/>
          <c:order val="1"/>
          <c:tx>
            <c:strRef>
              <c:f>'TV Preku neogranicen resurs'!$B$158</c:f>
              <c:strCache>
                <c:ptCount val="1"/>
                <c:pt idx="0">
                  <c:v>Наша ТВ</c:v>
                </c:pt>
              </c:strCache>
            </c:strRef>
          </c:tx>
          <c:spPr>
            <a:noFill/>
            <a:ln w="25400" cap="flat" cmpd="sng" algn="ctr">
              <a:solidFill>
                <a:schemeClr val="tx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'TV Preku neogranicen resurs'!$C$156:$D$156</c:f>
              <c:strCache>
                <c:ptCount val="2"/>
                <c:pt idx="0">
                  <c:v>трошоци за плати за вработените</c:v>
                </c:pt>
                <c:pt idx="1">
                  <c:v>просечен број на вработени во рро</c:v>
                </c:pt>
              </c:strCache>
            </c:strRef>
          </c:cat>
          <c:val>
            <c:numRef>
              <c:f>'TV Preku neogranicen resurs'!$C$158:$D$158</c:f>
              <c:numCache>
                <c:formatCode>0</c:formatCode>
                <c:ptCount val="2"/>
                <c:pt idx="0" formatCode="#,##0.00">
                  <c:v>6.35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CF-49C7-83DC-FFF32ED0A9EC}"/>
            </c:ext>
          </c:extLst>
        </c:ser>
        <c:ser>
          <c:idx val="2"/>
          <c:order val="2"/>
          <c:tx>
            <c:strRef>
              <c:f>'TV Preku neogranicen resurs'!$B$159</c:f>
              <c:strCache>
                <c:ptCount val="1"/>
                <c:pt idx="0">
                  <c:v>Компани 21-М</c:v>
                </c:pt>
              </c:strCache>
            </c:strRef>
          </c:tx>
          <c:spPr>
            <a:noFill/>
            <a:ln w="25400" cap="flat" cmpd="sng" algn="ctr">
              <a:solidFill>
                <a:schemeClr val="accent3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'TV Preku neogranicen resurs'!$C$156:$D$156</c:f>
              <c:strCache>
                <c:ptCount val="2"/>
                <c:pt idx="0">
                  <c:v>трошоци за плати за вработените</c:v>
                </c:pt>
                <c:pt idx="1">
                  <c:v>просечен број на вработени во рро</c:v>
                </c:pt>
              </c:strCache>
            </c:strRef>
          </c:cat>
          <c:val>
            <c:numRef>
              <c:f>'TV Preku neogranicen resurs'!$C$159:$D$159</c:f>
              <c:numCache>
                <c:formatCode>0</c:formatCode>
                <c:ptCount val="2"/>
                <c:pt idx="0" formatCode="#,##0.00">
                  <c:v>17.78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CF-49C7-83DC-FFF32ED0A9EC}"/>
            </c:ext>
          </c:extLst>
        </c:ser>
        <c:ser>
          <c:idx val="3"/>
          <c:order val="3"/>
          <c:tx>
            <c:strRef>
              <c:f>'TV Preku neogranicen resurs'!$B$160</c:f>
              <c:strCache>
                <c:ptCount val="1"/>
                <c:pt idx="0">
                  <c:v>Шења</c:v>
                </c:pt>
              </c:strCache>
            </c:strRef>
          </c:tx>
          <c:spPr>
            <a:solidFill>
              <a:srgbClr val="8F0000"/>
            </a:solidFill>
            <a:ln w="25400" cap="flat" cmpd="sng" algn="ctr">
              <a:solidFill>
                <a:srgbClr val="8F0000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'TV Preku neogranicen resurs'!$C$156:$D$156</c:f>
              <c:strCache>
                <c:ptCount val="2"/>
                <c:pt idx="0">
                  <c:v>трошоци за плати за вработените</c:v>
                </c:pt>
                <c:pt idx="1">
                  <c:v>просечен број на вработени во рро</c:v>
                </c:pt>
              </c:strCache>
            </c:strRef>
          </c:cat>
          <c:val>
            <c:numRef>
              <c:f>'TV Preku neogranicen resurs'!$C$160:$D$160</c:f>
              <c:numCache>
                <c:formatCode>0</c:formatCode>
                <c:ptCount val="2"/>
                <c:pt idx="0" formatCode="#,##0.00">
                  <c:v>8.83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CF-49C7-83DC-FFF32ED0A9EC}"/>
            </c:ext>
          </c:extLst>
        </c:ser>
        <c:ser>
          <c:idx val="4"/>
          <c:order val="4"/>
          <c:tx>
            <c:strRef>
              <c:f>'TV Preku neogranicen resurs'!$B$161</c:f>
              <c:strCache>
                <c:ptCount val="1"/>
                <c:pt idx="0">
                  <c:v>Сонце</c:v>
                </c:pt>
              </c:strCache>
            </c:strRef>
          </c:tx>
          <c:spPr>
            <a:solidFill>
              <a:schemeClr val="tx1"/>
            </a:solidFill>
            <a:ln w="25400" cap="flat" cmpd="sng" algn="ctr">
              <a:solidFill>
                <a:schemeClr val="tx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'TV Preku neogranicen resurs'!$C$156:$D$156</c:f>
              <c:strCache>
                <c:ptCount val="2"/>
                <c:pt idx="0">
                  <c:v>трошоци за плати за вработените</c:v>
                </c:pt>
                <c:pt idx="1">
                  <c:v>просечен број на вработени во рро</c:v>
                </c:pt>
              </c:strCache>
            </c:strRef>
          </c:cat>
          <c:val>
            <c:numRef>
              <c:f>'TV Preku neogranicen resurs'!$C$161:$D$161</c:f>
              <c:numCache>
                <c:formatCode>General</c:formatCode>
                <c:ptCount val="2"/>
                <c:pt idx="0" formatCode="#,##0.00">
                  <c:v>10.050000000000001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CF-49C7-83DC-FFF32ED0A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178143232"/>
        <c:axId val="178144768"/>
      </c:barChart>
      <c:catAx>
        <c:axId val="17814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144768"/>
        <c:crosses val="autoZero"/>
        <c:auto val="1"/>
        <c:lblAlgn val="ctr"/>
        <c:lblOffset val="100"/>
        <c:noMultiLvlLbl val="0"/>
      </c:catAx>
      <c:valAx>
        <c:axId val="17814476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7814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705607476635515E-2"/>
          <c:y val="0.10298102981029811"/>
          <c:w val="0.96330702529006307"/>
          <c:h val="9.14640547980283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Sheet1!$A$48</c:f>
              <c:strCache>
                <c:ptCount val="1"/>
                <c:pt idx="0">
                  <c:v>вкупни приходи</c:v>
                </c:pt>
              </c:strCache>
            </c:strRef>
          </c:tx>
          <c:spPr>
            <a:ln w="38100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38100">
                <a:solidFill>
                  <a:srgbClr val="8F0000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5.0115702479338844E-2"/>
                  <c:y val="-6.4679632059881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1AD-4AF9-8A13-F6A9F23B2E28}"/>
                </c:ext>
              </c:extLst>
            </c:dLbl>
            <c:dLbl>
              <c:idx val="4"/>
              <c:layout>
                <c:manualLayout>
                  <c:x val="-8.7581267217630848E-2"/>
                  <c:y val="-6.0821607368523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AD-4AF9-8A13-F6A9F23B2E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Sheet1!$B$47:$G$47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Sheet1!$B$48:$G$48</c:f>
              <c:numCache>
                <c:formatCode>General</c:formatCode>
                <c:ptCount val="6"/>
                <c:pt idx="0">
                  <c:v>63.22</c:v>
                </c:pt>
                <c:pt idx="1">
                  <c:v>62.88</c:v>
                </c:pt>
                <c:pt idx="2">
                  <c:v>81.67</c:v>
                </c:pt>
                <c:pt idx="3">
                  <c:v>51.180000000000007</c:v>
                </c:pt>
                <c:pt idx="4">
                  <c:v>49.65</c:v>
                </c:pt>
                <c:pt idx="5">
                  <c:v>102.64999999999999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33-41C2-9CF9-B1C54298EBDB}"/>
            </c:ext>
          </c:extLst>
        </c:ser>
        <c:ser>
          <c:idx val="1"/>
          <c:order val="1"/>
          <c:tx>
            <c:strRef>
              <c:f>Sheet1!$A$49</c:f>
              <c:strCache>
                <c:ptCount val="1"/>
                <c:pt idx="0">
                  <c:v>вкупни приходи без ппр</c:v>
                </c:pt>
              </c:strCache>
            </c:strRef>
          </c:tx>
          <c:spPr>
            <a:ln w="38100" cap="rnd">
              <a:solidFill>
                <a:srgbClr val="7F7F7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F7F7F"/>
              </a:solidFill>
              <a:ln w="38100">
                <a:solidFill>
                  <a:srgbClr val="7F7F7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5575844341771342E-2"/>
                  <c:y val="3.988037351904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D3-4EB9-B4F9-9EBAB3623C28}"/>
                </c:ext>
              </c:extLst>
            </c:dLbl>
            <c:dLbl>
              <c:idx val="1"/>
              <c:layout>
                <c:manualLayout>
                  <c:x val="-2.1498709355545431E-2"/>
                  <c:y val="2.9256203532327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3-4EB9-B4F9-9EBAB3623C28}"/>
                </c:ext>
              </c:extLst>
            </c:dLbl>
            <c:dLbl>
              <c:idx val="3"/>
              <c:layout>
                <c:manualLayout>
                  <c:x val="-7.5472398197782287E-2"/>
                  <c:y val="3.01272236803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133-41C2-9CF9-B1C54298EBDB}"/>
                </c:ext>
              </c:extLst>
            </c:dLbl>
            <c:dLbl>
              <c:idx val="4"/>
              <c:layout>
                <c:manualLayout>
                  <c:x val="2.7034975676900322E-3"/>
                  <c:y val="-2.07987022455526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133-41C2-9CF9-B1C54298EBDB}"/>
                </c:ext>
              </c:extLst>
            </c:dLbl>
            <c:dLbl>
              <c:idx val="5"/>
              <c:layout>
                <c:manualLayout>
                  <c:x val="-2.8110279603479317E-2"/>
                  <c:y val="4.5192458512406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D3-4EB9-B4F9-9EBAB3623C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Sheet1!$B$47:$G$47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Sheet1!$B$49:$G$49</c:f>
              <c:numCache>
                <c:formatCode>General</c:formatCode>
                <c:ptCount val="6"/>
                <c:pt idx="0">
                  <c:v>42.05</c:v>
                </c:pt>
                <c:pt idx="1">
                  <c:v>42.53</c:v>
                </c:pt>
                <c:pt idx="2">
                  <c:v>50.27</c:v>
                </c:pt>
                <c:pt idx="3">
                  <c:v>49.05</c:v>
                </c:pt>
                <c:pt idx="4">
                  <c:v>49.65</c:v>
                </c:pt>
                <c:pt idx="5">
                  <c:v>43.07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133-41C2-9CF9-B1C54298EB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359296"/>
        <c:axId val="178369280"/>
      </c:lineChart>
      <c:catAx>
        <c:axId val="17835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369280"/>
        <c:crosses val="autoZero"/>
        <c:auto val="1"/>
        <c:lblAlgn val="ctr"/>
        <c:lblOffset val="100"/>
        <c:noMultiLvlLbl val="0"/>
      </c:catAx>
      <c:valAx>
        <c:axId val="178369280"/>
        <c:scaling>
          <c:orientation val="minMax"/>
          <c:min val="30"/>
        </c:scaling>
        <c:delete val="1"/>
        <c:axPos val="l"/>
        <c:numFmt formatCode="General" sourceLinked="1"/>
        <c:majorTickMark val="none"/>
        <c:minorTickMark val="none"/>
        <c:tickLblPos val="nextTo"/>
        <c:crossAx val="178359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84086013911937"/>
          <c:y val="2.2128554706000687E-2"/>
          <c:w val="0.73760607558584323"/>
          <c:h val="0.9530513487013532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Sheet1!$B$295</c:f>
              <c:strCache>
                <c:ptCount val="1"/>
                <c:pt idx="0">
                  <c:v>приходи од платено политичко рекламирање</c:v>
                </c:pt>
              </c:strCache>
            </c:strRef>
          </c:tx>
          <c:spPr>
            <a:solidFill>
              <a:srgbClr val="8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Sheet1!$A$296:$A$308</c:f>
              <c:strCache>
                <c:ptCount val="13"/>
                <c:pt idx="0">
                  <c:v>ТВ Едо</c:v>
                </c:pt>
                <c:pt idx="1">
                  <c:v>ТВ Ера</c:v>
                </c:pt>
                <c:pt idx="2">
                  <c:v>ТВ МТМ</c:v>
                </c:pt>
                <c:pt idx="3">
                  <c:v>ТВ Шутел</c:v>
                </c:pt>
                <c:pt idx="4">
                  <c:v>ТВ Вистел</c:v>
                </c:pt>
                <c:pt idx="5">
                  <c:v>ТВ КТВ</c:v>
                </c:pt>
                <c:pt idx="6">
                  <c:v>ТВ Стар</c:v>
                </c:pt>
                <c:pt idx="7">
                  <c:v>ТВ М Нет-ХД Штип</c:v>
                </c:pt>
                <c:pt idx="8">
                  <c:v>ТВ Кобра</c:v>
                </c:pt>
                <c:pt idx="9">
                  <c:v>ТВ Тера</c:v>
                </c:pt>
                <c:pt idx="10">
                  <c:v>ТВ М</c:v>
                </c:pt>
                <c:pt idx="11">
                  <c:v>ТВ Коха</c:v>
                </c:pt>
                <c:pt idx="12">
                  <c:v>ТВ Топестрада</c:v>
                </c:pt>
              </c:strCache>
            </c:strRef>
          </c:cat>
          <c:val>
            <c:numRef>
              <c:f>Sheet1!$B$296:$B$308</c:f>
              <c:numCache>
                <c:formatCode>#,##0.00</c:formatCode>
                <c:ptCount val="13"/>
                <c:pt idx="0">
                  <c:v>3.6</c:v>
                </c:pt>
                <c:pt idx="1">
                  <c:v>3.09</c:v>
                </c:pt>
                <c:pt idx="2">
                  <c:v>1.91</c:v>
                </c:pt>
                <c:pt idx="3">
                  <c:v>4.88</c:v>
                </c:pt>
                <c:pt idx="4">
                  <c:v>1.53</c:v>
                </c:pt>
                <c:pt idx="5">
                  <c:v>2.57</c:v>
                </c:pt>
                <c:pt idx="6">
                  <c:v>7.54</c:v>
                </c:pt>
                <c:pt idx="7">
                  <c:v>3.31</c:v>
                </c:pt>
                <c:pt idx="8">
                  <c:v>3.04</c:v>
                </c:pt>
                <c:pt idx="9">
                  <c:v>11.39</c:v>
                </c:pt>
                <c:pt idx="10">
                  <c:v>4.04</c:v>
                </c:pt>
                <c:pt idx="11">
                  <c:v>11.64</c:v>
                </c:pt>
                <c:pt idx="12">
                  <c:v>1.02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94-468C-94E3-963666279C58}"/>
            </c:ext>
          </c:extLst>
        </c:ser>
        <c:ser>
          <c:idx val="1"/>
          <c:order val="1"/>
          <c:tx>
            <c:strRef>
              <c:f>Sheet1!$C$295</c:f>
              <c:strCache>
                <c:ptCount val="1"/>
                <c:pt idx="0">
                  <c:v>приходи од комерцијално рекламирање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252525252525252E-2"/>
                  <c:y val="-2.01168679145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816-4A88-A1F8-1F5BF194887B}"/>
                </c:ext>
              </c:extLst>
            </c:dLbl>
            <c:dLbl>
              <c:idx val="2"/>
              <c:layout>
                <c:manualLayout>
                  <c:x val="4.017369332329962E-2"/>
                  <c:y val="-3.2091948342417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D94-468C-94E3-963666279C5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94-468C-94E3-963666279C58}"/>
                </c:ext>
              </c:extLst>
            </c:dLbl>
            <c:dLbl>
              <c:idx val="4"/>
              <c:layout>
                <c:manualLayout>
                  <c:x val="2.3963744042484199E-2"/>
                  <c:y val="-4.02337358290921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D94-468C-94E3-963666279C58}"/>
                </c:ext>
              </c:extLst>
            </c:dLbl>
            <c:dLbl>
              <c:idx val="8"/>
              <c:layout>
                <c:manualLayout>
                  <c:x val="1.7069850534417463E-2"/>
                  <c:y val="-2.01168679145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D94-468C-94E3-963666279C58}"/>
                </c:ext>
              </c:extLst>
            </c:dLbl>
            <c:dLbl>
              <c:idx val="9"/>
              <c:layout>
                <c:manualLayout>
                  <c:x val="1.16550116550116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16-4A88-A1F8-1F5BF194887B}"/>
                </c:ext>
              </c:extLst>
            </c:dLbl>
            <c:dLbl>
              <c:idx val="12"/>
              <c:layout>
                <c:manualLayout>
                  <c:x val="4.0998874266590803E-2"/>
                  <c:y val="4.574607443874684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D94-468C-94E3-963666279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Sheet1!$A$296:$A$308</c:f>
              <c:strCache>
                <c:ptCount val="13"/>
                <c:pt idx="0">
                  <c:v>ТВ Едо</c:v>
                </c:pt>
                <c:pt idx="1">
                  <c:v>ТВ Ера</c:v>
                </c:pt>
                <c:pt idx="2">
                  <c:v>ТВ МТМ</c:v>
                </c:pt>
                <c:pt idx="3">
                  <c:v>ТВ Шутел</c:v>
                </c:pt>
                <c:pt idx="4">
                  <c:v>ТВ Вистел</c:v>
                </c:pt>
                <c:pt idx="5">
                  <c:v>ТВ КТВ</c:v>
                </c:pt>
                <c:pt idx="6">
                  <c:v>ТВ Стар</c:v>
                </c:pt>
                <c:pt idx="7">
                  <c:v>ТВ М Нет-ХД Штип</c:v>
                </c:pt>
                <c:pt idx="8">
                  <c:v>ТВ Кобра</c:v>
                </c:pt>
                <c:pt idx="9">
                  <c:v>ТВ Тера</c:v>
                </c:pt>
                <c:pt idx="10">
                  <c:v>ТВ М</c:v>
                </c:pt>
                <c:pt idx="11">
                  <c:v>ТВ Коха</c:v>
                </c:pt>
                <c:pt idx="12">
                  <c:v>ТВ Топестрада</c:v>
                </c:pt>
              </c:strCache>
            </c:strRef>
          </c:cat>
          <c:val>
            <c:numRef>
              <c:f>Sheet1!$C$296:$C$308</c:f>
              <c:numCache>
                <c:formatCode>#,##0.00</c:formatCode>
                <c:ptCount val="13"/>
                <c:pt idx="0">
                  <c:v>0.68</c:v>
                </c:pt>
                <c:pt idx="1">
                  <c:v>8.7100000000000009</c:v>
                </c:pt>
                <c:pt idx="2">
                  <c:v>0.16</c:v>
                </c:pt>
                <c:pt idx="3">
                  <c:v>0</c:v>
                </c:pt>
                <c:pt idx="4">
                  <c:v>0.64</c:v>
                </c:pt>
                <c:pt idx="5">
                  <c:v>2.96</c:v>
                </c:pt>
                <c:pt idx="6">
                  <c:v>7.98</c:v>
                </c:pt>
                <c:pt idx="7">
                  <c:v>1.45</c:v>
                </c:pt>
                <c:pt idx="8">
                  <c:v>0.48</c:v>
                </c:pt>
                <c:pt idx="9">
                  <c:v>0.83</c:v>
                </c:pt>
                <c:pt idx="10">
                  <c:v>2.0299999999999998</c:v>
                </c:pt>
                <c:pt idx="11">
                  <c:v>2.73</c:v>
                </c:pt>
                <c:pt idx="1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94-468C-94E3-963666279C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454528"/>
        <c:axId val="178456064"/>
      </c:barChart>
      <c:catAx>
        <c:axId val="178454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456064"/>
        <c:crosses val="autoZero"/>
        <c:auto val="1"/>
        <c:lblAlgn val="ctr"/>
        <c:lblOffset val="100"/>
        <c:noMultiLvlLbl val="0"/>
      </c:catAx>
      <c:valAx>
        <c:axId val="178456064"/>
        <c:scaling>
          <c:orientation val="minMax"/>
          <c:max val="20"/>
        </c:scaling>
        <c:delete val="1"/>
        <c:axPos val="b"/>
        <c:numFmt formatCode="#,##0.00" sourceLinked="1"/>
        <c:majorTickMark val="none"/>
        <c:minorTickMark val="none"/>
        <c:tickLblPos val="nextTo"/>
        <c:crossAx val="17845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334171933665244"/>
          <c:y val="0.64123989602588893"/>
          <c:w val="0.53690385815001829"/>
          <c:h val="0.145521304079922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'[локални тв (002).xlsx]Sheet1'!$C$36</c:f>
              <c:strCache>
                <c:ptCount val="1"/>
                <c:pt idx="0">
                  <c:v>вкупни приходи </c:v>
                </c:pt>
              </c:strCache>
            </c:strRef>
          </c:tx>
          <c:spPr>
            <a:noFill/>
            <a:ln w="38100">
              <a:solidFill>
                <a:srgbClr val="8F0000"/>
              </a:solidFill>
            </a:ln>
            <a:effectLst/>
          </c:spPr>
          <c:invertIfNegative val="0"/>
          <c:dLbls>
            <c:dLbl>
              <c:idx val="6"/>
              <c:layout>
                <c:manualLayout>
                  <c:x val="-4.0837161817253703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75C-4F7E-B430-13FA5035A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'[локални тв (002).xlsx]Sheet1'!$A$37:$B$49</c:f>
              <c:multiLvlStrCache>
                <c:ptCount val="13"/>
                <c:lvl>
                  <c:pt idx="0">
                    <c:v>ТВ Феста</c:v>
                  </c:pt>
                  <c:pt idx="1">
                    <c:v>ТВ Плус</c:v>
                  </c:pt>
                  <c:pt idx="2">
                    <c:v>ТВ Њуз</c:v>
                  </c:pt>
                  <c:pt idx="3">
                    <c:v>ТВ Калтрина</c:v>
                  </c:pt>
                  <c:pt idx="4">
                    <c:v>ТВ Спектра</c:v>
                  </c:pt>
                  <c:pt idx="5">
                    <c:v>ТВ Дибра </c:v>
                  </c:pt>
                  <c:pt idx="6">
                    <c:v>ТВ Гурра</c:v>
                  </c:pt>
                  <c:pt idx="7">
                    <c:v>ТВ Ускана медиа</c:v>
                  </c:pt>
                  <c:pt idx="8">
                    <c:v>ТВ Дуе</c:v>
                  </c:pt>
                  <c:pt idx="9">
                    <c:v>Г-ТВ </c:v>
                  </c:pt>
                  <c:pt idx="10">
                    <c:v>ТВ К, Кочани</c:v>
                  </c:pt>
                  <c:pt idx="11">
                    <c:v>ТВ Протел, пробиштип</c:v>
                  </c:pt>
                  <c:pt idx="12">
                    <c:v>ТВ Свет, Свети Николе</c:v>
                  </c:pt>
                </c:lvl>
                <c:lvl>
                  <c:pt idx="0">
                    <c:v>Куманово</c:v>
                  </c:pt>
                  <c:pt idx="3">
                    <c:v>Струга</c:v>
                  </c:pt>
                  <c:pt idx="5">
                    <c:v>Дебар</c:v>
                  </c:pt>
                  <c:pt idx="6">
                    <c:v>Кичево</c:v>
                  </c:pt>
                  <c:pt idx="8">
                    <c:v>Гостивар</c:v>
                  </c:pt>
                  <c:pt idx="10">
                    <c:v>.</c:v>
                  </c:pt>
                  <c:pt idx="11">
                    <c:v>.</c:v>
                  </c:pt>
                  <c:pt idx="12">
                    <c:v>.</c:v>
                  </c:pt>
                </c:lvl>
              </c:multiLvlStrCache>
            </c:multiLvlStrRef>
          </c:cat>
          <c:val>
            <c:numRef>
              <c:f>'[локални тв (002).xlsx]Sheet1'!$C$37:$C$49</c:f>
              <c:numCache>
                <c:formatCode>#,##0.00</c:formatCode>
                <c:ptCount val="13"/>
                <c:pt idx="0">
                  <c:v>6.9002480000000004</c:v>
                </c:pt>
                <c:pt idx="1">
                  <c:v>7.4767950000000001</c:v>
                </c:pt>
                <c:pt idx="2">
                  <c:v>2.996842</c:v>
                </c:pt>
                <c:pt idx="3">
                  <c:v>2.5946660000000001</c:v>
                </c:pt>
                <c:pt idx="4">
                  <c:v>2.3697249999999999</c:v>
                </c:pt>
                <c:pt idx="5">
                  <c:v>1.3109200000000001</c:v>
                </c:pt>
                <c:pt idx="6">
                  <c:v>0.472304</c:v>
                </c:pt>
                <c:pt idx="7">
                  <c:v>2.7789929999999998</c:v>
                </c:pt>
                <c:pt idx="8">
                  <c:v>5.1364999999999998</c:v>
                </c:pt>
                <c:pt idx="9">
                  <c:v>5.8639219999999996</c:v>
                </c:pt>
                <c:pt idx="10">
                  <c:v>4.0747270000000002</c:v>
                </c:pt>
                <c:pt idx="11">
                  <c:v>2.5893090000000001</c:v>
                </c:pt>
                <c:pt idx="12">
                  <c:v>1.3053520000000001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5C-4F7E-B430-13FA5035A695}"/>
            </c:ext>
          </c:extLst>
        </c:ser>
        <c:ser>
          <c:idx val="1"/>
          <c:order val="1"/>
          <c:tx>
            <c:strRef>
              <c:f>'[локални тв (002).xlsx]Sheet1'!$D$36</c:f>
              <c:strCache>
                <c:ptCount val="1"/>
                <c:pt idx="0">
                  <c:v>вкупни приходи без ппр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16743236345074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75C-4F7E-B430-13FA5035A695}"/>
                </c:ext>
              </c:extLst>
            </c:dLbl>
            <c:dLbl>
              <c:idx val="1"/>
              <c:layout>
                <c:manualLayout>
                  <c:x val="6.1255523538406844E-3"/>
                  <c:y val="1.3888760324075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75C-4F7E-B430-13FA5035A695}"/>
                </c:ext>
              </c:extLst>
            </c:dLbl>
            <c:dLbl>
              <c:idx val="2"/>
              <c:layout>
                <c:manualLayout>
                  <c:x val="8.16743236345074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75C-4F7E-B430-13FA5035A695}"/>
                </c:ext>
              </c:extLst>
            </c:dLbl>
            <c:dLbl>
              <c:idx val="3"/>
              <c:layout>
                <c:manualLayout>
                  <c:x val="6.1255742725880554E-3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75C-4F7E-B430-13FA5035A695}"/>
                </c:ext>
              </c:extLst>
            </c:dLbl>
            <c:dLbl>
              <c:idx val="4"/>
              <c:layout>
                <c:manualLayout>
                  <c:x val="5.721308450477026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75C-4F7E-B430-13FA5035A695}"/>
                </c:ext>
              </c:extLst>
            </c:dLbl>
            <c:dLbl>
              <c:idx val="5"/>
              <c:layout>
                <c:manualLayout>
                  <c:x val="4.08371618172537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75C-4F7E-B430-13FA5035A695}"/>
                </c:ext>
              </c:extLst>
            </c:dLbl>
            <c:dLbl>
              <c:idx val="6"/>
              <c:layout>
                <c:manualLayout>
                  <c:x val="1.26759798788403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75C-4F7E-B430-13FA5035A695}"/>
                </c:ext>
              </c:extLst>
            </c:dLbl>
            <c:dLbl>
              <c:idx val="7"/>
              <c:layout>
                <c:manualLayout>
                  <c:x val="6.12557427258797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75C-4F7E-B430-13FA5035A695}"/>
                </c:ext>
              </c:extLst>
            </c:dLbl>
            <c:dLbl>
              <c:idx val="8"/>
              <c:layout>
                <c:manualLayout>
                  <c:x val="1.8822163500476261E-2"/>
                  <c:y val="3.6737395312886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75C-4F7E-B430-13FA5035A695}"/>
                </c:ext>
              </c:extLst>
            </c:dLbl>
            <c:dLbl>
              <c:idx val="9"/>
              <c:layout>
                <c:manualLayout>
                  <c:x val="6.1255742725880554E-3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75C-4F7E-B430-13FA5035A695}"/>
                </c:ext>
              </c:extLst>
            </c:dLbl>
            <c:dLbl>
              <c:idx val="10"/>
              <c:layout>
                <c:manualLayout>
                  <c:x val="8.1674323634507405E-3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75C-4F7E-B430-13FA5035A695}"/>
                </c:ext>
              </c:extLst>
            </c:dLbl>
            <c:dLbl>
              <c:idx val="11"/>
              <c:layout>
                <c:manualLayout>
                  <c:x val="1.0209290454313425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75C-4F7E-B430-13FA5035A695}"/>
                </c:ext>
              </c:extLst>
            </c:dLbl>
            <c:dLbl>
              <c:idx val="12"/>
              <c:layout>
                <c:manualLayout>
                  <c:x val="1.3100855049999232E-2"/>
                  <c:y val="1.851853994598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75C-4F7E-B430-13FA5035A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'[локални тв (002).xlsx]Sheet1'!$A$37:$B$49</c:f>
              <c:multiLvlStrCache>
                <c:ptCount val="13"/>
                <c:lvl>
                  <c:pt idx="0">
                    <c:v>ТВ Феста</c:v>
                  </c:pt>
                  <c:pt idx="1">
                    <c:v>ТВ Плус</c:v>
                  </c:pt>
                  <c:pt idx="2">
                    <c:v>ТВ Њуз</c:v>
                  </c:pt>
                  <c:pt idx="3">
                    <c:v>ТВ Калтрина</c:v>
                  </c:pt>
                  <c:pt idx="4">
                    <c:v>ТВ Спектра</c:v>
                  </c:pt>
                  <c:pt idx="5">
                    <c:v>ТВ Дибра </c:v>
                  </c:pt>
                  <c:pt idx="6">
                    <c:v>ТВ Гурра</c:v>
                  </c:pt>
                  <c:pt idx="7">
                    <c:v>ТВ Ускана медиа</c:v>
                  </c:pt>
                  <c:pt idx="8">
                    <c:v>ТВ Дуе</c:v>
                  </c:pt>
                  <c:pt idx="9">
                    <c:v>Г-ТВ </c:v>
                  </c:pt>
                  <c:pt idx="10">
                    <c:v>ТВ К, Кочани</c:v>
                  </c:pt>
                  <c:pt idx="11">
                    <c:v>ТВ Протел, пробиштип</c:v>
                  </c:pt>
                  <c:pt idx="12">
                    <c:v>ТВ Свет, Свети Николе</c:v>
                  </c:pt>
                </c:lvl>
                <c:lvl>
                  <c:pt idx="0">
                    <c:v>Куманово</c:v>
                  </c:pt>
                  <c:pt idx="3">
                    <c:v>Струга</c:v>
                  </c:pt>
                  <c:pt idx="5">
                    <c:v>Дебар</c:v>
                  </c:pt>
                  <c:pt idx="6">
                    <c:v>Кичево</c:v>
                  </c:pt>
                  <c:pt idx="8">
                    <c:v>Гостивар</c:v>
                  </c:pt>
                  <c:pt idx="10">
                    <c:v>.</c:v>
                  </c:pt>
                  <c:pt idx="11">
                    <c:v>.</c:v>
                  </c:pt>
                  <c:pt idx="12">
                    <c:v>.</c:v>
                  </c:pt>
                </c:lvl>
              </c:multiLvlStrCache>
            </c:multiLvlStrRef>
          </c:cat>
          <c:val>
            <c:numRef>
              <c:f>'[локални тв (002).xlsx]Sheet1'!$D$37:$D$49</c:f>
              <c:numCache>
                <c:formatCode>#,##0.00</c:formatCode>
                <c:ptCount val="13"/>
                <c:pt idx="0">
                  <c:v>1.6802480000000006</c:v>
                </c:pt>
                <c:pt idx="1">
                  <c:v>2.2267950000000001</c:v>
                </c:pt>
                <c:pt idx="2">
                  <c:v>0.38684200000000013</c:v>
                </c:pt>
                <c:pt idx="3">
                  <c:v>0.17466600000000021</c:v>
                </c:pt>
                <c:pt idx="4">
                  <c:v>4.9725000000000019E-2</c:v>
                </c:pt>
                <c:pt idx="5">
                  <c:v>9.200000000000319E-4</c:v>
                </c:pt>
                <c:pt idx="6">
                  <c:v>0.472304</c:v>
                </c:pt>
                <c:pt idx="7">
                  <c:v>0.3589929999999999</c:v>
                </c:pt>
                <c:pt idx="8">
                  <c:v>0.64649999999999963</c:v>
                </c:pt>
                <c:pt idx="9">
                  <c:v>1.2439219999999995</c:v>
                </c:pt>
                <c:pt idx="10">
                  <c:v>2.4447270000000003</c:v>
                </c:pt>
                <c:pt idx="11">
                  <c:v>1.0793090000000001</c:v>
                </c:pt>
                <c:pt idx="12">
                  <c:v>0.95535200000000009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5C-4F7E-B430-13FA5035A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565120"/>
        <c:axId val="178566656"/>
      </c:barChart>
      <c:catAx>
        <c:axId val="17856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566656"/>
        <c:crosses val="autoZero"/>
        <c:auto val="1"/>
        <c:lblAlgn val="ctr"/>
        <c:lblOffset val="100"/>
        <c:noMultiLvlLbl val="0"/>
      </c:catAx>
      <c:valAx>
        <c:axId val="178566656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7856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69130422122714"/>
          <c:y val="0.20536000360374765"/>
          <c:w val="0.35190376691640368"/>
          <c:h val="0.60575793855483373"/>
        </c:manualLayout>
      </c:layout>
      <c:pieChart>
        <c:varyColors val="1"/>
        <c:ser>
          <c:idx val="0"/>
          <c:order val="0"/>
          <c:tx>
            <c:strRef>
              <c:f>Sheet3!$B$55</c:f>
              <c:strCache>
                <c:ptCount val="1"/>
                <c:pt idx="0">
                  <c:v>Приходи од рекламирање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28-4727-9381-7828153F91E2}"/>
              </c:ext>
            </c:extLst>
          </c:dPt>
          <c:dPt>
            <c:idx val="1"/>
            <c:bubble3D val="0"/>
            <c:spPr>
              <a:solidFill>
                <a:srgbClr val="8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28-4727-9381-7828153F91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28-4727-9381-7828153F91E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C328-4727-9381-7828153F91E2}"/>
                </c:ext>
              </c:extLst>
            </c:dLbl>
            <c:dLbl>
              <c:idx val="1"/>
              <c:layout>
                <c:manualLayout>
                  <c:x val="-6.9313992999206445E-2"/>
                  <c:y val="-0.2278615374171153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328-4727-9381-7828153F91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Sheet3!$A$56:$A$58</c:f>
              <c:strCache>
                <c:ptCount val="3"/>
                <c:pt idx="0">
                  <c:v>МРТ</c:v>
                </c:pt>
                <c:pt idx="1">
                  <c:v>Комерцијални телевизии</c:v>
                </c:pt>
                <c:pt idx="2">
                  <c:v>Комерцијални радиостаници</c:v>
                </c:pt>
              </c:strCache>
            </c:strRef>
          </c:cat>
          <c:val>
            <c:numRef>
              <c:f>Sheet3!$B$56:$B$58</c:f>
              <c:numCache>
                <c:formatCode>#,##0.00</c:formatCode>
                <c:ptCount val="3"/>
                <c:pt idx="0">
                  <c:v>34.04</c:v>
                </c:pt>
                <c:pt idx="1">
                  <c:v>1500.86</c:v>
                </c:pt>
                <c:pt idx="2">
                  <c:v>193.94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28-4727-9381-7828153F9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736964551157132"/>
          <c:y val="0.24231967144988026"/>
          <c:w val="0.37411840459750961"/>
          <c:h val="0.539895960820664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1600"/>
              <a:t>Приходи од комерцијално рекламирање</a:t>
            </a:r>
          </a:p>
        </c:rich>
      </c:tx>
      <c:layout/>
      <c:overlay val="0"/>
      <c:spPr>
        <a:noFill/>
        <a:ln>
          <a:solidFill>
            <a:srgbClr val="8F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Sheet1!$A$831</c:f>
              <c:strCache>
                <c:ptCount val="1"/>
                <c:pt idx="0">
                  <c:v>Комерцијално рекламирање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6.70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D1A-4E2C-8C24-F965A7CAF8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Sheet1!$B$830:$G$830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Sheet1!$B$831:$G$831</c:f>
              <c:numCache>
                <c:formatCode>General</c:formatCode>
                <c:ptCount val="6"/>
                <c:pt idx="0">
                  <c:v>10.14</c:v>
                </c:pt>
                <c:pt idx="1">
                  <c:v>9.0500000000000007</c:v>
                </c:pt>
                <c:pt idx="2">
                  <c:v>8.76</c:v>
                </c:pt>
                <c:pt idx="3">
                  <c:v>6.7</c:v>
                </c:pt>
                <c:pt idx="4">
                  <c:v>11.72</c:v>
                </c:pt>
                <c:pt idx="5">
                  <c:v>10.52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A-4E2C-8C24-F965A7CAF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8813184"/>
        <c:axId val="178823168"/>
      </c:barChart>
      <c:catAx>
        <c:axId val="17881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823168"/>
        <c:crosses val="autoZero"/>
        <c:auto val="1"/>
        <c:lblAlgn val="ctr"/>
        <c:lblOffset val="100"/>
        <c:noMultiLvlLbl val="0"/>
      </c:catAx>
      <c:valAx>
        <c:axId val="178823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81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14116385469322E-2"/>
          <c:y val="3.7484859819503828E-2"/>
          <c:w val="0.90746661066629075"/>
          <c:h val="0.76267012411057311"/>
        </c:manualLayout>
      </c:layout>
      <c:lineChart>
        <c:grouping val="standard"/>
        <c:varyColors val="0"/>
        <c:ser>
          <c:idx val="0"/>
          <c:order val="0"/>
          <c:tx>
            <c:strRef>
              <c:f>'RA drzavno nivo'!$A$3</c:f>
              <c:strCache>
                <c:ptCount val="1"/>
                <c:pt idx="0">
                  <c:v>РА Антена 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5343094795811494E-2"/>
                  <c:y val="4.4016112569262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AC2-4EE6-BDB0-FF01373A65C7}"/>
                </c:ext>
              </c:extLst>
            </c:dLbl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AC2-4EE6-BDB0-FF01373A65C7}"/>
                </c:ext>
              </c:extLst>
            </c:dLbl>
            <c:dLbl>
              <c:idx val="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AC2-4EE6-BDB0-FF01373A6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nivo'!$B$2:$G$2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nivo'!$B$3:$G$3</c:f>
              <c:numCache>
                <c:formatCode>#,##0.00</c:formatCode>
                <c:ptCount val="6"/>
                <c:pt idx="0" formatCode="General">
                  <c:v>26.16</c:v>
                </c:pt>
                <c:pt idx="1">
                  <c:v>21.71</c:v>
                </c:pt>
                <c:pt idx="2">
                  <c:v>25.42</c:v>
                </c:pt>
                <c:pt idx="3">
                  <c:v>28.84</c:v>
                </c:pt>
                <c:pt idx="4">
                  <c:v>29.64</c:v>
                </c:pt>
                <c:pt idx="5">
                  <c:v>38.950000000000003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C2-4EE6-BDB0-FF01373A65C7}"/>
            </c:ext>
          </c:extLst>
        </c:ser>
        <c:ser>
          <c:idx val="1"/>
          <c:order val="1"/>
          <c:tx>
            <c:strRef>
              <c:f>'RA drzavno nivo'!$A$4</c:f>
              <c:strCache>
                <c:ptCount val="1"/>
                <c:pt idx="0">
                  <c:v>РА Канал 77</c:v>
                </c:pt>
              </c:strCache>
            </c:strRef>
          </c:tx>
          <c:spPr>
            <a:ln w="28575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9525">
                <a:solidFill>
                  <a:srgbClr val="8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6772526678847555E-2"/>
                  <c:y val="-1.616907261592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AC2-4EE6-BDB0-FF01373A6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nivo'!$B$2:$G$2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nivo'!$B$4:$G$4</c:f>
              <c:numCache>
                <c:formatCode>#,##0.00</c:formatCode>
                <c:ptCount val="6"/>
                <c:pt idx="0" formatCode="General">
                  <c:v>20.46</c:v>
                </c:pt>
                <c:pt idx="1">
                  <c:v>22.18</c:v>
                </c:pt>
                <c:pt idx="2">
                  <c:v>28.52</c:v>
                </c:pt>
                <c:pt idx="3">
                  <c:v>33.89</c:v>
                </c:pt>
                <c:pt idx="4">
                  <c:v>44.12</c:v>
                </c:pt>
                <c:pt idx="5">
                  <c:v>54.33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AC2-4EE6-BDB0-FF01373A65C7}"/>
            </c:ext>
          </c:extLst>
        </c:ser>
        <c:ser>
          <c:idx val="2"/>
          <c:order val="2"/>
          <c:tx>
            <c:strRef>
              <c:f>'RA drzavno nivo'!$A$5</c:f>
              <c:strCache>
                <c:ptCount val="1"/>
                <c:pt idx="0">
                  <c:v>РА Метрополис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nivo'!$B$2:$G$2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nivo'!$B$5:$G$5</c:f>
              <c:numCache>
                <c:formatCode>#,##0.00</c:formatCode>
                <c:ptCount val="6"/>
                <c:pt idx="0" formatCode="General">
                  <c:v>4.95</c:v>
                </c:pt>
                <c:pt idx="1">
                  <c:v>7.49</c:v>
                </c:pt>
                <c:pt idx="2">
                  <c:v>7.65</c:v>
                </c:pt>
                <c:pt idx="3">
                  <c:v>7.22</c:v>
                </c:pt>
                <c:pt idx="4">
                  <c:v>9.27</c:v>
                </c:pt>
                <c:pt idx="5">
                  <c:v>11.63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AC2-4EE6-BDB0-FF01373A65C7}"/>
            </c:ext>
          </c:extLst>
        </c:ser>
        <c:ser>
          <c:idx val="3"/>
          <c:order val="3"/>
          <c:tx>
            <c:strRef>
              <c:f>'RA drzavno nivo'!$A$6</c:f>
              <c:strCache>
                <c:ptCount val="1"/>
                <c:pt idx="0">
                  <c:v>РА Јон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9830855973248244E-2"/>
                  <c:y val="-3.0057961504811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AC2-4EE6-BDB0-FF01373A65C7}"/>
                </c:ext>
              </c:extLst>
            </c:dLbl>
            <c:dLbl>
              <c:idx val="2"/>
              <c:layout>
                <c:manualLayout>
                  <c:x val="-3.9830855973248244E-2"/>
                  <c:y val="-2.5428331875182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AC2-4EE6-BDB0-FF01373A65C7}"/>
                </c:ext>
              </c:extLst>
            </c:dLbl>
            <c:dLbl>
              <c:idx val="3"/>
              <c:layout>
                <c:manualLayout>
                  <c:x val="-3.9830855973248244E-2"/>
                  <c:y val="-3.0057961504811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AC2-4EE6-BDB0-FF01373A65C7}"/>
                </c:ext>
              </c:extLst>
            </c:dLbl>
            <c:dLbl>
              <c:idx val="4"/>
              <c:layout>
                <c:manualLayout>
                  <c:x val="-3.9830855973248327E-2"/>
                  <c:y val="-3.0057961504812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AC2-4EE6-BDB0-FF01373A65C7}"/>
                </c:ext>
              </c:extLst>
            </c:dLbl>
            <c:dLbl>
              <c:idx val="5"/>
              <c:layout>
                <c:manualLayout>
                  <c:x val="-3.9830855973248244E-2"/>
                  <c:y val="3.4756853310002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AC2-4EE6-BDB0-FF01373A6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nivo'!$B$2:$G$2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nivo'!$B$6:$G$6</c:f>
              <c:numCache>
                <c:formatCode>#,##0.00</c:formatCode>
                <c:ptCount val="6"/>
                <c:pt idx="1">
                  <c:v>2.13</c:v>
                </c:pt>
                <c:pt idx="2">
                  <c:v>2.91</c:v>
                </c:pt>
                <c:pt idx="3">
                  <c:v>1.6</c:v>
                </c:pt>
                <c:pt idx="4">
                  <c:v>3.47</c:v>
                </c:pt>
                <c:pt idx="5">
                  <c:v>7.55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AC2-4EE6-BDB0-FF01373A6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490816"/>
        <c:axId val="121779328"/>
      </c:lineChart>
      <c:catAx>
        <c:axId val="12149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79328"/>
        <c:crosses val="autoZero"/>
        <c:auto val="1"/>
        <c:lblAlgn val="ctr"/>
        <c:lblOffset val="100"/>
        <c:noMultiLvlLbl val="0"/>
      </c:catAx>
      <c:valAx>
        <c:axId val="1217793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149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00301422508339"/>
          <c:y val="3.2710606431696647E-2"/>
          <c:w val="0.80779007296853278"/>
          <c:h val="0.852232820843750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Sheet2!$A$72</c:f>
              <c:strCache>
                <c:ptCount val="1"/>
                <c:pt idx="0">
                  <c:v>вкупни приходи без ппр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9098531575519859E-3"/>
                  <c:y val="2.9736914937906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5C7-4A8D-8C05-163C9DB7FFE6}"/>
                </c:ext>
              </c:extLst>
            </c:dLbl>
            <c:dLbl>
              <c:idx val="1"/>
              <c:layout>
                <c:manualLayout>
                  <c:x val="8.9098531575519044E-3"/>
                  <c:y val="1.4868457468953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5C7-4A8D-8C05-163C9DB7FFE6}"/>
                </c:ext>
              </c:extLst>
            </c:dLbl>
            <c:dLbl>
              <c:idx val="2"/>
              <c:layout>
                <c:manualLayout>
                  <c:x val="0"/>
                  <c:y val="1.4868457468952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5C7-4A8D-8C05-163C9DB7FFE6}"/>
                </c:ext>
              </c:extLst>
            </c:dLbl>
            <c:dLbl>
              <c:idx val="4"/>
              <c:layout>
                <c:manualLayout>
                  <c:x val="-2.2274632893880784E-3"/>
                  <c:y val="2.9736914937906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5C7-4A8D-8C05-163C9DB7FFE6}"/>
                </c:ext>
              </c:extLst>
            </c:dLbl>
            <c:dLbl>
              <c:idx val="5"/>
              <c:layout>
                <c:manualLayout>
                  <c:x val="0"/>
                  <c:y val="1.1894765975162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5C7-4A8D-8C05-163C9DB7F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Sheet2!$B$71:$G$71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Sheet2!$B$72:$G$72</c:f>
              <c:numCache>
                <c:formatCode>#,##0.00</c:formatCode>
                <c:ptCount val="6"/>
                <c:pt idx="0">
                  <c:v>49.88</c:v>
                </c:pt>
                <c:pt idx="1">
                  <c:v>49.75</c:v>
                </c:pt>
                <c:pt idx="2">
                  <c:v>60.85</c:v>
                </c:pt>
                <c:pt idx="3">
                  <c:v>71.55</c:v>
                </c:pt>
                <c:pt idx="4">
                  <c:v>86.5</c:v>
                </c:pt>
                <c:pt idx="5">
                  <c:v>99.85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C7-4A8D-8C05-163C9DB7FFE6}"/>
            </c:ext>
          </c:extLst>
        </c:ser>
        <c:ser>
          <c:idx val="1"/>
          <c:order val="1"/>
          <c:tx>
            <c:strRef>
              <c:f>Sheet2!$A$73</c:f>
              <c:strCache>
                <c:ptCount val="1"/>
                <c:pt idx="0">
                  <c:v>вкупни приходи</c:v>
                </c:pt>
              </c:strCache>
            </c:strRef>
          </c:tx>
          <c:spPr>
            <a:solidFill>
              <a:srgbClr val="8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Sheet2!$B$71:$G$71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Sheet2!$B$73:$G$73</c:f>
              <c:numCache>
                <c:formatCode>#,##0.00</c:formatCode>
                <c:ptCount val="6"/>
                <c:pt idx="0">
                  <c:v>51.58</c:v>
                </c:pt>
                <c:pt idx="1">
                  <c:v>53.51</c:v>
                </c:pt>
                <c:pt idx="2">
                  <c:v>64.5</c:v>
                </c:pt>
                <c:pt idx="3">
                  <c:v>71.55</c:v>
                </c:pt>
                <c:pt idx="4">
                  <c:v>86.5</c:v>
                </c:pt>
                <c:pt idx="5">
                  <c:v>112.46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C7-4A8D-8C05-163C9DB7F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800192"/>
        <c:axId val="121801728"/>
      </c:barChart>
      <c:catAx>
        <c:axId val="121800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801728"/>
        <c:crosses val="autoZero"/>
        <c:auto val="1"/>
        <c:lblAlgn val="ctr"/>
        <c:lblOffset val="100"/>
        <c:noMultiLvlLbl val="0"/>
      </c:catAx>
      <c:valAx>
        <c:axId val="121801728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121800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2411532730489E-2"/>
          <c:y val="3.9145699058962057E-2"/>
          <c:w val="0.97295176934539018"/>
          <c:h val="0.702332965974625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'RA drzavno nivo'!$A$42</c:f>
              <c:strCache>
                <c:ptCount val="1"/>
                <c:pt idx="0">
                  <c:v>РА Антена 5</c:v>
                </c:pt>
              </c:strCache>
            </c:strRef>
          </c:tx>
          <c:spPr>
            <a:noFill/>
            <a:ln w="15875">
              <a:solidFill>
                <a:srgbClr val="8F0000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25.98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8D2-4D3F-A73C-11A012CB09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nivo'!$B$41:$G$41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nivo'!$B$42:$G$42</c:f>
              <c:numCache>
                <c:formatCode>General</c:formatCode>
                <c:ptCount val="6"/>
                <c:pt idx="0">
                  <c:v>25.97</c:v>
                </c:pt>
                <c:pt idx="1">
                  <c:v>19.12</c:v>
                </c:pt>
                <c:pt idx="2">
                  <c:v>24.55</c:v>
                </c:pt>
                <c:pt idx="3">
                  <c:v>28.75</c:v>
                </c:pt>
                <c:pt idx="4">
                  <c:v>29.64</c:v>
                </c:pt>
                <c:pt idx="5">
                  <c:v>35.85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D2-4D3F-A73C-11A012CB0989}"/>
            </c:ext>
          </c:extLst>
        </c:ser>
        <c:ser>
          <c:idx val="1"/>
          <c:order val="1"/>
          <c:tx>
            <c:strRef>
              <c:f>'RA drzavno nivo'!$A$43</c:f>
              <c:strCache>
                <c:ptCount val="1"/>
                <c:pt idx="0">
                  <c:v>РА Канал 77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nivo'!$B$41:$G$41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nivo'!$B$43:$G$43</c:f>
              <c:numCache>
                <c:formatCode>General</c:formatCode>
                <c:ptCount val="6"/>
                <c:pt idx="0">
                  <c:v>4.57</c:v>
                </c:pt>
                <c:pt idx="1">
                  <c:v>3.41</c:v>
                </c:pt>
                <c:pt idx="2">
                  <c:v>19.29</c:v>
                </c:pt>
                <c:pt idx="3">
                  <c:v>22.27</c:v>
                </c:pt>
                <c:pt idx="4">
                  <c:v>26.97</c:v>
                </c:pt>
                <c:pt idx="5">
                  <c:v>30.929999999999996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D2-4D3F-A73C-11A012CB0989}"/>
            </c:ext>
          </c:extLst>
        </c:ser>
        <c:ser>
          <c:idx val="2"/>
          <c:order val="2"/>
          <c:tx>
            <c:strRef>
              <c:f>'RA drzavno nivo'!$A$44</c:f>
              <c:strCache>
                <c:ptCount val="1"/>
                <c:pt idx="0">
                  <c:v>РА Метрополис</c:v>
                </c:pt>
              </c:strCache>
            </c:strRef>
          </c:tx>
          <c:spPr>
            <a:solidFill>
              <a:srgbClr val="8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4.01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8D2-4D3F-A73C-11A012CB098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5.13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8D2-4D3F-A73C-11A012CB09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nivo'!$B$41:$G$41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nivo'!$B$44:$G$44</c:f>
              <c:numCache>
                <c:formatCode>General</c:formatCode>
                <c:ptCount val="6"/>
                <c:pt idx="0">
                  <c:v>4.0199999999999996</c:v>
                </c:pt>
                <c:pt idx="1">
                  <c:v>5.12</c:v>
                </c:pt>
                <c:pt idx="2">
                  <c:v>7.3</c:v>
                </c:pt>
                <c:pt idx="3">
                  <c:v>5.0999999999999996</c:v>
                </c:pt>
                <c:pt idx="4">
                  <c:v>5.3</c:v>
                </c:pt>
                <c:pt idx="5">
                  <c:v>0.65000000000000013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D2-4D3F-A73C-11A012CB0989}"/>
            </c:ext>
          </c:extLst>
        </c:ser>
        <c:ser>
          <c:idx val="3"/>
          <c:order val="3"/>
          <c:tx>
            <c:strRef>
              <c:f>'RA drzavno nivo'!$A$45</c:f>
              <c:strCache>
                <c:ptCount val="1"/>
                <c:pt idx="0">
                  <c:v>РА Јон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A0-4CDA-8436-52358C5132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nivo'!$B$41:$G$41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nivo'!$B$45:$G$45</c:f>
              <c:numCache>
                <c:formatCode>General</c:formatCode>
                <c:ptCount val="6"/>
                <c:pt idx="0">
                  <c:v>0</c:v>
                </c:pt>
                <c:pt idx="1">
                  <c:v>0.27999999999999997</c:v>
                </c:pt>
                <c:pt idx="2">
                  <c:v>1.3599999999999999</c:v>
                </c:pt>
                <c:pt idx="3">
                  <c:v>1.6</c:v>
                </c:pt>
                <c:pt idx="4">
                  <c:v>3.47</c:v>
                </c:pt>
                <c:pt idx="5">
                  <c:v>3.79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D2-4D3F-A73C-11A012CB0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974784"/>
        <c:axId val="121976320"/>
      </c:barChart>
      <c:lineChart>
        <c:grouping val="standard"/>
        <c:varyColors val="0"/>
        <c:ser>
          <c:idx val="4"/>
          <c:order val="4"/>
          <c:tx>
            <c:strRef>
              <c:f>'RA drzavno nivo'!$A$46</c:f>
              <c:strCache>
                <c:ptCount val="1"/>
                <c:pt idx="0">
                  <c:v>вкупно</c:v>
                </c:pt>
              </c:strCache>
            </c:strRef>
          </c:tx>
          <c:spPr>
            <a:ln w="28575" cap="rnd">
              <a:solidFill>
                <a:srgbClr val="8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27.94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8D2-4D3F-A73C-11A012CB09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 drzavno nivo'!$B$41:$G$41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'RA drzavno nivo'!$B$46:$G$46</c:f>
              <c:numCache>
                <c:formatCode>General</c:formatCode>
                <c:ptCount val="6"/>
                <c:pt idx="0">
                  <c:v>34.56</c:v>
                </c:pt>
                <c:pt idx="1">
                  <c:v>27.930000000000003</c:v>
                </c:pt>
                <c:pt idx="2">
                  <c:v>52.5</c:v>
                </c:pt>
                <c:pt idx="3">
                  <c:v>57.72</c:v>
                </c:pt>
                <c:pt idx="4">
                  <c:v>65.38</c:v>
                </c:pt>
                <c:pt idx="5">
                  <c:v>71.220000000000013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8D2-4D3F-A73C-11A012CB0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974784"/>
        <c:axId val="121976320"/>
      </c:lineChart>
      <c:catAx>
        <c:axId val="12197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976320"/>
        <c:crosses val="autoZero"/>
        <c:auto val="1"/>
        <c:lblAlgn val="ctr"/>
        <c:lblOffset val="100"/>
        <c:noMultiLvlLbl val="0"/>
      </c:catAx>
      <c:valAx>
        <c:axId val="121976320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12197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51462192110975"/>
          <c:y val="0.84451507669838954"/>
          <c:w val="0.60497065934951033"/>
          <c:h val="7.16107758514245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Sheet1!$A$424</c:f>
              <c:strCache>
                <c:ptCount val="1"/>
                <c:pt idx="0">
                  <c:v>вкупни приходи</c:v>
                </c:pt>
              </c:strCache>
            </c:strRef>
          </c:tx>
          <c:spPr>
            <a:ln w="28575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9525">
                <a:solidFill>
                  <a:srgbClr val="8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Sheet1!$B$423:$G$423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Sheet1!$B$424:$G$424</c:f>
              <c:numCache>
                <c:formatCode>General</c:formatCode>
                <c:ptCount val="6"/>
                <c:pt idx="0">
                  <c:v>43.33</c:v>
                </c:pt>
                <c:pt idx="1">
                  <c:v>55.279999999999994</c:v>
                </c:pt>
                <c:pt idx="2">
                  <c:v>52.600000000000016</c:v>
                </c:pt>
                <c:pt idx="3">
                  <c:v>55.379999999999995</c:v>
                </c:pt>
                <c:pt idx="4">
                  <c:v>55.3</c:v>
                </c:pt>
                <c:pt idx="5">
                  <c:v>85.03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A6-4989-A4D5-046EB0DF72C0}"/>
            </c:ext>
          </c:extLst>
        </c:ser>
        <c:ser>
          <c:idx val="1"/>
          <c:order val="1"/>
          <c:tx>
            <c:strRef>
              <c:f>Sheet1!$A$425</c:f>
              <c:strCache>
                <c:ptCount val="1"/>
                <c:pt idx="0">
                  <c:v>вкупни приходи без ппр</c:v>
                </c:pt>
              </c:strCache>
            </c:strRef>
          </c:tx>
          <c:spPr>
            <a:ln w="28575" cap="rnd">
              <a:solidFill>
                <a:srgbClr val="7F7F7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F7F7F"/>
              </a:solidFill>
              <a:ln w="9525">
                <a:solidFill>
                  <a:srgbClr val="7F7F7F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3.4401797020758788E-2"/>
                  <c:y val="6.08980774067588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BA6-4989-A4D5-046EB0DF7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Sheet1!$B$423:$G$423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Sheet1!$B$425:$G$425</c:f>
              <c:numCache>
                <c:formatCode>General</c:formatCode>
                <c:ptCount val="6"/>
                <c:pt idx="0">
                  <c:v>39.33</c:v>
                </c:pt>
                <c:pt idx="1">
                  <c:v>50.66</c:v>
                </c:pt>
                <c:pt idx="2">
                  <c:v>47.94</c:v>
                </c:pt>
                <c:pt idx="3">
                  <c:v>55.38</c:v>
                </c:pt>
                <c:pt idx="4">
                  <c:v>55.3</c:v>
                </c:pt>
                <c:pt idx="5">
                  <c:v>71.16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A6-4989-A4D5-046EB0DF7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036224"/>
        <c:axId val="122037760"/>
      </c:lineChart>
      <c:catAx>
        <c:axId val="1220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037760"/>
        <c:crosses val="autoZero"/>
        <c:auto val="1"/>
        <c:lblAlgn val="ctr"/>
        <c:lblOffset val="100"/>
        <c:noMultiLvlLbl val="0"/>
      </c:catAx>
      <c:valAx>
        <c:axId val="122037760"/>
        <c:scaling>
          <c:orientation val="minMax"/>
          <c:min val="30"/>
        </c:scaling>
        <c:delete val="1"/>
        <c:axPos val="l"/>
        <c:numFmt formatCode="General" sourceLinked="1"/>
        <c:majorTickMark val="none"/>
        <c:minorTickMark val="none"/>
        <c:tickLblPos val="nextTo"/>
        <c:crossAx val="12203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302657086285125"/>
          <c:y val="2.8089780326657803E-2"/>
          <c:w val="0.65361711120299082"/>
          <c:h val="0.831461318040053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Sheet2!$B$23</c:f>
              <c:strCache>
                <c:ptCount val="1"/>
                <c:pt idx="0">
                  <c:v>Вкупни приходи по радиостаница</c:v>
                </c:pt>
              </c:strCache>
            </c:strRef>
          </c:tx>
          <c:spPr>
            <a:solidFill>
              <a:srgbClr val="8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Sheet2!$A$24:$A$37</c:f>
              <c:strCache>
                <c:ptCount val="14"/>
                <c:pt idx="0">
                  <c:v>РА Буба Мара</c:v>
                </c:pt>
                <c:pt idx="1">
                  <c:v>РА Спортско 90,3 ФМ</c:v>
                </c:pt>
                <c:pt idx="2">
                  <c:v>РА Скај</c:v>
                </c:pt>
                <c:pt idx="3">
                  <c:v>РА Сити</c:v>
                </c:pt>
                <c:pt idx="4">
                  <c:v>РА Фортуна</c:v>
                </c:pt>
                <c:pt idx="5">
                  <c:v>РА Џез ФМ</c:v>
                </c:pt>
                <c:pt idx="6">
                  <c:v>РА Ват</c:v>
                </c:pt>
                <c:pt idx="7">
                  <c:v>РА Клуб ФМ </c:v>
                </c:pt>
                <c:pt idx="8">
                  <c:v>РА Лајф ФМ</c:v>
                </c:pt>
                <c:pt idx="9">
                  <c:v>РА Урбан ФМ</c:v>
                </c:pt>
                <c:pt idx="10">
                  <c:v>РА Зона М-1</c:v>
                </c:pt>
                <c:pt idx="11">
                  <c:v>РА Роса АБ</c:v>
                </c:pt>
                <c:pt idx="12">
                  <c:v>РА 99</c:v>
                </c:pt>
                <c:pt idx="13">
                  <c:v>РА РФМ</c:v>
                </c:pt>
              </c:strCache>
            </c:strRef>
          </c:cat>
          <c:val>
            <c:numRef>
              <c:f>Sheet2!$B$24:$B$37</c:f>
              <c:numCache>
                <c:formatCode>General</c:formatCode>
                <c:ptCount val="14"/>
                <c:pt idx="0">
                  <c:v>24.17</c:v>
                </c:pt>
                <c:pt idx="1">
                  <c:v>10.210000000000001</c:v>
                </c:pt>
                <c:pt idx="2">
                  <c:v>8.98</c:v>
                </c:pt>
                <c:pt idx="3">
                  <c:v>7.76</c:v>
                </c:pt>
                <c:pt idx="4">
                  <c:v>7.67</c:v>
                </c:pt>
                <c:pt idx="5">
                  <c:v>5.72</c:v>
                </c:pt>
                <c:pt idx="6">
                  <c:v>5.04</c:v>
                </c:pt>
                <c:pt idx="7">
                  <c:v>5.0199999999999996</c:v>
                </c:pt>
                <c:pt idx="8">
                  <c:v>4.01</c:v>
                </c:pt>
                <c:pt idx="9">
                  <c:v>1.9</c:v>
                </c:pt>
                <c:pt idx="10">
                  <c:v>1.87</c:v>
                </c:pt>
                <c:pt idx="11">
                  <c:v>1.84</c:v>
                </c:pt>
                <c:pt idx="12">
                  <c:v>0.59</c:v>
                </c:pt>
                <c:pt idx="1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0C-4FE3-A892-EDCE076CCD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2066816"/>
        <c:axId val="122068352"/>
      </c:barChart>
      <c:catAx>
        <c:axId val="122066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068352"/>
        <c:crosses val="autoZero"/>
        <c:auto val="1"/>
        <c:lblAlgn val="ctr"/>
        <c:lblOffset val="100"/>
        <c:noMultiLvlLbl val="0"/>
      </c:catAx>
      <c:valAx>
        <c:axId val="122068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206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86603030468287E-2"/>
          <c:y val="3.0531610634616756E-2"/>
          <c:w val="0.94834912222161627"/>
          <c:h val="0.72714676473368989"/>
        </c:manualLayout>
      </c:layout>
      <c:lineChart>
        <c:grouping val="standard"/>
        <c:varyColors val="0"/>
        <c:ser>
          <c:idx val="0"/>
          <c:order val="0"/>
          <c:tx>
            <c:strRef>
              <c:f>Sheet1!$C$49</c:f>
              <c:strCache>
                <c:ptCount val="1"/>
                <c:pt idx="0">
                  <c:v>вкупни приходи </c:v>
                </c:pt>
              </c:strCache>
            </c:strRef>
          </c:tx>
          <c:spPr>
            <a:ln w="28575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9525">
                <a:solidFill>
                  <a:srgbClr val="8F0000"/>
                </a:solidFill>
              </a:ln>
              <a:effectLst/>
            </c:spPr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34.97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04-4D4E-A79E-F15E2643E69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48.78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04-4D4E-A79E-F15E2643E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Sheet1!$D$48:$I$48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Sheet1!$D$49:$I$49</c:f>
              <c:numCache>
                <c:formatCode>#,##0.00</c:formatCode>
                <c:ptCount val="6"/>
                <c:pt idx="0">
                  <c:v>40.56</c:v>
                </c:pt>
                <c:pt idx="1">
                  <c:v>34.950000000000003</c:v>
                </c:pt>
                <c:pt idx="2">
                  <c:v>42.59</c:v>
                </c:pt>
                <c:pt idx="3">
                  <c:v>37.479999999999997</c:v>
                </c:pt>
                <c:pt idx="4">
                  <c:v>40.049999999999997</c:v>
                </c:pt>
                <c:pt idx="5">
                  <c:v>47.81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04-4D4E-A79E-F15E2643E695}"/>
            </c:ext>
          </c:extLst>
        </c:ser>
        <c:ser>
          <c:idx val="1"/>
          <c:order val="1"/>
          <c:tx>
            <c:strRef>
              <c:f>Sheet1!$C$50</c:f>
              <c:strCache>
                <c:ptCount val="1"/>
                <c:pt idx="0">
                  <c:v>вкупни приходи без ппр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38.22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04-4D4E-A79E-F15E2643E69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33.22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04-4D4E-A79E-F15E2643E69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42.22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04-4D4E-A79E-F15E2643E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Sheet1!$D$48:$I$48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Sheet1!$D$50:$I$50</c:f>
              <c:numCache>
                <c:formatCode>#,##0.00</c:formatCode>
                <c:ptCount val="6"/>
                <c:pt idx="0">
                  <c:v>38.21</c:v>
                </c:pt>
                <c:pt idx="1">
                  <c:v>33.200000000000003</c:v>
                </c:pt>
                <c:pt idx="2">
                  <c:v>40.110000000000007</c:v>
                </c:pt>
                <c:pt idx="3">
                  <c:v>37.479999999999997</c:v>
                </c:pt>
                <c:pt idx="4">
                  <c:v>40.049999999999997</c:v>
                </c:pt>
                <c:pt idx="5">
                  <c:v>41.25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04-4D4E-A79E-F15E2643E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708480"/>
        <c:axId val="120763520"/>
      </c:lineChart>
      <c:catAx>
        <c:axId val="12070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763520"/>
        <c:crosses val="autoZero"/>
        <c:auto val="1"/>
        <c:lblAlgn val="ctr"/>
        <c:lblOffset val="100"/>
        <c:noMultiLvlLbl val="0"/>
      </c:catAx>
      <c:valAx>
        <c:axId val="120763520"/>
        <c:scaling>
          <c:orientation val="minMax"/>
          <c:min val="20"/>
        </c:scaling>
        <c:delete val="1"/>
        <c:axPos val="l"/>
        <c:numFmt formatCode="#,##0.00" sourceLinked="1"/>
        <c:majorTickMark val="none"/>
        <c:minorTickMark val="none"/>
        <c:tickLblPos val="nextTo"/>
        <c:crossAx val="12070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33659593624235"/>
          <c:y val="0.87606030078668795"/>
          <c:w val="0.79029497125813486"/>
          <c:h val="9.90969226907139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Sheet3!$H$6</c:f>
              <c:strCache>
                <c:ptCount val="1"/>
                <c:pt idx="0">
                  <c:v>Вкупни трошоци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8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E7-4173-AA87-8C0D842067DD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E7-4173-AA87-8C0D842067DD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1,503,13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CE7-4173-AA87-8C0D842067D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224.47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CE7-4173-AA87-8C0D842067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Sheet3!$G$7:$G$9</c:f>
              <c:strCache>
                <c:ptCount val="3"/>
                <c:pt idx="0">
                  <c:v>МРТ</c:v>
                </c:pt>
                <c:pt idx="1">
                  <c:v>Комерцијални телевизии</c:v>
                </c:pt>
                <c:pt idx="2">
                  <c:v>Комерцијални радиостаници</c:v>
                </c:pt>
              </c:strCache>
            </c:strRef>
          </c:cat>
          <c:val>
            <c:numRef>
              <c:f>Sheet3!$H$7:$H$9</c:f>
              <c:numCache>
                <c:formatCode>#,##0.00</c:formatCode>
                <c:ptCount val="3"/>
                <c:pt idx="0">
                  <c:v>1266.52</c:v>
                </c:pt>
                <c:pt idx="1">
                  <c:v>1503.12</c:v>
                </c:pt>
                <c:pt idx="2">
                  <c:v>224.46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E7-4173-AA87-8C0D842067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235712"/>
        <c:axId val="139237248"/>
      </c:barChart>
      <c:catAx>
        <c:axId val="13923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237248"/>
        <c:crosses val="autoZero"/>
        <c:auto val="1"/>
        <c:lblAlgn val="ctr"/>
        <c:lblOffset val="100"/>
        <c:noMultiLvlLbl val="0"/>
      </c:catAx>
      <c:valAx>
        <c:axId val="13923724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3923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'[за презентација.xlsx]Sheet3'!$T$4</c:f>
              <c:strCache>
                <c:ptCount val="1"/>
                <c:pt idx="0">
                  <c:v>Резултат од работењето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8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E4-4283-A224-0709A1DF65A6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BE4-4283-A224-0709A1DF65A6}"/>
              </c:ext>
            </c:extLst>
          </c:dPt>
          <c:dLbls>
            <c:dLbl>
              <c:idx val="2"/>
              <c:layout>
                <c:manualLayout>
                  <c:x val="-0.10617276487272113"/>
                  <c:y val="-9.25925925925928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BE4-4283-A224-0709A1DF6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'[за презентација.xlsx]Sheet3'!$S$5:$S$7</c:f>
              <c:strCache>
                <c:ptCount val="3"/>
                <c:pt idx="0">
                  <c:v>МРТ</c:v>
                </c:pt>
                <c:pt idx="1">
                  <c:v>Комерцијални телевизии</c:v>
                </c:pt>
                <c:pt idx="2">
                  <c:v>Комерцијални радиостаници</c:v>
                </c:pt>
              </c:strCache>
            </c:strRef>
          </c:cat>
          <c:val>
            <c:numRef>
              <c:f>'[за презентација.xlsx]Sheet3'!$T$5:$T$7</c:f>
              <c:numCache>
                <c:formatCode>#,##0.00</c:formatCode>
                <c:ptCount val="3"/>
                <c:pt idx="0">
                  <c:v>87.81</c:v>
                </c:pt>
                <c:pt idx="1">
                  <c:v>89.96</c:v>
                </c:pt>
                <c:pt idx="2">
                  <c:v>21.76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4-4283-A224-0709A1DF6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9276672"/>
        <c:axId val="139278208"/>
      </c:barChart>
      <c:catAx>
        <c:axId val="139276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278208"/>
        <c:crosses val="autoZero"/>
        <c:auto val="1"/>
        <c:lblAlgn val="ctr"/>
        <c:lblOffset val="100"/>
        <c:noMultiLvlLbl val="0"/>
      </c:catAx>
      <c:valAx>
        <c:axId val="139278208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13927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движење на вкупните приходи на МРТВ во последните шест години</c:v>
                </c:pt>
              </c:strCache>
            </c:strRef>
          </c:tx>
          <c:spPr>
            <a:ln w="38100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38100">
                <a:solidFill>
                  <a:srgbClr val="8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1400450675216579"/>
                  <c:y val="-3.7769869284808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E18-4880-ABE8-F0E5AD05D217}"/>
                </c:ext>
              </c:extLst>
            </c:dLbl>
            <c:dLbl>
              <c:idx val="1"/>
              <c:layout>
                <c:manualLayout>
                  <c:x val="-6.7252566269942499E-2"/>
                  <c:y val="-6.08827698707918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1,012.19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E18-4880-ABE8-F0E5AD05D217}"/>
                </c:ext>
              </c:extLst>
            </c:dLbl>
            <c:dLbl>
              <c:idx val="2"/>
              <c:layout>
                <c:manualLayout>
                  <c:x val="-5.5771358931322033E-2"/>
                  <c:y val="5.3591811846322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E18-4880-ABE8-F0E5AD05D217}"/>
                </c:ext>
              </c:extLst>
            </c:dLbl>
            <c:dLbl>
              <c:idx val="3"/>
              <c:layout>
                <c:manualLayout>
                  <c:x val="-7.3509921941297574E-2"/>
                  <c:y val="-6.31430904390459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1,104.81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E18-4880-ABE8-F0E5AD05D217}"/>
                </c:ext>
              </c:extLst>
            </c:dLbl>
            <c:dLbl>
              <c:idx val="4"/>
              <c:layout>
                <c:manualLayout>
                  <c:x val="-6.5387110471205143E-2"/>
                  <c:y val="6.12477849672255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1,000.44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E18-4880-ABE8-F0E5AD05D217}"/>
                </c:ext>
              </c:extLst>
            </c:dLbl>
            <c:dLbl>
              <c:idx val="5"/>
              <c:layout>
                <c:manualLayout>
                  <c:x val="-1.4102939340136517E-16"/>
                  <c:y val="-4.59358387254191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1,365.55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E18-4880-ABE8-F0E5AD05D2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rgbClr val="8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Sheet1!$B$7:$G$7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Sheet1!$B$8:$G$8</c:f>
              <c:numCache>
                <c:formatCode>General</c:formatCode>
                <c:ptCount val="6"/>
                <c:pt idx="0">
                  <c:v>928.68</c:v>
                </c:pt>
                <c:pt idx="1">
                  <c:v>1012.19</c:v>
                </c:pt>
                <c:pt idx="2">
                  <c:v>979.56</c:v>
                </c:pt>
                <c:pt idx="3">
                  <c:v>1104.81</c:v>
                </c:pt>
                <c:pt idx="4">
                  <c:v>1000.44</c:v>
                </c:pt>
                <c:pt idx="5">
                  <c:v>1365.55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18-4880-ABE8-F0E5AD05D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363968"/>
        <c:axId val="173365504"/>
      </c:lineChart>
      <c:catAx>
        <c:axId val="17336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365504"/>
        <c:crosses val="autoZero"/>
        <c:auto val="1"/>
        <c:lblAlgn val="ctr"/>
        <c:lblOffset val="100"/>
        <c:noMultiLvlLbl val="0"/>
      </c:catAx>
      <c:valAx>
        <c:axId val="173365504"/>
        <c:scaling>
          <c:orientation val="minMax"/>
          <c:min val="900"/>
        </c:scaling>
        <c:delete val="1"/>
        <c:axPos val="l"/>
        <c:numFmt formatCode="General" sourceLinked="1"/>
        <c:majorTickMark val="none"/>
        <c:minorTickMark val="none"/>
        <c:tickLblPos val="nextTo"/>
        <c:crossAx val="17336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5.0925925925925923E-2"/>
          <c:w val="0.93888888888888888"/>
          <c:h val="0.8416746864975212"/>
        </c:manualLayout>
      </c:layout>
      <c:lineChart>
        <c:grouping val="standard"/>
        <c:varyColors val="0"/>
        <c:ser>
          <c:idx val="0"/>
          <c:order val="0"/>
          <c:tx>
            <c:strRef>
              <c:f>Sheet1!$A$59</c:f>
              <c:strCache>
                <c:ptCount val="1"/>
                <c:pt idx="0">
                  <c:v>движење на  трошоците на МРТВ во последните шест години</c:v>
                </c:pt>
              </c:strCache>
            </c:strRef>
          </c:tx>
          <c:spPr>
            <a:ln w="38100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38100">
                <a:solidFill>
                  <a:srgbClr val="8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0236001749781277E-2"/>
                  <c:y val="-2.54975940507436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F1-49D4-B8D5-3C6E3F515EC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1132.21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F1-49D4-B8D5-3C6E3F515ECC}"/>
                </c:ext>
              </c:extLst>
            </c:dLbl>
            <c:dLbl>
              <c:idx val="5"/>
              <c:layout>
                <c:manualLayout>
                  <c:x val="-2.3199256342957029E-2"/>
                  <c:y val="-4.4016112569262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F1-49D4-B8D5-3C6E3F515E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Sheet1!$B$58:$G$58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Sheet1!$B$59:$G$59</c:f>
              <c:numCache>
                <c:formatCode>General</c:formatCode>
                <c:ptCount val="6"/>
                <c:pt idx="0">
                  <c:v>1455.83</c:v>
                </c:pt>
                <c:pt idx="1">
                  <c:v>937.72</c:v>
                </c:pt>
                <c:pt idx="2">
                  <c:v>985.42</c:v>
                </c:pt>
                <c:pt idx="3">
                  <c:v>1064.52</c:v>
                </c:pt>
                <c:pt idx="4">
                  <c:v>1132.44</c:v>
                </c:pt>
                <c:pt idx="5">
                  <c:v>1266.52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F1-49D4-B8D5-3C6E3F515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264320"/>
        <c:axId val="176265856"/>
      </c:lineChart>
      <c:catAx>
        <c:axId val="17626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265856"/>
        <c:crosses val="autoZero"/>
        <c:auto val="1"/>
        <c:lblAlgn val="ctr"/>
        <c:lblOffset val="100"/>
        <c:noMultiLvlLbl val="0"/>
      </c:catAx>
      <c:valAx>
        <c:axId val="176265856"/>
        <c:scaling>
          <c:orientation val="minMax"/>
          <c:min val="800"/>
        </c:scaling>
        <c:delete val="1"/>
        <c:axPos val="l"/>
        <c:numFmt formatCode="General" sourceLinked="1"/>
        <c:majorTickMark val="none"/>
        <c:minorTickMark val="none"/>
        <c:tickLblPos val="nextTo"/>
        <c:crossAx val="17626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8F0000"/>
              </a:solidFill>
              <a:ln w="3810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E5-4369-82DB-8A9DA4E88B08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28575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BE5-4369-82DB-8A9DA4E88B08}"/>
              </c:ext>
            </c:extLst>
          </c:dPt>
          <c:dPt>
            <c:idx val="2"/>
            <c:bubble3D val="0"/>
            <c:spPr>
              <a:solidFill>
                <a:srgbClr val="7F7F7F"/>
              </a:solidFill>
              <a:ln w="28575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BE5-4369-82DB-8A9DA4E88B08}"/>
              </c:ext>
            </c:extLst>
          </c:dPt>
          <c:dLbls>
            <c:dLbl>
              <c:idx val="0"/>
              <c:layout>
                <c:manualLayout>
                  <c:x val="-0.25078677758718682"/>
                  <c:y val="5.49314023315529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EC1C9B5D-E53B-4EE5-96C9-0EB1744B1346}" type="CATEGORYNAME">
                      <a:rPr lang="mk-MK"/>
                      <a:pPr>
                        <a:defRPr sz="160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defRPr>
                      </a:pPr>
                      <a:t>[CATEGORY NAME]</a:t>
                    </a:fld>
                    <a:r>
                      <a:rPr lang="mk-MK" baseline="0" dirty="0"/>
                      <a:t>
</a:t>
                    </a:r>
                    <a:r>
                      <a:rPr lang="mk-MK" baseline="0" dirty="0" smtClean="0"/>
                      <a:t>46%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17272210626956"/>
                      <c:h val="0.253421527724466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E5-4369-82DB-8A9DA4E88B08}"/>
                </c:ext>
              </c:extLst>
            </c:dLbl>
            <c:dLbl>
              <c:idx val="1"/>
              <c:layout>
                <c:manualLayout>
                  <c:x val="0.19319739856072224"/>
                  <c:y val="-0.216279145065882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BE5-4369-82DB-8A9DA4E88B08}"/>
                </c:ext>
              </c:extLst>
            </c:dLbl>
            <c:dLbl>
              <c:idx val="2"/>
              <c:layout>
                <c:manualLayout>
                  <c:x val="0.13953801186663531"/>
                  <c:y val="0.19901209539491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FB46CF32-4523-4A2C-A61B-EA1A83208933}" type="CATEGORYNAME">
                      <a:rPr lang="mk-MK"/>
                      <a:pPr>
                        <a:defRPr sz="160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defRPr>
                      </a:pPr>
                      <a:t>[CATEGORY NAME]</a:t>
                    </a:fld>
                    <a:r>
                      <a:rPr lang="mk-MK" baseline="0" dirty="0"/>
                      <a:t>
</a:t>
                    </a:r>
                    <a:r>
                      <a:rPr lang="mk-MK" baseline="0" dirty="0" smtClean="0"/>
                      <a:t>19%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BE5-4369-82DB-8A9DA4E88B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Sheet1!$A$4:$A$6</c:f>
              <c:strCache>
                <c:ptCount val="3"/>
                <c:pt idx="0">
                  <c:v>Трошоци за вработените</c:v>
                </c:pt>
                <c:pt idx="1">
                  <c:v>Програмски права</c:v>
                </c:pt>
                <c:pt idx="2">
                  <c:v>Други трошоци</c:v>
                </c:pt>
              </c:strCache>
            </c:strRef>
          </c:cat>
          <c:val>
            <c:numRef>
              <c:f>Sheet1!$B$4:$B$6</c:f>
              <c:numCache>
                <c:formatCode>General</c:formatCode>
                <c:ptCount val="3"/>
                <c:pt idx="0">
                  <c:v>589.57000000000005</c:v>
                </c:pt>
                <c:pt idx="1">
                  <c:v>445.17</c:v>
                </c:pt>
                <c:pt idx="2">
                  <c:v>231.78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E5-4369-82DB-8A9DA4E88B08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'Terestrijalni TV'!$B$48</c:f>
              <c:strCache>
                <c:ptCount val="1"/>
                <c:pt idx="0">
                  <c:v>ТВ Алфа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1170365116600413"/>
                  <c:y val="-6.524626533049297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C7F-4BA3-A5B8-A1028F816AC8}"/>
                </c:ext>
              </c:extLst>
            </c:dLbl>
            <c:dLbl>
              <c:idx val="1"/>
              <c:layout>
                <c:manualLayout>
                  <c:x val="-1.5359691785646768E-2"/>
                  <c:y val="-1.9171124721557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C7F-4BA3-A5B8-A1028F816AC8}"/>
                </c:ext>
              </c:extLst>
            </c:dLbl>
            <c:dLbl>
              <c:idx val="2"/>
              <c:layout>
                <c:manualLayout>
                  <c:x val="-2.8740813837133831E-2"/>
                  <c:y val="-1.70301590333498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C7F-4BA3-A5B8-A1028F816AC8}"/>
                </c:ext>
              </c:extLst>
            </c:dLbl>
            <c:dLbl>
              <c:idx val="3"/>
              <c:layout>
                <c:manualLayout>
                  <c:x val="-4.0210347024122815E-2"/>
                  <c:y val="-2.40110646069920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C7F-4BA3-A5B8-A1028F816AC8}"/>
                </c:ext>
              </c:extLst>
            </c:dLbl>
            <c:dLbl>
              <c:idx val="4"/>
              <c:layout>
                <c:manualLayout>
                  <c:x val="-9.6249251921523109E-3"/>
                  <c:y val="-1.0896283422469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C7F-4BA3-A5B8-A1028F816AC8}"/>
                </c:ext>
              </c:extLst>
            </c:dLbl>
            <c:dLbl>
              <c:idx val="5"/>
              <c:layout>
                <c:manualLayout>
                  <c:x val="-9.6249251921523109E-3"/>
                  <c:y val="2.8448060131099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C7F-4BA3-A5B8-A1028F816A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TV'!$C$47:$H$47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TV'!$C$48:$H$48</c:f>
              <c:numCache>
                <c:formatCode>General</c:formatCode>
                <c:ptCount val="6"/>
                <c:pt idx="0" formatCode="#,##0.00">
                  <c:v>132.78</c:v>
                </c:pt>
                <c:pt idx="1">
                  <c:v>119.89</c:v>
                </c:pt>
                <c:pt idx="2">
                  <c:v>155.52000000000001</c:v>
                </c:pt>
                <c:pt idx="3">
                  <c:v>122.64</c:v>
                </c:pt>
                <c:pt idx="4">
                  <c:v>139.72</c:v>
                </c:pt>
                <c:pt idx="5" formatCode="#,##0.00">
                  <c:v>135.16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C7F-4BA3-A5B8-A1028F816AC8}"/>
            </c:ext>
          </c:extLst>
        </c:ser>
        <c:ser>
          <c:idx val="1"/>
          <c:order val="1"/>
          <c:tx>
            <c:strRef>
              <c:f>'Terestrijalni TV'!$B$49</c:f>
              <c:strCache>
                <c:ptCount val="1"/>
                <c:pt idx="0">
                  <c:v>ТВ Алсат-М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946665320681069E-2"/>
                  <c:y val="-5.38077932566122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C7F-4BA3-A5B8-A1028F816AC8}"/>
                </c:ext>
              </c:extLst>
            </c:dLbl>
            <c:dLbl>
              <c:idx val="1"/>
              <c:layout>
                <c:manualLayout>
                  <c:x val="-4.494666532068111E-2"/>
                  <c:y val="-4.86795881284070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C7F-4BA3-A5B8-A1028F816AC8}"/>
                </c:ext>
              </c:extLst>
            </c:dLbl>
            <c:dLbl>
              <c:idx val="4"/>
              <c:layout>
                <c:manualLayout>
                  <c:x val="-4.4946665320681145E-2"/>
                  <c:y val="-4.86795881284070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C7F-4BA3-A5B8-A1028F816A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'Terestrijalni TV'!$C$47:$H$47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TV'!$C$49:$H$49</c:f>
              <c:numCache>
                <c:formatCode>General</c:formatCode>
                <c:ptCount val="6"/>
                <c:pt idx="0" formatCode="#,##0.00">
                  <c:v>159.68</c:v>
                </c:pt>
                <c:pt idx="1">
                  <c:v>141.88</c:v>
                </c:pt>
                <c:pt idx="2">
                  <c:v>185.45</c:v>
                </c:pt>
                <c:pt idx="3">
                  <c:v>162.97999999999999</c:v>
                </c:pt>
                <c:pt idx="4">
                  <c:v>159.71</c:v>
                </c:pt>
                <c:pt idx="5" formatCode="#,##0.00">
                  <c:v>180.63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C7F-4BA3-A5B8-A1028F816AC8}"/>
            </c:ext>
          </c:extLst>
        </c:ser>
        <c:ser>
          <c:idx val="2"/>
          <c:order val="2"/>
          <c:tx>
            <c:strRef>
              <c:f>'Terestrijalni TV'!$B$50</c:f>
              <c:strCache>
                <c:ptCount val="1"/>
                <c:pt idx="0">
                  <c:v>ТВ Канал 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TV'!$C$47:$H$47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TV'!$C$50:$H$50</c:f>
              <c:numCache>
                <c:formatCode>General</c:formatCode>
                <c:ptCount val="6"/>
                <c:pt idx="0" formatCode="#,##0.00">
                  <c:v>225.73</c:v>
                </c:pt>
                <c:pt idx="1">
                  <c:v>225.95</c:v>
                </c:pt>
                <c:pt idx="2">
                  <c:v>276.33999999999997</c:v>
                </c:pt>
                <c:pt idx="3">
                  <c:v>242.09</c:v>
                </c:pt>
                <c:pt idx="4">
                  <c:v>218.44</c:v>
                </c:pt>
                <c:pt idx="5" formatCode="#,##0.00">
                  <c:v>281.83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C7F-4BA3-A5B8-A1028F816AC8}"/>
            </c:ext>
          </c:extLst>
        </c:ser>
        <c:ser>
          <c:idx val="3"/>
          <c:order val="3"/>
          <c:tx>
            <c:strRef>
              <c:f>'Terestrijalni TV'!$B$51</c:f>
              <c:strCache>
                <c:ptCount val="1"/>
                <c:pt idx="0">
                  <c:v>ТВ Сител</c:v>
                </c:pt>
              </c:strCache>
            </c:strRef>
          </c:tx>
          <c:spPr>
            <a:ln w="28575" cap="rnd">
              <a:solidFill>
                <a:srgbClr val="8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0000"/>
              </a:solidFill>
              <a:ln w="9525">
                <a:solidFill>
                  <a:srgbClr val="8F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8417537865082657E-2"/>
                  <c:y val="-6.1755397997973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C7F-4BA3-A5B8-A1028F816A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'Terestrijalni TV'!$C$47:$H$47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TV'!$C$51:$H$51</c:f>
              <c:numCache>
                <c:formatCode>General</c:formatCode>
                <c:ptCount val="6"/>
                <c:pt idx="0" formatCode="#,##0.00">
                  <c:v>480.77</c:v>
                </c:pt>
                <c:pt idx="1">
                  <c:v>360.35</c:v>
                </c:pt>
                <c:pt idx="2">
                  <c:v>448.64</c:v>
                </c:pt>
                <c:pt idx="3">
                  <c:v>413.69</c:v>
                </c:pt>
                <c:pt idx="4">
                  <c:v>474.04</c:v>
                </c:pt>
                <c:pt idx="5" formatCode="#,##0.00">
                  <c:v>566.37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C7F-4BA3-A5B8-A1028F816AC8}"/>
            </c:ext>
          </c:extLst>
        </c:ser>
        <c:ser>
          <c:idx val="4"/>
          <c:order val="4"/>
          <c:tx>
            <c:strRef>
              <c:f>'Terestrijalni TV'!$B$52</c:f>
              <c:strCache>
                <c:ptCount val="1"/>
                <c:pt idx="0">
                  <c:v>ТВ Телма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3.8901585986579942E-3"/>
                  <c:y val="-6.59009149022811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C7F-4BA3-A5B8-A1028F816A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'Terestrijalni TV'!$C$47:$H$47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'Terestrijalni TV'!$C$52:$H$52</c:f>
              <c:numCache>
                <c:formatCode>General</c:formatCode>
                <c:ptCount val="6"/>
                <c:pt idx="0" formatCode="#,##0.00">
                  <c:v>121.54</c:v>
                </c:pt>
                <c:pt idx="1">
                  <c:v>119.79</c:v>
                </c:pt>
                <c:pt idx="2">
                  <c:v>134.06</c:v>
                </c:pt>
                <c:pt idx="3">
                  <c:v>118.25</c:v>
                </c:pt>
                <c:pt idx="4">
                  <c:v>115.02</c:v>
                </c:pt>
                <c:pt idx="5" formatCode="#,##0.00">
                  <c:v>152.61000000000001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C7F-4BA3-A5B8-A1028F816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10400"/>
        <c:axId val="176711936"/>
      </c:lineChart>
      <c:catAx>
        <c:axId val="17671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1936"/>
        <c:crosses val="autoZero"/>
        <c:auto val="1"/>
        <c:lblAlgn val="ctr"/>
        <c:lblOffset val="100"/>
        <c:noMultiLvlLbl val="0"/>
      </c:catAx>
      <c:valAx>
        <c:axId val="176711936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76710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Sheet1!$A$22</c:f>
              <c:strCache>
                <c:ptCount val="1"/>
                <c:pt idx="0">
                  <c:v>вкупни приходи</c:v>
                </c:pt>
              </c:strCache>
            </c:strRef>
          </c:tx>
          <c:spPr>
            <a:noFill/>
            <a:ln w="25400" cap="flat" cmpd="sng" algn="ctr">
              <a:solidFill>
                <a:schemeClr val="bg1">
                  <a:lumMod val="50000"/>
                </a:schemeClr>
              </a:solidFill>
              <a:miter lim="800000"/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3.504139809023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5F1-4CB4-ABD9-C0A19ECEA6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Sheet1!$B$21:$G$21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Sheet1!$B$22:$G$22</c:f>
              <c:numCache>
                <c:formatCode>General</c:formatCode>
                <c:ptCount val="6"/>
                <c:pt idx="0">
                  <c:v>1120.5</c:v>
                </c:pt>
                <c:pt idx="1">
                  <c:v>967.86</c:v>
                </c:pt>
                <c:pt idx="2">
                  <c:v>1200.01</c:v>
                </c:pt>
                <c:pt idx="3">
                  <c:v>1059.6500000000001</c:v>
                </c:pt>
                <c:pt idx="4">
                  <c:v>1106.93</c:v>
                </c:pt>
                <c:pt idx="5">
                  <c:v>1316.6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12-4CE5-B0FC-FC30470AD0E6}"/>
            </c:ext>
          </c:extLst>
        </c:ser>
        <c:ser>
          <c:idx val="1"/>
          <c:order val="1"/>
          <c:tx>
            <c:strRef>
              <c:f>Sheet1!$A$23</c:f>
              <c:strCache>
                <c:ptCount val="1"/>
                <c:pt idx="0">
                  <c:v>вкупни приходи без ппр</c:v>
                </c:pt>
              </c:strCache>
            </c:strRef>
          </c:tx>
          <c:spPr>
            <a:noFill/>
            <a:ln w="28575" cap="flat" cmpd="sng" algn="ctr">
              <a:solidFill>
                <a:srgbClr val="8F0000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8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Sheet1!$B$21:$G$21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Sheet1!$B$23:$G$23</c:f>
              <c:numCache>
                <c:formatCode>General</c:formatCode>
                <c:ptCount val="6"/>
                <c:pt idx="0">
                  <c:v>1019.28</c:v>
                </c:pt>
                <c:pt idx="1">
                  <c:v>908.08</c:v>
                </c:pt>
                <c:pt idx="2">
                  <c:v>1091.5</c:v>
                </c:pt>
                <c:pt idx="3">
                  <c:v>1059.6500000000001</c:v>
                </c:pt>
                <c:pt idx="4">
                  <c:v>1106.93</c:v>
                </c:pt>
                <c:pt idx="5">
                  <c:v>1117.1199999999999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12-4CE5-B0FC-FC30470AD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76742784"/>
        <c:axId val="176744320"/>
      </c:barChart>
      <c:catAx>
        <c:axId val="176742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44320"/>
        <c:crosses val="autoZero"/>
        <c:auto val="1"/>
        <c:lblAlgn val="ctr"/>
        <c:lblOffset val="100"/>
        <c:noMultiLvlLbl val="0"/>
      </c:catAx>
      <c:valAx>
        <c:axId val="176744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674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C2429D-65C3-46F8-BBB7-F5C2E85EBA6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278B2F-6CC9-40FB-8DF1-75E55A0D308A}">
      <dgm:prSet phldrT="[Text]" custT="1"/>
      <dgm:spPr>
        <a:solidFill>
          <a:srgbClr val="8F0000"/>
        </a:solidFill>
      </dgm:spPr>
      <dgm:t>
        <a:bodyPr/>
        <a:lstStyle/>
        <a:p>
          <a:r>
            <a:rPr lang="mk-MK" sz="1600" dirty="0" smtClean="0">
              <a:latin typeface="Arial Narrow" panose="020B0606020202030204" pitchFamily="34" charset="0"/>
            </a:rPr>
            <a:t>Средства од државниот буџет за финансирање на радиодифузната дејност</a:t>
          </a:r>
          <a:endParaRPr lang="en-US" sz="1600" dirty="0">
            <a:latin typeface="Arial Narrow" panose="020B0606020202030204" pitchFamily="34" charset="0"/>
          </a:endParaRPr>
        </a:p>
      </dgm:t>
    </dgm:pt>
    <dgm:pt modelId="{DFF0D29D-E89D-4E9D-AB9B-3C6B473359D9}" type="parTrans" cxnId="{E7AC71D2-635B-40C3-87CD-4F65C8EC179C}">
      <dgm:prSet/>
      <dgm:spPr/>
      <dgm:t>
        <a:bodyPr/>
        <a:lstStyle/>
        <a:p>
          <a:endParaRPr lang="en-US"/>
        </a:p>
      </dgm:t>
    </dgm:pt>
    <dgm:pt modelId="{D2D70394-09A5-41E0-B21C-CABD02F51F81}" type="sibTrans" cxnId="{E7AC71D2-635B-40C3-87CD-4F65C8EC179C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F1932EEF-DFB3-4699-B65A-0B0AC47AB063}">
      <dgm:prSet phldrT="[Text]" custT="1"/>
      <dgm:spPr>
        <a:solidFill>
          <a:srgbClr val="8F0000"/>
        </a:solidFill>
      </dgm:spPr>
      <dgm:t>
        <a:bodyPr/>
        <a:lstStyle/>
        <a:p>
          <a:r>
            <a:rPr lang="mk-MK" sz="1600" dirty="0" smtClean="0">
              <a:latin typeface="Arial Narrow" panose="020B0606020202030204" pitchFamily="34" charset="0"/>
            </a:rPr>
            <a:t>Приходи од МДТ за постигнување повисок степен на програмски и техничко-технолошки развој</a:t>
          </a:r>
          <a:endParaRPr lang="en-US" sz="1600" dirty="0">
            <a:latin typeface="Arial Narrow" panose="020B0606020202030204" pitchFamily="34" charset="0"/>
          </a:endParaRPr>
        </a:p>
      </dgm:t>
    </dgm:pt>
    <dgm:pt modelId="{DBB61F3D-D783-44F6-A60B-683C3E7FF2FD}" type="parTrans" cxnId="{AF3721F6-6881-47AC-A2EF-212D136A90A1}">
      <dgm:prSet/>
      <dgm:spPr/>
      <dgm:t>
        <a:bodyPr/>
        <a:lstStyle/>
        <a:p>
          <a:endParaRPr lang="en-US"/>
        </a:p>
      </dgm:t>
    </dgm:pt>
    <dgm:pt modelId="{98F359E0-302B-4A5F-95BE-1040007F891C}" type="sibTrans" cxnId="{AF3721F6-6881-47AC-A2EF-212D136A90A1}">
      <dgm:prSet/>
      <dgm:spPr/>
      <dgm:t>
        <a:bodyPr/>
        <a:lstStyle/>
        <a:p>
          <a:endParaRPr lang="en-US"/>
        </a:p>
      </dgm:t>
    </dgm:pt>
    <dgm:pt modelId="{C526FD51-8045-40A8-9D2E-43ED2E032638}">
      <dgm:prSet phldrT="[Text]" custT="1"/>
      <dgm:spPr>
        <a:solidFill>
          <a:srgbClr val="8F0000"/>
        </a:solidFill>
      </dgm:spPr>
      <dgm:t>
        <a:bodyPr/>
        <a:lstStyle/>
        <a:p>
          <a:r>
            <a:rPr lang="mk-MK" sz="1600" dirty="0" smtClean="0">
              <a:latin typeface="Arial Narrow" panose="020B0606020202030204" pitchFamily="34" charset="0"/>
            </a:rPr>
            <a:t>Приходи од рекламирање</a:t>
          </a:r>
          <a:endParaRPr lang="en-US" sz="1600" dirty="0">
            <a:latin typeface="Arial Narrow" panose="020B0606020202030204" pitchFamily="34" charset="0"/>
          </a:endParaRPr>
        </a:p>
      </dgm:t>
    </dgm:pt>
    <dgm:pt modelId="{A0903051-B77A-4E65-989C-CD3320017E40}" type="parTrans" cxnId="{2AE2C986-644F-4E8D-9A80-67AEBC240AA1}">
      <dgm:prSet/>
      <dgm:spPr/>
      <dgm:t>
        <a:bodyPr/>
        <a:lstStyle/>
        <a:p>
          <a:endParaRPr lang="en-US"/>
        </a:p>
      </dgm:t>
    </dgm:pt>
    <dgm:pt modelId="{26E191FC-ECA1-46AB-800A-27B00E175AD4}" type="sibTrans" cxnId="{2AE2C986-644F-4E8D-9A80-67AEBC240AA1}">
      <dgm:prSet/>
      <dgm:spPr/>
      <dgm:t>
        <a:bodyPr/>
        <a:lstStyle/>
        <a:p>
          <a:endParaRPr lang="en-US"/>
        </a:p>
      </dgm:t>
    </dgm:pt>
    <dgm:pt modelId="{BB984D31-9687-404E-8555-26FD972690BB}">
      <dgm:prSet custT="1"/>
      <dgm:spPr>
        <a:solidFill>
          <a:srgbClr val="8F0000"/>
        </a:solidFill>
      </dgm:spPr>
      <dgm:t>
        <a:bodyPr/>
        <a:lstStyle/>
        <a:p>
          <a:r>
            <a:rPr lang="mk-MK" sz="1600" dirty="0" smtClean="0">
              <a:latin typeface="Arial Narrow" panose="020B0606020202030204" pitchFamily="34" charset="0"/>
            </a:rPr>
            <a:t>Приходи по основ на Вонсудска спогодба со МДТ</a:t>
          </a:r>
          <a:endParaRPr lang="en-US" sz="1600" dirty="0">
            <a:latin typeface="Arial Narrow" panose="020B0606020202030204" pitchFamily="34" charset="0"/>
          </a:endParaRPr>
        </a:p>
      </dgm:t>
    </dgm:pt>
    <dgm:pt modelId="{6160FFE9-B8C1-4C1F-B2A4-62D8409C2C6D}" type="parTrans" cxnId="{2F95FE65-EA93-42FD-BD02-4534BB091F7F}">
      <dgm:prSet/>
      <dgm:spPr/>
      <dgm:t>
        <a:bodyPr/>
        <a:lstStyle/>
        <a:p>
          <a:endParaRPr lang="en-US"/>
        </a:p>
      </dgm:t>
    </dgm:pt>
    <dgm:pt modelId="{17934509-0CF5-4967-8802-3E7B5BAF4F83}" type="sibTrans" cxnId="{2F95FE65-EA93-42FD-BD02-4534BB091F7F}">
      <dgm:prSet/>
      <dgm:spPr/>
      <dgm:t>
        <a:bodyPr/>
        <a:lstStyle/>
        <a:p>
          <a:endParaRPr lang="en-US"/>
        </a:p>
      </dgm:t>
    </dgm:pt>
    <dgm:pt modelId="{EF6A3A92-96EE-4D11-8B0C-EC6FBA4343C5}">
      <dgm:prSet custT="1"/>
      <dgm:spPr>
        <a:solidFill>
          <a:srgbClr val="8F0000"/>
        </a:solidFill>
      </dgm:spPr>
      <dgm:t>
        <a:bodyPr/>
        <a:lstStyle/>
        <a:p>
          <a:r>
            <a:rPr lang="mk-MK" sz="1600" dirty="0" smtClean="0">
              <a:latin typeface="Arial Narrow" panose="020B0606020202030204" pitchFamily="34" charset="0"/>
            </a:rPr>
            <a:t>Останати приходи</a:t>
          </a:r>
          <a:endParaRPr lang="en-US" sz="1600" dirty="0">
            <a:latin typeface="Arial Narrow" panose="020B0606020202030204" pitchFamily="34" charset="0"/>
          </a:endParaRPr>
        </a:p>
      </dgm:t>
    </dgm:pt>
    <dgm:pt modelId="{E0D0A6A7-4AF2-4347-8339-E2C2E191A0F3}" type="parTrans" cxnId="{40F8F9A4-B8F0-48B5-AF87-589FF0A5DB1C}">
      <dgm:prSet/>
      <dgm:spPr/>
      <dgm:t>
        <a:bodyPr/>
        <a:lstStyle/>
        <a:p>
          <a:endParaRPr lang="en-US"/>
        </a:p>
      </dgm:t>
    </dgm:pt>
    <dgm:pt modelId="{4192B872-7118-4FE4-BBB6-6AA4A31D8184}" type="sibTrans" cxnId="{40F8F9A4-B8F0-48B5-AF87-589FF0A5DB1C}">
      <dgm:prSet/>
      <dgm:spPr/>
      <dgm:t>
        <a:bodyPr/>
        <a:lstStyle/>
        <a:p>
          <a:endParaRPr lang="en-US"/>
        </a:p>
      </dgm:t>
    </dgm:pt>
    <dgm:pt modelId="{393F2222-0FFE-4959-9E86-2F38631AE8CB}" type="pres">
      <dgm:prSet presAssocID="{4BC2429D-65C3-46F8-BBB7-F5C2E85EBA6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B4D50B2-EF1B-44B0-970A-74BC018DBE7A}" type="pres">
      <dgm:prSet presAssocID="{4BC2429D-65C3-46F8-BBB7-F5C2E85EBA6C}" presName="Name1" presStyleCnt="0"/>
      <dgm:spPr/>
    </dgm:pt>
    <dgm:pt modelId="{160B2A95-9390-4DB9-B4F6-7C406BBBB7EE}" type="pres">
      <dgm:prSet presAssocID="{4BC2429D-65C3-46F8-BBB7-F5C2E85EBA6C}" presName="cycle" presStyleCnt="0"/>
      <dgm:spPr/>
    </dgm:pt>
    <dgm:pt modelId="{22598E77-730F-4BBC-B97F-2FC22DEF1124}" type="pres">
      <dgm:prSet presAssocID="{4BC2429D-65C3-46F8-BBB7-F5C2E85EBA6C}" presName="srcNode" presStyleLbl="node1" presStyleIdx="0" presStyleCnt="5"/>
      <dgm:spPr/>
    </dgm:pt>
    <dgm:pt modelId="{19ED6552-56C4-499D-AF50-00903E343F6E}" type="pres">
      <dgm:prSet presAssocID="{4BC2429D-65C3-46F8-BBB7-F5C2E85EBA6C}" presName="conn" presStyleLbl="parChTrans1D2" presStyleIdx="0" presStyleCnt="1"/>
      <dgm:spPr/>
      <dgm:t>
        <a:bodyPr/>
        <a:lstStyle/>
        <a:p>
          <a:endParaRPr lang="en-US"/>
        </a:p>
      </dgm:t>
    </dgm:pt>
    <dgm:pt modelId="{29207943-74D1-47E1-9AD5-E87BB8F74907}" type="pres">
      <dgm:prSet presAssocID="{4BC2429D-65C3-46F8-BBB7-F5C2E85EBA6C}" presName="extraNode" presStyleLbl="node1" presStyleIdx="0" presStyleCnt="5"/>
      <dgm:spPr/>
    </dgm:pt>
    <dgm:pt modelId="{79C5DA89-8B73-4B50-A889-16F7BC88A1D2}" type="pres">
      <dgm:prSet presAssocID="{4BC2429D-65C3-46F8-BBB7-F5C2E85EBA6C}" presName="dstNode" presStyleLbl="node1" presStyleIdx="0" presStyleCnt="5"/>
      <dgm:spPr/>
    </dgm:pt>
    <dgm:pt modelId="{37D339DC-31C7-4C3F-B512-AF0069FC8950}" type="pres">
      <dgm:prSet presAssocID="{FA278B2F-6CC9-40FB-8DF1-75E55A0D308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FC5FF-441F-43F8-8B6B-DEF2047B7D22}" type="pres">
      <dgm:prSet presAssocID="{FA278B2F-6CC9-40FB-8DF1-75E55A0D308A}" presName="accent_1" presStyleCnt="0"/>
      <dgm:spPr/>
    </dgm:pt>
    <dgm:pt modelId="{5A776423-CC30-427A-BAD0-34D94B69507B}" type="pres">
      <dgm:prSet presAssocID="{FA278B2F-6CC9-40FB-8DF1-75E55A0D308A}" presName="accentRepeatNode" presStyleLbl="solidFgAcc1" presStyleIdx="0" presStyleCnt="5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BF410A68-AD5B-4597-AFF4-2DE04D71402B}" type="pres">
      <dgm:prSet presAssocID="{F1932EEF-DFB3-4699-B65A-0B0AC47AB063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B1B86-DD57-4ED7-A0E5-098572C842CD}" type="pres">
      <dgm:prSet presAssocID="{F1932EEF-DFB3-4699-B65A-0B0AC47AB063}" presName="accent_2" presStyleCnt="0"/>
      <dgm:spPr/>
    </dgm:pt>
    <dgm:pt modelId="{248856E6-2DD3-48E6-A384-00F109200DC7}" type="pres">
      <dgm:prSet presAssocID="{F1932EEF-DFB3-4699-B65A-0B0AC47AB063}" presName="accentRepeatNode" presStyleLbl="solidFgAcc1" presStyleIdx="1" presStyleCnt="5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452A9077-6338-4DD0-99E6-CEEC1453A40F}" type="pres">
      <dgm:prSet presAssocID="{BB984D31-9687-404E-8555-26FD972690B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61781D-7105-4EDC-8383-045532E8206F}" type="pres">
      <dgm:prSet presAssocID="{BB984D31-9687-404E-8555-26FD972690BB}" presName="accent_3" presStyleCnt="0"/>
      <dgm:spPr/>
    </dgm:pt>
    <dgm:pt modelId="{72E9C6FE-D141-4CCE-81EE-9032DE1D0A0E}" type="pres">
      <dgm:prSet presAssocID="{BB984D31-9687-404E-8555-26FD972690BB}" presName="accentRepeatNode" presStyleLbl="solidFgAcc1" presStyleIdx="2" presStyleCnt="5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</dgm:pt>
    <dgm:pt modelId="{593947C7-7D80-4723-B820-001800F11878}" type="pres">
      <dgm:prSet presAssocID="{C526FD51-8045-40A8-9D2E-43ED2E03263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D73E7-AA94-4DAA-876D-4C4C8E2B6D97}" type="pres">
      <dgm:prSet presAssocID="{C526FD51-8045-40A8-9D2E-43ED2E032638}" presName="accent_4" presStyleCnt="0"/>
      <dgm:spPr/>
    </dgm:pt>
    <dgm:pt modelId="{B0389C90-623A-4455-93D2-6E5F2FA5CCB3}" type="pres">
      <dgm:prSet presAssocID="{C526FD51-8045-40A8-9D2E-43ED2E032638}" presName="accentRepeatNode" presStyleLbl="solidFgAcc1" presStyleIdx="3" presStyleCnt="5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</dgm:pt>
    <dgm:pt modelId="{C31AD616-10EC-4FA3-80DA-C714849312E5}" type="pres">
      <dgm:prSet presAssocID="{EF6A3A92-96EE-4D11-8B0C-EC6FBA4343C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A3324-F860-4725-ABBF-D4D01F30B65D}" type="pres">
      <dgm:prSet presAssocID="{EF6A3A92-96EE-4D11-8B0C-EC6FBA4343C5}" presName="accent_5" presStyleCnt="0"/>
      <dgm:spPr/>
    </dgm:pt>
    <dgm:pt modelId="{C273364E-891A-4308-AAB8-4F65615D1AF4}" type="pres">
      <dgm:prSet presAssocID="{EF6A3A92-96EE-4D11-8B0C-EC6FBA4343C5}" presName="accentRepeatNode" presStyleLbl="solidFgAcc1" presStyleIdx="4" presStyleCnt="5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</dgm:pt>
  </dgm:ptLst>
  <dgm:cxnLst>
    <dgm:cxn modelId="{3A7C1F4A-4EC7-4F0A-B30D-F46481E6376F}" type="presOf" srcId="{F1932EEF-DFB3-4699-B65A-0B0AC47AB063}" destId="{BF410A68-AD5B-4597-AFF4-2DE04D71402B}" srcOrd="0" destOrd="0" presId="urn:microsoft.com/office/officeart/2008/layout/VerticalCurvedList"/>
    <dgm:cxn modelId="{D340596B-B991-46BD-92C2-B4D1AB3FA469}" type="presOf" srcId="{D2D70394-09A5-41E0-B21C-CABD02F51F81}" destId="{19ED6552-56C4-499D-AF50-00903E343F6E}" srcOrd="0" destOrd="0" presId="urn:microsoft.com/office/officeart/2008/layout/VerticalCurvedList"/>
    <dgm:cxn modelId="{64FB50E3-4824-45B7-9B72-A7E488E493FC}" type="presOf" srcId="{BB984D31-9687-404E-8555-26FD972690BB}" destId="{452A9077-6338-4DD0-99E6-CEEC1453A40F}" srcOrd="0" destOrd="0" presId="urn:microsoft.com/office/officeart/2008/layout/VerticalCurvedList"/>
    <dgm:cxn modelId="{1BB6E051-5660-4508-AE73-D333B404C705}" type="presOf" srcId="{C526FD51-8045-40A8-9D2E-43ED2E032638}" destId="{593947C7-7D80-4723-B820-001800F11878}" srcOrd="0" destOrd="0" presId="urn:microsoft.com/office/officeart/2008/layout/VerticalCurvedList"/>
    <dgm:cxn modelId="{40F8F9A4-B8F0-48B5-AF87-589FF0A5DB1C}" srcId="{4BC2429D-65C3-46F8-BBB7-F5C2E85EBA6C}" destId="{EF6A3A92-96EE-4D11-8B0C-EC6FBA4343C5}" srcOrd="4" destOrd="0" parTransId="{E0D0A6A7-4AF2-4347-8339-E2C2E191A0F3}" sibTransId="{4192B872-7118-4FE4-BBB6-6AA4A31D8184}"/>
    <dgm:cxn modelId="{E18861E2-D3F7-4536-9E50-1C6F31A2A65C}" type="presOf" srcId="{FA278B2F-6CC9-40FB-8DF1-75E55A0D308A}" destId="{37D339DC-31C7-4C3F-B512-AF0069FC8950}" srcOrd="0" destOrd="0" presId="urn:microsoft.com/office/officeart/2008/layout/VerticalCurvedList"/>
    <dgm:cxn modelId="{7AF30AB3-1960-4C74-B30F-D50122122957}" type="presOf" srcId="{EF6A3A92-96EE-4D11-8B0C-EC6FBA4343C5}" destId="{C31AD616-10EC-4FA3-80DA-C714849312E5}" srcOrd="0" destOrd="0" presId="urn:microsoft.com/office/officeart/2008/layout/VerticalCurvedList"/>
    <dgm:cxn modelId="{E7AC71D2-635B-40C3-87CD-4F65C8EC179C}" srcId="{4BC2429D-65C3-46F8-BBB7-F5C2E85EBA6C}" destId="{FA278B2F-6CC9-40FB-8DF1-75E55A0D308A}" srcOrd="0" destOrd="0" parTransId="{DFF0D29D-E89D-4E9D-AB9B-3C6B473359D9}" sibTransId="{D2D70394-09A5-41E0-B21C-CABD02F51F81}"/>
    <dgm:cxn modelId="{2F95FE65-EA93-42FD-BD02-4534BB091F7F}" srcId="{4BC2429D-65C3-46F8-BBB7-F5C2E85EBA6C}" destId="{BB984D31-9687-404E-8555-26FD972690BB}" srcOrd="2" destOrd="0" parTransId="{6160FFE9-B8C1-4C1F-B2A4-62D8409C2C6D}" sibTransId="{17934509-0CF5-4967-8802-3E7B5BAF4F83}"/>
    <dgm:cxn modelId="{AF3721F6-6881-47AC-A2EF-212D136A90A1}" srcId="{4BC2429D-65C3-46F8-BBB7-F5C2E85EBA6C}" destId="{F1932EEF-DFB3-4699-B65A-0B0AC47AB063}" srcOrd="1" destOrd="0" parTransId="{DBB61F3D-D783-44F6-A60B-683C3E7FF2FD}" sibTransId="{98F359E0-302B-4A5F-95BE-1040007F891C}"/>
    <dgm:cxn modelId="{B4D29D5F-F112-4EA7-81BF-C7BC21D9C446}" type="presOf" srcId="{4BC2429D-65C3-46F8-BBB7-F5C2E85EBA6C}" destId="{393F2222-0FFE-4959-9E86-2F38631AE8CB}" srcOrd="0" destOrd="0" presId="urn:microsoft.com/office/officeart/2008/layout/VerticalCurvedList"/>
    <dgm:cxn modelId="{2AE2C986-644F-4E8D-9A80-67AEBC240AA1}" srcId="{4BC2429D-65C3-46F8-BBB7-F5C2E85EBA6C}" destId="{C526FD51-8045-40A8-9D2E-43ED2E032638}" srcOrd="3" destOrd="0" parTransId="{A0903051-B77A-4E65-989C-CD3320017E40}" sibTransId="{26E191FC-ECA1-46AB-800A-27B00E175AD4}"/>
    <dgm:cxn modelId="{C5DFB5C3-2080-4814-8DDD-24024A2617D7}" type="presParOf" srcId="{393F2222-0FFE-4959-9E86-2F38631AE8CB}" destId="{7B4D50B2-EF1B-44B0-970A-74BC018DBE7A}" srcOrd="0" destOrd="0" presId="urn:microsoft.com/office/officeart/2008/layout/VerticalCurvedList"/>
    <dgm:cxn modelId="{5537FB3D-54B9-4BF5-AFCE-030347E65973}" type="presParOf" srcId="{7B4D50B2-EF1B-44B0-970A-74BC018DBE7A}" destId="{160B2A95-9390-4DB9-B4F6-7C406BBBB7EE}" srcOrd="0" destOrd="0" presId="urn:microsoft.com/office/officeart/2008/layout/VerticalCurvedList"/>
    <dgm:cxn modelId="{45E0083C-B086-40F3-94B4-621CCB5D65D0}" type="presParOf" srcId="{160B2A95-9390-4DB9-B4F6-7C406BBBB7EE}" destId="{22598E77-730F-4BBC-B97F-2FC22DEF1124}" srcOrd="0" destOrd="0" presId="urn:microsoft.com/office/officeart/2008/layout/VerticalCurvedList"/>
    <dgm:cxn modelId="{82E63770-D3EE-40CB-971D-5D00765F05F2}" type="presParOf" srcId="{160B2A95-9390-4DB9-B4F6-7C406BBBB7EE}" destId="{19ED6552-56C4-499D-AF50-00903E343F6E}" srcOrd="1" destOrd="0" presId="urn:microsoft.com/office/officeart/2008/layout/VerticalCurvedList"/>
    <dgm:cxn modelId="{D9A9F70A-9D33-454D-851B-6E6BC358CFBB}" type="presParOf" srcId="{160B2A95-9390-4DB9-B4F6-7C406BBBB7EE}" destId="{29207943-74D1-47E1-9AD5-E87BB8F74907}" srcOrd="2" destOrd="0" presId="urn:microsoft.com/office/officeart/2008/layout/VerticalCurvedList"/>
    <dgm:cxn modelId="{0C494FD4-ACFA-4527-854B-AE49428DCA62}" type="presParOf" srcId="{160B2A95-9390-4DB9-B4F6-7C406BBBB7EE}" destId="{79C5DA89-8B73-4B50-A889-16F7BC88A1D2}" srcOrd="3" destOrd="0" presId="urn:microsoft.com/office/officeart/2008/layout/VerticalCurvedList"/>
    <dgm:cxn modelId="{A6424C8B-1344-4D0D-94AC-00E7009EF190}" type="presParOf" srcId="{7B4D50B2-EF1B-44B0-970A-74BC018DBE7A}" destId="{37D339DC-31C7-4C3F-B512-AF0069FC8950}" srcOrd="1" destOrd="0" presId="urn:microsoft.com/office/officeart/2008/layout/VerticalCurvedList"/>
    <dgm:cxn modelId="{3EBE44B4-7C55-4C84-93A5-B4DBFCD3DDDC}" type="presParOf" srcId="{7B4D50B2-EF1B-44B0-970A-74BC018DBE7A}" destId="{C29FC5FF-441F-43F8-8B6B-DEF2047B7D22}" srcOrd="2" destOrd="0" presId="urn:microsoft.com/office/officeart/2008/layout/VerticalCurvedList"/>
    <dgm:cxn modelId="{85DFCC61-0C43-420E-BBBB-8AF1B94D4A14}" type="presParOf" srcId="{C29FC5FF-441F-43F8-8B6B-DEF2047B7D22}" destId="{5A776423-CC30-427A-BAD0-34D94B69507B}" srcOrd="0" destOrd="0" presId="urn:microsoft.com/office/officeart/2008/layout/VerticalCurvedList"/>
    <dgm:cxn modelId="{F6491FFC-34AC-4F7C-A2F3-B4D53C078F81}" type="presParOf" srcId="{7B4D50B2-EF1B-44B0-970A-74BC018DBE7A}" destId="{BF410A68-AD5B-4597-AFF4-2DE04D71402B}" srcOrd="3" destOrd="0" presId="urn:microsoft.com/office/officeart/2008/layout/VerticalCurvedList"/>
    <dgm:cxn modelId="{5072564F-77B6-4B78-905C-E3C71E36A3B0}" type="presParOf" srcId="{7B4D50B2-EF1B-44B0-970A-74BC018DBE7A}" destId="{322B1B86-DD57-4ED7-A0E5-098572C842CD}" srcOrd="4" destOrd="0" presId="urn:microsoft.com/office/officeart/2008/layout/VerticalCurvedList"/>
    <dgm:cxn modelId="{B2B68137-8AA0-40D4-AA5A-D4217657810D}" type="presParOf" srcId="{322B1B86-DD57-4ED7-A0E5-098572C842CD}" destId="{248856E6-2DD3-48E6-A384-00F109200DC7}" srcOrd="0" destOrd="0" presId="urn:microsoft.com/office/officeart/2008/layout/VerticalCurvedList"/>
    <dgm:cxn modelId="{36840AD4-0B6F-4582-8E3C-156A87D77754}" type="presParOf" srcId="{7B4D50B2-EF1B-44B0-970A-74BC018DBE7A}" destId="{452A9077-6338-4DD0-99E6-CEEC1453A40F}" srcOrd="5" destOrd="0" presId="urn:microsoft.com/office/officeart/2008/layout/VerticalCurvedList"/>
    <dgm:cxn modelId="{75C8BE3C-A5DD-4501-B178-68BBB2E0EDE8}" type="presParOf" srcId="{7B4D50B2-EF1B-44B0-970A-74BC018DBE7A}" destId="{0161781D-7105-4EDC-8383-045532E8206F}" srcOrd="6" destOrd="0" presId="urn:microsoft.com/office/officeart/2008/layout/VerticalCurvedList"/>
    <dgm:cxn modelId="{C90863E1-7AE5-4C9A-9EA4-A28CB099BFAB}" type="presParOf" srcId="{0161781D-7105-4EDC-8383-045532E8206F}" destId="{72E9C6FE-D141-4CCE-81EE-9032DE1D0A0E}" srcOrd="0" destOrd="0" presId="urn:microsoft.com/office/officeart/2008/layout/VerticalCurvedList"/>
    <dgm:cxn modelId="{061D3E23-F697-4287-8BB4-E11DAC889569}" type="presParOf" srcId="{7B4D50B2-EF1B-44B0-970A-74BC018DBE7A}" destId="{593947C7-7D80-4723-B820-001800F11878}" srcOrd="7" destOrd="0" presId="urn:microsoft.com/office/officeart/2008/layout/VerticalCurvedList"/>
    <dgm:cxn modelId="{DF713A7C-3B62-4B76-8F67-4960A20FA910}" type="presParOf" srcId="{7B4D50B2-EF1B-44B0-970A-74BC018DBE7A}" destId="{48CD73E7-AA94-4DAA-876D-4C4C8E2B6D97}" srcOrd="8" destOrd="0" presId="urn:microsoft.com/office/officeart/2008/layout/VerticalCurvedList"/>
    <dgm:cxn modelId="{5B33667B-AB75-48FC-B2E1-8A7E43FA87DB}" type="presParOf" srcId="{48CD73E7-AA94-4DAA-876D-4C4C8E2B6D97}" destId="{B0389C90-623A-4455-93D2-6E5F2FA5CCB3}" srcOrd="0" destOrd="0" presId="urn:microsoft.com/office/officeart/2008/layout/VerticalCurvedList"/>
    <dgm:cxn modelId="{75834826-206B-44D0-885F-EEE5A7D24DB5}" type="presParOf" srcId="{7B4D50B2-EF1B-44B0-970A-74BC018DBE7A}" destId="{C31AD616-10EC-4FA3-80DA-C714849312E5}" srcOrd="9" destOrd="0" presId="urn:microsoft.com/office/officeart/2008/layout/VerticalCurvedList"/>
    <dgm:cxn modelId="{504547A3-9CDC-4606-8B1C-AE8F0B0FC771}" type="presParOf" srcId="{7B4D50B2-EF1B-44B0-970A-74BC018DBE7A}" destId="{F1CA3324-F860-4725-ABBF-D4D01F30B65D}" srcOrd="10" destOrd="0" presId="urn:microsoft.com/office/officeart/2008/layout/VerticalCurvedList"/>
    <dgm:cxn modelId="{40442B70-DC60-4F56-8750-9B1DFEC5582E}" type="presParOf" srcId="{F1CA3324-F860-4725-ABBF-D4D01F30B65D}" destId="{C273364E-891A-4308-AAB8-4F65615D1A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D6552-56C4-499D-AF50-00903E343F6E}">
      <dsp:nvSpPr>
        <dsp:cNvPr id="0" name=""/>
        <dsp:cNvSpPr/>
      </dsp:nvSpPr>
      <dsp:spPr>
        <a:xfrm>
          <a:off x="-4629437" y="-709744"/>
          <a:ext cx="5514514" cy="5514514"/>
        </a:xfrm>
        <a:prstGeom prst="blockArc">
          <a:avLst>
            <a:gd name="adj1" fmla="val 18900000"/>
            <a:gd name="adj2" fmla="val 2700000"/>
            <a:gd name="adj3" fmla="val 392"/>
          </a:avLst>
        </a:pr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339DC-31C7-4C3F-B512-AF0069FC8950}">
      <dsp:nvSpPr>
        <dsp:cNvPr id="0" name=""/>
        <dsp:cNvSpPr/>
      </dsp:nvSpPr>
      <dsp:spPr>
        <a:xfrm>
          <a:off x="387405" y="255857"/>
          <a:ext cx="4836532" cy="512042"/>
        </a:xfrm>
        <a:prstGeom prst="rect">
          <a:avLst/>
        </a:prstGeom>
        <a:solidFill>
          <a:srgbClr val="8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latin typeface="Arial Narrow" panose="020B0606020202030204" pitchFamily="34" charset="0"/>
            </a:rPr>
            <a:t>Средства од државниот буџет за финансирање на радиодифузната дејност</a:t>
          </a:r>
          <a:endParaRPr lang="en-US" sz="1600" kern="1200" dirty="0">
            <a:latin typeface="Arial Narrow" panose="020B0606020202030204" pitchFamily="34" charset="0"/>
          </a:endParaRPr>
        </a:p>
      </dsp:txBody>
      <dsp:txXfrm>
        <a:off x="387405" y="255857"/>
        <a:ext cx="4836532" cy="512042"/>
      </dsp:txXfrm>
    </dsp:sp>
    <dsp:sp modelId="{5A776423-CC30-427A-BAD0-34D94B69507B}">
      <dsp:nvSpPr>
        <dsp:cNvPr id="0" name=""/>
        <dsp:cNvSpPr/>
      </dsp:nvSpPr>
      <dsp:spPr>
        <a:xfrm>
          <a:off x="67378" y="191851"/>
          <a:ext cx="640052" cy="640052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tx1">
              <a:lumMod val="50000"/>
              <a:lumOff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10A68-AD5B-4597-AFF4-2DE04D71402B}">
      <dsp:nvSpPr>
        <dsp:cNvPr id="0" name=""/>
        <dsp:cNvSpPr/>
      </dsp:nvSpPr>
      <dsp:spPr>
        <a:xfrm>
          <a:off x="754319" y="1023674"/>
          <a:ext cx="4469617" cy="512042"/>
        </a:xfrm>
        <a:prstGeom prst="rect">
          <a:avLst/>
        </a:prstGeom>
        <a:solidFill>
          <a:srgbClr val="8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latin typeface="Arial Narrow" panose="020B0606020202030204" pitchFamily="34" charset="0"/>
            </a:rPr>
            <a:t>Приходи од МДТ за постигнување повисок степен на програмски и техничко-технолошки развој</a:t>
          </a:r>
          <a:endParaRPr lang="en-US" sz="1600" kern="1200" dirty="0">
            <a:latin typeface="Arial Narrow" panose="020B0606020202030204" pitchFamily="34" charset="0"/>
          </a:endParaRPr>
        </a:p>
      </dsp:txBody>
      <dsp:txXfrm>
        <a:off x="754319" y="1023674"/>
        <a:ext cx="4469617" cy="512042"/>
      </dsp:txXfrm>
    </dsp:sp>
    <dsp:sp modelId="{248856E6-2DD3-48E6-A384-00F109200DC7}">
      <dsp:nvSpPr>
        <dsp:cNvPr id="0" name=""/>
        <dsp:cNvSpPr/>
      </dsp:nvSpPr>
      <dsp:spPr>
        <a:xfrm>
          <a:off x="434293" y="959669"/>
          <a:ext cx="640052" cy="640052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A9077-6338-4DD0-99E6-CEEC1453A40F}">
      <dsp:nvSpPr>
        <dsp:cNvPr id="0" name=""/>
        <dsp:cNvSpPr/>
      </dsp:nvSpPr>
      <dsp:spPr>
        <a:xfrm>
          <a:off x="866932" y="1791491"/>
          <a:ext cx="4357004" cy="512042"/>
        </a:xfrm>
        <a:prstGeom prst="rect">
          <a:avLst/>
        </a:prstGeom>
        <a:solidFill>
          <a:srgbClr val="8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latin typeface="Arial Narrow" panose="020B0606020202030204" pitchFamily="34" charset="0"/>
            </a:rPr>
            <a:t>Приходи по основ на Вонсудска спогодба со МДТ</a:t>
          </a:r>
          <a:endParaRPr lang="en-US" sz="1600" kern="1200" dirty="0">
            <a:latin typeface="Arial Narrow" panose="020B0606020202030204" pitchFamily="34" charset="0"/>
          </a:endParaRPr>
        </a:p>
      </dsp:txBody>
      <dsp:txXfrm>
        <a:off x="866932" y="1791491"/>
        <a:ext cx="4357004" cy="512042"/>
      </dsp:txXfrm>
    </dsp:sp>
    <dsp:sp modelId="{72E9C6FE-D141-4CCE-81EE-9032DE1D0A0E}">
      <dsp:nvSpPr>
        <dsp:cNvPr id="0" name=""/>
        <dsp:cNvSpPr/>
      </dsp:nvSpPr>
      <dsp:spPr>
        <a:xfrm>
          <a:off x="546906" y="1727486"/>
          <a:ext cx="640052" cy="640052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947C7-7D80-4723-B820-001800F11878}">
      <dsp:nvSpPr>
        <dsp:cNvPr id="0" name=""/>
        <dsp:cNvSpPr/>
      </dsp:nvSpPr>
      <dsp:spPr>
        <a:xfrm>
          <a:off x="754319" y="2559309"/>
          <a:ext cx="4469617" cy="512042"/>
        </a:xfrm>
        <a:prstGeom prst="rect">
          <a:avLst/>
        </a:prstGeom>
        <a:solidFill>
          <a:srgbClr val="8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latin typeface="Arial Narrow" panose="020B0606020202030204" pitchFamily="34" charset="0"/>
            </a:rPr>
            <a:t>Приходи од рекламирање</a:t>
          </a:r>
          <a:endParaRPr lang="en-US" sz="1600" kern="1200" dirty="0">
            <a:latin typeface="Arial Narrow" panose="020B0606020202030204" pitchFamily="34" charset="0"/>
          </a:endParaRPr>
        </a:p>
      </dsp:txBody>
      <dsp:txXfrm>
        <a:off x="754319" y="2559309"/>
        <a:ext cx="4469617" cy="512042"/>
      </dsp:txXfrm>
    </dsp:sp>
    <dsp:sp modelId="{B0389C90-623A-4455-93D2-6E5F2FA5CCB3}">
      <dsp:nvSpPr>
        <dsp:cNvPr id="0" name=""/>
        <dsp:cNvSpPr/>
      </dsp:nvSpPr>
      <dsp:spPr>
        <a:xfrm>
          <a:off x="434293" y="2495304"/>
          <a:ext cx="640052" cy="640052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1AD616-10EC-4FA3-80DA-C714849312E5}">
      <dsp:nvSpPr>
        <dsp:cNvPr id="0" name=""/>
        <dsp:cNvSpPr/>
      </dsp:nvSpPr>
      <dsp:spPr>
        <a:xfrm>
          <a:off x="387405" y="3327126"/>
          <a:ext cx="4836532" cy="512042"/>
        </a:xfrm>
        <a:prstGeom prst="rect">
          <a:avLst/>
        </a:prstGeom>
        <a:solidFill>
          <a:srgbClr val="8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3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latin typeface="Arial Narrow" panose="020B0606020202030204" pitchFamily="34" charset="0"/>
            </a:rPr>
            <a:t>Останати приходи</a:t>
          </a:r>
          <a:endParaRPr lang="en-US" sz="1600" kern="1200" dirty="0">
            <a:latin typeface="Arial Narrow" panose="020B0606020202030204" pitchFamily="34" charset="0"/>
          </a:endParaRPr>
        </a:p>
      </dsp:txBody>
      <dsp:txXfrm>
        <a:off x="387405" y="3327126"/>
        <a:ext cx="4836532" cy="512042"/>
      </dsp:txXfrm>
    </dsp:sp>
    <dsp:sp modelId="{C273364E-891A-4308-AAB8-4F65615D1AF4}">
      <dsp:nvSpPr>
        <dsp:cNvPr id="0" name=""/>
        <dsp:cNvSpPr/>
      </dsp:nvSpPr>
      <dsp:spPr>
        <a:xfrm>
          <a:off x="67378" y="3263121"/>
          <a:ext cx="640052" cy="640052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03FD0-4628-4A3A-B953-C8A127B6A28F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F05F6-2CA9-429C-A2CA-04C651A3B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9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3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3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mk-MK" dirty="0" smtClean="0"/>
          </a:p>
          <a:p>
            <a: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99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5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47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88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7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25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14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mk-M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14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1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70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2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2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13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75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F05F6-2CA9-429C-A2CA-04C651A3BC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6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4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7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9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1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4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8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9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0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0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9FE4A-B81B-40FB-9C06-DE0EFCECA075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3350-6EC1-494F-BED9-7ED263BDB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5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8"/>
          <p:cNvSpPr txBox="1"/>
          <p:nvPr/>
        </p:nvSpPr>
        <p:spPr>
          <a:xfrm>
            <a:off x="1260133" y="542801"/>
            <a:ext cx="4943476" cy="39248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Агенција за аудио и аудиовизуелни медиумски услуги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ЛОГО БЕЗ НАТПИС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68" y="542801"/>
            <a:ext cx="1015365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148114" y="2438400"/>
            <a:ext cx="83166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mk-MK" sz="2800" dirty="0" smtClean="0">
              <a:solidFill>
                <a:srgbClr val="8F0000"/>
              </a:solidFill>
            </a:endParaRPr>
          </a:p>
          <a:p>
            <a:pPr algn="ctr"/>
            <a:r>
              <a:rPr lang="mk-MK" sz="2800" dirty="0" smtClean="0">
                <a:solidFill>
                  <a:srgbClr val="8F0000"/>
                </a:solidFill>
              </a:rPr>
              <a:t>АНАЛИЗА НА ПАЗАРОТ НА АУДИО И АУДИОВИЗУЕЛНИ МЕДИУМСКИ УСЛУГИ ЗА 2024 ГОДИНА</a:t>
            </a:r>
            <a:endParaRPr lang="en-US" sz="2800" dirty="0">
              <a:solidFill>
                <a:srgbClr val="8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00080096"/>
              </p:ext>
            </p:extLst>
          </p:nvPr>
        </p:nvGraphicFramePr>
        <p:xfrm>
          <a:off x="882967" y="1661160"/>
          <a:ext cx="576262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9607" y="562094"/>
            <a:ext cx="420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РЕГИОНАЛНИ ТЕЛЕВИЗИИ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230187"/>
              </p:ext>
            </p:extLst>
          </p:nvPr>
        </p:nvGraphicFramePr>
        <p:xfrm>
          <a:off x="7312342" y="931426"/>
          <a:ext cx="3934778" cy="4417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5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регион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559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Д1 Скопје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ТВ Едо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4.37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ТВ Ера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12.15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ТВ МТМ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5.77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ТВ Шутел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4.88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ТВ Вистел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2.30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Д1 Велес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КТВ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5.53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55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 smtClean="0">
                          <a:solidFill>
                            <a:schemeClr val="bg1"/>
                          </a:solidFill>
                          <a:effectLst/>
                        </a:rPr>
                        <a:t>Д3 Туртел</a:t>
                      </a: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Стар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15.82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559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М Нет-ХД 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4.76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Д4 Боскија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Кобра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4.16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Д5 Пелистер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Тера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19.22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Д6 Мали Влај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М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8.18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55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Д8 Попова шапка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Коха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>
                          <a:solidFill>
                            <a:schemeClr val="bg1"/>
                          </a:solidFill>
                          <a:effectLst/>
                        </a:rPr>
                        <a:t>14.37</a:t>
                      </a:r>
                      <a:endParaRPr lang="en-US" sz="1600" kern="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ТВ Топестрада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kern="100" dirty="0">
                          <a:solidFill>
                            <a:schemeClr val="bg1"/>
                          </a:solidFill>
                          <a:effectLst/>
                        </a:rPr>
                        <a:t>1.14</a:t>
                      </a:r>
                      <a:endParaRPr lang="en-US" sz="1600" kern="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69836064"/>
              </p:ext>
            </p:extLst>
          </p:nvPr>
        </p:nvGraphicFramePr>
        <p:xfrm>
          <a:off x="381000" y="213361"/>
          <a:ext cx="6797040" cy="631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42760" y="1325880"/>
            <a:ext cx="4953000" cy="1077218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Вкупни трошоци – 95,82 милиони денари</a:t>
            </a:r>
          </a:p>
          <a:p>
            <a:endParaRPr lang="mk-MK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52,56 милиони денари  - плати и други надоместоци за вработените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842760" y="3850849"/>
            <a:ext cx="4953000" cy="1569660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Заеднички финансиски резултат – добивка од 5,19 милиони денари</a:t>
            </a:r>
          </a:p>
          <a:p>
            <a:endParaRPr lang="mk-MK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Најголема добивка – Тера – 4,68 мил.денари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mk-M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Загуба оствариле само МТМ и Вистел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842760" y="3003863"/>
            <a:ext cx="4953000" cy="338554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Просечен број на вработени – 82 лица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7062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221" y="441960"/>
            <a:ext cx="420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ЛОКАЛНИ ТЕЛЕВИЗИИ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3928" y="1562582"/>
            <a:ext cx="4583575" cy="584775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r>
              <a:rPr lang="mk-MK" sz="1600" dirty="0" smtClean="0"/>
              <a:t>Вкупни приходи – 45,87 милиони денари</a:t>
            </a:r>
          </a:p>
          <a:p>
            <a:r>
              <a:rPr lang="mk-MK" sz="1600" dirty="0" smtClean="0"/>
              <a:t>Вкупни приходи без ППР – 11,72 милиони денари</a:t>
            </a:r>
            <a:endParaRPr lang="en-US" sz="16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08C7B63-BE55-CA66-D3EA-EB77DBD47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3383274"/>
              </p:ext>
            </p:extLst>
          </p:nvPr>
        </p:nvGraphicFramePr>
        <p:xfrm>
          <a:off x="393358" y="2712338"/>
          <a:ext cx="7755219" cy="345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92228"/>
              </p:ext>
            </p:extLst>
          </p:nvPr>
        </p:nvGraphicFramePr>
        <p:xfrm>
          <a:off x="8343659" y="931426"/>
          <a:ext cx="4000500" cy="384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476344" y="4901603"/>
            <a:ext cx="3237236" cy="1569660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Трошоци – 33,06 мил.денари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mk-MK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Добивка – 12,19 мил. 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mk-MK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Просечен број на вработени – 43 лица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323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976" y="513768"/>
            <a:ext cx="4179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>
                <a:ea typeface="Tahoma" pitchFamily="34" charset="0"/>
                <a:cs typeface="Tahoma" pitchFamily="34" charset="0"/>
              </a:rPr>
              <a:t>РАДИОСТАНИЦИ НА ДРЖАВНО НИВО</a:t>
            </a:r>
            <a:endParaRPr lang="en-US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3964" y="1174580"/>
            <a:ext cx="439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приходи</a:t>
            </a:r>
            <a:r>
              <a:rPr lang="en-US" sz="1600" dirty="0" smtClean="0"/>
              <a:t> - </a:t>
            </a:r>
            <a:r>
              <a:rPr lang="mk-MK" sz="1600" dirty="0" smtClean="0"/>
              <a:t>112.46 мил. денари</a:t>
            </a:r>
            <a:endParaRPr lang="en-US" sz="1600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552002065"/>
              </p:ext>
            </p:extLst>
          </p:nvPr>
        </p:nvGraphicFramePr>
        <p:xfrm>
          <a:off x="5755341" y="1732300"/>
          <a:ext cx="6176149" cy="3726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96943" y="1176427"/>
            <a:ext cx="439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приходи</a:t>
            </a:r>
            <a:r>
              <a:rPr lang="en-US" sz="1600" dirty="0" smtClean="0"/>
              <a:t> </a:t>
            </a:r>
            <a:r>
              <a:rPr lang="mk-MK" sz="1600" dirty="0" smtClean="0"/>
              <a:t>по радиостаница</a:t>
            </a:r>
            <a:endParaRPr lang="en-US" sz="1600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787556"/>
              </p:ext>
            </p:extLst>
          </p:nvPr>
        </p:nvGraphicFramePr>
        <p:xfrm>
          <a:off x="639824" y="1732300"/>
          <a:ext cx="5701553" cy="4405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89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02222" y="655647"/>
            <a:ext cx="5525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Приходи од комерцијално рекламирање</a:t>
            </a:r>
            <a:endParaRPr lang="en-US" sz="16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4A44B0A-EB0D-3B64-56C3-37316CD7FE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1606358"/>
              </p:ext>
            </p:extLst>
          </p:nvPr>
        </p:nvGraphicFramePr>
        <p:xfrm>
          <a:off x="1199970" y="1004764"/>
          <a:ext cx="10329696" cy="3846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88263" y="4958474"/>
            <a:ext cx="3843280" cy="338554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mk-MK" sz="1600" dirty="0" smtClean="0"/>
              <a:t>Вкупни трошоци – 96.18 мил. денари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313456" y="4991859"/>
            <a:ext cx="3804487" cy="338554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mk-MK" sz="1600" dirty="0" smtClean="0"/>
              <a:t>Просечен број на вработени – 57 лица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865258" y="5579512"/>
            <a:ext cx="4664408" cy="584775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mk-MK" sz="1600" dirty="0" smtClean="0"/>
              <a:t>Финансиски резултат – добивка од 14.53 милиони денари</a:t>
            </a: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E4D1DD-1B73-C145-BE9F-4F4D8F59FD4C}"/>
              </a:ext>
            </a:extLst>
          </p:cNvPr>
          <p:cNvSpPr txBox="1"/>
          <p:nvPr/>
        </p:nvSpPr>
        <p:spPr>
          <a:xfrm>
            <a:off x="2181866" y="5579512"/>
            <a:ext cx="2840710" cy="338554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mk-MK" sz="1600" dirty="0" smtClean="0">
                <a:cs typeface="Arial" panose="020B0604020202020204" pitchFamily="34" charset="0"/>
              </a:rPr>
              <a:t>Трошоци за плати – 29,02%</a:t>
            </a:r>
            <a:endParaRPr lang="mk-MK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7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946" y="455496"/>
            <a:ext cx="4502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>
                <a:ea typeface="Tahoma" pitchFamily="34" charset="0"/>
                <a:cs typeface="Tahoma" pitchFamily="34" charset="0"/>
              </a:rPr>
              <a:t>РАДИОСТАНИЦИ НА РЕГИОНАЛНО НИВО</a:t>
            </a:r>
            <a:endParaRPr lang="en-US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3328256"/>
              </p:ext>
            </p:extLst>
          </p:nvPr>
        </p:nvGraphicFramePr>
        <p:xfrm>
          <a:off x="345946" y="1681414"/>
          <a:ext cx="5255365" cy="287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6612" y="1342859"/>
            <a:ext cx="439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приходи</a:t>
            </a:r>
            <a:r>
              <a:rPr lang="en-US" sz="1600" dirty="0" smtClean="0"/>
              <a:t> - </a:t>
            </a:r>
            <a:r>
              <a:rPr lang="mk-MK" sz="1600" dirty="0" smtClean="0"/>
              <a:t>8</a:t>
            </a:r>
            <a:r>
              <a:rPr lang="en-US" sz="1600" dirty="0" smtClean="0"/>
              <a:t>5</a:t>
            </a:r>
            <a:r>
              <a:rPr lang="mk-MK" sz="1600" dirty="0" smtClean="0"/>
              <a:t>.</a:t>
            </a:r>
            <a:r>
              <a:rPr lang="en-US" sz="1600" dirty="0" smtClean="0"/>
              <a:t>03</a:t>
            </a:r>
            <a:r>
              <a:rPr lang="mk-MK" sz="1600" dirty="0" smtClean="0"/>
              <a:t> мил. денари</a:t>
            </a:r>
            <a:endParaRPr lang="en-US" sz="16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211125"/>
              </p:ext>
            </p:extLst>
          </p:nvPr>
        </p:nvGraphicFramePr>
        <p:xfrm>
          <a:off x="6210749" y="1115903"/>
          <a:ext cx="5981251" cy="4544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52998" y="777349"/>
            <a:ext cx="439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приходи</a:t>
            </a:r>
            <a:r>
              <a:rPr lang="en-US" sz="1600" dirty="0" smtClean="0"/>
              <a:t> </a:t>
            </a:r>
            <a:r>
              <a:rPr lang="mk-MK" sz="1600" dirty="0" smtClean="0"/>
              <a:t>по радиостаница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80837" y="5078457"/>
            <a:ext cx="5525193" cy="338554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Приходи од комерцијално рекламирање – 59.01 мил. денари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80837" y="5596488"/>
            <a:ext cx="3627917" cy="338554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трошоци - 77.46 мил. денари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342102" y="5596488"/>
            <a:ext cx="4954789" cy="584775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Финансиски резултат – добивка од 6.08 милиони денари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767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946" y="473286"/>
            <a:ext cx="3419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>
                <a:ea typeface="Tahoma" pitchFamily="34" charset="0"/>
                <a:cs typeface="Tahoma" pitchFamily="34" charset="0"/>
              </a:rPr>
              <a:t>РАДИОСТАНИЦИ НА ЛОКАЛНО НИВО</a:t>
            </a:r>
            <a:endParaRPr lang="en-US" sz="1600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61C1C29-4908-29C3-8777-ACD77AD815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8561349"/>
              </p:ext>
            </p:extLst>
          </p:nvPr>
        </p:nvGraphicFramePr>
        <p:xfrm>
          <a:off x="345946" y="1828801"/>
          <a:ext cx="5624548" cy="3067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752743"/>
              </p:ext>
            </p:extLst>
          </p:nvPr>
        </p:nvGraphicFramePr>
        <p:xfrm>
          <a:off x="6465347" y="1853535"/>
          <a:ext cx="5077608" cy="455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7584">
                  <a:extLst>
                    <a:ext uri="{9D8B030D-6E8A-4147-A177-3AD203B41FA5}">
                      <a16:colId xmlns:a16="http://schemas.microsoft.com/office/drawing/2014/main" val="4079421600"/>
                    </a:ext>
                  </a:extLst>
                </a:gridCol>
                <a:gridCol w="656217">
                  <a:extLst>
                    <a:ext uri="{9D8B030D-6E8A-4147-A177-3AD203B41FA5}">
                      <a16:colId xmlns:a16="http://schemas.microsoft.com/office/drawing/2014/main" val="2844647634"/>
                    </a:ext>
                  </a:extLst>
                </a:gridCol>
                <a:gridCol w="2291379">
                  <a:extLst>
                    <a:ext uri="{9D8B030D-6E8A-4147-A177-3AD203B41FA5}">
                      <a16:colId xmlns:a16="http://schemas.microsoft.com/office/drawing/2014/main" val="1797245577"/>
                    </a:ext>
                  </a:extLst>
                </a:gridCol>
                <a:gridCol w="602428">
                  <a:extLst>
                    <a:ext uri="{9D8B030D-6E8A-4147-A177-3AD203B41FA5}">
                      <a16:colId xmlns:a16="http://schemas.microsoft.com/office/drawing/2014/main" val="3393888073"/>
                    </a:ext>
                  </a:extLst>
                </a:gridCol>
              </a:tblGrid>
              <a:tr h="233223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Кавадарци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4.26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Плеј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1.16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42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Пела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2.79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Пулс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1.11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099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Експрес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2.75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Јехона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1.05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7154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Супер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2.73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Ред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ФМ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0.95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9484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Бум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2.69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Хит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0.92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5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Холидеј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2.03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Ла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Коста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0.81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46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Кочани ФМ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Свети Николе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0.74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433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1.91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Валандово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0.69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9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Енџелс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ФМ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1.88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Мерак 5 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ФМ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0.68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019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Блета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1.86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Голди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0.67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7192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Кисс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1.84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Модеа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0.62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2454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Тајм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1.72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Еко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0.46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724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106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1.49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Импулс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0.43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443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Плус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Форте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1.49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Александар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Македонски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0.41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079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Галакси-2002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1.34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Акорд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0.30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2902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Комета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1.24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Медисон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0.09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354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 </a:t>
                      </a:r>
                      <a:r>
                        <a:rPr lang="mk-MK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Мефф</a:t>
                      </a:r>
                      <a:endParaRPr lang="mk-MK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1.17</a:t>
                      </a:r>
                      <a:endParaRPr lang="mk-MK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3644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6612" y="1342859"/>
            <a:ext cx="439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приходи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808333" y="1173582"/>
            <a:ext cx="439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Вкупни приходи</a:t>
            </a:r>
            <a:r>
              <a:rPr lang="en-US" sz="1600" dirty="0" smtClean="0"/>
              <a:t> </a:t>
            </a:r>
            <a:r>
              <a:rPr lang="mk-MK" sz="1600" dirty="0" smtClean="0"/>
              <a:t>по радиостаница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19833" y="5392869"/>
            <a:ext cx="5905196" cy="1077218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Приходи од комерцијално рекламирање – 30.68 мил.денари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/>
              <a:t>Вкупни трошоци – 50.83 мил. </a:t>
            </a:r>
            <a:r>
              <a:rPr lang="mk-MK" sz="1600" dirty="0" smtClean="0"/>
              <a:t>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/>
              <a:t>Финансиски резултат </a:t>
            </a:r>
            <a:r>
              <a:rPr lang="mk-MK" sz="1600"/>
              <a:t>– </a:t>
            </a:r>
            <a:r>
              <a:rPr lang="mk-MK" sz="1600" smtClean="0"/>
              <a:t>добивка од 1.15 </a:t>
            </a:r>
            <a:r>
              <a:rPr lang="mk-MK" sz="1600" dirty="0"/>
              <a:t>милиони </a:t>
            </a:r>
            <a:r>
              <a:rPr lang="mk-MK" sz="1600" dirty="0" smtClean="0"/>
              <a:t>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/>
              <a:t>Просечен број на вработени – 69 </a:t>
            </a:r>
            <a:r>
              <a:rPr lang="mk-MK" sz="1600" dirty="0" smtClean="0"/>
              <a:t>лица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025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4623" y="2947737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800" dirty="0">
                <a:solidFill>
                  <a:srgbClr val="8F0000"/>
                </a:solidFill>
                <a:ea typeface="Tahoma" pitchFamily="34" charset="0"/>
                <a:cs typeface="Tahoma" pitchFamily="34" charset="0"/>
              </a:rPr>
              <a:t>Б</a:t>
            </a:r>
            <a:r>
              <a:rPr lang="mk-MK" sz="2800" dirty="0" smtClean="0">
                <a:solidFill>
                  <a:srgbClr val="8F0000"/>
                </a:solidFill>
                <a:ea typeface="Tahoma" pitchFamily="34" charset="0"/>
                <a:cs typeface="Tahoma" pitchFamily="34" charset="0"/>
              </a:rPr>
              <a:t>лагодарам за вниманието</a:t>
            </a:r>
            <a:endParaRPr lang="en-US" sz="2800" dirty="0">
              <a:solidFill>
                <a:srgbClr val="8F0000"/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340280"/>
              </p:ext>
            </p:extLst>
          </p:nvPr>
        </p:nvGraphicFramePr>
        <p:xfrm>
          <a:off x="451536" y="872943"/>
          <a:ext cx="53435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8"/>
          <p:cNvSpPr txBox="1"/>
          <p:nvPr/>
        </p:nvSpPr>
        <p:spPr>
          <a:xfrm flipH="1">
            <a:off x="1191346" y="703666"/>
            <a:ext cx="4206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sz="1600" u="sng" dirty="0" smtClean="0"/>
              <a:t>Вкупни приходи – 3,219.21 мил. денари</a:t>
            </a:r>
            <a:endParaRPr lang="en-US" sz="1600" u="sng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474422"/>
              </p:ext>
            </p:extLst>
          </p:nvPr>
        </p:nvGraphicFramePr>
        <p:xfrm>
          <a:off x="6256791" y="622261"/>
          <a:ext cx="5426242" cy="3152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 flipH="1">
            <a:off x="6256791" y="703666"/>
            <a:ext cx="5065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mk-MK" sz="1600" u="sng" dirty="0" smtClean="0"/>
              <a:t>Приходи од рекламирање – 1,746.77 мил. денари</a:t>
            </a:r>
            <a:endParaRPr lang="en-US" sz="1600" u="sng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249996"/>
              </p:ext>
            </p:extLst>
          </p:nvPr>
        </p:nvGraphicFramePr>
        <p:xfrm>
          <a:off x="529569" y="4248236"/>
          <a:ext cx="5233736" cy="238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 flipH="1">
            <a:off x="6146131" y="3822120"/>
            <a:ext cx="5839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u="sng" dirty="0" smtClean="0"/>
              <a:t>Финансиски резултат– добивка од 199.53 мил. денари</a:t>
            </a:r>
            <a:endParaRPr lang="en-US" sz="1600" u="sng" dirty="0"/>
          </a:p>
        </p:txBody>
      </p:sp>
      <p:sp>
        <p:nvSpPr>
          <p:cNvPr id="19" name="TextBox 11"/>
          <p:cNvSpPr txBox="1"/>
          <p:nvPr/>
        </p:nvSpPr>
        <p:spPr>
          <a:xfrm flipH="1">
            <a:off x="1336488" y="3785420"/>
            <a:ext cx="4206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mk-MK" sz="1600" u="sng" dirty="0" smtClean="0"/>
              <a:t>Вкупни трошоци – 2,994.12 мил. денари</a:t>
            </a:r>
            <a:endParaRPr lang="en-US" sz="1600" u="sng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699580"/>
              </p:ext>
            </p:extLst>
          </p:nvPr>
        </p:nvGraphicFramePr>
        <p:xfrm>
          <a:off x="6359560" y="3957919"/>
          <a:ext cx="49625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922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04" y="204407"/>
            <a:ext cx="3507463" cy="567382"/>
          </a:xfrm>
        </p:spPr>
        <p:txBody>
          <a:bodyPr>
            <a:normAutofit/>
          </a:bodyPr>
          <a:lstStyle/>
          <a:p>
            <a:r>
              <a:rPr lang="mk-MK" sz="1800" dirty="0" smtClean="0">
                <a:latin typeface="+mn-lt"/>
              </a:rPr>
              <a:t>МАКЕДОНСКА РАДИОТЕЛЕВИЗИЈА</a:t>
            </a:r>
            <a:endParaRPr lang="en-US" sz="1800" dirty="0">
              <a:latin typeface="+mn-lt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805C45A-9050-3A44-D7A2-1D84DF7675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8209728"/>
              </p:ext>
            </p:extLst>
          </p:nvPr>
        </p:nvGraphicFramePr>
        <p:xfrm>
          <a:off x="462579" y="1887979"/>
          <a:ext cx="5604734" cy="3317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01587" y="1499301"/>
            <a:ext cx="1044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u="sng" dirty="0" smtClean="0"/>
              <a:t>Приходи</a:t>
            </a:r>
            <a:endParaRPr lang="en-US" sz="1600" u="sng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773031277"/>
              </p:ext>
            </p:extLst>
          </p:nvPr>
        </p:nvGraphicFramePr>
        <p:xfrm>
          <a:off x="6466265" y="1499301"/>
          <a:ext cx="5279614" cy="4095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847887" y="1180093"/>
            <a:ext cx="2516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u="sng" dirty="0" smtClean="0"/>
              <a:t>Структура на приходи</a:t>
            </a:r>
            <a:endParaRPr lang="en-US" sz="1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390043" y="1837855"/>
            <a:ext cx="892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1,140.54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757596" y="2614198"/>
            <a:ext cx="892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97,00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881309" y="3362148"/>
            <a:ext cx="892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80,00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784490" y="4104262"/>
            <a:ext cx="892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34,04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04387" y="4867096"/>
            <a:ext cx="892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13,97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194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34A8B3B-2A6C-434F-01D0-B996247449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1748018"/>
              </p:ext>
            </p:extLst>
          </p:nvPr>
        </p:nvGraphicFramePr>
        <p:xfrm>
          <a:off x="604220" y="1856926"/>
          <a:ext cx="5398546" cy="355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81472" y="1010816"/>
            <a:ext cx="1044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600" u="sng" dirty="0" smtClean="0"/>
              <a:t>Трошоци</a:t>
            </a:r>
            <a:endParaRPr lang="en-US" sz="1600" u="sng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798290"/>
              </p:ext>
            </p:extLst>
          </p:nvPr>
        </p:nvGraphicFramePr>
        <p:xfrm>
          <a:off x="6336254" y="903642"/>
          <a:ext cx="5583217" cy="3829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06070" y="734365"/>
            <a:ext cx="2516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u="sng" dirty="0" smtClean="0"/>
              <a:t>Структура на трошоци</a:t>
            </a:r>
            <a:endParaRPr lang="en-US" sz="16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6997571" y="5109883"/>
            <a:ext cx="4733365" cy="830997"/>
          </a:xfrm>
          <a:prstGeom prst="rect">
            <a:avLst/>
          </a:prstGeom>
          <a:noFill/>
          <a:ln w="12700">
            <a:solidFill>
              <a:srgbClr val="8F0000">
                <a:alpha val="98000"/>
              </a:srgb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Добивка од 87,81 милион 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mk-MK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Просечен број на вработени – 630 лица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9563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972" y="462579"/>
            <a:ext cx="5368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ТЕРЕСТРИЈАЛНИ ТЕЛЕВИЗИИ НА ДРЖАВНО НИВО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96411694"/>
              </p:ext>
            </p:extLst>
          </p:nvPr>
        </p:nvGraphicFramePr>
        <p:xfrm>
          <a:off x="5335793" y="1236344"/>
          <a:ext cx="6734287" cy="4475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535640"/>
              </p:ext>
            </p:extLst>
          </p:nvPr>
        </p:nvGraphicFramePr>
        <p:xfrm>
          <a:off x="311972" y="1000739"/>
          <a:ext cx="4840941" cy="4711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55542" y="1067067"/>
            <a:ext cx="3483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dirty="0" smtClean="0"/>
              <a:t>Движење на вкупните приходи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0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691476394"/>
              </p:ext>
            </p:extLst>
          </p:nvPr>
        </p:nvGraphicFramePr>
        <p:xfrm>
          <a:off x="753035" y="2388197"/>
          <a:ext cx="10628555" cy="3743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79973676"/>
              </p:ext>
            </p:extLst>
          </p:nvPr>
        </p:nvGraphicFramePr>
        <p:xfrm>
          <a:off x="457200" y="796066"/>
          <a:ext cx="10924390" cy="214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05780" y="796066"/>
            <a:ext cx="5238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Приходи од комерцијално рекламирање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5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82126" y="770978"/>
            <a:ext cx="4098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Вкупни трошоци 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50744911"/>
              </p:ext>
            </p:extLst>
          </p:nvPr>
        </p:nvGraphicFramePr>
        <p:xfrm>
          <a:off x="6082554" y="1303461"/>
          <a:ext cx="5798372" cy="3094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737224"/>
              </p:ext>
            </p:extLst>
          </p:nvPr>
        </p:nvGraphicFramePr>
        <p:xfrm>
          <a:off x="460478" y="1670123"/>
          <a:ext cx="535941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0762" y="5152913"/>
            <a:ext cx="4808669" cy="830997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mk-MK" sz="1600" dirty="0" smtClean="0"/>
              <a:t>425,47 милиони денари за вработените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mk-MK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mk-MK" sz="1600" dirty="0" smtClean="0"/>
              <a:t>361,45 милиони денари за набавка на содржини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890273" y="4677504"/>
            <a:ext cx="3899647" cy="1569660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k-MK" sz="1600" dirty="0" smtClean="0"/>
              <a:t>Остварен финансиски резултат – добивка: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Алфа – 4,88 милиони 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Алсат-М – 5,53 милиони 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Канал 5 – 2,81 милион 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Сител – 98,76 милиони денари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Телма – 0,42 милиони денари</a:t>
            </a:r>
            <a:endParaRPr lang="mk-MK" sz="1600" dirty="0"/>
          </a:p>
        </p:txBody>
      </p:sp>
    </p:spTree>
    <p:extLst>
      <p:ext uri="{BB962C8B-B14F-4D97-AF65-F5344CB8AC3E}">
        <p14:creationId xmlns:p14="http://schemas.microsoft.com/office/powerpoint/2010/main" val="28295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B701FAD-2C3B-B036-626C-0AC4664445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36651"/>
              </p:ext>
            </p:extLst>
          </p:nvPr>
        </p:nvGraphicFramePr>
        <p:xfrm>
          <a:off x="0" y="1341120"/>
          <a:ext cx="7315200" cy="3870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74520" y="960120"/>
            <a:ext cx="329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Вкупни приходи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07680" y="821620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Приходи од комерцијално рекламирање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20" y="320040"/>
            <a:ext cx="704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ТЕЛЕВИЗИИ НА ДРЖАВНО НИВО ПРЕКУ НЕОГРАНИЧЕН РЕСУРС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429275"/>
              </p:ext>
            </p:extLst>
          </p:nvPr>
        </p:nvGraphicFramePr>
        <p:xfrm>
          <a:off x="7178040" y="1467951"/>
          <a:ext cx="4572000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146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82830325"/>
              </p:ext>
            </p:extLst>
          </p:nvPr>
        </p:nvGraphicFramePr>
        <p:xfrm>
          <a:off x="4937760" y="870584"/>
          <a:ext cx="6522720" cy="3289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0160" y="1819810"/>
            <a:ext cx="3169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Вкупни трошоци – 181,21 милион денари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341142"/>
              </p:ext>
            </p:extLst>
          </p:nvPr>
        </p:nvGraphicFramePr>
        <p:xfrm>
          <a:off x="1379220" y="2632710"/>
          <a:ext cx="2948940" cy="1588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1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754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 Вести</a:t>
                      </a:r>
                      <a:endParaRPr lang="mk-MK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78.41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54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Компани 21-М</a:t>
                      </a:r>
                      <a:endParaRPr lang="mk-MK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56.34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54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Наша ТВ</a:t>
                      </a:r>
                      <a:endParaRPr lang="mk-MK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12.59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54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u="none" strike="noStrike">
                          <a:solidFill>
                            <a:schemeClr val="bg1"/>
                          </a:solidFill>
                          <a:effectLst/>
                        </a:rPr>
                        <a:t>Шења</a:t>
                      </a:r>
                      <a:endParaRPr lang="mk-MK" sz="16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14.59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54">
                <a:tc>
                  <a:txBody>
                    <a:bodyPr/>
                    <a:lstStyle/>
                    <a:p>
                      <a:pPr algn="l" fontAlgn="b"/>
                      <a:r>
                        <a:rPr lang="mk-MK" sz="1600" u="none" strike="noStrike">
                          <a:solidFill>
                            <a:schemeClr val="bg1"/>
                          </a:solidFill>
                          <a:effectLst/>
                        </a:rPr>
                        <a:t>Сонце</a:t>
                      </a:r>
                      <a:endParaRPr lang="mk-MK" sz="16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r>
                        <a:rPr lang="mk-MK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9.28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79720" y="4328160"/>
            <a:ext cx="252984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91,48 милиони денари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6644640" y="4114800"/>
            <a:ext cx="0" cy="213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51520" y="4328160"/>
            <a:ext cx="252984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dirty="0" smtClean="0"/>
              <a:t>177 лица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V="1">
            <a:off x="9616440" y="4114800"/>
            <a:ext cx="0" cy="213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14700" y="4962880"/>
            <a:ext cx="2788920" cy="1077218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r>
              <a:rPr lang="mk-MK" sz="1600" u="sng" dirty="0" smtClean="0"/>
              <a:t>Добивка: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Наша ТВ – 0,3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Компани 21-М – 0,05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Шења – 6,67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644640" y="5085990"/>
            <a:ext cx="2788920" cy="830997"/>
          </a:xfrm>
          <a:prstGeom prst="rect">
            <a:avLst/>
          </a:prstGeom>
          <a:noFill/>
          <a:ln>
            <a:solidFill>
              <a:srgbClr val="8F0000"/>
            </a:solidFill>
          </a:ln>
        </p:spPr>
        <p:txBody>
          <a:bodyPr wrap="square" rtlCol="0">
            <a:spAutoFit/>
          </a:bodyPr>
          <a:lstStyle/>
          <a:p>
            <a:r>
              <a:rPr lang="mk-MK" sz="1600" u="sng" dirty="0" smtClean="0"/>
              <a:t>Загуба: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24 Вести – 27,74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mk-MK" sz="1600" dirty="0" smtClean="0"/>
              <a:t>Сонце – 19,1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03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4662</TotalTime>
  <Words>737</Words>
  <Application>Microsoft Office PowerPoint</Application>
  <PresentationFormat>Widescreen</PresentationFormat>
  <Paragraphs>331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МАКЕДОНСКА РАДИОТЕЛЕВИЗИЈА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 Gudeska-Zdravkovska</dc:creator>
  <cp:lastModifiedBy>Katerina Donevska</cp:lastModifiedBy>
  <cp:revision>552</cp:revision>
  <dcterms:created xsi:type="dcterms:W3CDTF">2023-06-06T07:23:26Z</dcterms:created>
  <dcterms:modified xsi:type="dcterms:W3CDTF">2025-09-24T07:47:23Z</dcterms:modified>
</cp:coreProperties>
</file>