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648" r:id="rId1"/>
  </p:sldMasterIdLst>
  <p:notesMasterIdLst>
    <p:notesMasterId r:id="rId15"/>
  </p:notesMasterIdLst>
  <p:sldIdLst>
    <p:sldId id="256" r:id="rId2"/>
    <p:sldId id="257" r:id="rId3"/>
    <p:sldId id="258" r:id="rId4"/>
    <p:sldId id="282" r:id="rId5"/>
    <p:sldId id="283" r:id="rId6"/>
    <p:sldId id="269" r:id="rId7"/>
    <p:sldId id="279" r:id="rId8"/>
    <p:sldId id="280" r:id="rId9"/>
    <p:sldId id="270" r:id="rId10"/>
    <p:sldId id="271" r:id="rId11"/>
    <p:sldId id="281" r:id="rId12"/>
    <p:sldId id="278" r:id="rId13"/>
    <p:sldId id="267" r:id="rId14"/>
  </p:sldIdLst>
  <p:sldSz cx="18288000" cy="10287000"/>
  <p:notesSz cx="6858000" cy="9144000"/>
  <p:embeddedFontLst>
    <p:embeddedFont>
      <p:font typeface="League Spartan" panose="020B0604020202020204" charset="0"/>
      <p:regular r:id="rId16"/>
      <p:bold r:id="rId17"/>
    </p:embeddedFont>
    <p:embeddedFont>
      <p:font typeface="Poppins" panose="00000500000000000000" pitchFamily="2" charset="0"/>
      <p:regular r:id="rId18"/>
      <p:bold r:id="rId19"/>
      <p:italic r:id="rId20"/>
      <p:boldItalic r:id="rId21"/>
    </p:embeddedFont>
    <p:embeddedFont>
      <p:font typeface="Poppins Bold" panose="00000800000000000000"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B422441-96D3-E27C-800A-FC43D27A8FDF}" name="Magnus Ohman" initials="MO" userId="S::mohman@ifes.org::a4bdcac4-3f3e-4468-9493-57fe166adb13" providerId="AD"/>
  <p188:author id="{6AABE2A4-375D-A88D-34BA-1C38B5229D92}" name="Aferdita Haxhijaha" initials="AH" userId="S::ahaxhijaha@ifes.org::c7290e87-bc78-421e-b4a0-edf19d9ffb99" providerId="AD"/>
  <p188:author id="{182CA8A8-6C77-DC63-1EFA-0A7B5A5F6E30}" name="Ioana Cosma" initials="IC" userId="S::icosma@ifes.org::c729803a-9f4d-4509-a8f8-14144dcd3e7d" providerId="AD"/>
  <p188:author id="{4B399CBC-1A7A-D0FA-F140-B367D2A66F35}" name="Dimitar Nizamovski" initials="DN" userId="S::dnizamovski@ifes.org::ba3570ad-dc33-4fdc-aa9a-f0119b88c45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autoAdjust="0"/>
    <p:restoredTop sz="67386" autoAdjust="0"/>
  </p:normalViewPr>
  <p:slideViewPr>
    <p:cSldViewPr>
      <p:cViewPr varScale="1">
        <p:scale>
          <a:sx n="33" d="100"/>
          <a:sy n="33" d="100"/>
        </p:scale>
        <p:origin x="107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ferdita Haxhijaha" userId="c7290e87-bc78-421e-b4a0-edf19d9ffb99" providerId="ADAL" clId="{BF2C2EEF-BACF-4FC3-9C0F-72AD8C81828F}"/>
    <pc:docChg chg="modSld">
      <pc:chgData name="Aferdita Haxhijaha" userId="c7290e87-bc78-421e-b4a0-edf19d9ffb99" providerId="ADAL" clId="{BF2C2EEF-BACF-4FC3-9C0F-72AD8C81828F}" dt="2026-05-14T07:26:13.056" v="12" actId="6549"/>
      <pc:docMkLst>
        <pc:docMk/>
      </pc:docMkLst>
      <pc:sldChg chg="modNotesTx">
        <pc:chgData name="Aferdita Haxhijaha" userId="c7290e87-bc78-421e-b4a0-edf19d9ffb99" providerId="ADAL" clId="{BF2C2EEF-BACF-4FC3-9C0F-72AD8C81828F}" dt="2026-05-14T07:24:00.080" v="0" actId="6549"/>
        <pc:sldMkLst>
          <pc:docMk/>
          <pc:sldMk cId="0" sldId="257"/>
        </pc:sldMkLst>
      </pc:sldChg>
      <pc:sldChg chg="modNotesTx">
        <pc:chgData name="Aferdita Haxhijaha" userId="c7290e87-bc78-421e-b4a0-edf19d9ffb99" providerId="ADAL" clId="{BF2C2EEF-BACF-4FC3-9C0F-72AD8C81828F}" dt="2026-05-14T07:24:09.910" v="1" actId="6549"/>
        <pc:sldMkLst>
          <pc:docMk/>
          <pc:sldMk cId="0" sldId="258"/>
        </pc:sldMkLst>
      </pc:sldChg>
      <pc:sldChg chg="modNotesTx">
        <pc:chgData name="Aferdita Haxhijaha" userId="c7290e87-bc78-421e-b4a0-edf19d9ffb99" providerId="ADAL" clId="{BF2C2EEF-BACF-4FC3-9C0F-72AD8C81828F}" dt="2026-05-14T07:25:03.218" v="5" actId="6549"/>
        <pc:sldMkLst>
          <pc:docMk/>
          <pc:sldMk cId="2663193247" sldId="269"/>
        </pc:sldMkLst>
      </pc:sldChg>
      <pc:sldChg chg="modNotesTx">
        <pc:chgData name="Aferdita Haxhijaha" userId="c7290e87-bc78-421e-b4a0-edf19d9ffb99" providerId="ADAL" clId="{BF2C2EEF-BACF-4FC3-9C0F-72AD8C81828F}" dt="2026-05-14T07:25:33.133" v="8" actId="6549"/>
        <pc:sldMkLst>
          <pc:docMk/>
          <pc:sldMk cId="3366229162" sldId="270"/>
        </pc:sldMkLst>
      </pc:sldChg>
      <pc:sldChg chg="modNotesTx">
        <pc:chgData name="Aferdita Haxhijaha" userId="c7290e87-bc78-421e-b4a0-edf19d9ffb99" providerId="ADAL" clId="{BF2C2EEF-BACF-4FC3-9C0F-72AD8C81828F}" dt="2026-05-14T07:25:39.024" v="10" actId="6549"/>
        <pc:sldMkLst>
          <pc:docMk/>
          <pc:sldMk cId="1730549671" sldId="271"/>
        </pc:sldMkLst>
      </pc:sldChg>
      <pc:sldChg chg="modNotesTx">
        <pc:chgData name="Aferdita Haxhijaha" userId="c7290e87-bc78-421e-b4a0-edf19d9ffb99" providerId="ADAL" clId="{BF2C2EEF-BACF-4FC3-9C0F-72AD8C81828F}" dt="2026-05-14T07:26:13.056" v="12" actId="6549"/>
        <pc:sldMkLst>
          <pc:docMk/>
          <pc:sldMk cId="4008019082" sldId="278"/>
        </pc:sldMkLst>
      </pc:sldChg>
      <pc:sldChg chg="modNotesTx">
        <pc:chgData name="Aferdita Haxhijaha" userId="c7290e87-bc78-421e-b4a0-edf19d9ffb99" providerId="ADAL" clId="{BF2C2EEF-BACF-4FC3-9C0F-72AD8C81828F}" dt="2026-05-14T07:25:16.219" v="6" actId="6549"/>
        <pc:sldMkLst>
          <pc:docMk/>
          <pc:sldMk cId="3732584601" sldId="279"/>
        </pc:sldMkLst>
      </pc:sldChg>
      <pc:sldChg chg="modNotesTx">
        <pc:chgData name="Aferdita Haxhijaha" userId="c7290e87-bc78-421e-b4a0-edf19d9ffb99" providerId="ADAL" clId="{BF2C2EEF-BACF-4FC3-9C0F-72AD8C81828F}" dt="2026-05-14T07:25:22.690" v="7" actId="6549"/>
        <pc:sldMkLst>
          <pc:docMk/>
          <pc:sldMk cId="2665238906" sldId="280"/>
        </pc:sldMkLst>
      </pc:sldChg>
      <pc:sldChg chg="modNotesTx">
        <pc:chgData name="Aferdita Haxhijaha" userId="c7290e87-bc78-421e-b4a0-edf19d9ffb99" providerId="ADAL" clId="{BF2C2EEF-BACF-4FC3-9C0F-72AD8C81828F}" dt="2026-05-14T07:25:50.051" v="11" actId="6549"/>
        <pc:sldMkLst>
          <pc:docMk/>
          <pc:sldMk cId="2791973662" sldId="281"/>
        </pc:sldMkLst>
      </pc:sldChg>
      <pc:sldChg chg="modNotesTx">
        <pc:chgData name="Aferdita Haxhijaha" userId="c7290e87-bc78-421e-b4a0-edf19d9ffb99" providerId="ADAL" clId="{BF2C2EEF-BACF-4FC3-9C0F-72AD8C81828F}" dt="2026-05-14T07:24:22.891" v="2" actId="6549"/>
        <pc:sldMkLst>
          <pc:docMk/>
          <pc:sldMk cId="2367834209" sldId="282"/>
        </pc:sldMkLst>
      </pc:sldChg>
      <pc:sldChg chg="modNotesTx">
        <pc:chgData name="Aferdita Haxhijaha" userId="c7290e87-bc78-421e-b4a0-edf19d9ffb99" providerId="ADAL" clId="{BF2C2EEF-BACF-4FC3-9C0F-72AD8C81828F}" dt="2026-05-14T07:24:48.320" v="3" actId="6549"/>
        <pc:sldMkLst>
          <pc:docMk/>
          <pc:sldMk cId="2798816693" sldId="2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14.05.2026</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4943F9-0A65-22C9-E0B1-80281BC8835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585CFE-AE73-BAC2-8AC5-B06652C9DBE9}"/>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7473D101-BD93-F216-4A88-6CF52210A58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1EE028F-9B6A-78E6-420D-B78C47E9FFEE}"/>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12387612-5FBD-A6BA-FB0B-F9577475F8A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highlight>
                <a:srgbClr val="FFFF00"/>
              </a:highlight>
            </a:endParaRPr>
          </a:p>
        </p:txBody>
      </p:sp>
      <p:sp>
        <p:nvSpPr>
          <p:cNvPr id="6" name="Footer Placeholder 5">
            <a:extLst>
              <a:ext uri="{FF2B5EF4-FFF2-40B4-BE49-F238E27FC236}">
                <a16:creationId xmlns:a16="http://schemas.microsoft.com/office/drawing/2014/main" id="{E2609DB5-F5C8-EF94-245F-5839149E5821}"/>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51B0DBA4-D452-4D50-CAB2-A227E968257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3122326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75B8C-C25C-DFE0-1072-10CE9EFF68AC}"/>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916CB9-412C-2AFE-02FB-7A6EC66FB6B8}"/>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FA78D714-2306-E15D-9C01-D83930F7119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3F7DDE4-1CC4-9D85-5E42-6CF16C7EA204}"/>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57D808F8-5B80-85A3-25E7-D810DBF048B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01E99224-A53B-6DDC-744A-8728B6E97E5C}"/>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2DDF1ADD-49D5-FB22-92A1-665742D48FF6}"/>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92878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84C2A-321D-9FB3-EC93-9999B7DB0EF4}"/>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754E5-AFA4-B93A-F91A-83588EF68841}"/>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A1FE83D1-CAA2-7CBC-551D-5E7C3E915C71}"/>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F70B2435-DDA4-2D3F-901C-C5D346D49C6D}"/>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DF013664-4135-FC7E-17CA-CCCBA815FAD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FADFEAB7-3555-7CB0-EB62-28119AB91730}"/>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0DF073E5-228D-9D95-B242-7E1D1C6F1AA7}"/>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784598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6C9A83-25F1-373A-56DC-713FF62CFC15}"/>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4150AFB8-2941-DFFF-8E65-0179A730F85A}"/>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EA4F083C-2FD2-7FC4-B9CE-A8E421A742FF}"/>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1ECB4D22-A2C6-4092-71B5-D139C83A938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CE95D3D0-3D61-502F-E568-2F9C9DEE39DB}"/>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868C6BDB-D5AF-3160-3457-47FB4C8CB14D}"/>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8390F6CA-5BBA-F401-B06C-AE462011E282}"/>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75071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20D037-D99E-0869-2CDE-27F29392FBCB}"/>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818DD62-4B0E-141E-EA23-15DA94643406}"/>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27D3B89A-4BD0-8DD8-EE4D-F7168AE13A10}"/>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25814FFB-876D-0B7B-E190-DDE48E7AE431}"/>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926DFDDD-05A1-44DF-F13B-40E4842F8B6C}"/>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a:p>
            <a:endParaRPr lang="en-US" dirty="0"/>
          </a:p>
          <a:p>
            <a:endParaRPr lang="en-US" dirty="0"/>
          </a:p>
        </p:txBody>
      </p:sp>
      <p:sp>
        <p:nvSpPr>
          <p:cNvPr id="6" name="Footer Placeholder 5">
            <a:extLst>
              <a:ext uri="{FF2B5EF4-FFF2-40B4-BE49-F238E27FC236}">
                <a16:creationId xmlns:a16="http://schemas.microsoft.com/office/drawing/2014/main" id="{25EC1248-2845-33D9-4BD6-B372C8C049B5}"/>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EB71DB9E-01D4-BE59-15BA-E443E2396C44}"/>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92809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7156D-0619-0BEB-5FD1-3D0697494CF0}"/>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113CA486-48C4-46C1-0C2A-5B11D7917EED}"/>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8B87671F-0F41-0A9A-EED7-068C3138186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51DF6F51-6665-1B53-2F6E-1DD47C066248}"/>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DB95B4FD-E38A-BC68-7980-31026A65B423}"/>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3E4C034B-3FEC-3420-A7C9-5A0343B6E5C6}"/>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C2C92A2F-265E-DF35-B01E-B2125A53B25D}"/>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49580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4572A8-10A1-1AA2-DCE6-8450D7EE66BF}"/>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FFC1F464-E87A-AE18-2502-40BB8E8527A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4ACACB10-0F90-4A35-A849-1C6D631E7CBA}"/>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D0367F81-197B-E2E5-D1BA-CEE54ECB44FF}"/>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372F206A-F2E9-3D95-F4B8-0D6825CBBE86}"/>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3C5C04A4-653B-8B0B-E2F9-9676520693B7}"/>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FFDAECB7-02DF-7E9D-6EA0-002497B07130}"/>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4081386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E4A684-737A-8EDA-5B12-F6E8EC5F3C37}"/>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D394EC93-5ABD-A68C-3C75-C8FCA5ED0AF7}"/>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C219FD28-A862-8A4A-A87E-D864F8C40BDB}"/>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8EBA952E-B4AC-59A8-EBC9-1A12A6E1588B}"/>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4C60C2F5-0F86-6D26-23BB-3FCC10C36E10}"/>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38ADEF46-F428-B423-174C-3D4D7A22EA5A}"/>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623B336B-0964-CAE8-9D63-FD0F88AD08CF}"/>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15141987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4ADCB8-2C5B-2CFF-BCD2-D8DF358CB581}"/>
            </a:ext>
          </a:extLst>
        </p:cNvPr>
        <p:cNvGrpSpPr/>
        <p:nvPr/>
      </p:nvGrpSpPr>
      <p:grpSpPr>
        <a:xfrm>
          <a:off x="0" y="0"/>
          <a:ext cx="0" cy="0"/>
          <a:chOff x="0" y="0"/>
          <a:chExt cx="0" cy="0"/>
        </a:xfrm>
      </p:grpSpPr>
      <p:sp>
        <p:nvSpPr>
          <p:cNvPr id="2" name="Header Placeholder 1">
            <a:extLst>
              <a:ext uri="{FF2B5EF4-FFF2-40B4-BE49-F238E27FC236}">
                <a16:creationId xmlns:a16="http://schemas.microsoft.com/office/drawing/2014/main" id="{B6C05851-8D71-8A11-C7D0-41559E96F305}"/>
              </a:ext>
            </a:extLst>
          </p:cNvPr>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dirty="0"/>
          </a:p>
        </p:txBody>
      </p:sp>
      <p:sp>
        <p:nvSpPr>
          <p:cNvPr id="3" name="Date Placeholder 2">
            <a:extLst>
              <a:ext uri="{FF2B5EF4-FFF2-40B4-BE49-F238E27FC236}">
                <a16:creationId xmlns:a16="http://schemas.microsoft.com/office/drawing/2014/main" id="{90ABFB77-014D-3C6D-D1C6-669DC8C026E4}"/>
              </a:ext>
            </a:extLst>
          </p:cNvPr>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r>
              <a:rPr lang="cs-CZ"/>
              <a:t>1.7.2013</a:t>
            </a:r>
          </a:p>
        </p:txBody>
      </p:sp>
      <p:sp>
        <p:nvSpPr>
          <p:cNvPr id="4" name="Slide Image Placeholder 3">
            <a:extLst>
              <a:ext uri="{FF2B5EF4-FFF2-40B4-BE49-F238E27FC236}">
                <a16:creationId xmlns:a16="http://schemas.microsoft.com/office/drawing/2014/main" id="{B790B9C3-4628-2D98-9F6F-488486651522}"/>
              </a:ext>
            </a:extLst>
          </p:cNvPr>
          <p:cNvSpPr>
            <a:spLocks noGrp="1" noRot="1" noChangeAspect="1"/>
          </p:cNvSpPr>
          <p:nvPr>
            <p:ph type="sldImg" idx="2"/>
          </p:nvPr>
        </p:nvSpPr>
        <p:spPr>
          <a:xfrm>
            <a:off x="2290763" y="512763"/>
            <a:ext cx="4562475" cy="2566987"/>
          </a:xfrm>
          <a:prstGeom prst="rect">
            <a:avLst/>
          </a:prstGeom>
          <a:noFill/>
          <a:ln w="12700">
            <a:solidFill>
              <a:prstClr val="black"/>
            </a:solidFill>
          </a:ln>
        </p:spPr>
        <p:txBody>
          <a:bodyPr vert="horz" lIns="91440" tIns="45720" rIns="91440" bIns="45720" rtlCol="0" anchor="ctr"/>
          <a:lstStyle/>
          <a:p>
            <a:endParaRPr dirty="0"/>
          </a:p>
        </p:txBody>
      </p:sp>
      <p:sp>
        <p:nvSpPr>
          <p:cNvPr id="5" name="Notes Placeholder 4">
            <a:extLst>
              <a:ext uri="{FF2B5EF4-FFF2-40B4-BE49-F238E27FC236}">
                <a16:creationId xmlns:a16="http://schemas.microsoft.com/office/drawing/2014/main" id="{2538ECE4-C1FA-D82D-7DB1-447C644A4728}"/>
              </a:ext>
            </a:extLst>
          </p:cNvPr>
          <p:cNvSpPr>
            <a:spLocks noGrp="1"/>
          </p:cNvSpPr>
          <p:nvPr>
            <p:ph type="body" sz="quarter" idx="3"/>
          </p:nvPr>
        </p:nvSpPr>
        <p:spPr>
          <a:xfrm>
            <a:off x="914400" y="3251200"/>
            <a:ext cx="7315200" cy="3081338"/>
          </a:xfrm>
          <a:prstGeom prst="rect">
            <a:avLst/>
          </a:prstGeom>
        </p:spPr>
        <p:txBody>
          <a:bodyPr vert="horz" lIns="91440" tIns="45720" rIns="91440" bIns="45720" rtlCol="0"/>
          <a:lstStyle/>
          <a:p>
            <a:endParaRPr lang="en-US" dirty="0"/>
          </a:p>
        </p:txBody>
      </p:sp>
      <p:sp>
        <p:nvSpPr>
          <p:cNvPr id="6" name="Footer Placeholder 5">
            <a:extLst>
              <a:ext uri="{FF2B5EF4-FFF2-40B4-BE49-F238E27FC236}">
                <a16:creationId xmlns:a16="http://schemas.microsoft.com/office/drawing/2014/main" id="{216B4603-214F-E6AF-7F87-7DE8CE1DD9CB}"/>
              </a:ext>
            </a:extLst>
          </p:cNvPr>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dirty="0"/>
          </a:p>
        </p:txBody>
      </p:sp>
      <p:sp>
        <p:nvSpPr>
          <p:cNvPr id="7" name="Slide Number Placeholder 6">
            <a:extLst>
              <a:ext uri="{FF2B5EF4-FFF2-40B4-BE49-F238E27FC236}">
                <a16:creationId xmlns:a16="http://schemas.microsoft.com/office/drawing/2014/main" id="{B7432E88-CB87-C81C-304F-FB2963E9DDE5}"/>
              </a:ext>
            </a:extLst>
          </p:cNvPr>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r>
              <a:rPr lang="cs-CZ"/>
              <a:t>‹#›</a:t>
            </a:r>
          </a:p>
        </p:txBody>
      </p:sp>
    </p:spTree>
    <p:extLst>
      <p:ext uri="{BB962C8B-B14F-4D97-AF65-F5344CB8AC3E}">
        <p14:creationId xmlns:p14="http://schemas.microsoft.com/office/powerpoint/2010/main" val="25272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5/14/2026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5/14/2026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5/14/2026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5/14/2026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5/14/2026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5/14/2026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5/14/2026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endParaRPr lang="en-PL"/>
          </a:p>
        </p:txBody>
      </p:sp>
      <p:sp>
        <p:nvSpPr>
          <p:cNvPr id="3" name="TextBox 3"/>
          <p:cNvSpPr txBox="1"/>
          <p:nvPr/>
        </p:nvSpPr>
        <p:spPr>
          <a:xfrm>
            <a:off x="2384579" y="3865423"/>
            <a:ext cx="13787445" cy="4233467"/>
          </a:xfrm>
          <a:prstGeom prst="rect">
            <a:avLst/>
          </a:prstGeom>
        </p:spPr>
        <p:txBody>
          <a:bodyPr lIns="0" tIns="0" rIns="0" bIns="0" rtlCol="0" anchor="t">
            <a:spAutoFit/>
          </a:bodyPr>
          <a:lstStyle/>
          <a:p>
            <a:pPr algn="ctr">
              <a:lnSpc>
                <a:spcPts val="8400"/>
              </a:lnSpc>
            </a:pPr>
            <a:r>
              <a:rPr lang="en-US" sz="5400" b="1" dirty="0">
                <a:solidFill>
                  <a:srgbClr val="004AAD"/>
                </a:solidFill>
                <a:latin typeface="Poppins Bold"/>
                <a:ea typeface="Poppins Bold"/>
                <a:cs typeface="Poppins Bold"/>
                <a:sym typeface="Poppins Bold"/>
              </a:rPr>
              <a:t>From rules to reality – International Comparative Approaches to Paid Political Advertising and Third-Party Campaigning</a:t>
            </a:r>
          </a:p>
        </p:txBody>
      </p:sp>
      <p:grpSp>
        <p:nvGrpSpPr>
          <p:cNvPr id="4" name="Group 4"/>
          <p:cNvGrpSpPr/>
          <p:nvPr/>
        </p:nvGrpSpPr>
        <p:grpSpPr>
          <a:xfrm>
            <a:off x="-1063568" y="4896408"/>
            <a:ext cx="3086100" cy="2171499"/>
            <a:chOff x="0" y="0"/>
            <a:chExt cx="812800" cy="571917"/>
          </a:xfrm>
        </p:grpSpPr>
        <p:sp>
          <p:nvSpPr>
            <p:cNvPr id="5" name="Freeform 5"/>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004AAD"/>
            </a:solidFill>
          </p:spPr>
          <p:txBody>
            <a:bodyPr/>
            <a:lstStyle/>
            <a:p>
              <a:endParaRPr lang="en-PL"/>
            </a:p>
          </p:txBody>
        </p:sp>
        <p:sp>
          <p:nvSpPr>
            <p:cNvPr id="6" name="TextBox 6"/>
            <p:cNvSpPr txBox="1"/>
            <p:nvPr/>
          </p:nvSpPr>
          <p:spPr>
            <a:xfrm>
              <a:off x="0" y="-47625"/>
              <a:ext cx="812800" cy="619542"/>
            </a:xfrm>
            <a:prstGeom prst="rect">
              <a:avLst/>
            </a:prstGeom>
          </p:spPr>
          <p:txBody>
            <a:bodyPr lIns="50800" tIns="50800" rIns="50800" bIns="50800" rtlCol="0" anchor="ctr"/>
            <a:lstStyle/>
            <a:p>
              <a:pPr algn="ctr">
                <a:lnSpc>
                  <a:spcPts val="2659"/>
                </a:lnSpc>
              </a:pPr>
              <a:endParaRPr dirty="0"/>
            </a:p>
          </p:txBody>
        </p:sp>
      </p:grpSp>
      <p:grpSp>
        <p:nvGrpSpPr>
          <p:cNvPr id="8" name="Group 8"/>
          <p:cNvGrpSpPr/>
          <p:nvPr/>
        </p:nvGrpSpPr>
        <p:grpSpPr>
          <a:xfrm>
            <a:off x="16534075" y="4896408"/>
            <a:ext cx="3086100" cy="2171499"/>
            <a:chOff x="0" y="0"/>
            <a:chExt cx="812800" cy="571917"/>
          </a:xfrm>
        </p:grpSpPr>
        <p:sp>
          <p:nvSpPr>
            <p:cNvPr id="9" name="Freeform 9"/>
            <p:cNvSpPr/>
            <p:nvPr/>
          </p:nvSpPr>
          <p:spPr>
            <a:xfrm>
              <a:off x="0" y="0"/>
              <a:ext cx="812800" cy="571917"/>
            </a:xfrm>
            <a:custGeom>
              <a:avLst/>
              <a:gdLst/>
              <a:ahLst/>
              <a:cxnLst/>
              <a:rect l="l" t="t" r="r" b="b"/>
              <a:pathLst>
                <a:path w="812800" h="571917">
                  <a:moveTo>
                    <a:pt x="609600" y="0"/>
                  </a:moveTo>
                  <a:cubicBezTo>
                    <a:pt x="721824" y="0"/>
                    <a:pt x="812800" y="128028"/>
                    <a:pt x="812800" y="285959"/>
                  </a:cubicBezTo>
                  <a:cubicBezTo>
                    <a:pt x="812800" y="443889"/>
                    <a:pt x="721824" y="571917"/>
                    <a:pt x="609600" y="571917"/>
                  </a:cubicBezTo>
                  <a:lnTo>
                    <a:pt x="203200" y="571917"/>
                  </a:lnTo>
                  <a:cubicBezTo>
                    <a:pt x="90976" y="571917"/>
                    <a:pt x="0" y="443889"/>
                    <a:pt x="0" y="285959"/>
                  </a:cubicBezTo>
                  <a:cubicBezTo>
                    <a:pt x="0" y="128028"/>
                    <a:pt x="90976" y="0"/>
                    <a:pt x="203200" y="0"/>
                  </a:cubicBezTo>
                  <a:close/>
                </a:path>
              </a:pathLst>
            </a:custGeom>
            <a:solidFill>
              <a:srgbClr val="004AAD"/>
            </a:solidFill>
          </p:spPr>
          <p:txBody>
            <a:bodyPr/>
            <a:lstStyle/>
            <a:p>
              <a:endParaRPr lang="en-PL"/>
            </a:p>
          </p:txBody>
        </p:sp>
        <p:sp>
          <p:nvSpPr>
            <p:cNvPr id="10" name="TextBox 10"/>
            <p:cNvSpPr txBox="1"/>
            <p:nvPr/>
          </p:nvSpPr>
          <p:spPr>
            <a:xfrm>
              <a:off x="0" y="-47625"/>
              <a:ext cx="812800" cy="619542"/>
            </a:xfrm>
            <a:prstGeom prst="rect">
              <a:avLst/>
            </a:prstGeom>
          </p:spPr>
          <p:txBody>
            <a:bodyPr lIns="50800" tIns="50800" rIns="50800" bIns="50800" rtlCol="0" anchor="ctr"/>
            <a:lstStyle/>
            <a:p>
              <a:pPr algn="ctr">
                <a:lnSpc>
                  <a:spcPts val="2659"/>
                </a:lnSpc>
              </a:pPr>
              <a:endParaRPr dirty="0"/>
            </a:p>
          </p:txBody>
        </p:sp>
      </p:grpSp>
      <p:pic>
        <p:nvPicPr>
          <p:cNvPr id="14" name="Picture 13">
            <a:extLst>
              <a:ext uri="{FF2B5EF4-FFF2-40B4-BE49-F238E27FC236}">
                <a16:creationId xmlns:a16="http://schemas.microsoft.com/office/drawing/2014/main" id="{EB1761F7-F9BD-86B9-34F7-7628DBC395C0}"/>
              </a:ext>
            </a:extLst>
          </p:cNvPr>
          <p:cNvPicPr>
            <a:picLocks noChangeAspect="1"/>
          </p:cNvPicPr>
          <p:nvPr/>
        </p:nvPicPr>
        <p:blipFill>
          <a:blip r:embed="rId4"/>
          <a:stretch>
            <a:fillRect/>
          </a:stretch>
        </p:blipFill>
        <p:spPr>
          <a:xfrm>
            <a:off x="2022531" y="578530"/>
            <a:ext cx="14511543" cy="1897969"/>
          </a:xfrm>
          <a:prstGeom prst="rect">
            <a:avLst/>
          </a:prstGeom>
        </p:spPr>
      </p:pic>
      <p:pic>
        <p:nvPicPr>
          <p:cNvPr id="15" name="Picture 14" descr="A black text on a white background&#10;&#10;AI-generated content may be incorrect.">
            <a:extLst>
              <a:ext uri="{FF2B5EF4-FFF2-40B4-BE49-F238E27FC236}">
                <a16:creationId xmlns:a16="http://schemas.microsoft.com/office/drawing/2014/main" id="{2456419F-DD68-AA9C-4C19-85412D797F7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022531" y="8836067"/>
            <a:ext cx="1920240" cy="685165"/>
          </a:xfrm>
          <a:prstGeom prst="rect">
            <a:avLst/>
          </a:prstGeom>
          <a:noFill/>
          <a:ln>
            <a:noFill/>
          </a:ln>
        </p:spPr>
      </p:pic>
      <p:sp>
        <p:nvSpPr>
          <p:cNvPr id="11" name="TextBox 3">
            <a:extLst>
              <a:ext uri="{FF2B5EF4-FFF2-40B4-BE49-F238E27FC236}">
                <a16:creationId xmlns:a16="http://schemas.microsoft.com/office/drawing/2014/main" id="{F7CC6D01-8A79-DB6D-2162-F0535A9439F0}"/>
              </a:ext>
            </a:extLst>
          </p:cNvPr>
          <p:cNvSpPr txBox="1"/>
          <p:nvPr/>
        </p:nvSpPr>
        <p:spPr>
          <a:xfrm>
            <a:off x="2483279" y="8621162"/>
            <a:ext cx="13787445" cy="908454"/>
          </a:xfrm>
          <a:prstGeom prst="rect">
            <a:avLst/>
          </a:prstGeom>
        </p:spPr>
        <p:txBody>
          <a:bodyPr lIns="0" tIns="0" rIns="0" bIns="0" rtlCol="0" anchor="t">
            <a:spAutoFit/>
          </a:bodyPr>
          <a:lstStyle/>
          <a:p>
            <a:pPr algn="ctr">
              <a:lnSpc>
                <a:spcPts val="8400"/>
              </a:lnSpc>
            </a:pPr>
            <a:r>
              <a:rPr lang="en-US" sz="2400" dirty="0">
                <a:solidFill>
                  <a:srgbClr val="004AAD"/>
                </a:solidFill>
                <a:latin typeface="Poppins" panose="00000500000000000000" pitchFamily="2" charset="-18"/>
                <a:ea typeface="Poppins Bold"/>
                <a:cs typeface="Poppins" panose="00000500000000000000" pitchFamily="2" charset="-18"/>
                <a:sym typeface="Poppins Bold"/>
              </a:rPr>
              <a:t>Magnus Ohman, Snr Political Finance Adviser, IFES </a:t>
            </a:r>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A9DF4D-6E72-4F86-D794-4580DAD37F5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EB0935A-4D02-5C62-2584-0D7C4B17486A}"/>
              </a:ext>
            </a:extLst>
          </p:cNvPr>
          <p:cNvSpPr/>
          <p:nvPr/>
        </p:nvSpPr>
        <p:spPr>
          <a:xfrm>
            <a:off x="16213"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r>
              <a:rPr lang="en-PL"/>
              <a:t>   </a:t>
            </a:r>
            <a:endParaRPr lang="en-PL" dirty="0"/>
          </a:p>
        </p:txBody>
      </p:sp>
      <p:sp>
        <p:nvSpPr>
          <p:cNvPr id="21" name="TextBox 21">
            <a:extLst>
              <a:ext uri="{FF2B5EF4-FFF2-40B4-BE49-F238E27FC236}">
                <a16:creationId xmlns:a16="http://schemas.microsoft.com/office/drawing/2014/main" id="{32A756C2-2860-5F2C-A8EE-912D8A6CD46A}"/>
              </a:ext>
            </a:extLst>
          </p:cNvPr>
          <p:cNvSpPr txBox="1"/>
          <p:nvPr/>
        </p:nvSpPr>
        <p:spPr>
          <a:xfrm>
            <a:off x="609601" y="419100"/>
            <a:ext cx="12573000" cy="907877"/>
          </a:xfrm>
          <a:prstGeom prst="rect">
            <a:avLst/>
          </a:prstGeom>
        </p:spPr>
        <p:txBody>
          <a:bodyPr wrap="square" lIns="0" tIns="0" rIns="0" bIns="0" rtlCol="0" anchor="t">
            <a:spAutoFit/>
          </a:bodyPr>
          <a:lstStyle/>
          <a:p>
            <a:pPr marL="0" lvl="0" indent="0" algn="l">
              <a:lnSpc>
                <a:spcPts val="7199"/>
              </a:lnSpc>
            </a:pPr>
            <a:r>
              <a:rPr lang="en-US" sz="5999" b="1" dirty="0">
                <a:solidFill>
                  <a:srgbClr val="000000"/>
                </a:solidFill>
                <a:latin typeface="Poppins Bold"/>
                <a:ea typeface="Poppins Bold"/>
                <a:cs typeface="Poppins Bold"/>
                <a:sym typeface="Poppins Bold"/>
              </a:rPr>
              <a:t>What regulation exist?</a:t>
            </a:r>
          </a:p>
        </p:txBody>
      </p:sp>
      <p:graphicFrame>
        <p:nvGraphicFramePr>
          <p:cNvPr id="3" name="Table 2">
            <a:extLst>
              <a:ext uri="{FF2B5EF4-FFF2-40B4-BE49-F238E27FC236}">
                <a16:creationId xmlns:a16="http://schemas.microsoft.com/office/drawing/2014/main" id="{E533C568-50E5-12A9-353B-18FD55E527AE}"/>
              </a:ext>
            </a:extLst>
          </p:cNvPr>
          <p:cNvGraphicFramePr>
            <a:graphicFrameLocks noGrp="1"/>
          </p:cNvGraphicFramePr>
          <p:nvPr>
            <p:extLst>
              <p:ext uri="{D42A27DB-BD31-4B8C-83A1-F6EECF244321}">
                <p14:modId xmlns:p14="http://schemas.microsoft.com/office/powerpoint/2010/main" val="3047828332"/>
              </p:ext>
            </p:extLst>
          </p:nvPr>
        </p:nvGraphicFramePr>
        <p:xfrm>
          <a:off x="51612" y="1703399"/>
          <a:ext cx="18184775" cy="8207178"/>
        </p:xfrm>
        <a:graphic>
          <a:graphicData uri="http://schemas.openxmlformats.org/drawingml/2006/table">
            <a:tbl>
              <a:tblPr firstRow="1" firstCol="1" bandRow="1">
                <a:tableStyleId>{5C22544A-7EE6-4342-B048-85BDC9FD1C3A}</a:tableStyleId>
              </a:tblPr>
              <a:tblGrid>
                <a:gridCol w="1948775">
                  <a:extLst>
                    <a:ext uri="{9D8B030D-6E8A-4147-A177-3AD203B41FA5}">
                      <a16:colId xmlns:a16="http://schemas.microsoft.com/office/drawing/2014/main" val="356789388"/>
                    </a:ext>
                  </a:extLst>
                </a:gridCol>
                <a:gridCol w="1476000">
                  <a:extLst>
                    <a:ext uri="{9D8B030D-6E8A-4147-A177-3AD203B41FA5}">
                      <a16:colId xmlns:a16="http://schemas.microsoft.com/office/drawing/2014/main" val="3433414620"/>
                    </a:ext>
                  </a:extLst>
                </a:gridCol>
                <a:gridCol w="1476000">
                  <a:extLst>
                    <a:ext uri="{9D8B030D-6E8A-4147-A177-3AD203B41FA5}">
                      <a16:colId xmlns:a16="http://schemas.microsoft.com/office/drawing/2014/main" val="3726321651"/>
                    </a:ext>
                  </a:extLst>
                </a:gridCol>
                <a:gridCol w="1476000">
                  <a:extLst>
                    <a:ext uri="{9D8B030D-6E8A-4147-A177-3AD203B41FA5}">
                      <a16:colId xmlns:a16="http://schemas.microsoft.com/office/drawing/2014/main" val="1519572862"/>
                    </a:ext>
                  </a:extLst>
                </a:gridCol>
                <a:gridCol w="1476000">
                  <a:extLst>
                    <a:ext uri="{9D8B030D-6E8A-4147-A177-3AD203B41FA5}">
                      <a16:colId xmlns:a16="http://schemas.microsoft.com/office/drawing/2014/main" val="480022947"/>
                    </a:ext>
                  </a:extLst>
                </a:gridCol>
                <a:gridCol w="1476000">
                  <a:extLst>
                    <a:ext uri="{9D8B030D-6E8A-4147-A177-3AD203B41FA5}">
                      <a16:colId xmlns:a16="http://schemas.microsoft.com/office/drawing/2014/main" val="3896704339"/>
                    </a:ext>
                  </a:extLst>
                </a:gridCol>
                <a:gridCol w="1476000">
                  <a:extLst>
                    <a:ext uri="{9D8B030D-6E8A-4147-A177-3AD203B41FA5}">
                      <a16:colId xmlns:a16="http://schemas.microsoft.com/office/drawing/2014/main" val="2516989778"/>
                    </a:ext>
                  </a:extLst>
                </a:gridCol>
                <a:gridCol w="1476000">
                  <a:extLst>
                    <a:ext uri="{9D8B030D-6E8A-4147-A177-3AD203B41FA5}">
                      <a16:colId xmlns:a16="http://schemas.microsoft.com/office/drawing/2014/main" val="1462720991"/>
                    </a:ext>
                  </a:extLst>
                </a:gridCol>
                <a:gridCol w="1476000">
                  <a:extLst>
                    <a:ext uri="{9D8B030D-6E8A-4147-A177-3AD203B41FA5}">
                      <a16:colId xmlns:a16="http://schemas.microsoft.com/office/drawing/2014/main" val="1063843112"/>
                    </a:ext>
                  </a:extLst>
                </a:gridCol>
                <a:gridCol w="1476000">
                  <a:extLst>
                    <a:ext uri="{9D8B030D-6E8A-4147-A177-3AD203B41FA5}">
                      <a16:colId xmlns:a16="http://schemas.microsoft.com/office/drawing/2014/main" val="1234813591"/>
                    </a:ext>
                  </a:extLst>
                </a:gridCol>
                <a:gridCol w="1476000">
                  <a:extLst>
                    <a:ext uri="{9D8B030D-6E8A-4147-A177-3AD203B41FA5}">
                      <a16:colId xmlns:a16="http://schemas.microsoft.com/office/drawing/2014/main" val="59887278"/>
                    </a:ext>
                  </a:extLst>
                </a:gridCol>
                <a:gridCol w="1476000">
                  <a:extLst>
                    <a:ext uri="{9D8B030D-6E8A-4147-A177-3AD203B41FA5}">
                      <a16:colId xmlns:a16="http://schemas.microsoft.com/office/drawing/2014/main" val="2106082990"/>
                    </a:ext>
                  </a:extLst>
                </a:gridCol>
              </a:tblGrid>
              <a:tr h="457345">
                <a:tc>
                  <a:txBody>
                    <a:bodyPr/>
                    <a:lstStyle/>
                    <a:p>
                      <a:pPr>
                        <a:lnSpc>
                          <a:spcPct val="115000"/>
                        </a:lnSpc>
                        <a:spcAft>
                          <a:spcPts val="800"/>
                        </a:spcAft>
                        <a:buNone/>
                      </a:pP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tc>
                <a:tc>
                  <a:txBody>
                    <a:bodyPr/>
                    <a:lstStyle/>
                    <a:p>
                      <a:pPr>
                        <a:lnSpc>
                          <a:spcPct val="115000"/>
                        </a:lnSpc>
                        <a:spcAft>
                          <a:spcPts val="800"/>
                        </a:spcAft>
                        <a:buNone/>
                      </a:pPr>
                      <a:r>
                        <a:rPr lang="en-US" sz="2400" kern="100" dirty="0">
                          <a:effectLst/>
                        </a:rPr>
                        <a:t>Australia</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chemeClr val="accent6">
                        <a:lumMod val="75000"/>
                      </a:schemeClr>
                    </a:solidFill>
                  </a:tcPr>
                </a:tc>
                <a:tc>
                  <a:txBody>
                    <a:bodyPr/>
                    <a:lstStyle/>
                    <a:p>
                      <a:pPr>
                        <a:lnSpc>
                          <a:spcPct val="115000"/>
                        </a:lnSpc>
                        <a:spcAft>
                          <a:spcPts val="800"/>
                        </a:spcAft>
                        <a:buNone/>
                      </a:pPr>
                      <a:r>
                        <a:rPr lang="en-US" sz="2400" kern="100" dirty="0">
                          <a:effectLst/>
                        </a:rPr>
                        <a:t>Canada</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chemeClr val="accent6">
                        <a:lumMod val="75000"/>
                      </a:schemeClr>
                    </a:solidFill>
                  </a:tcPr>
                </a:tc>
                <a:tc>
                  <a:txBody>
                    <a:bodyPr/>
                    <a:lstStyle/>
                    <a:p>
                      <a:pPr>
                        <a:lnSpc>
                          <a:spcPct val="115000"/>
                        </a:lnSpc>
                        <a:spcAft>
                          <a:spcPts val="800"/>
                        </a:spcAft>
                        <a:buNone/>
                      </a:pPr>
                      <a:r>
                        <a:rPr lang="en-US" sz="2400" kern="100" dirty="0">
                          <a:effectLst/>
                        </a:rPr>
                        <a:t>Czech Rep. </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chemeClr val="accent6">
                        <a:lumMod val="75000"/>
                      </a:schemeClr>
                    </a:solidFill>
                  </a:tcPr>
                </a:tc>
                <a:tc>
                  <a:txBody>
                    <a:bodyPr/>
                    <a:lstStyle/>
                    <a:p>
                      <a:pPr>
                        <a:lnSpc>
                          <a:spcPct val="115000"/>
                        </a:lnSpc>
                        <a:spcAft>
                          <a:spcPts val="800"/>
                        </a:spcAft>
                        <a:buNone/>
                      </a:pPr>
                      <a:r>
                        <a:rPr lang="en-US" sz="2400" kern="100" dirty="0">
                          <a:effectLst/>
                        </a:rPr>
                        <a:t>Ireland</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chemeClr val="accent6">
                        <a:lumMod val="75000"/>
                      </a:schemeClr>
                    </a:solidFill>
                  </a:tcPr>
                </a:tc>
                <a:tc>
                  <a:txBody>
                    <a:bodyPr/>
                    <a:lstStyle/>
                    <a:p>
                      <a:pPr>
                        <a:lnSpc>
                          <a:spcPct val="115000"/>
                        </a:lnSpc>
                        <a:spcAft>
                          <a:spcPts val="800"/>
                        </a:spcAft>
                        <a:buNone/>
                      </a:pPr>
                      <a:r>
                        <a:rPr lang="en-US" sz="2400" kern="100" dirty="0">
                          <a:effectLst/>
                        </a:rPr>
                        <a:t>Latvia</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chemeClr val="accent6">
                        <a:lumMod val="75000"/>
                      </a:schemeClr>
                    </a:solidFill>
                  </a:tcPr>
                </a:tc>
                <a:tc>
                  <a:txBody>
                    <a:bodyPr/>
                    <a:lstStyle/>
                    <a:p>
                      <a:pPr>
                        <a:lnSpc>
                          <a:spcPct val="115000"/>
                        </a:lnSpc>
                        <a:spcAft>
                          <a:spcPts val="800"/>
                        </a:spcAft>
                        <a:buNone/>
                      </a:pPr>
                      <a:r>
                        <a:rPr lang="en-US" sz="2400" kern="100" dirty="0">
                          <a:effectLst/>
                        </a:rPr>
                        <a:t>Monaco</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chemeClr val="accent6">
                        <a:lumMod val="75000"/>
                      </a:schemeClr>
                    </a:solidFill>
                  </a:tcPr>
                </a:tc>
                <a:tc>
                  <a:txBody>
                    <a:bodyPr/>
                    <a:lstStyle/>
                    <a:p>
                      <a:pPr>
                        <a:lnSpc>
                          <a:spcPct val="115000"/>
                        </a:lnSpc>
                        <a:spcAft>
                          <a:spcPts val="800"/>
                        </a:spcAft>
                        <a:buNone/>
                      </a:pPr>
                      <a:r>
                        <a:rPr lang="sv-SE" sz="2400" kern="100" dirty="0">
                          <a:effectLst/>
                          <a:latin typeface="Aptos" panose="020B0004020202020204" pitchFamily="34" charset="0"/>
                          <a:ea typeface="Aptos" panose="020B0004020202020204" pitchFamily="34" charset="0"/>
                          <a:cs typeface="Arial" panose="020B0604020202020204" pitchFamily="34" charset="0"/>
                        </a:rPr>
                        <a:t>Montene.</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chemeClr val="accent6">
                        <a:lumMod val="75000"/>
                      </a:schemeClr>
                    </a:solidFill>
                  </a:tcPr>
                </a:tc>
                <a:tc>
                  <a:txBody>
                    <a:bodyPr/>
                    <a:lstStyle/>
                    <a:p>
                      <a:pPr>
                        <a:lnSpc>
                          <a:spcPct val="115000"/>
                        </a:lnSpc>
                        <a:spcAft>
                          <a:spcPts val="800"/>
                        </a:spcAft>
                        <a:buNone/>
                      </a:pPr>
                      <a:r>
                        <a:rPr lang="sv-SE" sz="2400" kern="100" dirty="0">
                          <a:effectLst/>
                          <a:latin typeface="Aptos" panose="020B0004020202020204" pitchFamily="34" charset="0"/>
                          <a:ea typeface="Aptos" panose="020B0004020202020204" pitchFamily="34" charset="0"/>
                          <a:cs typeface="Arial" panose="020B0604020202020204" pitchFamily="34" charset="0"/>
                        </a:rPr>
                        <a:t>New Zea.</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chemeClr val="accent6">
                        <a:lumMod val="75000"/>
                      </a:schemeClr>
                    </a:solidFill>
                  </a:tcPr>
                </a:tc>
                <a:tc>
                  <a:txBody>
                    <a:bodyPr/>
                    <a:lstStyle/>
                    <a:p>
                      <a:pPr>
                        <a:lnSpc>
                          <a:spcPct val="115000"/>
                        </a:lnSpc>
                        <a:spcAft>
                          <a:spcPts val="800"/>
                        </a:spcAft>
                        <a:buNone/>
                      </a:pPr>
                      <a:r>
                        <a:rPr lang="sv-SE" sz="2400" kern="100" dirty="0">
                          <a:effectLst/>
                          <a:latin typeface="Aptos" panose="020B0004020202020204" pitchFamily="34" charset="0"/>
                          <a:ea typeface="Aptos" panose="020B0004020202020204" pitchFamily="34" charset="0"/>
                          <a:cs typeface="Arial" panose="020B0604020202020204" pitchFamily="34" charset="0"/>
                        </a:rPr>
                        <a:t>Switz.</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chemeClr val="accent6">
                        <a:lumMod val="75000"/>
                      </a:schemeClr>
                    </a:solidFill>
                  </a:tcPr>
                </a:tc>
                <a:tc>
                  <a:txBody>
                    <a:bodyPr/>
                    <a:lstStyle/>
                    <a:p>
                      <a:pPr>
                        <a:lnSpc>
                          <a:spcPct val="115000"/>
                        </a:lnSpc>
                        <a:spcAft>
                          <a:spcPts val="800"/>
                        </a:spcAft>
                        <a:buNone/>
                      </a:pPr>
                      <a:r>
                        <a:rPr lang="en-US" sz="2400" kern="100" dirty="0">
                          <a:effectLst/>
                        </a:rPr>
                        <a:t>UK</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chemeClr val="accent6">
                        <a:lumMod val="75000"/>
                      </a:schemeClr>
                    </a:solidFill>
                  </a:tcPr>
                </a:tc>
                <a:tc>
                  <a:txBody>
                    <a:bodyPr/>
                    <a:lstStyle/>
                    <a:p>
                      <a:pPr>
                        <a:lnSpc>
                          <a:spcPct val="115000"/>
                        </a:lnSpc>
                        <a:spcAft>
                          <a:spcPts val="800"/>
                        </a:spcAft>
                        <a:buNone/>
                      </a:pPr>
                      <a:r>
                        <a:rPr lang="en-US" sz="2400" kern="100" dirty="0">
                          <a:effectLst/>
                        </a:rPr>
                        <a:t>US</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chemeClr val="accent6">
                        <a:lumMod val="75000"/>
                      </a:schemeClr>
                    </a:solidFill>
                  </a:tcPr>
                </a:tc>
                <a:extLst>
                  <a:ext uri="{0D108BD9-81ED-4DB2-BD59-A6C34878D82A}">
                    <a16:rowId xmlns:a16="http://schemas.microsoft.com/office/drawing/2014/main" val="3877941731"/>
                  </a:ext>
                </a:extLst>
              </a:tr>
              <a:tr h="827490">
                <a:tc>
                  <a:txBody>
                    <a:bodyPr/>
                    <a:lstStyle/>
                    <a:p>
                      <a:pPr>
                        <a:lnSpc>
                          <a:spcPct val="115000"/>
                        </a:lnSpc>
                        <a:spcAft>
                          <a:spcPts val="800"/>
                        </a:spcAft>
                        <a:buNone/>
                      </a:pPr>
                      <a:r>
                        <a:rPr lang="en-US" sz="2600" b="0" kern="100" dirty="0">
                          <a:effectLst/>
                        </a:rPr>
                        <a:t>Registration</a:t>
                      </a:r>
                      <a:endParaRPr lang="en-GB" sz="2600" b="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tc>
                <a:tc>
                  <a:txBody>
                    <a:bodyPr/>
                    <a:lstStyle/>
                    <a:p>
                      <a:pPr>
                        <a:lnSpc>
                          <a:spcPct val="115000"/>
                        </a:lnSpc>
                        <a:spcAft>
                          <a:spcPts val="800"/>
                        </a:spcAft>
                        <a:buNone/>
                      </a:pPr>
                      <a:r>
                        <a:rPr lang="en-US" sz="4000" kern="100" dirty="0">
                          <a:effectLst/>
                        </a:rPr>
                        <a:t>Yes </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rgbClr val="92D050"/>
                    </a:solidFill>
                  </a:tcPr>
                </a:tc>
                <a:tc>
                  <a:txBody>
                    <a:bodyPr/>
                    <a:lstStyle/>
                    <a:p>
                      <a:pPr>
                        <a:lnSpc>
                          <a:spcPct val="115000"/>
                        </a:lnSpc>
                        <a:spcAft>
                          <a:spcPts val="800"/>
                        </a:spcAft>
                        <a:buNone/>
                      </a:pPr>
                      <a:r>
                        <a:rPr lang="en-US" sz="4000" kern="100" dirty="0">
                          <a:effectLst/>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rgbClr val="92D050"/>
                    </a:solidFill>
                  </a:tcPr>
                </a:tc>
                <a:tc>
                  <a:txBody>
                    <a:bodyPr/>
                    <a:lstStyle/>
                    <a:p>
                      <a:pPr>
                        <a:lnSpc>
                          <a:spcPct val="115000"/>
                        </a:lnSpc>
                        <a:spcAft>
                          <a:spcPts val="800"/>
                        </a:spcAft>
                        <a:buNone/>
                      </a:pPr>
                      <a:r>
                        <a:rPr lang="en-US" sz="4000" kern="100" dirty="0">
                          <a:effectLst/>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rgbClr val="92D050"/>
                    </a:solidFill>
                  </a:tcPr>
                </a:tc>
                <a:tc>
                  <a:txBody>
                    <a:bodyPr/>
                    <a:lstStyle/>
                    <a:p>
                      <a:pPr>
                        <a:lnSpc>
                          <a:spcPct val="115000"/>
                        </a:lnSpc>
                        <a:spcAft>
                          <a:spcPts val="800"/>
                        </a:spcAft>
                        <a:buNone/>
                      </a:pPr>
                      <a:r>
                        <a:rPr lang="en-US" sz="4000" kern="100" dirty="0">
                          <a:effectLst/>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rgbClr val="92D05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algn="ctr">
                        <a:lnSpc>
                          <a:spcPct val="115000"/>
                        </a:lnSpc>
                        <a:spcAft>
                          <a:spcPts val="800"/>
                        </a:spcAft>
                        <a:buNone/>
                      </a:pPr>
                      <a:r>
                        <a:rPr kumimoji="0" lang="en-US" sz="4000" b="0" i="0" u="none" strike="noStrike" kern="100" cap="none" spc="0" normalizeH="0" baseline="0" noProof="0" dirty="0">
                          <a:ln>
                            <a:noFill/>
                          </a:ln>
                          <a:solidFill>
                            <a:prstClr val="black"/>
                          </a:solidFill>
                          <a:effectLst/>
                          <a:uLnTx/>
                          <a:uFillTx/>
                          <a:latin typeface="Calibri"/>
                          <a:ea typeface="+mn-ea"/>
                          <a:cs typeface="+mn-cs"/>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nSpc>
                          <a:spcPct val="115000"/>
                        </a:lnSpc>
                        <a:spcAft>
                          <a:spcPts val="800"/>
                        </a:spcAft>
                        <a:buNone/>
                      </a:pPr>
                      <a:r>
                        <a:rPr lang="en-US" sz="4000" kern="100" dirty="0">
                          <a:effectLst/>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rgbClr val="92D050"/>
                    </a:solidFill>
                  </a:tcPr>
                </a:tc>
                <a:tc>
                  <a:txBody>
                    <a:bodyPr/>
                    <a:lstStyle/>
                    <a:p>
                      <a:pPr>
                        <a:lnSpc>
                          <a:spcPct val="115000"/>
                        </a:lnSpc>
                        <a:spcAft>
                          <a:spcPts val="800"/>
                        </a:spcAft>
                        <a:buNone/>
                      </a:pPr>
                      <a:r>
                        <a:rPr lang="en-US" sz="4000" kern="100" dirty="0">
                          <a:effectLst/>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rgbClr val="92D050"/>
                    </a:solidFill>
                  </a:tcPr>
                </a:tc>
                <a:extLst>
                  <a:ext uri="{0D108BD9-81ED-4DB2-BD59-A6C34878D82A}">
                    <a16:rowId xmlns:a16="http://schemas.microsoft.com/office/drawing/2014/main" val="830651367"/>
                  </a:ext>
                </a:extLst>
              </a:tr>
              <a:tr h="1252184">
                <a:tc>
                  <a:txBody>
                    <a:bodyPr/>
                    <a:lstStyle/>
                    <a:p>
                      <a:pPr>
                        <a:lnSpc>
                          <a:spcPct val="115000"/>
                        </a:lnSpc>
                        <a:spcAft>
                          <a:spcPts val="800"/>
                        </a:spcAft>
                        <a:buNone/>
                      </a:pPr>
                      <a:r>
                        <a:rPr lang="en-US" sz="2600" b="0" kern="100" dirty="0">
                          <a:effectLst/>
                        </a:rPr>
                        <a:t>Donor restrictions</a:t>
                      </a:r>
                      <a:endParaRPr lang="en-GB" sz="2600" b="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tc>
                <a:tc>
                  <a:txBody>
                    <a:bodyPr/>
                    <a:lstStyle/>
                    <a:p>
                      <a:pPr>
                        <a:lnSpc>
                          <a:spcPct val="115000"/>
                        </a:lnSpc>
                        <a:spcAft>
                          <a:spcPts val="800"/>
                        </a:spcAft>
                        <a:buNone/>
                      </a:pPr>
                      <a:r>
                        <a:rPr lang="en-US" sz="2400" kern="100" dirty="0">
                          <a:effectLst/>
                        </a:rPr>
                        <a:t>Foreign </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rgbClr val="92D050"/>
                    </a:solidFill>
                  </a:tcPr>
                </a:tc>
                <a:tc>
                  <a:txBody>
                    <a:bodyPr/>
                    <a:lstStyle/>
                    <a:p>
                      <a:pPr>
                        <a:lnSpc>
                          <a:spcPct val="115000"/>
                        </a:lnSpc>
                        <a:spcAft>
                          <a:spcPts val="800"/>
                        </a:spcAft>
                        <a:buNone/>
                      </a:pPr>
                      <a:r>
                        <a:rPr lang="en-US" sz="2400" kern="100" dirty="0">
                          <a:effectLst/>
                        </a:rPr>
                        <a:t>Foreign and anonymous </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rgbClr val="92D050"/>
                    </a:solidFill>
                  </a:tcPr>
                </a:tc>
                <a:tc>
                  <a:txBody>
                    <a:bodyPr/>
                    <a:lstStyle/>
                    <a:p>
                      <a:pPr>
                        <a:lnSpc>
                          <a:spcPct val="115000"/>
                        </a:lnSpc>
                        <a:spcAft>
                          <a:spcPts val="800"/>
                        </a:spcAft>
                        <a:buNone/>
                      </a:pPr>
                      <a:r>
                        <a:rPr lang="en-US" sz="4000" kern="100" dirty="0">
                          <a:solidFill>
                            <a:schemeClr val="dk1"/>
                          </a:solidFill>
                          <a:effectLst/>
                          <a:latin typeface="+mn-lt"/>
                          <a:ea typeface="+mn-ea"/>
                          <a:cs typeface="+mn-cs"/>
                        </a:rPr>
                        <a:t>No</a:t>
                      </a:r>
                      <a:endParaRPr lang="en-GB" sz="4000" kern="100" dirty="0">
                        <a:solidFill>
                          <a:schemeClr val="dk1"/>
                        </a:solidFill>
                        <a:effectLst/>
                        <a:latin typeface="+mn-lt"/>
                        <a:ea typeface="+mn-ea"/>
                        <a:cs typeface="+mn-cs"/>
                      </a:endParaRPr>
                    </a:p>
                  </a:txBody>
                  <a:tcPr marL="33594" marR="33594" marT="0" marB="0">
                    <a:solidFill>
                      <a:srgbClr val="FF0000"/>
                    </a:solidFill>
                  </a:tcPr>
                </a:tc>
                <a:tc>
                  <a:txBody>
                    <a:bodyPr/>
                    <a:lstStyle/>
                    <a:p>
                      <a:pPr>
                        <a:lnSpc>
                          <a:spcPct val="115000"/>
                        </a:lnSpc>
                        <a:spcAft>
                          <a:spcPts val="800"/>
                        </a:spcAft>
                        <a:buNone/>
                      </a:pPr>
                      <a:r>
                        <a:rPr lang="en-US" sz="2400" kern="100" dirty="0">
                          <a:effectLst/>
                        </a:rPr>
                        <a:t>Foreign, anonymous (limits)</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rgbClr val="92D05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kumimoji="0" lang="en-US" sz="4000" b="0" i="0" u="none" strike="noStrike" kern="100" cap="none" spc="0" normalizeH="0" baseline="0" noProof="0" dirty="0">
                          <a:ln>
                            <a:noFill/>
                          </a:ln>
                          <a:solidFill>
                            <a:prstClr val="black"/>
                          </a:solidFill>
                          <a:effectLst/>
                          <a:uLnTx/>
                          <a:uFillTx/>
                          <a:latin typeface="Calibri"/>
                          <a:ea typeface="+mn-ea"/>
                          <a:cs typeface="+mn-cs"/>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nSpc>
                          <a:spcPct val="115000"/>
                        </a:lnSpc>
                        <a:spcAft>
                          <a:spcPts val="800"/>
                        </a:spcAft>
                        <a:buNone/>
                      </a:pPr>
                      <a:r>
                        <a:rPr lang="en-US" sz="2400" kern="100" dirty="0">
                          <a:effectLst/>
                        </a:rPr>
                        <a:t>Same as for parties and candidates</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rgbClr val="92D050"/>
                    </a:solidFill>
                  </a:tcPr>
                </a:tc>
                <a:tc>
                  <a:txBody>
                    <a:bodyPr/>
                    <a:lstStyle/>
                    <a:p>
                      <a:pPr>
                        <a:lnSpc>
                          <a:spcPct val="115000"/>
                        </a:lnSpc>
                        <a:spcAft>
                          <a:spcPts val="800"/>
                        </a:spcAft>
                        <a:buNone/>
                      </a:pPr>
                      <a:r>
                        <a:rPr lang="en-US" sz="2400" kern="100" dirty="0">
                          <a:effectLst/>
                        </a:rPr>
                        <a:t>Depends on the type of entity</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rgbClr val="92D050"/>
                    </a:solidFill>
                  </a:tcPr>
                </a:tc>
                <a:extLst>
                  <a:ext uri="{0D108BD9-81ED-4DB2-BD59-A6C34878D82A}">
                    <a16:rowId xmlns:a16="http://schemas.microsoft.com/office/drawing/2014/main" val="915444653"/>
                  </a:ext>
                </a:extLst>
              </a:tr>
              <a:tr h="1419495">
                <a:tc>
                  <a:txBody>
                    <a:bodyPr/>
                    <a:lstStyle/>
                    <a:p>
                      <a:pPr>
                        <a:lnSpc>
                          <a:spcPct val="115000"/>
                        </a:lnSpc>
                        <a:spcAft>
                          <a:spcPts val="800"/>
                        </a:spcAft>
                        <a:buNone/>
                      </a:pPr>
                      <a:r>
                        <a:rPr lang="en-US" sz="2600" b="0" kern="100" dirty="0">
                          <a:effectLst/>
                        </a:rPr>
                        <a:t>Donation limit</a:t>
                      </a:r>
                      <a:endParaRPr lang="en-GB" sz="2600" b="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nSpc>
                          <a:spcPct val="115000"/>
                        </a:lnSpc>
                        <a:spcAft>
                          <a:spcPts val="800"/>
                        </a:spcAft>
                        <a:buNone/>
                      </a:pPr>
                      <a:r>
                        <a:rPr lang="en-US" sz="2400" kern="100" dirty="0">
                          <a:effectLst/>
                        </a:rPr>
                        <a:t>Depends on type of entity</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rgbClr val="FFC000"/>
                    </a:solidFill>
                  </a:tcPr>
                </a:tc>
                <a:extLst>
                  <a:ext uri="{0D108BD9-81ED-4DB2-BD59-A6C34878D82A}">
                    <a16:rowId xmlns:a16="http://schemas.microsoft.com/office/drawing/2014/main" val="1659567568"/>
                  </a:ext>
                </a:extLst>
              </a:tr>
              <a:tr h="1153053">
                <a:tc>
                  <a:txBody>
                    <a:bodyPr/>
                    <a:lstStyle/>
                    <a:p>
                      <a:pPr>
                        <a:lnSpc>
                          <a:spcPct val="115000"/>
                        </a:lnSpc>
                        <a:spcAft>
                          <a:spcPts val="800"/>
                        </a:spcAft>
                        <a:buNone/>
                      </a:pPr>
                      <a:r>
                        <a:rPr lang="en-US" sz="2600" b="0" kern="100" dirty="0">
                          <a:effectLst/>
                        </a:rPr>
                        <a:t>Spending limit</a:t>
                      </a:r>
                      <a:endParaRPr lang="en-GB" sz="2600" b="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en-US" sz="4000" kern="100" dirty="0">
                          <a:effectLst/>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algn="ctr">
                        <a:lnSpc>
                          <a:spcPct val="115000"/>
                        </a:lnSpc>
                        <a:spcAft>
                          <a:spcPts val="800"/>
                        </a:spcAft>
                        <a:buNone/>
                      </a:pPr>
                      <a:r>
                        <a:rPr lang="en-US" sz="4000" kern="100" dirty="0">
                          <a:effectLst/>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sv-SE" sz="4000" kern="100" dirty="0">
                          <a:effectLst/>
                          <a:latin typeface="Aptos" panose="020B0004020202020204" pitchFamily="34" charset="0"/>
                          <a:ea typeface="Aptos" panose="020B0004020202020204" pitchFamily="34" charset="0"/>
                          <a:cs typeface="Arial" panose="020B0604020202020204" pitchFamily="34" charset="0"/>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lang="en-US" sz="4000" kern="100" dirty="0">
                          <a:effectLst/>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algn="ctr">
                        <a:lnSpc>
                          <a:spcPct val="115000"/>
                        </a:lnSpc>
                        <a:spcAft>
                          <a:spcPts val="800"/>
                        </a:spcAft>
                        <a:buNone/>
                      </a:pPr>
                      <a:r>
                        <a:rPr kumimoji="0" lang="en-US" sz="4000" b="0" i="0" u="none" strike="noStrike" kern="100" cap="none" spc="0" normalizeH="0" baseline="0" noProof="0" dirty="0">
                          <a:ln>
                            <a:noFill/>
                          </a:ln>
                          <a:solidFill>
                            <a:prstClr val="black"/>
                          </a:solidFill>
                          <a:effectLst/>
                          <a:uLnTx/>
                          <a:uFillTx/>
                          <a:latin typeface="Calibri"/>
                          <a:ea typeface="+mn-ea"/>
                          <a:cs typeface="+mn-cs"/>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en-US" sz="4000" kern="100" dirty="0">
                          <a:effectLst/>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a:lnSpc>
                          <a:spcPct val="115000"/>
                        </a:lnSpc>
                        <a:spcAft>
                          <a:spcPts val="800"/>
                        </a:spcAft>
                        <a:buNone/>
                      </a:pPr>
                      <a:r>
                        <a:rPr lang="en-US" sz="2400" kern="100" dirty="0">
                          <a:effectLst/>
                        </a:rPr>
                        <a:t>Depends on type of entity</a:t>
                      </a:r>
                      <a:endParaRPr lang="en-GB" sz="2400" kern="100" dirty="0">
                        <a:effectLst/>
                      </a:endParaRPr>
                    </a:p>
                  </a:txBody>
                  <a:tcPr marL="33594" marR="33594" marT="0" marB="0">
                    <a:solidFill>
                      <a:srgbClr val="FFC000"/>
                    </a:solidFill>
                  </a:tcPr>
                </a:tc>
                <a:extLst>
                  <a:ext uri="{0D108BD9-81ED-4DB2-BD59-A6C34878D82A}">
                    <a16:rowId xmlns:a16="http://schemas.microsoft.com/office/drawing/2014/main" val="3334770861"/>
                  </a:ext>
                </a:extLst>
              </a:tr>
              <a:tr h="1370320">
                <a:tc>
                  <a:txBody>
                    <a:bodyPr/>
                    <a:lstStyle/>
                    <a:p>
                      <a:pPr>
                        <a:lnSpc>
                          <a:spcPct val="115000"/>
                        </a:lnSpc>
                        <a:spcAft>
                          <a:spcPts val="800"/>
                        </a:spcAft>
                        <a:buNone/>
                      </a:pPr>
                      <a:r>
                        <a:rPr lang="en-US" sz="2600" b="0" kern="100" dirty="0">
                          <a:effectLst/>
                        </a:rPr>
                        <a:t>Reporting</a:t>
                      </a:r>
                      <a:endParaRPr lang="en-GB" sz="2600" b="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tc>
                <a:tc>
                  <a:txBody>
                    <a:bodyPr/>
                    <a:lstStyle/>
                    <a:p>
                      <a:pPr algn="ctr">
                        <a:lnSpc>
                          <a:spcPct val="115000"/>
                        </a:lnSpc>
                        <a:spcAft>
                          <a:spcPts val="800"/>
                        </a:spcAft>
                        <a:buNone/>
                      </a:pPr>
                      <a:r>
                        <a:rPr lang="en-US" sz="4000" kern="100" dirty="0">
                          <a:effectLst/>
                        </a:rPr>
                        <a:t>Yes</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algn="ctr">
                        <a:lnSpc>
                          <a:spcPct val="115000"/>
                        </a:lnSpc>
                        <a:spcAft>
                          <a:spcPts val="800"/>
                        </a:spcAft>
                        <a:buNone/>
                      </a:pPr>
                      <a:r>
                        <a:rPr lang="en-US" sz="4000" kern="100" dirty="0">
                          <a:effectLst/>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algn="ctr">
                        <a:lnSpc>
                          <a:spcPct val="115000"/>
                        </a:lnSpc>
                        <a:spcAft>
                          <a:spcPts val="800"/>
                        </a:spcAft>
                        <a:buNone/>
                      </a:pPr>
                      <a:r>
                        <a:rPr lang="en-US" sz="4000" kern="100" dirty="0">
                          <a:effectLst/>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a:lnSpc>
                          <a:spcPct val="115000"/>
                        </a:lnSpc>
                        <a:spcAft>
                          <a:spcPts val="800"/>
                        </a:spcAft>
                        <a:buNone/>
                      </a:pPr>
                      <a:r>
                        <a:rPr lang="en-US" sz="2400" kern="100" dirty="0">
                          <a:effectLst/>
                        </a:rPr>
                        <a:t>Not always detailed</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rgbClr val="FFC00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nSpc>
                          <a:spcPct val="115000"/>
                        </a:lnSpc>
                        <a:spcAft>
                          <a:spcPts val="800"/>
                        </a:spcAft>
                        <a:buNone/>
                      </a:pPr>
                      <a:r>
                        <a:rPr lang="en-US" sz="2400" kern="100" dirty="0">
                          <a:effectLst/>
                        </a:rPr>
                        <a:t>Only if requested</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rgbClr val="FFC00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algn="ctr">
                        <a:lnSpc>
                          <a:spcPct val="115000"/>
                        </a:lnSpc>
                        <a:spcAft>
                          <a:spcPts val="800"/>
                        </a:spcAft>
                        <a:buNone/>
                      </a:pPr>
                      <a:r>
                        <a:rPr lang="en-US" sz="4000" kern="100" dirty="0">
                          <a:effectLst/>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a:lnSpc>
                          <a:spcPct val="115000"/>
                        </a:lnSpc>
                        <a:spcAft>
                          <a:spcPts val="800"/>
                        </a:spcAft>
                        <a:buNone/>
                      </a:pPr>
                      <a:r>
                        <a:rPr lang="en-US" sz="2400" kern="100" dirty="0">
                          <a:effectLst/>
                        </a:rPr>
                        <a:t>Not always original donor</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solidFill>
                      <a:srgbClr val="FFC000"/>
                    </a:solidFill>
                  </a:tcPr>
                </a:tc>
                <a:extLst>
                  <a:ext uri="{0D108BD9-81ED-4DB2-BD59-A6C34878D82A}">
                    <a16:rowId xmlns:a16="http://schemas.microsoft.com/office/drawing/2014/main" val="2857201542"/>
                  </a:ext>
                </a:extLst>
              </a:tr>
              <a:tr h="1234514">
                <a:tc>
                  <a:txBody>
                    <a:bodyPr/>
                    <a:lstStyle/>
                    <a:p>
                      <a:pPr>
                        <a:lnSpc>
                          <a:spcPct val="115000"/>
                        </a:lnSpc>
                        <a:spcAft>
                          <a:spcPts val="800"/>
                        </a:spcAft>
                        <a:buNone/>
                      </a:pPr>
                      <a:r>
                        <a:rPr lang="en-US" sz="2600" b="0" kern="100" dirty="0">
                          <a:effectLst/>
                        </a:rPr>
                        <a:t>Advertising ban</a:t>
                      </a:r>
                      <a:endParaRPr lang="en-GB" sz="2600" b="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en-US" sz="4000" kern="100" dirty="0">
                          <a:effectLst/>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sv-SE" sz="4000" kern="100" dirty="0">
                          <a:effectLst/>
                          <a:latin typeface="Aptos" panose="020B0004020202020204" pitchFamily="34" charset="0"/>
                          <a:ea typeface="Aptos" panose="020B0004020202020204" pitchFamily="34" charset="0"/>
                          <a:cs typeface="Arial" panose="020B0604020202020204" pitchFamily="34" charset="0"/>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kumimoji="0" lang="en-US" sz="4000" b="0" i="0" u="none" strike="noStrike" kern="100" cap="none" spc="0" normalizeH="0" baseline="0" noProof="0" dirty="0">
                          <a:ln>
                            <a:noFill/>
                          </a:ln>
                          <a:solidFill>
                            <a:prstClr val="black"/>
                          </a:solidFill>
                          <a:effectLst/>
                          <a:uLnTx/>
                          <a:uFillTx/>
                          <a:latin typeface="Calibri"/>
                          <a:ea typeface="+mn-ea"/>
                          <a:cs typeface="+mn-cs"/>
                        </a:rPr>
                        <a:t>No</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tc>
                  <a:txBody>
                    <a:bodyPr/>
                    <a:lstStyle/>
                    <a:p>
                      <a:pPr algn="ctr">
                        <a:lnSpc>
                          <a:spcPct val="115000"/>
                        </a:lnSpc>
                        <a:spcAft>
                          <a:spcPts val="800"/>
                        </a:spcAft>
                        <a:buNone/>
                      </a:pPr>
                      <a:r>
                        <a:rPr lang="en-US" sz="4000" kern="100" dirty="0">
                          <a:effectLst/>
                        </a:rPr>
                        <a:t>Yes</a:t>
                      </a:r>
                      <a:endParaRPr lang="en-GB" sz="40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92D050"/>
                    </a:solidFill>
                  </a:tcPr>
                </a:tc>
                <a:tc>
                  <a:txBody>
                    <a:bodyPr/>
                    <a:lstStyle/>
                    <a:p>
                      <a:pPr algn="ctr">
                        <a:lnSpc>
                          <a:spcPct val="115000"/>
                        </a:lnSpc>
                        <a:spcAft>
                          <a:spcPts val="800"/>
                        </a:spcAft>
                        <a:buNone/>
                      </a:pPr>
                      <a:r>
                        <a:rPr lang="en-US" sz="4000" kern="100" dirty="0">
                          <a:effectLst/>
                        </a:rPr>
                        <a:t>No</a:t>
                      </a:r>
                      <a:endParaRPr lang="en-GB" sz="4000" kern="100" dirty="0">
                        <a:effectLst/>
                      </a:endParaRPr>
                    </a:p>
                    <a:p>
                      <a:pPr>
                        <a:lnSpc>
                          <a:spcPct val="115000"/>
                        </a:lnSpc>
                        <a:spcAft>
                          <a:spcPts val="800"/>
                        </a:spcAft>
                        <a:buNone/>
                      </a:pPr>
                      <a:r>
                        <a:rPr lang="en-US" sz="2400" kern="100" dirty="0">
                          <a:effectLst/>
                        </a:rPr>
                        <a:t> </a:t>
                      </a:r>
                      <a:endParaRPr lang="en-GB" sz="2400" kern="100" dirty="0">
                        <a:effectLst/>
                        <a:latin typeface="Aptos" panose="020B0004020202020204" pitchFamily="34" charset="0"/>
                        <a:ea typeface="Aptos" panose="020B0004020202020204" pitchFamily="34" charset="0"/>
                        <a:cs typeface="Arial" panose="020B0604020202020204" pitchFamily="34" charset="0"/>
                      </a:endParaRPr>
                    </a:p>
                  </a:txBody>
                  <a:tcPr marL="33594" marR="33594" marT="0" marB="0" anchor="ctr">
                    <a:solidFill>
                      <a:srgbClr val="FF0000"/>
                    </a:solidFill>
                  </a:tcPr>
                </a:tc>
                <a:extLst>
                  <a:ext uri="{0D108BD9-81ED-4DB2-BD59-A6C34878D82A}">
                    <a16:rowId xmlns:a16="http://schemas.microsoft.com/office/drawing/2014/main" val="386736028"/>
                  </a:ext>
                </a:extLst>
              </a:tr>
            </a:tbl>
          </a:graphicData>
        </a:graphic>
      </p:graphicFrame>
      <p:sp>
        <p:nvSpPr>
          <p:cNvPr id="4" name="Rectangle 1">
            <a:extLst>
              <a:ext uri="{FF2B5EF4-FFF2-40B4-BE49-F238E27FC236}">
                <a16:creationId xmlns:a16="http://schemas.microsoft.com/office/drawing/2014/main" id="{64CB0FFD-630F-83FA-90CC-B962B7DD7BAA}"/>
              </a:ext>
            </a:extLst>
          </p:cNvPr>
          <p:cNvSpPr>
            <a:spLocks noChangeArrowheads="1"/>
          </p:cNvSpPr>
          <p:nvPr/>
        </p:nvSpPr>
        <p:spPr bwMode="auto">
          <a:xfrm>
            <a:off x="2124075" y="1554163"/>
            <a:ext cx="1828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GB" altLang="en-US" sz="1800" b="0" i="0" u="none" strike="noStrike" cap="none" normalizeH="0" baseline="0" dirty="0">
                <a:ln>
                  <a:noFill/>
                </a:ln>
                <a:solidFill>
                  <a:schemeClr val="tx1"/>
                </a:solidFill>
                <a:effectLst/>
                <a:latin typeface="Arial" panose="020B0604020202020204" pitchFamily="34" charset="0"/>
              </a:rPr>
            </a:b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0549671"/>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C561C-77B7-3D6A-6C40-8512FD6F6A4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503AC7F0-FEBE-E41C-804A-47F55B48AAD9}"/>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r>
              <a:rPr lang="en-PL" dirty="0"/>
              <a:t>   </a:t>
            </a:r>
          </a:p>
        </p:txBody>
      </p:sp>
      <p:sp>
        <p:nvSpPr>
          <p:cNvPr id="21" name="TextBox 21">
            <a:extLst>
              <a:ext uri="{FF2B5EF4-FFF2-40B4-BE49-F238E27FC236}">
                <a16:creationId xmlns:a16="http://schemas.microsoft.com/office/drawing/2014/main" id="{7F4654B8-028E-25E1-40D2-513381E2F4F7}"/>
              </a:ext>
            </a:extLst>
          </p:cNvPr>
          <p:cNvSpPr txBox="1"/>
          <p:nvPr/>
        </p:nvSpPr>
        <p:spPr>
          <a:xfrm>
            <a:off x="609600" y="419100"/>
            <a:ext cx="17221199" cy="1749966"/>
          </a:xfrm>
          <a:prstGeom prst="rect">
            <a:avLst/>
          </a:prstGeom>
        </p:spPr>
        <p:txBody>
          <a:bodyPr wrap="square" lIns="0" tIns="0" rIns="0" bIns="0" rtlCol="0" anchor="t">
            <a:spAutoFit/>
          </a:bodyPr>
          <a:lstStyle/>
          <a:p>
            <a:pPr marL="0" marR="0" lvl="0" indent="0" algn="l" defTabSz="914400" rtl="0" eaLnBrk="1" fontAlgn="auto" latinLnBrk="0" hangingPunct="1">
              <a:lnSpc>
                <a:spcPct val="107000"/>
              </a:lnSpc>
              <a:spcBef>
                <a:spcPts val="800"/>
              </a:spcBef>
              <a:spcAft>
                <a:spcPts val="400"/>
              </a:spcAft>
              <a:buClrTx/>
              <a:buSzTx/>
              <a:buFontTx/>
              <a:buNone/>
              <a:tabLst/>
              <a:defRPr/>
            </a:pPr>
            <a:r>
              <a:rPr kumimoji="0" lang="en-GB" sz="5400" b="1" i="0" u="none" strike="noStrike" kern="1200" cap="none" spc="0" normalizeH="0" baseline="0" noProof="0" dirty="0">
                <a:ln>
                  <a:noFill/>
                </a:ln>
                <a:solidFill>
                  <a:srgbClr val="000000"/>
                </a:solidFill>
                <a:effectLst/>
                <a:uLnTx/>
                <a:uFillTx/>
                <a:latin typeface="Poppins"/>
                <a:ea typeface="+mn-ea"/>
                <a:cs typeface="Poppins"/>
              </a:rPr>
              <a:t>The European Union Regulation on Political Advertising</a:t>
            </a:r>
          </a:p>
        </p:txBody>
      </p:sp>
      <p:sp>
        <p:nvSpPr>
          <p:cNvPr id="3" name="Freeform 2">
            <a:extLst>
              <a:ext uri="{FF2B5EF4-FFF2-40B4-BE49-F238E27FC236}">
                <a16:creationId xmlns:a16="http://schemas.microsoft.com/office/drawing/2014/main" id="{3B7D098A-1177-0E7A-D4EA-4A2A68D1C1C7}"/>
              </a:ext>
            </a:extLst>
          </p:cNvPr>
          <p:cNvSpPr/>
          <p:nvPr/>
        </p:nvSpPr>
        <p:spPr>
          <a:xfrm>
            <a:off x="76199" y="294151"/>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r>
              <a:rPr lang="en-PL" dirty="0"/>
              <a:t>   </a:t>
            </a:r>
          </a:p>
        </p:txBody>
      </p:sp>
      <p:sp>
        <p:nvSpPr>
          <p:cNvPr id="4" name="TextBox 21">
            <a:extLst>
              <a:ext uri="{FF2B5EF4-FFF2-40B4-BE49-F238E27FC236}">
                <a16:creationId xmlns:a16="http://schemas.microsoft.com/office/drawing/2014/main" id="{EA4759E0-AACC-E20E-0A74-CA8881EABFF6}"/>
              </a:ext>
            </a:extLst>
          </p:cNvPr>
          <p:cNvSpPr txBox="1"/>
          <p:nvPr/>
        </p:nvSpPr>
        <p:spPr>
          <a:xfrm>
            <a:off x="609600" y="419100"/>
            <a:ext cx="17068800" cy="864852"/>
          </a:xfrm>
          <a:prstGeom prst="rect">
            <a:avLst/>
          </a:prstGeom>
        </p:spPr>
        <p:txBody>
          <a:bodyPr wrap="square" lIns="0" tIns="0" rIns="0" bIns="0" rtlCol="0" anchor="t">
            <a:spAutoFit/>
          </a:bodyPr>
          <a:lstStyle/>
          <a:p>
            <a:pPr marL="0" lvl="0" indent="0" algn="l">
              <a:lnSpc>
                <a:spcPts val="7199"/>
              </a:lnSpc>
            </a:pPr>
            <a:r>
              <a:rPr lang="en-US" sz="4800" b="1" dirty="0">
                <a:solidFill>
                  <a:srgbClr val="000000"/>
                </a:solidFill>
                <a:latin typeface="Poppins Bold"/>
                <a:ea typeface="Poppins Bold"/>
                <a:cs typeface="Poppins Bold"/>
                <a:sym typeface="Poppins Bold"/>
              </a:rPr>
              <a:t>The role of influencers</a:t>
            </a:r>
          </a:p>
        </p:txBody>
      </p:sp>
      <p:pic>
        <p:nvPicPr>
          <p:cNvPr id="5" name="Picture 4" descr="Jaký je význam slova &quot;influencer&quot; a jak se jím stát ? | Blog | O nás -  Krytoland.cz | Krytoland pouzdra a kryty na mobil">
            <a:extLst>
              <a:ext uri="{FF2B5EF4-FFF2-40B4-BE49-F238E27FC236}">
                <a16:creationId xmlns:a16="http://schemas.microsoft.com/office/drawing/2014/main" id="{0649BFC4-77F1-F7ED-DD3E-0715311FFBE3}"/>
              </a:ext>
            </a:extLst>
          </p:cNvPr>
          <p:cNvPicPr>
            <a:picLocks noChangeAspect="1"/>
          </p:cNvPicPr>
          <p:nvPr/>
        </p:nvPicPr>
        <p:blipFill>
          <a:blip r:embed="rId4"/>
          <a:stretch>
            <a:fillRect/>
          </a:stretch>
        </p:blipFill>
        <p:spPr>
          <a:xfrm>
            <a:off x="11144250" y="190500"/>
            <a:ext cx="6915150" cy="4610100"/>
          </a:xfrm>
          <a:prstGeom prst="rect">
            <a:avLst/>
          </a:prstGeom>
        </p:spPr>
      </p:pic>
      <p:sp>
        <p:nvSpPr>
          <p:cNvPr id="6" name="TextBox 5">
            <a:extLst>
              <a:ext uri="{FF2B5EF4-FFF2-40B4-BE49-F238E27FC236}">
                <a16:creationId xmlns:a16="http://schemas.microsoft.com/office/drawing/2014/main" id="{D42DDB00-FF02-9B7A-AA3B-06A14AD63462}"/>
              </a:ext>
            </a:extLst>
          </p:cNvPr>
          <p:cNvSpPr txBox="1"/>
          <p:nvPr/>
        </p:nvSpPr>
        <p:spPr>
          <a:xfrm>
            <a:off x="562304" y="2169066"/>
            <a:ext cx="10105696" cy="3416320"/>
          </a:xfrm>
          <a:prstGeom prst="rect">
            <a:avLst/>
          </a:prstGeom>
          <a:noFill/>
        </p:spPr>
        <p:txBody>
          <a:bodyPr wrap="square" rtlCol="0">
            <a:spAutoFit/>
          </a:bodyPr>
          <a:lstStyle/>
          <a:p>
            <a:pPr marL="571500" indent="-571500">
              <a:buFont typeface="Arial" panose="020B0604020202020204" pitchFamily="34" charset="0"/>
              <a:buChar char="•"/>
            </a:pPr>
            <a:r>
              <a:rPr lang="en-GB" sz="3600" dirty="0"/>
              <a:t>Becoming increasingly important in election campaigning.</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a:t>No European countries have regulations specifically focused on influencers in elections, though other rules may have an impact.</a:t>
            </a:r>
          </a:p>
        </p:txBody>
      </p:sp>
      <p:sp>
        <p:nvSpPr>
          <p:cNvPr id="7" name="TextBox 6">
            <a:extLst>
              <a:ext uri="{FF2B5EF4-FFF2-40B4-BE49-F238E27FC236}">
                <a16:creationId xmlns:a16="http://schemas.microsoft.com/office/drawing/2014/main" id="{766C8774-83B0-3E96-D261-0AD0C062890C}"/>
              </a:ext>
            </a:extLst>
          </p:cNvPr>
          <p:cNvSpPr txBox="1"/>
          <p:nvPr/>
        </p:nvSpPr>
        <p:spPr>
          <a:xfrm>
            <a:off x="562304" y="5904671"/>
            <a:ext cx="16430296" cy="3416320"/>
          </a:xfrm>
          <a:prstGeom prst="rect">
            <a:avLst/>
          </a:prstGeom>
          <a:noFill/>
        </p:spPr>
        <p:txBody>
          <a:bodyPr wrap="square" rtlCol="0">
            <a:spAutoFit/>
          </a:bodyPr>
          <a:lstStyle/>
          <a:p>
            <a:pPr marL="571500" indent="-571500">
              <a:buFont typeface="Arial" panose="020B0604020202020204" pitchFamily="34" charset="0"/>
              <a:buChar char="•"/>
            </a:pPr>
            <a:r>
              <a:rPr lang="en-GB" sz="3600" dirty="0"/>
              <a:t>Legally, influencers are NOT campaigners. They can take one or both of two roles:</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i="1" dirty="0"/>
              <a:t>Publishing paid advertising</a:t>
            </a:r>
            <a:r>
              <a:rPr lang="en-GB" sz="3600" dirty="0"/>
              <a:t>: Compare to online platform carrying political ads</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i="1" dirty="0"/>
              <a:t>Paid to participate in campaign</a:t>
            </a:r>
            <a:r>
              <a:rPr lang="en-GB" sz="3600" dirty="0"/>
              <a:t>: Compare to artist performing at rally</a:t>
            </a:r>
          </a:p>
          <a:p>
            <a:pPr marL="571500" indent="-571500">
              <a:buFont typeface="Arial" panose="020B0604020202020204" pitchFamily="34" charset="0"/>
              <a:buChar char="•"/>
            </a:pPr>
            <a:endParaRPr lang="en-GB" sz="3600" dirty="0"/>
          </a:p>
        </p:txBody>
      </p:sp>
    </p:spTree>
    <p:extLst>
      <p:ext uri="{BB962C8B-B14F-4D97-AF65-F5344CB8AC3E}">
        <p14:creationId xmlns:p14="http://schemas.microsoft.com/office/powerpoint/2010/main" val="2791973662"/>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9C27A-4AF2-DEAC-3126-5E608693042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D2EA553-E151-6837-9312-535ECDB4FDD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r>
              <a:rPr lang="en-PL" dirty="0"/>
              <a:t>   </a:t>
            </a:r>
          </a:p>
        </p:txBody>
      </p:sp>
      <p:sp>
        <p:nvSpPr>
          <p:cNvPr id="21" name="TextBox 21">
            <a:extLst>
              <a:ext uri="{FF2B5EF4-FFF2-40B4-BE49-F238E27FC236}">
                <a16:creationId xmlns:a16="http://schemas.microsoft.com/office/drawing/2014/main" id="{787258E1-0621-72A3-DFFF-2E7DFBFD398A}"/>
              </a:ext>
            </a:extLst>
          </p:cNvPr>
          <p:cNvSpPr txBox="1"/>
          <p:nvPr/>
        </p:nvSpPr>
        <p:spPr>
          <a:xfrm>
            <a:off x="609601" y="419100"/>
            <a:ext cx="12573000" cy="1831207"/>
          </a:xfrm>
          <a:prstGeom prst="rect">
            <a:avLst/>
          </a:prstGeom>
        </p:spPr>
        <p:txBody>
          <a:bodyPr wrap="square" lIns="0" tIns="0" rIns="0" bIns="0" rtlCol="0" anchor="t">
            <a:spAutoFit/>
          </a:bodyPr>
          <a:lstStyle/>
          <a:p>
            <a:pPr marL="0" lvl="0" indent="0" algn="l">
              <a:lnSpc>
                <a:spcPts val="7199"/>
              </a:lnSpc>
            </a:pPr>
            <a:r>
              <a:rPr lang="en-US" sz="5999" b="1" dirty="0">
                <a:solidFill>
                  <a:srgbClr val="000000"/>
                </a:solidFill>
                <a:latin typeface="Poppins Bold"/>
                <a:ea typeface="Poppins Bold"/>
                <a:cs typeface="Poppins Bold"/>
                <a:sym typeface="Poppins Bold"/>
              </a:rPr>
              <a:t>Recommendations for North Macedonia</a:t>
            </a:r>
          </a:p>
        </p:txBody>
      </p:sp>
      <p:sp>
        <p:nvSpPr>
          <p:cNvPr id="4" name="Freeform 7">
            <a:extLst>
              <a:ext uri="{FF2B5EF4-FFF2-40B4-BE49-F238E27FC236}">
                <a16:creationId xmlns:a16="http://schemas.microsoft.com/office/drawing/2014/main" id="{DFB6DD98-42AC-B65E-6CC4-1089F2DFB315}"/>
              </a:ext>
            </a:extLst>
          </p:cNvPr>
          <p:cNvSpPr/>
          <p:nvPr/>
        </p:nvSpPr>
        <p:spPr>
          <a:xfrm>
            <a:off x="16277456" y="0"/>
            <a:ext cx="2010544" cy="2442540"/>
          </a:xfrm>
          <a:custGeom>
            <a:avLst/>
            <a:gdLst/>
            <a:ahLst/>
            <a:cxnLst/>
            <a:rect l="l" t="t" r="r" b="b"/>
            <a:pathLst>
              <a:path w="2523355" h="3081961">
                <a:moveTo>
                  <a:pt x="0" y="0"/>
                </a:moveTo>
                <a:lnTo>
                  <a:pt x="2523355" y="0"/>
                </a:lnTo>
                <a:lnTo>
                  <a:pt x="2523355" y="3081960"/>
                </a:lnTo>
                <a:lnTo>
                  <a:pt x="0" y="3081960"/>
                </a:lnTo>
                <a:lnTo>
                  <a:pt x="0" y="0"/>
                </a:lnTo>
                <a:close/>
              </a:path>
            </a:pathLst>
          </a:custGeom>
          <a:blipFill>
            <a:blip>
              <a:extLst>
                <a:ext uri="{96DAC541-7B7A-43D3-8B79-37D633B846F1}">
                  <asvg:svgBlip xmlns:asvg="http://schemas.microsoft.com/office/drawing/2016/SVG/main" r:embed="rId4"/>
                </a:ext>
              </a:extLst>
            </a:blip>
            <a:stretch>
              <a:fillRect/>
            </a:stretch>
          </a:blipFill>
        </p:spPr>
        <p:txBody>
          <a:bodyPr/>
          <a:lstStyle/>
          <a:p>
            <a:endParaRPr lang="en-PL"/>
          </a:p>
        </p:txBody>
      </p:sp>
      <p:sp>
        <p:nvSpPr>
          <p:cNvPr id="5" name="TextBox 4">
            <a:extLst>
              <a:ext uri="{FF2B5EF4-FFF2-40B4-BE49-F238E27FC236}">
                <a16:creationId xmlns:a16="http://schemas.microsoft.com/office/drawing/2014/main" id="{8ADA9A3A-C90B-AE8F-ED6C-59DA64CC07C7}"/>
              </a:ext>
            </a:extLst>
          </p:cNvPr>
          <p:cNvSpPr txBox="1"/>
          <p:nvPr/>
        </p:nvSpPr>
        <p:spPr>
          <a:xfrm>
            <a:off x="584200" y="2835176"/>
            <a:ext cx="17246599" cy="6709529"/>
          </a:xfrm>
          <a:prstGeom prst="rect">
            <a:avLst/>
          </a:prstGeom>
          <a:noFill/>
        </p:spPr>
        <p:txBody>
          <a:bodyPr wrap="square" rtlCol="0">
            <a:spAutoFit/>
          </a:bodyPr>
          <a:lstStyle/>
          <a:p>
            <a:pPr marL="571500" indent="-571500">
              <a:spcAft>
                <a:spcPts val="1200"/>
              </a:spcAft>
              <a:buFont typeface="Arial" panose="020B0604020202020204" pitchFamily="34" charset="0"/>
              <a:buChar char="•"/>
            </a:pPr>
            <a:r>
              <a:rPr lang="en-GB" sz="3600" dirty="0"/>
              <a:t>Analyse media consumption and advertising experiences in North Macedonia to establish the current situation and likely future developments</a:t>
            </a:r>
          </a:p>
          <a:p>
            <a:pPr marL="571500" indent="-571500">
              <a:spcAft>
                <a:spcPts val="1200"/>
              </a:spcAft>
              <a:buFont typeface="Arial" panose="020B0604020202020204" pitchFamily="34" charset="0"/>
              <a:buChar char="•"/>
            </a:pPr>
            <a:r>
              <a:rPr lang="en-GB" sz="3600" dirty="0"/>
              <a:t>Ensure that there is fair allocation of resources and media time for electoral contestants</a:t>
            </a:r>
          </a:p>
          <a:p>
            <a:pPr marL="571500" indent="-571500">
              <a:spcAft>
                <a:spcPts val="1200"/>
              </a:spcAft>
              <a:buFont typeface="Arial" panose="020B0604020202020204" pitchFamily="34" charset="0"/>
              <a:buChar char="•"/>
            </a:pPr>
            <a:r>
              <a:rPr lang="en-GB" sz="3600" dirty="0"/>
              <a:t>Require imprints (labelling) of political advertising</a:t>
            </a:r>
          </a:p>
          <a:p>
            <a:pPr marL="571500" indent="-571500">
              <a:spcAft>
                <a:spcPts val="1200"/>
              </a:spcAft>
              <a:buFont typeface="Arial" panose="020B0604020202020204" pitchFamily="34" charset="0"/>
              <a:buChar char="•"/>
            </a:pPr>
            <a:r>
              <a:rPr lang="en-GB" sz="3600" dirty="0"/>
              <a:t>Require those that run political adverts without running in elections (non-contestants) to follow rules similar to those for contestants (through dedicated law or Electoral Code)</a:t>
            </a:r>
          </a:p>
          <a:p>
            <a:pPr marL="571500" indent="-571500">
              <a:spcAft>
                <a:spcPts val="1200"/>
              </a:spcAft>
              <a:buFont typeface="Arial" panose="020B0604020202020204" pitchFamily="34" charset="0"/>
              <a:buChar char="•"/>
            </a:pPr>
            <a:r>
              <a:rPr lang="en-GB" sz="3600" dirty="0"/>
              <a:t>Monitor paid political advertising, especially online, in collaboration with civil society</a:t>
            </a:r>
          </a:p>
          <a:p>
            <a:pPr marL="571500" indent="-571500">
              <a:spcAft>
                <a:spcPts val="1200"/>
              </a:spcAft>
              <a:buFont typeface="Arial" panose="020B0604020202020204" pitchFamily="34" charset="0"/>
              <a:buChar char="•"/>
            </a:pPr>
            <a:r>
              <a:rPr lang="en-GB" sz="3600" dirty="0"/>
              <a:t>Clear institutional responsibilities in monitoring of online campaigns (and resources)</a:t>
            </a:r>
          </a:p>
          <a:p>
            <a:pPr marL="571500" indent="-571500">
              <a:spcAft>
                <a:spcPts val="1200"/>
              </a:spcAft>
              <a:buFont typeface="Arial" panose="020B0604020202020204" pitchFamily="34" charset="0"/>
              <a:buChar char="•"/>
            </a:pPr>
            <a:r>
              <a:rPr lang="en-GB" sz="3600" dirty="0"/>
              <a:t>Developing a voluntary code of conduct for influencers</a:t>
            </a:r>
          </a:p>
          <a:p>
            <a:pPr marL="571500" indent="-571500">
              <a:spcAft>
                <a:spcPts val="1200"/>
              </a:spcAft>
              <a:buFont typeface="Arial" panose="020B0604020202020204" pitchFamily="34" charset="0"/>
              <a:buChar char="•"/>
            </a:pPr>
            <a:r>
              <a:rPr lang="en-GB" sz="3600" dirty="0"/>
              <a:t>Raise awareness about political advertising among political parties and the population</a:t>
            </a:r>
          </a:p>
        </p:txBody>
      </p:sp>
    </p:spTree>
    <p:extLst>
      <p:ext uri="{BB962C8B-B14F-4D97-AF65-F5344CB8AC3E}">
        <p14:creationId xmlns:p14="http://schemas.microsoft.com/office/powerpoint/2010/main" val="4008019082"/>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t="-9259" b="-9259"/>
            </a:stretch>
          </a:blipFill>
        </p:spPr>
        <p:txBody>
          <a:bodyPr/>
          <a:lstStyle/>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endParaRPr lang="en-GB" b="1" dirty="0"/>
          </a:p>
          <a:p>
            <a:r>
              <a:rPr lang="en-GB" b="1" dirty="0"/>
              <a:t>Disclaimer</a:t>
            </a:r>
            <a:r>
              <a:rPr lang="en-GB" dirty="0"/>
              <a:t>: </a:t>
            </a:r>
          </a:p>
          <a:p>
            <a:pPr algn="just"/>
            <a:r>
              <a:rPr lang="en-US" dirty="0"/>
              <a:t>This product was prepared within the </a:t>
            </a:r>
            <a:r>
              <a:rPr lang="en-US" i="1" dirty="0"/>
              <a:t>Balkans Resilient Institutions for Democratic Governance and Elections (BRIDGE) project,</a:t>
            </a:r>
            <a:r>
              <a:rPr lang="en-US" dirty="0"/>
              <a:t> funded by the UK Government with the support of the British Embassy Skopje, and the </a:t>
            </a:r>
            <a:r>
              <a:rPr lang="en-US" i="1" dirty="0"/>
              <a:t>Electoral Support Programme</a:t>
            </a:r>
            <a:r>
              <a:rPr lang="en-US" dirty="0"/>
              <a:t> of the Swiss Cooperation in North Macedonia, implemented by the International Foundation for Electoral Systems (IFES). The content of this product does not necessarily reflect the views of the donors, the projects, or the implementer(s).</a:t>
            </a:r>
            <a:endParaRPr lang="en-GB" dirty="0"/>
          </a:p>
          <a:p>
            <a:endParaRPr lang="en-PL" dirty="0"/>
          </a:p>
        </p:txBody>
      </p:sp>
      <p:grpSp>
        <p:nvGrpSpPr>
          <p:cNvPr id="3" name="Group 3"/>
          <p:cNvGrpSpPr/>
          <p:nvPr/>
        </p:nvGrpSpPr>
        <p:grpSpPr>
          <a:xfrm>
            <a:off x="-407937" y="7792791"/>
            <a:ext cx="6122687" cy="1151283"/>
            <a:chOff x="0" y="0"/>
            <a:chExt cx="1866773" cy="351020"/>
          </a:xfrm>
        </p:grpSpPr>
        <p:sp>
          <p:nvSpPr>
            <p:cNvPr id="4" name="Freeform 4"/>
            <p:cNvSpPr/>
            <p:nvPr/>
          </p:nvSpPr>
          <p:spPr>
            <a:xfrm>
              <a:off x="0" y="0"/>
              <a:ext cx="1866773" cy="351020"/>
            </a:xfrm>
            <a:custGeom>
              <a:avLst/>
              <a:gdLst/>
              <a:ahLst/>
              <a:cxnLst/>
              <a:rect l="l" t="t" r="r" b="b"/>
              <a:pathLst>
                <a:path w="1866773" h="351020">
                  <a:moveTo>
                    <a:pt x="64488" y="0"/>
                  </a:moveTo>
                  <a:lnTo>
                    <a:pt x="1802285" y="0"/>
                  </a:lnTo>
                  <a:cubicBezTo>
                    <a:pt x="1837901" y="0"/>
                    <a:pt x="1866773" y="28872"/>
                    <a:pt x="1866773" y="64488"/>
                  </a:cubicBezTo>
                  <a:lnTo>
                    <a:pt x="1866773" y="286532"/>
                  </a:lnTo>
                  <a:cubicBezTo>
                    <a:pt x="1866773" y="303635"/>
                    <a:pt x="1859979" y="320038"/>
                    <a:pt x="1847885" y="332132"/>
                  </a:cubicBezTo>
                  <a:cubicBezTo>
                    <a:pt x="1835791" y="344225"/>
                    <a:pt x="1819389" y="351020"/>
                    <a:pt x="1802285" y="351020"/>
                  </a:cubicBezTo>
                  <a:lnTo>
                    <a:pt x="64488" y="351020"/>
                  </a:lnTo>
                  <a:cubicBezTo>
                    <a:pt x="47384" y="351020"/>
                    <a:pt x="30982" y="344225"/>
                    <a:pt x="18888" y="332132"/>
                  </a:cubicBezTo>
                  <a:cubicBezTo>
                    <a:pt x="6794" y="320038"/>
                    <a:pt x="0" y="303635"/>
                    <a:pt x="0" y="286532"/>
                  </a:cubicBezTo>
                  <a:lnTo>
                    <a:pt x="0" y="64488"/>
                  </a:lnTo>
                  <a:cubicBezTo>
                    <a:pt x="0" y="47384"/>
                    <a:pt x="6794" y="30982"/>
                    <a:pt x="18888" y="18888"/>
                  </a:cubicBezTo>
                  <a:cubicBezTo>
                    <a:pt x="30982" y="6794"/>
                    <a:pt x="47384" y="0"/>
                    <a:pt x="64488" y="0"/>
                  </a:cubicBezTo>
                  <a:close/>
                </a:path>
              </a:pathLst>
            </a:custGeom>
            <a:solidFill>
              <a:srgbClr val="004AAD"/>
            </a:solidFill>
          </p:spPr>
          <p:txBody>
            <a:bodyPr/>
            <a:lstStyle/>
            <a:p>
              <a:endParaRPr lang="en-PL"/>
            </a:p>
          </p:txBody>
        </p:sp>
        <p:sp>
          <p:nvSpPr>
            <p:cNvPr id="5" name="TextBox 5"/>
            <p:cNvSpPr txBox="1"/>
            <p:nvPr/>
          </p:nvSpPr>
          <p:spPr>
            <a:xfrm>
              <a:off x="0" y="-47625"/>
              <a:ext cx="1866773" cy="398645"/>
            </a:xfrm>
            <a:prstGeom prst="rect">
              <a:avLst/>
            </a:prstGeom>
          </p:spPr>
          <p:txBody>
            <a:bodyPr lIns="50800" tIns="50800" rIns="50800" bIns="50800" rtlCol="0" anchor="ctr"/>
            <a:lstStyle/>
            <a:p>
              <a:pPr algn="ctr">
                <a:lnSpc>
                  <a:spcPts val="2659"/>
                </a:lnSpc>
              </a:pPr>
              <a:endParaRPr dirty="0"/>
            </a:p>
          </p:txBody>
        </p:sp>
      </p:grpSp>
      <p:grpSp>
        <p:nvGrpSpPr>
          <p:cNvPr id="6" name="Group 6"/>
          <p:cNvGrpSpPr/>
          <p:nvPr/>
        </p:nvGrpSpPr>
        <p:grpSpPr>
          <a:xfrm>
            <a:off x="12442582" y="7792791"/>
            <a:ext cx="6348109" cy="1151283"/>
            <a:chOff x="0" y="0"/>
            <a:chExt cx="1935503" cy="351020"/>
          </a:xfrm>
        </p:grpSpPr>
        <p:sp>
          <p:nvSpPr>
            <p:cNvPr id="7" name="Freeform 7"/>
            <p:cNvSpPr/>
            <p:nvPr/>
          </p:nvSpPr>
          <p:spPr>
            <a:xfrm>
              <a:off x="0" y="0"/>
              <a:ext cx="1935503" cy="351020"/>
            </a:xfrm>
            <a:custGeom>
              <a:avLst/>
              <a:gdLst/>
              <a:ahLst/>
              <a:cxnLst/>
              <a:rect l="l" t="t" r="r" b="b"/>
              <a:pathLst>
                <a:path w="1935503" h="351020">
                  <a:moveTo>
                    <a:pt x="62198" y="0"/>
                  </a:moveTo>
                  <a:lnTo>
                    <a:pt x="1873305" y="0"/>
                  </a:lnTo>
                  <a:cubicBezTo>
                    <a:pt x="1907656" y="0"/>
                    <a:pt x="1935503" y="27847"/>
                    <a:pt x="1935503" y="62198"/>
                  </a:cubicBezTo>
                  <a:lnTo>
                    <a:pt x="1935503" y="288822"/>
                  </a:lnTo>
                  <a:cubicBezTo>
                    <a:pt x="1935503" y="323173"/>
                    <a:pt x="1907656" y="351020"/>
                    <a:pt x="1873305" y="351020"/>
                  </a:cubicBezTo>
                  <a:lnTo>
                    <a:pt x="62198" y="351020"/>
                  </a:lnTo>
                  <a:cubicBezTo>
                    <a:pt x="45702" y="351020"/>
                    <a:pt x="29882" y="344467"/>
                    <a:pt x="18217" y="332802"/>
                  </a:cubicBezTo>
                  <a:cubicBezTo>
                    <a:pt x="6553" y="321138"/>
                    <a:pt x="0" y="305318"/>
                    <a:pt x="0" y="288822"/>
                  </a:cubicBezTo>
                  <a:lnTo>
                    <a:pt x="0" y="62198"/>
                  </a:lnTo>
                  <a:cubicBezTo>
                    <a:pt x="0" y="27847"/>
                    <a:pt x="27847" y="0"/>
                    <a:pt x="62198" y="0"/>
                  </a:cubicBezTo>
                  <a:close/>
                </a:path>
              </a:pathLst>
            </a:custGeom>
            <a:solidFill>
              <a:srgbClr val="004AAD"/>
            </a:solidFill>
          </p:spPr>
          <p:txBody>
            <a:bodyPr/>
            <a:lstStyle/>
            <a:p>
              <a:endParaRPr lang="en-PL"/>
            </a:p>
          </p:txBody>
        </p:sp>
        <p:sp>
          <p:nvSpPr>
            <p:cNvPr id="8" name="TextBox 8"/>
            <p:cNvSpPr txBox="1"/>
            <p:nvPr/>
          </p:nvSpPr>
          <p:spPr>
            <a:xfrm>
              <a:off x="0" y="-47625"/>
              <a:ext cx="1935503" cy="398645"/>
            </a:xfrm>
            <a:prstGeom prst="rect">
              <a:avLst/>
            </a:prstGeom>
          </p:spPr>
          <p:txBody>
            <a:bodyPr lIns="50800" tIns="50800" rIns="50800" bIns="50800" rtlCol="0" anchor="ctr"/>
            <a:lstStyle/>
            <a:p>
              <a:pPr algn="ctr">
                <a:lnSpc>
                  <a:spcPts val="2659"/>
                </a:lnSpc>
              </a:pPr>
              <a:endParaRPr dirty="0"/>
            </a:p>
          </p:txBody>
        </p:sp>
      </p:grpSp>
      <p:sp>
        <p:nvSpPr>
          <p:cNvPr id="9" name="TextBox 9"/>
          <p:cNvSpPr txBox="1"/>
          <p:nvPr/>
        </p:nvSpPr>
        <p:spPr>
          <a:xfrm>
            <a:off x="4933297" y="7919584"/>
            <a:ext cx="8421405" cy="811972"/>
          </a:xfrm>
          <a:prstGeom prst="rect">
            <a:avLst/>
          </a:prstGeom>
        </p:spPr>
        <p:txBody>
          <a:bodyPr lIns="0" tIns="0" rIns="0" bIns="0" rtlCol="0" anchor="t">
            <a:spAutoFit/>
          </a:bodyPr>
          <a:lstStyle/>
          <a:p>
            <a:pPr algn="ctr">
              <a:lnSpc>
                <a:spcPts val="6694"/>
              </a:lnSpc>
            </a:pPr>
            <a:r>
              <a:rPr lang="en-US" sz="4782" b="1" dirty="0">
                <a:solidFill>
                  <a:srgbClr val="004AAD"/>
                </a:solidFill>
                <a:latin typeface="League Spartan"/>
                <a:ea typeface="League Spartan"/>
                <a:cs typeface="League Spartan"/>
                <a:sym typeface="League Spartan"/>
              </a:rPr>
              <a:t>QUESTIONS?</a:t>
            </a:r>
          </a:p>
        </p:txBody>
      </p:sp>
    </p:spTree>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5400000">
            <a:off x="4201837" y="-1502286"/>
            <a:ext cx="1581088" cy="5931237"/>
            <a:chOff x="0" y="0"/>
            <a:chExt cx="416418" cy="1562137"/>
          </a:xfrm>
        </p:grpSpPr>
        <p:sp>
          <p:nvSpPr>
            <p:cNvPr id="3" name="Freeform 3"/>
            <p:cNvSpPr/>
            <p:nvPr/>
          </p:nvSpPr>
          <p:spPr>
            <a:xfrm>
              <a:off x="0" y="0"/>
              <a:ext cx="416418" cy="1562137"/>
            </a:xfrm>
            <a:custGeom>
              <a:avLst/>
              <a:gdLst/>
              <a:ahLst/>
              <a:cxnLst/>
              <a:rect l="l" t="t" r="r" b="b"/>
              <a:pathLst>
                <a:path w="416418" h="1562137">
                  <a:moveTo>
                    <a:pt x="208209" y="0"/>
                  </a:moveTo>
                  <a:lnTo>
                    <a:pt x="208209" y="0"/>
                  </a:lnTo>
                  <a:cubicBezTo>
                    <a:pt x="323200" y="0"/>
                    <a:pt x="416418" y="93218"/>
                    <a:pt x="416418" y="208209"/>
                  </a:cubicBezTo>
                  <a:lnTo>
                    <a:pt x="416418" y="1353928"/>
                  </a:lnTo>
                  <a:cubicBezTo>
                    <a:pt x="416418" y="1468918"/>
                    <a:pt x="323200" y="1562137"/>
                    <a:pt x="208209" y="1562137"/>
                  </a:cubicBezTo>
                  <a:lnTo>
                    <a:pt x="208209" y="1562137"/>
                  </a:lnTo>
                  <a:cubicBezTo>
                    <a:pt x="93218" y="1562137"/>
                    <a:pt x="0" y="1468918"/>
                    <a:pt x="0" y="1353928"/>
                  </a:cubicBezTo>
                  <a:lnTo>
                    <a:pt x="0" y="208209"/>
                  </a:lnTo>
                  <a:cubicBezTo>
                    <a:pt x="0" y="93218"/>
                    <a:pt x="93218" y="0"/>
                    <a:pt x="208209" y="0"/>
                  </a:cubicBezTo>
                  <a:close/>
                </a:path>
              </a:pathLst>
            </a:custGeom>
            <a:solidFill>
              <a:srgbClr val="CFCECE"/>
            </a:solidFill>
          </p:spPr>
          <p:txBody>
            <a:bodyPr/>
            <a:lstStyle/>
            <a:p>
              <a:endParaRPr lang="en-PL"/>
            </a:p>
          </p:txBody>
        </p:sp>
        <p:sp>
          <p:nvSpPr>
            <p:cNvPr id="4" name="TextBox 4"/>
            <p:cNvSpPr txBox="1"/>
            <p:nvPr/>
          </p:nvSpPr>
          <p:spPr>
            <a:xfrm>
              <a:off x="0" y="-47625"/>
              <a:ext cx="416418" cy="1609762"/>
            </a:xfrm>
            <a:prstGeom prst="rect">
              <a:avLst/>
            </a:prstGeom>
          </p:spPr>
          <p:txBody>
            <a:bodyPr lIns="50800" tIns="50800" rIns="50800" bIns="50800" rtlCol="0" anchor="ctr"/>
            <a:lstStyle/>
            <a:p>
              <a:pPr algn="ctr">
                <a:lnSpc>
                  <a:spcPts val="2659"/>
                </a:lnSpc>
              </a:pPr>
              <a:endParaRPr dirty="0"/>
            </a:p>
          </p:txBody>
        </p:sp>
      </p:grpSp>
      <p:sp>
        <p:nvSpPr>
          <p:cNvPr id="5" name="Freeform 5"/>
          <p:cNvSpPr/>
          <p:nvPr/>
        </p:nvSpPr>
        <p:spPr>
          <a:xfrm>
            <a:off x="-7809258" y="1789574"/>
            <a:ext cx="11428648" cy="6961887"/>
          </a:xfrm>
          <a:prstGeom prst="roundRect">
            <a:avLst/>
          </a:prstGeom>
          <a:blipFill>
            <a:blip>
              <a:extLst>
                <a:ext uri="{96DAC541-7B7A-43D3-8B79-37D633B846F1}">
                  <asvg:svgBlip xmlns:asvg="http://schemas.microsoft.com/office/drawing/2016/SVG/main" r:embed="rId3"/>
                </a:ext>
              </a:extLst>
            </a:blip>
            <a:stretch>
              <a:fillRect t="-2985" r="-2985"/>
            </a:stretch>
          </a:blipFill>
        </p:spPr>
        <p:txBody>
          <a:bodyPr/>
          <a:lstStyle/>
          <a:p>
            <a:endParaRPr lang="en-PL"/>
          </a:p>
        </p:txBody>
      </p:sp>
      <p:sp>
        <p:nvSpPr>
          <p:cNvPr id="6" name="TextBox 6"/>
          <p:cNvSpPr txBox="1"/>
          <p:nvPr/>
        </p:nvSpPr>
        <p:spPr>
          <a:xfrm>
            <a:off x="4082981" y="3283324"/>
            <a:ext cx="10991320" cy="4783169"/>
          </a:xfrm>
          <a:prstGeom prst="rect">
            <a:avLst/>
          </a:prstGeom>
        </p:spPr>
        <p:txBody>
          <a:bodyPr lIns="0" tIns="0" rIns="0" bIns="0" rtlCol="0" anchor="t">
            <a:spAutoFit/>
          </a:bodyPr>
          <a:lstStyle/>
          <a:p>
            <a:pPr algn="l">
              <a:lnSpc>
                <a:spcPts val="5639"/>
              </a:lnSpc>
            </a:pPr>
            <a:endParaRPr lang="en-US" sz="2999" dirty="0">
              <a:solidFill>
                <a:srgbClr val="000000"/>
              </a:solidFill>
              <a:latin typeface="Poppins"/>
              <a:ea typeface="Poppins"/>
              <a:cs typeface="Poppins"/>
              <a:sym typeface="Poppins"/>
            </a:endParaRPr>
          </a:p>
          <a:p>
            <a:pPr algn="l">
              <a:lnSpc>
                <a:spcPts val="5639"/>
              </a:lnSpc>
            </a:pPr>
            <a:r>
              <a:rPr lang="en-US" sz="2999" dirty="0">
                <a:solidFill>
                  <a:srgbClr val="000000"/>
                </a:solidFill>
                <a:latin typeface="Poppins"/>
                <a:ea typeface="Poppins"/>
                <a:cs typeface="Poppins"/>
                <a:sym typeface="Poppins"/>
              </a:rPr>
              <a:t>Paid political advertising in Europe</a:t>
            </a:r>
          </a:p>
          <a:p>
            <a:pPr>
              <a:lnSpc>
                <a:spcPct val="107000"/>
              </a:lnSpc>
              <a:spcBef>
                <a:spcPts val="800"/>
              </a:spcBef>
              <a:spcAft>
                <a:spcPts val="400"/>
              </a:spcAft>
              <a:buNone/>
            </a:pPr>
            <a:r>
              <a:rPr lang="en-GB" sz="2999" dirty="0">
                <a:solidFill>
                  <a:srgbClr val="000000"/>
                </a:solidFill>
                <a:latin typeface="Poppins"/>
                <a:cs typeface="Poppins"/>
              </a:rPr>
              <a:t>The European Union Regulation on Political Advertising</a:t>
            </a:r>
          </a:p>
          <a:p>
            <a:pPr>
              <a:lnSpc>
                <a:spcPts val="5639"/>
              </a:lnSpc>
            </a:pPr>
            <a:r>
              <a:rPr lang="en-US" sz="2999" dirty="0">
                <a:solidFill>
                  <a:srgbClr val="000000"/>
                </a:solidFill>
                <a:latin typeface="Poppins"/>
                <a:ea typeface="Poppins"/>
                <a:cs typeface="Poppins"/>
                <a:sym typeface="Poppins"/>
              </a:rPr>
              <a:t>Provision of access to media for electoral contestants</a:t>
            </a:r>
          </a:p>
          <a:p>
            <a:pPr algn="l">
              <a:lnSpc>
                <a:spcPts val="5639"/>
              </a:lnSpc>
            </a:pPr>
            <a:r>
              <a:rPr lang="en-US" sz="2999" dirty="0">
                <a:solidFill>
                  <a:srgbClr val="000000"/>
                </a:solidFill>
                <a:latin typeface="Poppins"/>
                <a:ea typeface="Poppins"/>
                <a:cs typeface="Poppins"/>
                <a:sym typeface="Poppins"/>
              </a:rPr>
              <a:t>Third party campaigning and influencers</a:t>
            </a:r>
          </a:p>
          <a:p>
            <a:pPr algn="l">
              <a:lnSpc>
                <a:spcPts val="5639"/>
              </a:lnSpc>
            </a:pPr>
            <a:r>
              <a:rPr lang="en-US" sz="2999" dirty="0">
                <a:solidFill>
                  <a:srgbClr val="000000"/>
                </a:solidFill>
                <a:latin typeface="Poppins"/>
                <a:ea typeface="Poppins"/>
                <a:cs typeface="Poppins"/>
                <a:sym typeface="Poppins"/>
              </a:rPr>
              <a:t>Recommendations for North Macedonia</a:t>
            </a:r>
          </a:p>
          <a:p>
            <a:pPr algn="l">
              <a:lnSpc>
                <a:spcPts val="4199"/>
              </a:lnSpc>
              <a:spcBef>
                <a:spcPct val="0"/>
              </a:spcBef>
            </a:pPr>
            <a:endParaRPr lang="en-US" sz="2999" dirty="0">
              <a:solidFill>
                <a:srgbClr val="000000"/>
              </a:solidFill>
              <a:latin typeface="Poppins"/>
              <a:ea typeface="Poppins"/>
              <a:cs typeface="Poppins"/>
              <a:sym typeface="Poppins"/>
            </a:endParaRPr>
          </a:p>
        </p:txBody>
      </p:sp>
      <p:sp>
        <p:nvSpPr>
          <p:cNvPr id="7" name="TextBox 7"/>
          <p:cNvSpPr txBox="1"/>
          <p:nvPr/>
        </p:nvSpPr>
        <p:spPr>
          <a:xfrm>
            <a:off x="4024186" y="857250"/>
            <a:ext cx="3062413" cy="1076341"/>
          </a:xfrm>
          <a:prstGeom prst="rect">
            <a:avLst/>
          </a:prstGeom>
        </p:spPr>
        <p:txBody>
          <a:bodyPr wrap="square" lIns="0" tIns="0" rIns="0" bIns="0" rtlCol="0" anchor="t">
            <a:spAutoFit/>
          </a:bodyPr>
          <a:lstStyle/>
          <a:p>
            <a:pPr marL="0" lvl="0" indent="0" algn="ctr">
              <a:lnSpc>
                <a:spcPts val="8399"/>
              </a:lnSpc>
              <a:spcBef>
                <a:spcPct val="0"/>
              </a:spcBef>
            </a:pPr>
            <a:r>
              <a:rPr lang="en-US" sz="5999" b="1" u="none" strike="noStrike" dirty="0">
                <a:solidFill>
                  <a:srgbClr val="000000"/>
                </a:solidFill>
                <a:latin typeface="Poppins Bold"/>
                <a:ea typeface="Poppins Bold"/>
                <a:cs typeface="Poppins Bold"/>
                <a:sym typeface="Poppins Bold"/>
              </a:rPr>
              <a:t>Outline</a:t>
            </a:r>
          </a:p>
        </p:txBody>
      </p:sp>
      <p:sp>
        <p:nvSpPr>
          <p:cNvPr id="8" name="TextBox 8"/>
          <p:cNvSpPr txBox="1"/>
          <p:nvPr/>
        </p:nvSpPr>
        <p:spPr>
          <a:xfrm>
            <a:off x="2319781" y="3913148"/>
            <a:ext cx="582730" cy="677533"/>
          </a:xfrm>
          <a:prstGeom prst="rect">
            <a:avLst/>
          </a:prstGeom>
        </p:spPr>
        <p:txBody>
          <a:bodyPr lIns="0" tIns="0" rIns="0" bIns="0" rtlCol="0" anchor="t">
            <a:spAutoFit/>
          </a:bodyPr>
          <a:lstStyle/>
          <a:p>
            <a:pPr algn="ctr">
              <a:lnSpc>
                <a:spcPts val="5179"/>
              </a:lnSpc>
              <a:spcBef>
                <a:spcPct val="0"/>
              </a:spcBef>
            </a:pPr>
            <a:r>
              <a:rPr lang="en-US" sz="3699" b="1" dirty="0">
                <a:solidFill>
                  <a:srgbClr val="FFFFFF"/>
                </a:solidFill>
                <a:latin typeface="Poppins Bold"/>
                <a:ea typeface="Poppins Bold"/>
                <a:cs typeface="Poppins Bold"/>
                <a:sym typeface="Poppins Bold"/>
              </a:rPr>
              <a:t>01 </a:t>
            </a:r>
          </a:p>
        </p:txBody>
      </p:sp>
      <p:sp>
        <p:nvSpPr>
          <p:cNvPr id="9" name="TextBox 9"/>
          <p:cNvSpPr txBox="1"/>
          <p:nvPr/>
        </p:nvSpPr>
        <p:spPr>
          <a:xfrm>
            <a:off x="2273983" y="4746730"/>
            <a:ext cx="674327" cy="677533"/>
          </a:xfrm>
          <a:prstGeom prst="rect">
            <a:avLst/>
          </a:prstGeom>
        </p:spPr>
        <p:txBody>
          <a:bodyPr lIns="0" tIns="0" rIns="0" bIns="0" rtlCol="0" anchor="t">
            <a:spAutoFit/>
          </a:bodyPr>
          <a:lstStyle/>
          <a:p>
            <a:pPr algn="ctr">
              <a:lnSpc>
                <a:spcPts val="5179"/>
              </a:lnSpc>
              <a:spcBef>
                <a:spcPct val="0"/>
              </a:spcBef>
            </a:pPr>
            <a:r>
              <a:rPr lang="en-US" sz="3699" b="1" dirty="0">
                <a:solidFill>
                  <a:srgbClr val="FFFFFF"/>
                </a:solidFill>
                <a:latin typeface="Poppins Bold"/>
                <a:ea typeface="Poppins Bold"/>
                <a:cs typeface="Poppins Bold"/>
                <a:sym typeface="Poppins Bold"/>
              </a:rPr>
              <a:t>02 </a:t>
            </a:r>
          </a:p>
        </p:txBody>
      </p:sp>
      <p:sp>
        <p:nvSpPr>
          <p:cNvPr id="10" name="TextBox 10"/>
          <p:cNvSpPr txBox="1"/>
          <p:nvPr/>
        </p:nvSpPr>
        <p:spPr>
          <a:xfrm>
            <a:off x="2273983" y="5509955"/>
            <a:ext cx="690360" cy="677533"/>
          </a:xfrm>
          <a:prstGeom prst="rect">
            <a:avLst/>
          </a:prstGeom>
        </p:spPr>
        <p:txBody>
          <a:bodyPr lIns="0" tIns="0" rIns="0" bIns="0" rtlCol="0" anchor="t">
            <a:spAutoFit/>
          </a:bodyPr>
          <a:lstStyle/>
          <a:p>
            <a:pPr algn="ctr">
              <a:lnSpc>
                <a:spcPts val="5179"/>
              </a:lnSpc>
              <a:spcBef>
                <a:spcPct val="0"/>
              </a:spcBef>
            </a:pPr>
            <a:r>
              <a:rPr lang="en-US" sz="3699" b="1" dirty="0">
                <a:solidFill>
                  <a:srgbClr val="FFFFFF"/>
                </a:solidFill>
                <a:latin typeface="Poppins Bold"/>
                <a:ea typeface="Poppins Bold"/>
                <a:cs typeface="Poppins Bold"/>
                <a:sym typeface="Poppins Bold"/>
              </a:rPr>
              <a:t>03 </a:t>
            </a:r>
          </a:p>
        </p:txBody>
      </p:sp>
      <p:sp>
        <p:nvSpPr>
          <p:cNvPr id="11" name="TextBox 11"/>
          <p:cNvSpPr txBox="1"/>
          <p:nvPr/>
        </p:nvSpPr>
        <p:spPr>
          <a:xfrm>
            <a:off x="2273983" y="6235360"/>
            <a:ext cx="724184" cy="677533"/>
          </a:xfrm>
          <a:prstGeom prst="rect">
            <a:avLst/>
          </a:prstGeom>
        </p:spPr>
        <p:txBody>
          <a:bodyPr lIns="0" tIns="0" rIns="0" bIns="0" rtlCol="0" anchor="t">
            <a:spAutoFit/>
          </a:bodyPr>
          <a:lstStyle/>
          <a:p>
            <a:pPr algn="ctr">
              <a:lnSpc>
                <a:spcPts val="5179"/>
              </a:lnSpc>
              <a:spcBef>
                <a:spcPct val="0"/>
              </a:spcBef>
            </a:pPr>
            <a:r>
              <a:rPr lang="en-US" sz="3699" b="1" dirty="0">
                <a:solidFill>
                  <a:srgbClr val="FFFFFF"/>
                </a:solidFill>
                <a:latin typeface="Poppins Bold"/>
                <a:ea typeface="Poppins Bold"/>
                <a:cs typeface="Poppins Bold"/>
                <a:sym typeface="Poppins Bold"/>
              </a:rPr>
              <a:t>04 </a:t>
            </a:r>
          </a:p>
        </p:txBody>
      </p:sp>
      <p:sp>
        <p:nvSpPr>
          <p:cNvPr id="12" name="TextBox 12"/>
          <p:cNvSpPr txBox="1"/>
          <p:nvPr/>
        </p:nvSpPr>
        <p:spPr>
          <a:xfrm>
            <a:off x="2273983" y="6945974"/>
            <a:ext cx="711466" cy="677533"/>
          </a:xfrm>
          <a:prstGeom prst="rect">
            <a:avLst/>
          </a:prstGeom>
        </p:spPr>
        <p:txBody>
          <a:bodyPr lIns="0" tIns="0" rIns="0" bIns="0" rtlCol="0" anchor="t">
            <a:spAutoFit/>
          </a:bodyPr>
          <a:lstStyle/>
          <a:p>
            <a:pPr algn="ctr">
              <a:lnSpc>
                <a:spcPts val="5179"/>
              </a:lnSpc>
              <a:spcBef>
                <a:spcPct val="0"/>
              </a:spcBef>
            </a:pPr>
            <a:r>
              <a:rPr lang="en-US" sz="3699" b="1" dirty="0">
                <a:solidFill>
                  <a:srgbClr val="FFFFFF"/>
                </a:solidFill>
                <a:latin typeface="Poppins Bold"/>
                <a:ea typeface="Poppins Bold"/>
                <a:cs typeface="Poppins Bold"/>
                <a:sym typeface="Poppins Bold"/>
              </a:rPr>
              <a:t>05 </a:t>
            </a:r>
          </a:p>
        </p:txBody>
      </p:sp>
      <p:sp>
        <p:nvSpPr>
          <p:cNvPr id="13" name="Freeform 13"/>
          <p:cNvSpPr/>
          <p:nvPr/>
        </p:nvSpPr>
        <p:spPr>
          <a:xfrm>
            <a:off x="4076496" y="4656625"/>
            <a:ext cx="10677896" cy="53389"/>
          </a:xfrm>
          <a:custGeom>
            <a:avLst/>
            <a:gdLst/>
            <a:ahLst/>
            <a:cxnLst/>
            <a:rect l="l" t="t" r="r" b="b"/>
            <a:pathLst>
              <a:path w="10677896" h="53389">
                <a:moveTo>
                  <a:pt x="0" y="0"/>
                </a:moveTo>
                <a:lnTo>
                  <a:pt x="10677896" y="0"/>
                </a:lnTo>
                <a:lnTo>
                  <a:pt x="10677896" y="53390"/>
                </a:lnTo>
                <a:lnTo>
                  <a:pt x="0" y="53390"/>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PL"/>
          </a:p>
        </p:txBody>
      </p:sp>
      <p:sp>
        <p:nvSpPr>
          <p:cNvPr id="14" name="Freeform 14"/>
          <p:cNvSpPr/>
          <p:nvPr/>
        </p:nvSpPr>
        <p:spPr>
          <a:xfrm>
            <a:off x="4076496" y="5446544"/>
            <a:ext cx="10677896" cy="53389"/>
          </a:xfrm>
          <a:custGeom>
            <a:avLst/>
            <a:gdLst/>
            <a:ahLst/>
            <a:cxnLst/>
            <a:rect l="l" t="t" r="r" b="b"/>
            <a:pathLst>
              <a:path w="10677896" h="53389">
                <a:moveTo>
                  <a:pt x="0" y="0"/>
                </a:moveTo>
                <a:lnTo>
                  <a:pt x="10677896" y="0"/>
                </a:lnTo>
                <a:lnTo>
                  <a:pt x="10677896" y="53390"/>
                </a:lnTo>
                <a:lnTo>
                  <a:pt x="0" y="53390"/>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PL"/>
          </a:p>
        </p:txBody>
      </p:sp>
      <p:sp>
        <p:nvSpPr>
          <p:cNvPr id="15" name="Freeform 15"/>
          <p:cNvSpPr/>
          <p:nvPr/>
        </p:nvSpPr>
        <p:spPr>
          <a:xfrm>
            <a:off x="4076496" y="6144439"/>
            <a:ext cx="10677896" cy="53389"/>
          </a:xfrm>
          <a:custGeom>
            <a:avLst/>
            <a:gdLst/>
            <a:ahLst/>
            <a:cxnLst/>
            <a:rect l="l" t="t" r="r" b="b"/>
            <a:pathLst>
              <a:path w="10677896" h="53389">
                <a:moveTo>
                  <a:pt x="0" y="0"/>
                </a:moveTo>
                <a:lnTo>
                  <a:pt x="10677896" y="0"/>
                </a:lnTo>
                <a:lnTo>
                  <a:pt x="10677896" y="53389"/>
                </a:lnTo>
                <a:lnTo>
                  <a:pt x="0" y="5338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PL"/>
          </a:p>
        </p:txBody>
      </p:sp>
      <p:sp>
        <p:nvSpPr>
          <p:cNvPr id="16" name="Freeform 16"/>
          <p:cNvSpPr/>
          <p:nvPr/>
        </p:nvSpPr>
        <p:spPr>
          <a:xfrm>
            <a:off x="4076496" y="6869028"/>
            <a:ext cx="10677896" cy="53389"/>
          </a:xfrm>
          <a:custGeom>
            <a:avLst/>
            <a:gdLst/>
            <a:ahLst/>
            <a:cxnLst/>
            <a:rect l="l" t="t" r="r" b="b"/>
            <a:pathLst>
              <a:path w="10677896" h="53389">
                <a:moveTo>
                  <a:pt x="0" y="0"/>
                </a:moveTo>
                <a:lnTo>
                  <a:pt x="10677896" y="0"/>
                </a:lnTo>
                <a:lnTo>
                  <a:pt x="10677896" y="53389"/>
                </a:lnTo>
                <a:lnTo>
                  <a:pt x="0" y="53389"/>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PL"/>
          </a:p>
        </p:txBody>
      </p:sp>
      <p:sp>
        <p:nvSpPr>
          <p:cNvPr id="17" name="Freeform 17"/>
          <p:cNvSpPr/>
          <p:nvPr/>
        </p:nvSpPr>
        <p:spPr>
          <a:xfrm>
            <a:off x="4043272" y="7570117"/>
            <a:ext cx="10677896" cy="53389"/>
          </a:xfrm>
          <a:custGeom>
            <a:avLst/>
            <a:gdLst/>
            <a:ahLst/>
            <a:cxnLst/>
            <a:rect l="l" t="t" r="r" b="b"/>
            <a:pathLst>
              <a:path w="10677896" h="53389">
                <a:moveTo>
                  <a:pt x="0" y="0"/>
                </a:moveTo>
                <a:lnTo>
                  <a:pt x="10677897" y="0"/>
                </a:lnTo>
                <a:lnTo>
                  <a:pt x="10677897" y="53390"/>
                </a:lnTo>
                <a:lnTo>
                  <a:pt x="0" y="53390"/>
                </a:lnTo>
                <a:lnTo>
                  <a:pt x="0" y="0"/>
                </a:lnTo>
                <a:close/>
              </a:path>
            </a:pathLst>
          </a:custGeom>
          <a:blipFill>
            <a:blip>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PL"/>
          </a:p>
        </p:txBody>
      </p:sp>
    </p:spTree>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r>
              <a:rPr lang="en-PL" dirty="0"/>
              <a:t>   </a:t>
            </a:r>
          </a:p>
        </p:txBody>
      </p:sp>
      <p:sp>
        <p:nvSpPr>
          <p:cNvPr id="20" name="Freeform 20"/>
          <p:cNvSpPr/>
          <p:nvPr/>
        </p:nvSpPr>
        <p:spPr>
          <a:xfrm>
            <a:off x="13640662" y="-180119"/>
            <a:ext cx="5418442" cy="5323619"/>
          </a:xfrm>
          <a:custGeom>
            <a:avLst/>
            <a:gdLst/>
            <a:ahLst/>
            <a:cxnLst/>
            <a:rect l="l" t="t" r="r" b="b"/>
            <a:pathLst>
              <a:path w="5418442" h="5323619">
                <a:moveTo>
                  <a:pt x="0" y="0"/>
                </a:moveTo>
                <a:lnTo>
                  <a:pt x="5418442" y="0"/>
                </a:lnTo>
                <a:lnTo>
                  <a:pt x="5418442" y="5323619"/>
                </a:lnTo>
                <a:lnTo>
                  <a:pt x="0" y="5323619"/>
                </a:lnTo>
                <a:lnTo>
                  <a:pt x="0" y="0"/>
                </a:lnTo>
                <a:close/>
              </a:path>
            </a:pathLst>
          </a:custGeom>
          <a:blipFill>
            <a:blip>
              <a:alphaModFix amt="15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PL"/>
          </a:p>
        </p:txBody>
      </p:sp>
      <p:sp>
        <p:nvSpPr>
          <p:cNvPr id="21" name="TextBox 21"/>
          <p:cNvSpPr txBox="1"/>
          <p:nvPr/>
        </p:nvSpPr>
        <p:spPr>
          <a:xfrm>
            <a:off x="541088" y="430822"/>
            <a:ext cx="12573000" cy="1788182"/>
          </a:xfrm>
          <a:prstGeom prst="rect">
            <a:avLst/>
          </a:prstGeom>
        </p:spPr>
        <p:txBody>
          <a:bodyPr wrap="square" lIns="0" tIns="0" rIns="0" bIns="0" rtlCol="0" anchor="t">
            <a:spAutoFit/>
          </a:bodyPr>
          <a:lstStyle/>
          <a:p>
            <a:pPr marL="0" lvl="0" indent="0" algn="l">
              <a:lnSpc>
                <a:spcPts val="7199"/>
              </a:lnSpc>
            </a:pPr>
            <a:r>
              <a:rPr lang="en-US" sz="4800" b="1" dirty="0">
                <a:solidFill>
                  <a:srgbClr val="000000"/>
                </a:solidFill>
                <a:latin typeface="Poppins Bold"/>
                <a:ea typeface="Poppins Bold"/>
                <a:cs typeface="Poppins Bold"/>
                <a:sym typeface="Poppins Bold"/>
              </a:rPr>
              <a:t>Recent developments in political advertising and media consumption</a:t>
            </a:r>
          </a:p>
        </p:txBody>
      </p:sp>
      <p:sp>
        <p:nvSpPr>
          <p:cNvPr id="28" name="Freeform 28"/>
          <p:cNvSpPr/>
          <p:nvPr/>
        </p:nvSpPr>
        <p:spPr>
          <a:xfrm>
            <a:off x="13640662" y="5281000"/>
            <a:ext cx="5418442" cy="5323619"/>
          </a:xfrm>
          <a:custGeom>
            <a:avLst/>
            <a:gdLst/>
            <a:ahLst/>
            <a:cxnLst/>
            <a:rect l="l" t="t" r="r" b="b"/>
            <a:pathLst>
              <a:path w="5418442" h="5323619">
                <a:moveTo>
                  <a:pt x="0" y="0"/>
                </a:moveTo>
                <a:lnTo>
                  <a:pt x="5418442" y="0"/>
                </a:lnTo>
                <a:lnTo>
                  <a:pt x="5418442" y="5323618"/>
                </a:lnTo>
                <a:lnTo>
                  <a:pt x="0" y="5323618"/>
                </a:lnTo>
                <a:lnTo>
                  <a:pt x="0" y="0"/>
                </a:lnTo>
                <a:close/>
              </a:path>
            </a:pathLst>
          </a:custGeom>
          <a:blipFill>
            <a:blip>
              <a:alphaModFix amt="15000"/>
              <a:extLst>
                <a:ext uri="{96DAC541-7B7A-43D3-8B79-37D633B846F1}">
                  <asvg:svgBlip xmlns:asvg="http://schemas.microsoft.com/office/drawing/2016/SVG/main" r:embed="rId4"/>
                </a:ext>
              </a:extLst>
            </a:blip>
            <a:stretch>
              <a:fillRect/>
            </a:stretch>
          </a:blipFill>
          <a:ln cap="sq">
            <a:noFill/>
            <a:prstDash val="solid"/>
            <a:miter/>
          </a:ln>
        </p:spPr>
        <p:txBody>
          <a:bodyPr/>
          <a:lstStyle/>
          <a:p>
            <a:endParaRPr lang="en-PL"/>
          </a:p>
        </p:txBody>
      </p:sp>
      <p:sp>
        <p:nvSpPr>
          <p:cNvPr id="32" name="TextBox 31">
            <a:extLst>
              <a:ext uri="{FF2B5EF4-FFF2-40B4-BE49-F238E27FC236}">
                <a16:creationId xmlns:a16="http://schemas.microsoft.com/office/drawing/2014/main" id="{2EC13B1E-25B3-915F-B093-18815A5DB70C}"/>
              </a:ext>
            </a:extLst>
          </p:cNvPr>
          <p:cNvSpPr txBox="1"/>
          <p:nvPr/>
        </p:nvSpPr>
        <p:spPr>
          <a:xfrm>
            <a:off x="584201" y="2835176"/>
            <a:ext cx="13056462" cy="6186309"/>
          </a:xfrm>
          <a:prstGeom prst="rect">
            <a:avLst/>
          </a:prstGeom>
          <a:noFill/>
        </p:spPr>
        <p:txBody>
          <a:bodyPr wrap="square" rtlCol="0">
            <a:spAutoFit/>
          </a:bodyPr>
          <a:lstStyle/>
          <a:p>
            <a:pPr marL="571500" indent="-571500">
              <a:buFont typeface="Arial" panose="020B0604020202020204" pitchFamily="34" charset="0"/>
              <a:buChar char="•"/>
            </a:pPr>
            <a:r>
              <a:rPr lang="en-GB" sz="3600" dirty="0"/>
              <a:t>Political advertising, especially online has increased massively in the recent decade. Regulatory systems have struggled to keep up.</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a:t>Campaigning by others than political parties and candidates is increasing: non-contestant campaigners (third parties) and influencers</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a:t>People watch less and less live television, meaning that the provision of free airtime is becoming less meaningful for political parties and candidates</a:t>
            </a:r>
          </a:p>
          <a:p>
            <a:pPr marL="571500" indent="-571500">
              <a:buFont typeface="Arial" panose="020B0604020202020204" pitchFamily="34" charset="0"/>
              <a:buChar char="•"/>
            </a:pPr>
            <a:endParaRPr lang="en-GB" sz="3600" dirty="0"/>
          </a:p>
        </p:txBody>
      </p:sp>
    </p:spTree>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7FFD58-CE6B-720E-8818-F5F0E5A101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68039D5A-3CFE-DE00-4FDF-986231E715BA}"/>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r>
              <a:rPr lang="en-PL" dirty="0"/>
              <a:t>   </a:t>
            </a:r>
          </a:p>
        </p:txBody>
      </p:sp>
      <p:sp>
        <p:nvSpPr>
          <p:cNvPr id="21" name="TextBox 21">
            <a:extLst>
              <a:ext uri="{FF2B5EF4-FFF2-40B4-BE49-F238E27FC236}">
                <a16:creationId xmlns:a16="http://schemas.microsoft.com/office/drawing/2014/main" id="{DEF39720-3058-732C-EBB0-77DECF42751F}"/>
              </a:ext>
            </a:extLst>
          </p:cNvPr>
          <p:cNvSpPr txBox="1"/>
          <p:nvPr/>
        </p:nvSpPr>
        <p:spPr>
          <a:xfrm>
            <a:off x="609600" y="419100"/>
            <a:ext cx="17221199" cy="1749966"/>
          </a:xfrm>
          <a:prstGeom prst="rect">
            <a:avLst/>
          </a:prstGeom>
        </p:spPr>
        <p:txBody>
          <a:bodyPr wrap="square" lIns="0" tIns="0" rIns="0" bIns="0" rtlCol="0" anchor="t">
            <a:spAutoFit/>
          </a:bodyPr>
          <a:lstStyle/>
          <a:p>
            <a:pPr marL="0" marR="0" lvl="0" indent="0" algn="l" defTabSz="914400" rtl="0" eaLnBrk="1" fontAlgn="auto" latinLnBrk="0" hangingPunct="1">
              <a:lnSpc>
                <a:spcPct val="107000"/>
              </a:lnSpc>
              <a:spcBef>
                <a:spcPts val="800"/>
              </a:spcBef>
              <a:spcAft>
                <a:spcPts val="400"/>
              </a:spcAft>
              <a:buClrTx/>
              <a:buSzTx/>
              <a:buFontTx/>
              <a:buNone/>
              <a:tabLst/>
              <a:defRPr/>
            </a:pPr>
            <a:r>
              <a:rPr kumimoji="0" lang="en-GB" sz="5400" b="1" i="0" u="none" strike="noStrike" kern="1200" cap="none" spc="0" normalizeH="0" baseline="0" noProof="0" dirty="0">
                <a:ln>
                  <a:noFill/>
                </a:ln>
                <a:solidFill>
                  <a:srgbClr val="000000"/>
                </a:solidFill>
                <a:effectLst/>
                <a:uLnTx/>
                <a:uFillTx/>
                <a:latin typeface="Poppins"/>
                <a:ea typeface="+mn-ea"/>
                <a:cs typeface="Poppins"/>
              </a:rPr>
              <a:t>The European Union Regulation on Political Advertising</a:t>
            </a:r>
          </a:p>
        </p:txBody>
      </p:sp>
      <p:sp>
        <p:nvSpPr>
          <p:cNvPr id="3" name="Freeform 2">
            <a:extLst>
              <a:ext uri="{FF2B5EF4-FFF2-40B4-BE49-F238E27FC236}">
                <a16:creationId xmlns:a16="http://schemas.microsoft.com/office/drawing/2014/main" id="{888A9953-BCAA-8B24-B383-751137BCBCA8}"/>
              </a:ext>
            </a:extLst>
          </p:cNvPr>
          <p:cNvSpPr/>
          <p:nvPr/>
        </p:nvSpPr>
        <p:spPr>
          <a:xfrm>
            <a:off x="22860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r>
              <a:rPr lang="en-PL" dirty="0"/>
              <a:t>   </a:t>
            </a:r>
          </a:p>
        </p:txBody>
      </p:sp>
      <p:sp>
        <p:nvSpPr>
          <p:cNvPr id="4" name="TextBox 21">
            <a:extLst>
              <a:ext uri="{FF2B5EF4-FFF2-40B4-BE49-F238E27FC236}">
                <a16:creationId xmlns:a16="http://schemas.microsoft.com/office/drawing/2014/main" id="{326CCDD8-E017-E337-D8B8-2C4B16CDB54A}"/>
              </a:ext>
            </a:extLst>
          </p:cNvPr>
          <p:cNvSpPr txBox="1"/>
          <p:nvPr/>
        </p:nvSpPr>
        <p:spPr>
          <a:xfrm>
            <a:off x="609600" y="419100"/>
            <a:ext cx="17068800" cy="864852"/>
          </a:xfrm>
          <a:prstGeom prst="rect">
            <a:avLst/>
          </a:prstGeom>
        </p:spPr>
        <p:txBody>
          <a:bodyPr wrap="square" lIns="0" tIns="0" rIns="0" bIns="0" rtlCol="0" anchor="t">
            <a:spAutoFit/>
          </a:bodyPr>
          <a:lstStyle/>
          <a:p>
            <a:pPr marL="0" lvl="0" indent="0" algn="l">
              <a:lnSpc>
                <a:spcPts val="7199"/>
              </a:lnSpc>
            </a:pPr>
            <a:r>
              <a:rPr lang="en-US" sz="4800" b="1" dirty="0">
                <a:solidFill>
                  <a:srgbClr val="000000"/>
                </a:solidFill>
                <a:latin typeface="Poppins Bold"/>
                <a:ea typeface="Poppins Bold"/>
                <a:cs typeface="Poppins Bold"/>
                <a:sym typeface="Poppins Bold"/>
              </a:rPr>
              <a:t>Provision of access to media for electoral contestants</a:t>
            </a:r>
          </a:p>
        </p:txBody>
      </p:sp>
      <p:sp>
        <p:nvSpPr>
          <p:cNvPr id="5" name="TextBox 4">
            <a:extLst>
              <a:ext uri="{FF2B5EF4-FFF2-40B4-BE49-F238E27FC236}">
                <a16:creationId xmlns:a16="http://schemas.microsoft.com/office/drawing/2014/main" id="{C1C7EB77-4972-1EAD-C7B5-E7DF645248CE}"/>
              </a:ext>
            </a:extLst>
          </p:cNvPr>
          <p:cNvSpPr txBox="1"/>
          <p:nvPr/>
        </p:nvSpPr>
        <p:spPr>
          <a:xfrm>
            <a:off x="457201" y="1943100"/>
            <a:ext cx="5165456" cy="8463855"/>
          </a:xfrm>
          <a:prstGeom prst="rect">
            <a:avLst/>
          </a:prstGeom>
          <a:noFill/>
        </p:spPr>
        <p:txBody>
          <a:bodyPr wrap="square" rtlCol="0">
            <a:spAutoFit/>
          </a:bodyPr>
          <a:lstStyle/>
          <a:p>
            <a:pPr marL="571500" indent="-571500">
              <a:spcAft>
                <a:spcPts val="1200"/>
              </a:spcAft>
              <a:buFont typeface="Arial" panose="020B0604020202020204" pitchFamily="34" charset="0"/>
              <a:buChar char="•"/>
            </a:pPr>
            <a:r>
              <a:rPr lang="en-GB" sz="3600" dirty="0"/>
              <a:t>Around 75% of European countries provide free media access</a:t>
            </a:r>
          </a:p>
          <a:p>
            <a:pPr marL="571500" indent="-571500">
              <a:spcAft>
                <a:spcPts val="1200"/>
              </a:spcAft>
              <a:buFont typeface="Arial" panose="020B0604020202020204" pitchFamily="34" charset="0"/>
              <a:buChar char="•"/>
            </a:pPr>
            <a:r>
              <a:rPr lang="en-GB" sz="3600" dirty="0"/>
              <a:t>Some countries provide equal access to all parties (Bulgaria, Denmark, Slovakia)</a:t>
            </a:r>
          </a:p>
          <a:p>
            <a:pPr marL="571500" indent="-571500">
              <a:spcAft>
                <a:spcPts val="1200"/>
              </a:spcAft>
              <a:buFont typeface="Arial" panose="020B0604020202020204" pitchFamily="34" charset="0"/>
              <a:buChar char="•"/>
            </a:pPr>
            <a:r>
              <a:rPr lang="en-GB" sz="3600" dirty="0"/>
              <a:t>Others allocate proportionally (Albania, Greece, Malta)</a:t>
            </a:r>
          </a:p>
          <a:p>
            <a:pPr marL="571500" indent="-571500">
              <a:spcAft>
                <a:spcPts val="1200"/>
              </a:spcAft>
              <a:buFont typeface="Arial" panose="020B0604020202020204" pitchFamily="34" charset="0"/>
              <a:buChar char="•"/>
            </a:pPr>
            <a:r>
              <a:rPr lang="en-GB" sz="3600" dirty="0"/>
              <a:t>Some use a mix (Belgium, Spain)</a:t>
            </a:r>
          </a:p>
          <a:p>
            <a:pPr marL="571500" indent="-571500">
              <a:buFont typeface="Arial" panose="020B0604020202020204" pitchFamily="34" charset="0"/>
              <a:buChar char="•"/>
            </a:pPr>
            <a:endParaRPr lang="en-GB" sz="3600" dirty="0"/>
          </a:p>
        </p:txBody>
      </p:sp>
      <p:pic>
        <p:nvPicPr>
          <p:cNvPr id="7" name="Picture 6">
            <a:extLst>
              <a:ext uri="{FF2B5EF4-FFF2-40B4-BE49-F238E27FC236}">
                <a16:creationId xmlns:a16="http://schemas.microsoft.com/office/drawing/2014/main" id="{BC979531-C285-00B3-7EC7-345149EB12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22657" y="1541918"/>
            <a:ext cx="11941444" cy="8311162"/>
          </a:xfrm>
          <a:prstGeom prst="rect">
            <a:avLst/>
          </a:prstGeom>
        </p:spPr>
      </p:pic>
    </p:spTree>
    <p:extLst>
      <p:ext uri="{BB962C8B-B14F-4D97-AF65-F5344CB8AC3E}">
        <p14:creationId xmlns:p14="http://schemas.microsoft.com/office/powerpoint/2010/main" val="2367834209"/>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32EA3C-55B3-5353-AD58-15DFCE600919}"/>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F3FEBC9-01C5-939B-0E5D-B8807DE63F7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r>
              <a:rPr lang="en-PL" dirty="0"/>
              <a:t>   </a:t>
            </a:r>
          </a:p>
        </p:txBody>
      </p:sp>
      <p:sp>
        <p:nvSpPr>
          <p:cNvPr id="21" name="TextBox 21">
            <a:extLst>
              <a:ext uri="{FF2B5EF4-FFF2-40B4-BE49-F238E27FC236}">
                <a16:creationId xmlns:a16="http://schemas.microsoft.com/office/drawing/2014/main" id="{AE97EDD6-C595-400C-2698-F2CAD0F0FE0C}"/>
              </a:ext>
            </a:extLst>
          </p:cNvPr>
          <p:cNvSpPr txBox="1"/>
          <p:nvPr/>
        </p:nvSpPr>
        <p:spPr>
          <a:xfrm>
            <a:off x="609600" y="419100"/>
            <a:ext cx="16306799" cy="1788182"/>
          </a:xfrm>
          <a:prstGeom prst="rect">
            <a:avLst/>
          </a:prstGeom>
        </p:spPr>
        <p:txBody>
          <a:bodyPr wrap="square" lIns="0" tIns="0" rIns="0" bIns="0" rtlCol="0" anchor="t">
            <a:spAutoFit/>
          </a:bodyPr>
          <a:lstStyle/>
          <a:p>
            <a:pPr marL="0" lvl="0" indent="0" algn="l">
              <a:lnSpc>
                <a:spcPts val="7199"/>
              </a:lnSpc>
            </a:pPr>
            <a:r>
              <a:rPr lang="en-US" sz="4800" b="1" dirty="0">
                <a:solidFill>
                  <a:srgbClr val="000000"/>
                </a:solidFill>
                <a:latin typeface="Poppins Bold"/>
                <a:ea typeface="Poppins Bold"/>
                <a:cs typeface="Poppins Bold"/>
                <a:sym typeface="Poppins Bold"/>
              </a:rPr>
              <a:t>Bans on broadcast political advertising in European countries</a:t>
            </a:r>
          </a:p>
        </p:txBody>
      </p:sp>
      <p:pic>
        <p:nvPicPr>
          <p:cNvPr id="5" name="Picture 4">
            <a:extLst>
              <a:ext uri="{FF2B5EF4-FFF2-40B4-BE49-F238E27FC236}">
                <a16:creationId xmlns:a16="http://schemas.microsoft.com/office/drawing/2014/main" id="{B9652676-C7C2-06CD-1884-167E8F3677E7}"/>
              </a:ext>
            </a:extLst>
          </p:cNvPr>
          <p:cNvPicPr>
            <a:picLocks noChangeAspect="1"/>
          </p:cNvPicPr>
          <p:nvPr/>
        </p:nvPicPr>
        <p:blipFill>
          <a:blip r:embed="rId4" cstate="print">
            <a:extLst>
              <a:ext uri="{28A0092B-C50C-407E-A947-70E740481C1C}">
                <a14:useLocalDpi xmlns:a14="http://schemas.microsoft.com/office/drawing/2010/main" val="0"/>
              </a:ext>
            </a:extLst>
          </a:blip>
          <a:srcRect l="7140" t="7040" r="18818" b="3003"/>
          <a:stretch>
            <a:fillRect/>
          </a:stretch>
        </p:blipFill>
        <p:spPr>
          <a:xfrm>
            <a:off x="7467600" y="1285609"/>
            <a:ext cx="10363200" cy="8763000"/>
          </a:xfrm>
          <a:prstGeom prst="rect">
            <a:avLst/>
          </a:prstGeom>
        </p:spPr>
      </p:pic>
      <p:sp>
        <p:nvSpPr>
          <p:cNvPr id="6" name="TextBox 5">
            <a:extLst>
              <a:ext uri="{FF2B5EF4-FFF2-40B4-BE49-F238E27FC236}">
                <a16:creationId xmlns:a16="http://schemas.microsoft.com/office/drawing/2014/main" id="{B65137A8-5E24-4FCA-3B30-BB664ABAA54D}"/>
              </a:ext>
            </a:extLst>
          </p:cNvPr>
          <p:cNvSpPr txBox="1"/>
          <p:nvPr/>
        </p:nvSpPr>
        <p:spPr>
          <a:xfrm>
            <a:off x="609600" y="4492815"/>
            <a:ext cx="5334000" cy="1754326"/>
          </a:xfrm>
          <a:prstGeom prst="rect">
            <a:avLst/>
          </a:prstGeom>
          <a:noFill/>
        </p:spPr>
        <p:txBody>
          <a:bodyPr wrap="square" rtlCol="0">
            <a:spAutoFit/>
          </a:bodyPr>
          <a:lstStyle/>
          <a:p>
            <a:r>
              <a:rPr lang="en-GB" sz="3600" noProof="0" dirty="0"/>
              <a:t>Note: Apart from in France, these bans do not apply to political advertising online. </a:t>
            </a:r>
          </a:p>
        </p:txBody>
      </p:sp>
    </p:spTree>
    <p:extLst>
      <p:ext uri="{BB962C8B-B14F-4D97-AF65-F5344CB8AC3E}">
        <p14:creationId xmlns:p14="http://schemas.microsoft.com/office/powerpoint/2010/main" val="279881669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C2EA22-A205-5A3E-C98D-DD407DF952C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91204580-8AE2-F4AE-57B8-18912137205E}"/>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r>
              <a:rPr lang="en-PL" dirty="0"/>
              <a:t>   </a:t>
            </a:r>
          </a:p>
        </p:txBody>
      </p:sp>
      <p:sp>
        <p:nvSpPr>
          <p:cNvPr id="21" name="TextBox 21">
            <a:extLst>
              <a:ext uri="{FF2B5EF4-FFF2-40B4-BE49-F238E27FC236}">
                <a16:creationId xmlns:a16="http://schemas.microsoft.com/office/drawing/2014/main" id="{279E96C4-C415-6348-AF53-A2FA75071A67}"/>
              </a:ext>
            </a:extLst>
          </p:cNvPr>
          <p:cNvSpPr txBox="1"/>
          <p:nvPr/>
        </p:nvSpPr>
        <p:spPr>
          <a:xfrm>
            <a:off x="609600" y="419100"/>
            <a:ext cx="16306799" cy="864852"/>
          </a:xfrm>
          <a:prstGeom prst="rect">
            <a:avLst/>
          </a:prstGeom>
        </p:spPr>
        <p:txBody>
          <a:bodyPr wrap="square" lIns="0" tIns="0" rIns="0" bIns="0" rtlCol="0" anchor="t">
            <a:spAutoFit/>
          </a:bodyPr>
          <a:lstStyle/>
          <a:p>
            <a:pPr marL="0" lvl="0" indent="0" algn="l">
              <a:lnSpc>
                <a:spcPts val="7199"/>
              </a:lnSpc>
            </a:pPr>
            <a:r>
              <a:rPr lang="en-US" sz="4800" b="1" dirty="0">
                <a:solidFill>
                  <a:srgbClr val="000000"/>
                </a:solidFill>
                <a:latin typeface="Poppins Bold"/>
                <a:ea typeface="Poppins Bold"/>
                <a:cs typeface="Poppins Bold"/>
                <a:sym typeface="Poppins Bold"/>
              </a:rPr>
              <a:t>Rules on political advertising in European countries</a:t>
            </a:r>
          </a:p>
        </p:txBody>
      </p:sp>
      <p:sp>
        <p:nvSpPr>
          <p:cNvPr id="4" name="TextBox 3">
            <a:extLst>
              <a:ext uri="{FF2B5EF4-FFF2-40B4-BE49-F238E27FC236}">
                <a16:creationId xmlns:a16="http://schemas.microsoft.com/office/drawing/2014/main" id="{F58E02AF-37E2-3BDB-0563-1493AF65092F}"/>
              </a:ext>
            </a:extLst>
          </p:cNvPr>
          <p:cNvSpPr txBox="1"/>
          <p:nvPr/>
        </p:nvSpPr>
        <p:spPr>
          <a:xfrm>
            <a:off x="711200" y="1943100"/>
            <a:ext cx="16865600" cy="7848302"/>
          </a:xfrm>
          <a:prstGeom prst="rect">
            <a:avLst/>
          </a:prstGeom>
          <a:noFill/>
        </p:spPr>
        <p:txBody>
          <a:bodyPr wrap="square" rtlCol="0">
            <a:spAutoFit/>
          </a:bodyPr>
          <a:lstStyle/>
          <a:p>
            <a:pPr marL="571500" indent="-571500">
              <a:buFont typeface="Arial" panose="020B0604020202020204" pitchFamily="34" charset="0"/>
              <a:buChar char="•"/>
            </a:pPr>
            <a:r>
              <a:rPr lang="en-GB" sz="3600" dirty="0"/>
              <a:t>Other examples: in </a:t>
            </a:r>
            <a:r>
              <a:rPr lang="en-GB" sz="3600" b="1" dirty="0"/>
              <a:t>Bosnia and Herzegovina</a:t>
            </a:r>
            <a:r>
              <a:rPr lang="en-GB" sz="3600" dirty="0"/>
              <a:t>, political advertising is banned in the period between the calling of an election and the start of the campaign. During campaigns, </a:t>
            </a:r>
            <a:r>
              <a:rPr lang="en-GB" sz="3600" kern="0" dirty="0">
                <a:effectLst/>
                <a:latin typeface="Calibri" panose="020F0502020204030204" pitchFamily="34" charset="0"/>
                <a:ea typeface="Aptos" panose="020B0004020202020204" pitchFamily="34" charset="0"/>
              </a:rPr>
              <a:t>“public electronic media” must carry paid ads, max 30 mins/week</a:t>
            </a:r>
            <a:endParaRPr lang="en-GB" sz="3600" dirty="0"/>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a:t>In </a:t>
            </a:r>
            <a:r>
              <a:rPr lang="en-GB" sz="3600" b="1" dirty="0"/>
              <a:t>Moldova</a:t>
            </a:r>
            <a:r>
              <a:rPr lang="en-GB" sz="3600" dirty="0"/>
              <a:t>, </a:t>
            </a:r>
            <a:r>
              <a:rPr lang="en-GB" sz="3600" kern="0" dirty="0">
                <a:effectLst/>
                <a:latin typeface="Calibri" panose="020F0502020204030204" pitchFamily="34" charset="0"/>
                <a:ea typeface="Aptos" panose="020B0004020202020204" pitchFamily="34" charset="0"/>
              </a:rPr>
              <a:t>“audiovisual media services” must carry max 2 mins/day in paid ads</a:t>
            </a:r>
          </a:p>
          <a:p>
            <a:pPr marL="571500" indent="-571500">
              <a:buFont typeface="Arial" panose="020B0604020202020204" pitchFamily="34" charset="0"/>
              <a:buChar char="•"/>
            </a:pPr>
            <a:endParaRPr lang="en-GB" sz="3600" kern="0" dirty="0">
              <a:latin typeface="Calibri" panose="020F0502020204030204" pitchFamily="34" charset="0"/>
            </a:endParaRPr>
          </a:p>
          <a:p>
            <a:pPr marL="571500" indent="-571500">
              <a:buFont typeface="Arial" panose="020B0604020202020204" pitchFamily="34" charset="0"/>
              <a:buChar char="•"/>
            </a:pPr>
            <a:r>
              <a:rPr lang="en-GB" sz="3600" kern="0" dirty="0">
                <a:latin typeface="Calibri" panose="020F0502020204030204" pitchFamily="34" charset="0"/>
              </a:rPr>
              <a:t>In </a:t>
            </a:r>
            <a:r>
              <a:rPr lang="en-GB" sz="3600" b="1" kern="0" dirty="0">
                <a:latin typeface="Calibri" panose="020F0502020204030204" pitchFamily="34" charset="0"/>
              </a:rPr>
              <a:t>Italy</a:t>
            </a:r>
            <a:r>
              <a:rPr lang="en-GB" sz="3600" kern="0" dirty="0">
                <a:latin typeface="Calibri" panose="020F0502020204030204" pitchFamily="34" charset="0"/>
              </a:rPr>
              <a:t>, political parties are not allowed to broadcast more than one message per day on the same broadcast unit. </a:t>
            </a:r>
          </a:p>
          <a:p>
            <a:pPr marL="571500" indent="-571500">
              <a:buFont typeface="Arial" panose="020B0604020202020204" pitchFamily="34" charset="0"/>
              <a:buChar char="•"/>
            </a:pPr>
            <a:endParaRPr lang="en-GB" sz="3600" kern="0" dirty="0">
              <a:latin typeface="Calibri" panose="020F0502020204030204" pitchFamily="34" charset="0"/>
            </a:endParaRPr>
          </a:p>
          <a:p>
            <a:pPr marL="571500" indent="-571500">
              <a:buFont typeface="Arial" panose="020B0604020202020204" pitchFamily="34" charset="0"/>
              <a:buChar char="•"/>
            </a:pPr>
            <a:r>
              <a:rPr lang="en-GB" sz="3600" kern="0" dirty="0">
                <a:latin typeface="Calibri" panose="020F0502020204030204" pitchFamily="34" charset="0"/>
              </a:rPr>
              <a:t>The </a:t>
            </a:r>
            <a:r>
              <a:rPr lang="en-GB" sz="3600" b="1" kern="0" dirty="0">
                <a:latin typeface="Calibri" panose="020F0502020204030204" pitchFamily="34" charset="0"/>
              </a:rPr>
              <a:t>Czech Republic </a:t>
            </a:r>
            <a:r>
              <a:rPr lang="en-GB" sz="3600" kern="0" dirty="0">
                <a:latin typeface="Calibri" panose="020F0502020204030204" pitchFamily="34" charset="0"/>
              </a:rPr>
              <a:t>has no restrictions on political advertising, but does require imprints</a:t>
            </a:r>
            <a:endParaRPr lang="en-GB" sz="3600" dirty="0"/>
          </a:p>
          <a:p>
            <a:pPr marL="571500" indent="-571500">
              <a:buFont typeface="Arial" panose="020B0604020202020204" pitchFamily="34" charset="0"/>
              <a:buChar char="•"/>
            </a:pPr>
            <a:endParaRPr lang="en-GB" sz="3600" dirty="0">
              <a:highlight>
                <a:srgbClr val="FFFF00"/>
              </a:highlight>
            </a:endParaRP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endParaRPr lang="en-GB" sz="3600" dirty="0"/>
          </a:p>
        </p:txBody>
      </p:sp>
    </p:spTree>
    <p:extLst>
      <p:ext uri="{BB962C8B-B14F-4D97-AF65-F5344CB8AC3E}">
        <p14:creationId xmlns:p14="http://schemas.microsoft.com/office/powerpoint/2010/main" val="2663193247"/>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8872A4-8783-13E3-48A7-9DCB895F58F7}"/>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D0AC4991-2E88-3549-8403-9D027453C2D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r>
              <a:rPr lang="en-PL" dirty="0"/>
              <a:t>   </a:t>
            </a:r>
          </a:p>
        </p:txBody>
      </p:sp>
      <p:sp>
        <p:nvSpPr>
          <p:cNvPr id="21" name="TextBox 21">
            <a:extLst>
              <a:ext uri="{FF2B5EF4-FFF2-40B4-BE49-F238E27FC236}">
                <a16:creationId xmlns:a16="http://schemas.microsoft.com/office/drawing/2014/main" id="{0620531B-C937-BBBE-7253-1E739DA22256}"/>
              </a:ext>
            </a:extLst>
          </p:cNvPr>
          <p:cNvSpPr txBox="1"/>
          <p:nvPr/>
        </p:nvSpPr>
        <p:spPr>
          <a:xfrm>
            <a:off x="609600" y="419100"/>
            <a:ext cx="17221199" cy="1749966"/>
          </a:xfrm>
          <a:prstGeom prst="rect">
            <a:avLst/>
          </a:prstGeom>
        </p:spPr>
        <p:txBody>
          <a:bodyPr wrap="square" lIns="0" tIns="0" rIns="0" bIns="0" rtlCol="0" anchor="t">
            <a:spAutoFit/>
          </a:bodyPr>
          <a:lstStyle/>
          <a:p>
            <a:pPr marL="0" marR="0" lvl="0" indent="0" algn="l" defTabSz="914400" rtl="0" eaLnBrk="1" fontAlgn="auto" latinLnBrk="0" hangingPunct="1">
              <a:lnSpc>
                <a:spcPct val="107000"/>
              </a:lnSpc>
              <a:spcBef>
                <a:spcPts val="800"/>
              </a:spcBef>
              <a:spcAft>
                <a:spcPts val="400"/>
              </a:spcAft>
              <a:buClrTx/>
              <a:buSzTx/>
              <a:buFontTx/>
              <a:buNone/>
              <a:tabLst/>
              <a:defRPr/>
            </a:pPr>
            <a:r>
              <a:rPr kumimoji="0" lang="en-GB" sz="5400" b="1" i="0" u="none" strike="noStrike" kern="1200" cap="none" spc="0" normalizeH="0" baseline="0" noProof="0" dirty="0">
                <a:ln>
                  <a:noFill/>
                </a:ln>
                <a:solidFill>
                  <a:srgbClr val="000000"/>
                </a:solidFill>
                <a:effectLst/>
                <a:uLnTx/>
                <a:uFillTx/>
                <a:latin typeface="Poppins"/>
                <a:ea typeface="+mn-ea"/>
                <a:cs typeface="Poppins"/>
              </a:rPr>
              <a:t>The European Union Regulation on Political Advertising</a:t>
            </a:r>
          </a:p>
        </p:txBody>
      </p:sp>
      <p:sp>
        <p:nvSpPr>
          <p:cNvPr id="3" name="Freeform 2">
            <a:extLst>
              <a:ext uri="{FF2B5EF4-FFF2-40B4-BE49-F238E27FC236}">
                <a16:creationId xmlns:a16="http://schemas.microsoft.com/office/drawing/2014/main" id="{492A8B01-117E-6BFC-75B9-52FF231F3DB0}"/>
              </a:ext>
            </a:extLst>
          </p:cNvPr>
          <p:cNvSpPr/>
          <p:nvPr/>
        </p:nvSpPr>
        <p:spPr>
          <a:xfrm>
            <a:off x="152400" y="1524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r>
              <a:rPr lang="en-PL" dirty="0"/>
              <a:t>   </a:t>
            </a:r>
          </a:p>
        </p:txBody>
      </p:sp>
      <p:sp>
        <p:nvSpPr>
          <p:cNvPr id="4" name="TextBox 21">
            <a:extLst>
              <a:ext uri="{FF2B5EF4-FFF2-40B4-BE49-F238E27FC236}">
                <a16:creationId xmlns:a16="http://schemas.microsoft.com/office/drawing/2014/main" id="{41CC3F9A-E88F-F776-6E4A-C87DE180DF41}"/>
              </a:ext>
            </a:extLst>
          </p:cNvPr>
          <p:cNvSpPr txBox="1"/>
          <p:nvPr/>
        </p:nvSpPr>
        <p:spPr>
          <a:xfrm>
            <a:off x="609600" y="419100"/>
            <a:ext cx="17068800" cy="1788182"/>
          </a:xfrm>
          <a:prstGeom prst="rect">
            <a:avLst/>
          </a:prstGeom>
        </p:spPr>
        <p:txBody>
          <a:bodyPr wrap="square" lIns="0" tIns="0" rIns="0" bIns="0" rtlCol="0" anchor="t">
            <a:spAutoFit/>
          </a:bodyPr>
          <a:lstStyle/>
          <a:p>
            <a:pPr marL="0" lvl="0" indent="0" algn="l">
              <a:lnSpc>
                <a:spcPts val="7199"/>
              </a:lnSpc>
            </a:pPr>
            <a:r>
              <a:rPr lang="en-US" sz="4800" b="1" dirty="0">
                <a:solidFill>
                  <a:srgbClr val="000000"/>
                </a:solidFill>
                <a:latin typeface="Poppins Bold"/>
                <a:ea typeface="Poppins Bold"/>
                <a:cs typeface="Poppins Bold"/>
                <a:sym typeface="Poppins Bold"/>
              </a:rPr>
              <a:t>The European Union Regulation on Political Advertising</a:t>
            </a:r>
          </a:p>
        </p:txBody>
      </p:sp>
      <p:sp>
        <p:nvSpPr>
          <p:cNvPr id="5" name="TextBox 4">
            <a:extLst>
              <a:ext uri="{FF2B5EF4-FFF2-40B4-BE49-F238E27FC236}">
                <a16:creationId xmlns:a16="http://schemas.microsoft.com/office/drawing/2014/main" id="{F2E6925D-C64D-6FC5-471F-1286038FDC22}"/>
              </a:ext>
            </a:extLst>
          </p:cNvPr>
          <p:cNvSpPr txBox="1"/>
          <p:nvPr/>
        </p:nvSpPr>
        <p:spPr>
          <a:xfrm>
            <a:off x="584201" y="2835176"/>
            <a:ext cx="16865600" cy="7294305"/>
          </a:xfrm>
          <a:prstGeom prst="rect">
            <a:avLst/>
          </a:prstGeom>
          <a:noFill/>
        </p:spPr>
        <p:txBody>
          <a:bodyPr wrap="square" rtlCol="0">
            <a:spAutoFit/>
          </a:bodyPr>
          <a:lstStyle/>
          <a:p>
            <a:pPr marL="571500" indent="-571500">
              <a:buFont typeface="Arial" panose="020B0604020202020204" pitchFamily="34" charset="0"/>
              <a:buChar char="•"/>
            </a:pPr>
            <a:r>
              <a:rPr lang="en-GB" sz="3600" dirty="0"/>
              <a:t>The European Union does normally not interfere with political finance rules in member states</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a:t>New regulation came into force in October 2025. Provisions include:</a:t>
            </a:r>
          </a:p>
          <a:p>
            <a:pPr marL="571500" indent="-571500">
              <a:buFont typeface="Arial" panose="020B0604020202020204" pitchFamily="34" charset="0"/>
              <a:buChar char="•"/>
            </a:pPr>
            <a:endParaRPr lang="en-GB" sz="3600" dirty="0"/>
          </a:p>
          <a:p>
            <a:pPr marL="1028700" lvl="1" indent="-571500">
              <a:buFont typeface="Wingdings" panose="05000000000000000000" pitchFamily="2" charset="2"/>
              <a:buChar char="q"/>
            </a:pPr>
            <a:r>
              <a:rPr lang="en-GB" sz="3600" dirty="0"/>
              <a:t>Political adverts must be labelled (carry imprint) showing who paid and how much</a:t>
            </a:r>
          </a:p>
          <a:p>
            <a:pPr marL="1028700" lvl="1" indent="-571500">
              <a:buFont typeface="Wingdings" panose="05000000000000000000" pitchFamily="2" charset="2"/>
              <a:buChar char="q"/>
            </a:pPr>
            <a:r>
              <a:rPr lang="en-GB" sz="3600" dirty="0"/>
              <a:t>Non-EU actors banned from advertising last three months before an election</a:t>
            </a:r>
          </a:p>
          <a:p>
            <a:pPr marL="1028700" lvl="1" indent="-571500">
              <a:buFont typeface="Wingdings" panose="05000000000000000000" pitchFamily="2" charset="2"/>
              <a:buChar char="q"/>
            </a:pPr>
            <a:r>
              <a:rPr lang="en-GB" sz="3600" dirty="0"/>
              <a:t>Report advertising to national authorities and European Commission repository</a:t>
            </a:r>
          </a:p>
          <a:p>
            <a:pPr marL="1028700" lvl="1" indent="-571500">
              <a:buFont typeface="Wingdings" panose="05000000000000000000" pitchFamily="2" charset="2"/>
              <a:buChar char="q"/>
            </a:pPr>
            <a:r>
              <a:rPr lang="en-GB" sz="3600" dirty="0"/>
              <a:t>European Commission to create repository of political adverts</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a:t>As a response, Google, Meta and TikTok has banned political adverts in EU countries</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endParaRPr lang="en-GB" sz="3600" dirty="0"/>
          </a:p>
        </p:txBody>
      </p:sp>
      <p:pic>
        <p:nvPicPr>
          <p:cNvPr id="8" name="Picture 7" descr="What Do the EU's Political Advertising Restrictions Mean for Publishers?">
            <a:extLst>
              <a:ext uri="{FF2B5EF4-FFF2-40B4-BE49-F238E27FC236}">
                <a16:creationId xmlns:a16="http://schemas.microsoft.com/office/drawing/2014/main" id="{B6DC651E-9613-801A-72B1-6DD6151C1792}"/>
              </a:ext>
            </a:extLst>
          </p:cNvPr>
          <p:cNvPicPr>
            <a:picLocks noChangeAspect="1"/>
          </p:cNvPicPr>
          <p:nvPr/>
        </p:nvPicPr>
        <p:blipFill>
          <a:blip r:embed="rId4"/>
          <a:stretch>
            <a:fillRect/>
          </a:stretch>
        </p:blipFill>
        <p:spPr>
          <a:xfrm>
            <a:off x="15078073" y="330101"/>
            <a:ext cx="2828925" cy="1619250"/>
          </a:xfrm>
          <a:prstGeom prst="rect">
            <a:avLst/>
          </a:prstGeom>
        </p:spPr>
      </p:pic>
    </p:spTree>
    <p:extLst>
      <p:ext uri="{BB962C8B-B14F-4D97-AF65-F5344CB8AC3E}">
        <p14:creationId xmlns:p14="http://schemas.microsoft.com/office/powerpoint/2010/main" val="373258460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661316-3620-6B91-1AA7-67203F2D72F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A1D639C3-4391-C081-7A84-8868B0003305}"/>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r>
              <a:rPr lang="en-PL" dirty="0"/>
              <a:t>   </a:t>
            </a:r>
          </a:p>
        </p:txBody>
      </p:sp>
      <p:sp>
        <p:nvSpPr>
          <p:cNvPr id="21" name="TextBox 21">
            <a:extLst>
              <a:ext uri="{FF2B5EF4-FFF2-40B4-BE49-F238E27FC236}">
                <a16:creationId xmlns:a16="http://schemas.microsoft.com/office/drawing/2014/main" id="{F5683D97-29C7-2787-59E6-EE870D575CAF}"/>
              </a:ext>
            </a:extLst>
          </p:cNvPr>
          <p:cNvSpPr txBox="1"/>
          <p:nvPr/>
        </p:nvSpPr>
        <p:spPr>
          <a:xfrm>
            <a:off x="609600" y="419100"/>
            <a:ext cx="17221199" cy="1749966"/>
          </a:xfrm>
          <a:prstGeom prst="rect">
            <a:avLst/>
          </a:prstGeom>
        </p:spPr>
        <p:txBody>
          <a:bodyPr wrap="square" lIns="0" tIns="0" rIns="0" bIns="0" rtlCol="0" anchor="t">
            <a:spAutoFit/>
          </a:bodyPr>
          <a:lstStyle/>
          <a:p>
            <a:pPr marL="0" marR="0" lvl="0" indent="0" algn="l" defTabSz="914400" rtl="0" eaLnBrk="1" fontAlgn="auto" latinLnBrk="0" hangingPunct="1">
              <a:lnSpc>
                <a:spcPct val="107000"/>
              </a:lnSpc>
              <a:spcBef>
                <a:spcPts val="800"/>
              </a:spcBef>
              <a:spcAft>
                <a:spcPts val="400"/>
              </a:spcAft>
              <a:buClrTx/>
              <a:buSzTx/>
              <a:buFontTx/>
              <a:buNone/>
              <a:tabLst/>
              <a:defRPr/>
            </a:pPr>
            <a:r>
              <a:rPr kumimoji="0" lang="en-GB" sz="5400" b="1" i="0" u="none" strike="noStrike" kern="1200" cap="none" spc="0" normalizeH="0" baseline="0" noProof="0" dirty="0">
                <a:ln>
                  <a:noFill/>
                </a:ln>
                <a:solidFill>
                  <a:srgbClr val="000000"/>
                </a:solidFill>
                <a:effectLst/>
                <a:uLnTx/>
                <a:uFillTx/>
                <a:latin typeface="Poppins"/>
                <a:ea typeface="+mn-ea"/>
                <a:cs typeface="Poppins"/>
              </a:rPr>
              <a:t>The European Union Regulation on Political Advertising</a:t>
            </a:r>
          </a:p>
        </p:txBody>
      </p:sp>
      <p:sp>
        <p:nvSpPr>
          <p:cNvPr id="3" name="Freeform 2">
            <a:extLst>
              <a:ext uri="{FF2B5EF4-FFF2-40B4-BE49-F238E27FC236}">
                <a16:creationId xmlns:a16="http://schemas.microsoft.com/office/drawing/2014/main" id="{1B25B18A-88C1-9026-1D24-783B4514FF6B}"/>
              </a:ext>
            </a:extLst>
          </p:cNvPr>
          <p:cNvSpPr/>
          <p:nvPr/>
        </p:nvSpPr>
        <p:spPr>
          <a:xfrm>
            <a:off x="152400" y="15240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r>
              <a:rPr lang="en-PL" dirty="0"/>
              <a:t>   </a:t>
            </a:r>
          </a:p>
        </p:txBody>
      </p:sp>
      <p:sp>
        <p:nvSpPr>
          <p:cNvPr id="4" name="TextBox 21">
            <a:extLst>
              <a:ext uri="{FF2B5EF4-FFF2-40B4-BE49-F238E27FC236}">
                <a16:creationId xmlns:a16="http://schemas.microsoft.com/office/drawing/2014/main" id="{F5736932-BE0F-3653-B9B2-E7E6284393CF}"/>
              </a:ext>
            </a:extLst>
          </p:cNvPr>
          <p:cNvSpPr txBox="1"/>
          <p:nvPr/>
        </p:nvSpPr>
        <p:spPr>
          <a:xfrm>
            <a:off x="609600" y="419100"/>
            <a:ext cx="17068800" cy="864852"/>
          </a:xfrm>
          <a:prstGeom prst="rect">
            <a:avLst/>
          </a:prstGeom>
        </p:spPr>
        <p:txBody>
          <a:bodyPr wrap="square" lIns="0" tIns="0" rIns="0" bIns="0" rtlCol="0" anchor="t">
            <a:spAutoFit/>
          </a:bodyPr>
          <a:lstStyle/>
          <a:p>
            <a:pPr marL="0" lvl="0" indent="0" algn="l">
              <a:lnSpc>
                <a:spcPts val="7199"/>
              </a:lnSpc>
            </a:pPr>
            <a:r>
              <a:rPr lang="en-US" sz="4800" b="1" dirty="0">
                <a:solidFill>
                  <a:srgbClr val="000000"/>
                </a:solidFill>
                <a:latin typeface="Poppins Bold"/>
                <a:ea typeface="Poppins Bold"/>
                <a:cs typeface="Poppins Bold"/>
                <a:sym typeface="Poppins Bold"/>
              </a:rPr>
              <a:t>Non-contestant (third party) campaigning</a:t>
            </a:r>
          </a:p>
        </p:txBody>
      </p:sp>
      <p:sp>
        <p:nvSpPr>
          <p:cNvPr id="5" name="TextBox 4">
            <a:extLst>
              <a:ext uri="{FF2B5EF4-FFF2-40B4-BE49-F238E27FC236}">
                <a16:creationId xmlns:a16="http://schemas.microsoft.com/office/drawing/2014/main" id="{A3055A2B-4F68-632F-5954-DF6A645000A6}"/>
              </a:ext>
            </a:extLst>
          </p:cNvPr>
          <p:cNvSpPr txBox="1"/>
          <p:nvPr/>
        </p:nvSpPr>
        <p:spPr>
          <a:xfrm>
            <a:off x="584200" y="2835176"/>
            <a:ext cx="17246599" cy="5078313"/>
          </a:xfrm>
          <a:prstGeom prst="rect">
            <a:avLst/>
          </a:prstGeom>
          <a:noFill/>
        </p:spPr>
        <p:txBody>
          <a:bodyPr wrap="square" rtlCol="0">
            <a:spAutoFit/>
          </a:bodyPr>
          <a:lstStyle/>
          <a:p>
            <a:pPr marL="571500" indent="-571500">
              <a:buFont typeface="Arial" panose="020B0604020202020204" pitchFamily="34" charset="0"/>
              <a:buChar char="•"/>
            </a:pPr>
            <a:r>
              <a:rPr lang="en-GB" sz="3600" dirty="0"/>
              <a:t>Data is lacking due to a shortage of regulations, but indications are that non-contestant campaigning is increasing</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a:t>Very few countries have regulations on non-contestant campaigning, often meaning that the information we have about their activities is very limited</a:t>
            </a:r>
          </a:p>
          <a:p>
            <a:pPr marL="571500" indent="-571500">
              <a:buFont typeface="Arial" panose="020B0604020202020204" pitchFamily="34" charset="0"/>
              <a:buChar char="•"/>
            </a:pPr>
            <a:endParaRPr lang="en-GB" sz="3600" dirty="0"/>
          </a:p>
          <a:p>
            <a:pPr marL="571500" indent="-571500">
              <a:buFont typeface="Arial" panose="020B0604020202020204" pitchFamily="34" charset="0"/>
              <a:buChar char="•"/>
            </a:pPr>
            <a:r>
              <a:rPr lang="en-GB" sz="3600" dirty="0"/>
              <a:t>Bans on political advertising often covers also non-contestants (cf. the UK), though note that these bans do not apply to online advertising (apart from in France)</a:t>
            </a:r>
          </a:p>
          <a:p>
            <a:pPr marL="571500" indent="-571500">
              <a:buFont typeface="Arial" panose="020B0604020202020204" pitchFamily="34" charset="0"/>
              <a:buChar char="•"/>
            </a:pPr>
            <a:endParaRPr lang="en-GB" sz="3600" dirty="0"/>
          </a:p>
        </p:txBody>
      </p:sp>
      <p:pic>
        <p:nvPicPr>
          <p:cNvPr id="7" name="Picture 6">
            <a:extLst>
              <a:ext uri="{FF2B5EF4-FFF2-40B4-BE49-F238E27FC236}">
                <a16:creationId xmlns:a16="http://schemas.microsoft.com/office/drawing/2014/main" id="{3962803A-6838-B478-EE9E-2518333A1A61}"/>
              </a:ext>
            </a:extLst>
          </p:cNvPr>
          <p:cNvPicPr>
            <a:picLocks noChangeAspect="1"/>
          </p:cNvPicPr>
          <p:nvPr/>
        </p:nvPicPr>
        <p:blipFill>
          <a:blip r:embed="rId4"/>
          <a:stretch>
            <a:fillRect/>
          </a:stretch>
        </p:blipFill>
        <p:spPr>
          <a:xfrm>
            <a:off x="15011400" y="7421218"/>
            <a:ext cx="2941982" cy="2941982"/>
          </a:xfrm>
          <a:prstGeom prst="rect">
            <a:avLst/>
          </a:prstGeom>
        </p:spPr>
      </p:pic>
      <p:sp>
        <p:nvSpPr>
          <p:cNvPr id="8" name="TextBox 7">
            <a:extLst>
              <a:ext uri="{FF2B5EF4-FFF2-40B4-BE49-F238E27FC236}">
                <a16:creationId xmlns:a16="http://schemas.microsoft.com/office/drawing/2014/main" id="{1DED4212-900E-52A9-7B30-B133009CFAE0}"/>
              </a:ext>
            </a:extLst>
          </p:cNvPr>
          <p:cNvSpPr txBox="1"/>
          <p:nvPr/>
        </p:nvSpPr>
        <p:spPr>
          <a:xfrm>
            <a:off x="2551043" y="8353600"/>
            <a:ext cx="10134600" cy="1077218"/>
          </a:xfrm>
          <a:prstGeom prst="rect">
            <a:avLst/>
          </a:prstGeom>
          <a:noFill/>
        </p:spPr>
        <p:txBody>
          <a:bodyPr wrap="square" rtlCol="0">
            <a:spAutoFit/>
          </a:bodyPr>
          <a:lstStyle/>
          <a:p>
            <a:r>
              <a:rPr lang="en-GB" sz="3200" noProof="0"/>
              <a:t>See here for the UNCAC Resolution 11/7, which encourages countries to regulate non-contestant campaigning</a:t>
            </a:r>
          </a:p>
        </p:txBody>
      </p:sp>
      <p:cxnSp>
        <p:nvCxnSpPr>
          <p:cNvPr id="10" name="Straight Arrow Connector 9">
            <a:extLst>
              <a:ext uri="{FF2B5EF4-FFF2-40B4-BE49-F238E27FC236}">
                <a16:creationId xmlns:a16="http://schemas.microsoft.com/office/drawing/2014/main" id="{B6A536B4-B041-3ADC-2FC1-E6D159CA3254}"/>
              </a:ext>
            </a:extLst>
          </p:cNvPr>
          <p:cNvCxnSpPr/>
          <p:nvPr/>
        </p:nvCxnSpPr>
        <p:spPr>
          <a:xfrm>
            <a:off x="12649200" y="8892209"/>
            <a:ext cx="2362200" cy="0"/>
          </a:xfrm>
          <a:prstGeom prst="straightConnector1">
            <a:avLst/>
          </a:prstGeom>
          <a:ln w="20002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65238906"/>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CE67ED-08E8-CBC3-FFED-AF5093D1B258}"/>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C5D13141-64BB-99DD-220A-8844FDABC22F}"/>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3"/>
            <a:stretch>
              <a:fillRect/>
            </a:stretch>
          </a:blipFill>
        </p:spPr>
        <p:txBody>
          <a:bodyPr/>
          <a:lstStyle/>
          <a:p>
            <a:r>
              <a:rPr lang="en-PL" dirty="0"/>
              <a:t>   </a:t>
            </a:r>
          </a:p>
        </p:txBody>
      </p:sp>
      <p:sp>
        <p:nvSpPr>
          <p:cNvPr id="21" name="TextBox 21">
            <a:extLst>
              <a:ext uri="{FF2B5EF4-FFF2-40B4-BE49-F238E27FC236}">
                <a16:creationId xmlns:a16="http://schemas.microsoft.com/office/drawing/2014/main" id="{AEFD154E-A81C-0E44-6E09-7913557F5A75}"/>
              </a:ext>
            </a:extLst>
          </p:cNvPr>
          <p:cNvSpPr txBox="1"/>
          <p:nvPr/>
        </p:nvSpPr>
        <p:spPr>
          <a:xfrm>
            <a:off x="609600" y="419100"/>
            <a:ext cx="16992599" cy="864852"/>
          </a:xfrm>
          <a:prstGeom prst="rect">
            <a:avLst/>
          </a:prstGeom>
        </p:spPr>
        <p:txBody>
          <a:bodyPr wrap="square" lIns="0" tIns="0" rIns="0" bIns="0" rtlCol="0" anchor="t">
            <a:spAutoFit/>
          </a:bodyPr>
          <a:lstStyle/>
          <a:p>
            <a:pPr marL="0" lvl="0" indent="0" algn="l">
              <a:lnSpc>
                <a:spcPts val="7199"/>
              </a:lnSpc>
            </a:pPr>
            <a:r>
              <a:rPr lang="en-US" sz="4800" b="1" dirty="0">
                <a:solidFill>
                  <a:srgbClr val="000000"/>
                </a:solidFill>
                <a:latin typeface="Poppins Bold"/>
                <a:ea typeface="Poppins Bold"/>
                <a:cs typeface="Poppins Bold"/>
                <a:sym typeface="Poppins Bold"/>
              </a:rPr>
              <a:t>Where is non-contestant campaigning regulated?</a:t>
            </a:r>
          </a:p>
        </p:txBody>
      </p:sp>
      <p:pic>
        <p:nvPicPr>
          <p:cNvPr id="5" name="Picture 4">
            <a:extLst>
              <a:ext uri="{FF2B5EF4-FFF2-40B4-BE49-F238E27FC236}">
                <a16:creationId xmlns:a16="http://schemas.microsoft.com/office/drawing/2014/main" id="{3B5832F2-EFF1-2D53-039E-772F487F487F}"/>
              </a:ext>
            </a:extLst>
          </p:cNvPr>
          <p:cNvPicPr>
            <a:picLocks noChangeAspect="1"/>
          </p:cNvPicPr>
          <p:nvPr/>
        </p:nvPicPr>
        <p:blipFill>
          <a:blip r:embed="rId4"/>
          <a:stretch>
            <a:fillRect/>
          </a:stretch>
        </p:blipFill>
        <p:spPr>
          <a:xfrm>
            <a:off x="0" y="1255195"/>
            <a:ext cx="17951660" cy="9456579"/>
          </a:xfrm>
          <a:prstGeom prst="rect">
            <a:avLst/>
          </a:prstGeom>
        </p:spPr>
      </p:pic>
    </p:spTree>
    <p:extLst>
      <p:ext uri="{BB962C8B-B14F-4D97-AF65-F5344CB8AC3E}">
        <p14:creationId xmlns:p14="http://schemas.microsoft.com/office/powerpoint/2010/main" val="336622916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715</TotalTime>
  <Words>975</Words>
  <Application>Microsoft Office PowerPoint</Application>
  <PresentationFormat>Custom</PresentationFormat>
  <Paragraphs>238</Paragraphs>
  <Slides>13</Slides>
  <Notes>12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Poppins Bold</vt:lpstr>
      <vt:lpstr>League Spartan</vt:lpstr>
      <vt:lpstr>Poppins</vt:lpstr>
      <vt:lpstr>Aptos</vt:lpstr>
      <vt:lpstr>Calibri</vt:lpstr>
      <vt:lpstr>Arial</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Communicating with Stakeholders</dc:title>
  <dc:creator>Magnus Ohman</dc:creator>
  <cp:lastModifiedBy>Aferdita Haxhijaha</cp:lastModifiedBy>
  <cp:revision>24</cp:revision>
  <dcterms:created xsi:type="dcterms:W3CDTF">2006-08-16T00:00:00Z</dcterms:created>
  <dcterms:modified xsi:type="dcterms:W3CDTF">2026-05-14T07:26:22Z</dcterms:modified>
  <dc:identifier>DAGxuzIF2Ko</dc:identifier>
</cp:coreProperties>
</file>